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Lst>
  <p:sldIdLst>
    <p:sldId id="256" r:id="rId2"/>
    <p:sldId id="257" r:id="rId3"/>
    <p:sldId id="260" r:id="rId4"/>
    <p:sldId id="261" r:id="rId5"/>
    <p:sldId id="262" r:id="rId6"/>
    <p:sldId id="263" r:id="rId7"/>
    <p:sldId id="264" r:id="rId8"/>
    <p:sldId id="258" r:id="rId9"/>
    <p:sldId id="265" r:id="rId10"/>
    <p:sldId id="266" r:id="rId11"/>
    <p:sldId id="267" r:id="rId12"/>
    <p:sldId id="268" r:id="rId13"/>
    <p:sldId id="269" r:id="rId14"/>
    <p:sldId id="259" r:id="rId15"/>
    <p:sldId id="270" r:id="rId16"/>
    <p:sldId id="271" r:id="rId17"/>
    <p:sldId id="272" r:id="rId18"/>
    <p:sldId id="275"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933D64-CADE-44B4-B7A3-179CA455F322}">
          <p14:sldIdLst>
            <p14:sldId id="256"/>
            <p14:sldId id="257"/>
            <p14:sldId id="260"/>
            <p14:sldId id="261"/>
            <p14:sldId id="262"/>
            <p14:sldId id="263"/>
            <p14:sldId id="264"/>
            <p14:sldId id="258"/>
            <p14:sldId id="265"/>
            <p14:sldId id="266"/>
            <p14:sldId id="267"/>
            <p14:sldId id="268"/>
            <p14:sldId id="269"/>
            <p14:sldId id="259"/>
            <p14:sldId id="270"/>
            <p14:sldId id="271"/>
            <p14:sldId id="272"/>
            <p14:sldId id="275"/>
            <p14:sldId id="274"/>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8" d="100"/>
          <a:sy n="98" d="100"/>
        </p:scale>
        <p:origin x="96"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461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006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0644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1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89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041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0922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0918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6002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677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708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279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3601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85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282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871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12/16/2019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9058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12/16/2019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6673243"/>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rduino.cc/en/Tutorial/BuiltInExamples"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arduino.cc/en/Tutorial/BuiltInExample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64106" y="609600"/>
            <a:ext cx="3369133" cy="3642851"/>
          </a:xfrm>
        </p:spPr>
        <p:txBody>
          <a:bodyPr>
            <a:normAutofit/>
          </a:bodyPr>
          <a:lstStyle/>
          <a:p>
            <a:r>
              <a:rPr lang="en-US" sz="3400"/>
              <a:t>EECT 222</a:t>
            </a:r>
            <a:br>
              <a:rPr lang="en-US" sz="3400"/>
            </a:br>
            <a:r>
              <a:rPr lang="en-US" sz="3400"/>
              <a:t>Introduction to micro-controllers</a:t>
            </a:r>
            <a:br>
              <a:rPr lang="en-US" sz="3400"/>
            </a:br>
            <a:r>
              <a:rPr lang="en-US" sz="3400"/>
              <a:t>Fall 2019</a:t>
            </a:r>
          </a:p>
        </p:txBody>
      </p:sp>
      <p:sp>
        <p:nvSpPr>
          <p:cNvPr id="3" name="Subtitle 2"/>
          <p:cNvSpPr>
            <a:spLocks noGrp="1"/>
          </p:cNvSpPr>
          <p:nvPr>
            <p:ph type="subTitle" idx="1"/>
          </p:nvPr>
        </p:nvSpPr>
        <p:spPr>
          <a:xfrm>
            <a:off x="8164106" y="4365523"/>
            <a:ext cx="3369132" cy="1793053"/>
          </a:xfrm>
        </p:spPr>
        <p:txBody>
          <a:bodyPr>
            <a:normAutofit/>
          </a:bodyPr>
          <a:lstStyle/>
          <a:p>
            <a:r>
              <a:rPr lang="en-US"/>
              <a:t>By: Seth Wills</a:t>
            </a:r>
          </a:p>
          <a:p>
            <a:r>
              <a:rPr lang="en-US"/>
              <a:t>Lab Partner Jarred Clark</a:t>
            </a:r>
          </a:p>
        </p:txBody>
      </p:sp>
      <p:pic>
        <p:nvPicPr>
          <p:cNvPr id="4" name="Picture 3"/>
          <p:cNvPicPr>
            <a:picLocks noChangeAspect="1"/>
          </p:cNvPicPr>
          <p:nvPr/>
        </p:nvPicPr>
        <p:blipFill>
          <a:blip r:embed="rId3"/>
          <a:stretch>
            <a:fillRect/>
          </a:stretch>
        </p:blipFill>
        <p:spPr>
          <a:xfrm>
            <a:off x="636915" y="837470"/>
            <a:ext cx="6915663" cy="5186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62583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104" y="0"/>
            <a:ext cx="10131425" cy="1456267"/>
          </a:xfrm>
        </p:spPr>
        <p:txBody>
          <a:bodyPr/>
          <a:lstStyle/>
          <a:p>
            <a:r>
              <a:rPr lang="en-US" dirty="0"/>
              <a:t>Lab 2: Part 2</a:t>
            </a:r>
          </a:p>
        </p:txBody>
      </p:sp>
      <p:pic>
        <p:nvPicPr>
          <p:cNvPr id="6" name="Content Placeholder 5"/>
          <p:cNvPicPr>
            <a:picLocks noGrp="1" noChangeAspect="1"/>
          </p:cNvPicPr>
          <p:nvPr>
            <p:ph idx="1"/>
          </p:nvPr>
        </p:nvPicPr>
        <p:blipFill>
          <a:blip r:embed="rId2"/>
          <a:stretch>
            <a:fillRect/>
          </a:stretch>
        </p:blipFill>
        <p:spPr>
          <a:xfrm>
            <a:off x="888505" y="1250731"/>
            <a:ext cx="4698123" cy="3770119"/>
          </a:xfrm>
          <a:prstGeom prst="rect">
            <a:avLst/>
          </a:prstGeom>
        </p:spPr>
      </p:pic>
      <p:pic>
        <p:nvPicPr>
          <p:cNvPr id="7" name="Picture 6"/>
          <p:cNvPicPr>
            <a:picLocks noChangeAspect="1"/>
          </p:cNvPicPr>
          <p:nvPr/>
        </p:nvPicPr>
        <p:blipFill>
          <a:blip r:embed="rId3"/>
          <a:stretch>
            <a:fillRect/>
          </a:stretch>
        </p:blipFill>
        <p:spPr>
          <a:xfrm>
            <a:off x="6096000" y="1250731"/>
            <a:ext cx="4698123" cy="3770119"/>
          </a:xfrm>
          <a:prstGeom prst="rect">
            <a:avLst/>
          </a:prstGeom>
        </p:spPr>
      </p:pic>
      <p:sp>
        <p:nvSpPr>
          <p:cNvPr id="8" name="TextBox 7"/>
          <p:cNvSpPr txBox="1"/>
          <p:nvPr/>
        </p:nvSpPr>
        <p:spPr>
          <a:xfrm>
            <a:off x="888505" y="5339255"/>
            <a:ext cx="9905618" cy="646331"/>
          </a:xfrm>
          <a:prstGeom prst="rect">
            <a:avLst/>
          </a:prstGeom>
          <a:noFill/>
        </p:spPr>
        <p:txBody>
          <a:bodyPr wrap="square" rtlCol="0">
            <a:spAutoFit/>
          </a:bodyPr>
          <a:lstStyle/>
          <a:p>
            <a:r>
              <a:rPr lang="en-US" dirty="0"/>
              <a:t>This is our whole code for the modification for lab 2 which if the push button is pressed. The button was used to transition the lights.</a:t>
            </a:r>
          </a:p>
        </p:txBody>
      </p:sp>
    </p:spTree>
    <p:extLst>
      <p:ext uri="{BB962C8B-B14F-4D97-AF65-F5344CB8AC3E}">
        <p14:creationId xmlns:p14="http://schemas.microsoft.com/office/powerpoint/2010/main" val="1399897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0" y="512137"/>
            <a:ext cx="11382156" cy="846559"/>
          </a:xfrm>
        </p:spPr>
        <p:txBody>
          <a:bodyPr/>
          <a:lstStyle/>
          <a:p>
            <a:r>
              <a:rPr lang="en-US" dirty="0"/>
              <a:t>Lab 2: Part 3</a:t>
            </a:r>
          </a:p>
        </p:txBody>
      </p:sp>
      <p:pic>
        <p:nvPicPr>
          <p:cNvPr id="5" name="Picture 4"/>
          <p:cNvPicPr>
            <a:picLocks noChangeAspect="1"/>
          </p:cNvPicPr>
          <p:nvPr/>
        </p:nvPicPr>
        <p:blipFill>
          <a:blip r:embed="rId2"/>
          <a:stretch>
            <a:fillRect/>
          </a:stretch>
        </p:blipFill>
        <p:spPr>
          <a:xfrm>
            <a:off x="367863" y="1471447"/>
            <a:ext cx="3552496" cy="3825767"/>
          </a:xfrm>
          <a:prstGeom prst="rect">
            <a:avLst/>
          </a:prstGeom>
        </p:spPr>
      </p:pic>
      <p:pic>
        <p:nvPicPr>
          <p:cNvPr id="6" name="Picture 5"/>
          <p:cNvPicPr>
            <a:picLocks noChangeAspect="1"/>
          </p:cNvPicPr>
          <p:nvPr/>
        </p:nvPicPr>
        <p:blipFill>
          <a:blip r:embed="rId3"/>
          <a:stretch>
            <a:fillRect/>
          </a:stretch>
        </p:blipFill>
        <p:spPr>
          <a:xfrm rot="16200000">
            <a:off x="4156839" y="1608081"/>
            <a:ext cx="3825767" cy="3552496"/>
          </a:xfrm>
          <a:prstGeom prst="rect">
            <a:avLst/>
          </a:prstGeom>
        </p:spPr>
      </p:pic>
      <p:pic>
        <p:nvPicPr>
          <p:cNvPr id="7" name="Picture 6"/>
          <p:cNvPicPr>
            <a:picLocks noChangeAspect="1"/>
          </p:cNvPicPr>
          <p:nvPr/>
        </p:nvPicPr>
        <p:blipFill>
          <a:blip r:embed="rId4"/>
          <a:stretch>
            <a:fillRect/>
          </a:stretch>
        </p:blipFill>
        <p:spPr>
          <a:xfrm>
            <a:off x="8219088" y="1471445"/>
            <a:ext cx="3552498" cy="3825769"/>
          </a:xfrm>
          <a:prstGeom prst="rect">
            <a:avLst/>
          </a:prstGeom>
        </p:spPr>
      </p:pic>
      <p:sp>
        <p:nvSpPr>
          <p:cNvPr id="9" name="TextBox 8"/>
          <p:cNvSpPr txBox="1"/>
          <p:nvPr/>
        </p:nvSpPr>
        <p:spPr>
          <a:xfrm>
            <a:off x="389430" y="5833241"/>
            <a:ext cx="11382156" cy="369332"/>
          </a:xfrm>
          <a:prstGeom prst="rect">
            <a:avLst/>
          </a:prstGeom>
          <a:noFill/>
        </p:spPr>
        <p:txBody>
          <a:bodyPr wrap="square" rtlCol="0">
            <a:spAutoFit/>
          </a:bodyPr>
          <a:lstStyle/>
          <a:p>
            <a:pPr algn="ctr"/>
            <a:r>
              <a:rPr lang="en-US" dirty="0"/>
              <a:t>Pictures shown of the LEDs beginning the cycle. The phone was used to record the timings.</a:t>
            </a:r>
          </a:p>
        </p:txBody>
      </p:sp>
    </p:spTree>
    <p:extLst>
      <p:ext uri="{BB962C8B-B14F-4D97-AF65-F5344CB8AC3E}">
        <p14:creationId xmlns:p14="http://schemas.microsoft.com/office/powerpoint/2010/main" val="82629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19" y="105162"/>
            <a:ext cx="11730081" cy="765735"/>
          </a:xfrm>
        </p:spPr>
        <p:txBody>
          <a:bodyPr/>
          <a:lstStyle/>
          <a:p>
            <a:r>
              <a:rPr lang="en-US" dirty="0"/>
              <a:t>Lab 2: Part 4</a:t>
            </a:r>
          </a:p>
        </p:txBody>
      </p:sp>
      <p:pic>
        <p:nvPicPr>
          <p:cNvPr id="4" name="Content Placeholder 3"/>
          <p:cNvPicPr>
            <a:picLocks noGrp="1" noChangeAspect="1"/>
          </p:cNvPicPr>
          <p:nvPr>
            <p:ph idx="1"/>
          </p:nvPr>
        </p:nvPicPr>
        <p:blipFill>
          <a:blip r:embed="rId2"/>
          <a:stretch>
            <a:fillRect/>
          </a:stretch>
        </p:blipFill>
        <p:spPr>
          <a:xfrm>
            <a:off x="2183890" y="1069483"/>
            <a:ext cx="7385414" cy="4199173"/>
          </a:xfrm>
          <a:prstGeom prst="rect">
            <a:avLst/>
          </a:prstGeom>
        </p:spPr>
      </p:pic>
      <p:sp>
        <p:nvSpPr>
          <p:cNvPr id="5" name="TextBox 4"/>
          <p:cNvSpPr txBox="1"/>
          <p:nvPr/>
        </p:nvSpPr>
        <p:spPr>
          <a:xfrm>
            <a:off x="2183889" y="5850109"/>
            <a:ext cx="7385415" cy="369332"/>
          </a:xfrm>
          <a:prstGeom prst="rect">
            <a:avLst/>
          </a:prstGeom>
          <a:noFill/>
        </p:spPr>
        <p:txBody>
          <a:bodyPr wrap="square" rtlCol="0">
            <a:spAutoFit/>
          </a:bodyPr>
          <a:lstStyle/>
          <a:p>
            <a:pPr algn="ctr"/>
            <a:r>
              <a:rPr lang="en-US" dirty="0"/>
              <a:t>This the flow chart used for circuit</a:t>
            </a:r>
          </a:p>
        </p:txBody>
      </p:sp>
    </p:spTree>
    <p:extLst>
      <p:ext uri="{BB962C8B-B14F-4D97-AF65-F5344CB8AC3E}">
        <p14:creationId xmlns:p14="http://schemas.microsoft.com/office/powerpoint/2010/main" val="2330268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11" y="0"/>
            <a:ext cx="10131425" cy="1456267"/>
          </a:xfrm>
        </p:spPr>
        <p:txBody>
          <a:bodyPr/>
          <a:lstStyle/>
          <a:p>
            <a:r>
              <a:rPr lang="en-US" dirty="0"/>
              <a:t>Lab 2: Observations</a:t>
            </a:r>
          </a:p>
        </p:txBody>
      </p:sp>
      <p:sp>
        <p:nvSpPr>
          <p:cNvPr id="3" name="Content Placeholder 2"/>
          <p:cNvSpPr>
            <a:spLocks noGrp="1"/>
          </p:cNvSpPr>
          <p:nvPr>
            <p:ph idx="1"/>
          </p:nvPr>
        </p:nvSpPr>
        <p:spPr>
          <a:xfrm>
            <a:off x="391511" y="1837267"/>
            <a:ext cx="10131425" cy="3649133"/>
          </a:xfrm>
        </p:spPr>
        <p:txBody>
          <a:bodyPr>
            <a:normAutofit/>
          </a:bodyPr>
          <a:lstStyle/>
          <a:p>
            <a:pPr marL="0" indent="0">
              <a:buNone/>
            </a:pPr>
            <a:r>
              <a:rPr lang="en-US" sz="2400" dirty="0"/>
              <a:t>The lab was meant to give us more experience using the basic stamp. The program was supposed to function to make the lights cycle quickly.  Issues encountered was the configuration of the button.</a:t>
            </a:r>
            <a:endParaRPr lang="en-US" dirty="0"/>
          </a:p>
        </p:txBody>
      </p:sp>
    </p:spTree>
    <p:extLst>
      <p:ext uri="{BB962C8B-B14F-4D97-AF65-F5344CB8AC3E}">
        <p14:creationId xmlns:p14="http://schemas.microsoft.com/office/powerpoint/2010/main" val="197713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492577"/>
          </a:xfrm>
        </p:spPr>
        <p:txBody>
          <a:bodyPr>
            <a:normAutofit fontScale="90000"/>
          </a:bodyPr>
          <a:lstStyle/>
          <a:p>
            <a:r>
              <a:rPr lang="en-US" dirty="0"/>
              <a:t>Lab 3: Using two push buttons to operate a two way stop light</a:t>
            </a:r>
            <a:br>
              <a:rPr lang="en-US" dirty="0"/>
            </a:br>
            <a:endParaRPr lang="en-US" dirty="0"/>
          </a:p>
        </p:txBody>
      </p:sp>
      <p:sp>
        <p:nvSpPr>
          <p:cNvPr id="3" name="Content Placeholder 2"/>
          <p:cNvSpPr>
            <a:spLocks noGrp="1"/>
          </p:cNvSpPr>
          <p:nvPr>
            <p:ph idx="1"/>
          </p:nvPr>
        </p:nvSpPr>
        <p:spPr>
          <a:xfrm>
            <a:off x="685801" y="1913642"/>
            <a:ext cx="10131425" cy="4450372"/>
          </a:xfrm>
        </p:spPr>
        <p:txBody>
          <a:bodyPr>
            <a:normAutofit fontScale="92500" lnSpcReduction="20000"/>
          </a:bodyPr>
          <a:lstStyle/>
          <a:p>
            <a:r>
              <a:rPr lang="en-US" sz="2300" dirty="0"/>
              <a:t>The purpose of this lab is to expanded on knowledge from Lab 1 and Lab 2 Which included the use of 2 two push button switches </a:t>
            </a:r>
            <a:endParaRPr lang="en-US" sz="2900" dirty="0"/>
          </a:p>
          <a:p>
            <a:r>
              <a:rPr lang="en-US" sz="2300" dirty="0"/>
              <a:t>Equipment Needed: </a:t>
            </a:r>
          </a:p>
          <a:p>
            <a:pPr marL="0" indent="0">
              <a:buNone/>
            </a:pPr>
            <a:r>
              <a:rPr lang="en-US" sz="2300" dirty="0"/>
              <a:t>	Six 470 Nominal ohm Resistors</a:t>
            </a:r>
          </a:p>
          <a:p>
            <a:pPr marL="0" indent="0">
              <a:buNone/>
            </a:pPr>
            <a:r>
              <a:rPr lang="en-US" sz="2300" dirty="0"/>
              <a:t>	Basic Stamp 2</a:t>
            </a:r>
          </a:p>
          <a:p>
            <a:pPr marL="0" indent="0">
              <a:buNone/>
            </a:pPr>
            <a:r>
              <a:rPr lang="en-US" sz="2300" dirty="0"/>
              <a:t>	Two Red LEDs</a:t>
            </a:r>
          </a:p>
          <a:p>
            <a:pPr marL="0" indent="0">
              <a:buNone/>
            </a:pPr>
            <a:r>
              <a:rPr lang="en-US" sz="2300" dirty="0"/>
              <a:t>	Two Green LEDs</a:t>
            </a:r>
          </a:p>
          <a:p>
            <a:pPr marL="0" indent="0">
              <a:buNone/>
            </a:pPr>
            <a:r>
              <a:rPr lang="en-US" sz="2300" dirty="0"/>
              <a:t>	Two Yellow LEDs</a:t>
            </a:r>
          </a:p>
          <a:p>
            <a:pPr marL="0" indent="0">
              <a:buNone/>
            </a:pPr>
            <a:r>
              <a:rPr lang="en-US" sz="2300" dirty="0"/>
              <a:t>	Two Push Buttons</a:t>
            </a:r>
          </a:p>
          <a:p>
            <a:pPr marL="0" indent="0">
              <a:buNone/>
            </a:pPr>
            <a:r>
              <a:rPr lang="en-US" sz="2300" dirty="0"/>
              <a:t>	Two 10k Ohm Resistors</a:t>
            </a:r>
          </a:p>
          <a:p>
            <a:pPr marL="0" indent="0">
              <a:buNone/>
            </a:pPr>
            <a:r>
              <a:rPr lang="en-US" sz="2300" dirty="0"/>
              <a:t>	Two 220 Ohm Resistors</a:t>
            </a:r>
          </a:p>
          <a:p>
            <a:endParaRPr lang="en-US" dirty="0"/>
          </a:p>
        </p:txBody>
      </p:sp>
    </p:spTree>
    <p:extLst>
      <p:ext uri="{BB962C8B-B14F-4D97-AF65-F5344CB8AC3E}">
        <p14:creationId xmlns:p14="http://schemas.microsoft.com/office/powerpoint/2010/main" val="1006200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980" y="0"/>
            <a:ext cx="10131425" cy="1456267"/>
          </a:xfrm>
        </p:spPr>
        <p:txBody>
          <a:bodyPr/>
          <a:lstStyle/>
          <a:p>
            <a:r>
              <a:rPr lang="en-US" dirty="0"/>
              <a:t>Lab 3: Part 2</a:t>
            </a:r>
          </a:p>
        </p:txBody>
      </p:sp>
      <p:pic>
        <p:nvPicPr>
          <p:cNvPr id="4" name="Content Placeholder 3"/>
          <p:cNvPicPr>
            <a:picLocks noGrp="1" noChangeAspect="1"/>
          </p:cNvPicPr>
          <p:nvPr>
            <p:ph idx="1"/>
          </p:nvPr>
        </p:nvPicPr>
        <p:blipFill>
          <a:blip r:embed="rId2"/>
          <a:stretch>
            <a:fillRect/>
          </a:stretch>
        </p:blipFill>
        <p:spPr>
          <a:xfrm>
            <a:off x="1453931" y="1109425"/>
            <a:ext cx="8825186" cy="4597692"/>
          </a:xfrm>
          <a:prstGeom prst="rect">
            <a:avLst/>
          </a:prstGeom>
        </p:spPr>
      </p:pic>
      <p:sp>
        <p:nvSpPr>
          <p:cNvPr id="5" name="TextBox 4"/>
          <p:cNvSpPr txBox="1"/>
          <p:nvPr/>
        </p:nvSpPr>
        <p:spPr>
          <a:xfrm>
            <a:off x="1453931" y="5896303"/>
            <a:ext cx="8825186" cy="369332"/>
          </a:xfrm>
          <a:prstGeom prst="rect">
            <a:avLst/>
          </a:prstGeom>
          <a:noFill/>
        </p:spPr>
        <p:txBody>
          <a:bodyPr wrap="square" rtlCol="0">
            <a:spAutoFit/>
          </a:bodyPr>
          <a:lstStyle/>
          <a:p>
            <a:pPr algn="ctr"/>
            <a:r>
              <a:rPr lang="en-US" dirty="0"/>
              <a:t>This is the Multi-sim schematic for the basic setup of all the LED’s</a:t>
            </a:r>
          </a:p>
        </p:txBody>
      </p:sp>
    </p:spTree>
    <p:extLst>
      <p:ext uri="{BB962C8B-B14F-4D97-AF65-F5344CB8AC3E}">
        <p14:creationId xmlns:p14="http://schemas.microsoft.com/office/powerpoint/2010/main" val="277408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66" y="-294290"/>
            <a:ext cx="10131425" cy="1456267"/>
          </a:xfrm>
        </p:spPr>
        <p:txBody>
          <a:bodyPr/>
          <a:lstStyle/>
          <a:p>
            <a:r>
              <a:rPr lang="en-US" dirty="0"/>
              <a:t>Lab 3: Part 3</a:t>
            </a:r>
          </a:p>
        </p:txBody>
      </p:sp>
      <p:pic>
        <p:nvPicPr>
          <p:cNvPr id="8" name="Content Placeholder 7"/>
          <p:cNvPicPr>
            <a:picLocks noGrp="1" noChangeAspect="1"/>
          </p:cNvPicPr>
          <p:nvPr>
            <p:ph idx="1"/>
          </p:nvPr>
        </p:nvPicPr>
        <p:blipFill>
          <a:blip r:embed="rId2"/>
          <a:stretch>
            <a:fillRect/>
          </a:stretch>
        </p:blipFill>
        <p:spPr>
          <a:xfrm>
            <a:off x="396642" y="1069482"/>
            <a:ext cx="5278944" cy="4330951"/>
          </a:xfrm>
          <a:prstGeom prst="rect">
            <a:avLst/>
          </a:prstGeom>
        </p:spPr>
      </p:pic>
      <p:pic>
        <p:nvPicPr>
          <p:cNvPr id="9" name="Picture 8"/>
          <p:cNvPicPr>
            <a:picLocks noChangeAspect="1"/>
          </p:cNvPicPr>
          <p:nvPr/>
        </p:nvPicPr>
        <p:blipFill>
          <a:blip r:embed="rId3"/>
          <a:stretch>
            <a:fillRect/>
          </a:stretch>
        </p:blipFill>
        <p:spPr>
          <a:xfrm>
            <a:off x="5675585" y="1069482"/>
            <a:ext cx="5454869" cy="4330951"/>
          </a:xfrm>
          <a:prstGeom prst="rect">
            <a:avLst/>
          </a:prstGeom>
        </p:spPr>
      </p:pic>
      <p:sp>
        <p:nvSpPr>
          <p:cNvPr id="10" name="TextBox 9"/>
          <p:cNvSpPr txBox="1"/>
          <p:nvPr/>
        </p:nvSpPr>
        <p:spPr>
          <a:xfrm>
            <a:off x="396642" y="5496910"/>
            <a:ext cx="10733812" cy="369332"/>
          </a:xfrm>
          <a:prstGeom prst="rect">
            <a:avLst/>
          </a:prstGeom>
          <a:noFill/>
        </p:spPr>
        <p:txBody>
          <a:bodyPr wrap="square" rtlCol="0">
            <a:spAutoFit/>
          </a:bodyPr>
          <a:lstStyle/>
          <a:p>
            <a:pPr algn="ctr"/>
            <a:r>
              <a:rPr lang="en-US" dirty="0"/>
              <a:t>This is our incomplete code for lab 3.  </a:t>
            </a:r>
          </a:p>
        </p:txBody>
      </p:sp>
    </p:spTree>
    <p:extLst>
      <p:ext uri="{BB962C8B-B14F-4D97-AF65-F5344CB8AC3E}">
        <p14:creationId xmlns:p14="http://schemas.microsoft.com/office/powerpoint/2010/main" val="94999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08" y="-252249"/>
            <a:ext cx="10131425" cy="1456267"/>
          </a:xfrm>
        </p:spPr>
        <p:txBody>
          <a:bodyPr/>
          <a:lstStyle/>
          <a:p>
            <a:r>
              <a:rPr lang="en-US" dirty="0"/>
              <a:t>Lab 3: PART 4</a:t>
            </a:r>
          </a:p>
        </p:txBody>
      </p:sp>
      <p:pic>
        <p:nvPicPr>
          <p:cNvPr id="4" name="Content Placeholder 3"/>
          <p:cNvPicPr>
            <a:picLocks noGrp="1" noChangeAspect="1"/>
          </p:cNvPicPr>
          <p:nvPr>
            <p:ph idx="1"/>
          </p:nvPr>
        </p:nvPicPr>
        <p:blipFill>
          <a:blip r:embed="rId2"/>
          <a:stretch>
            <a:fillRect/>
          </a:stretch>
        </p:blipFill>
        <p:spPr>
          <a:xfrm rot="5400000">
            <a:off x="769055" y="852167"/>
            <a:ext cx="4162100" cy="4706981"/>
          </a:xfrm>
          <a:prstGeom prst="rect">
            <a:avLst/>
          </a:prstGeom>
        </p:spPr>
      </p:pic>
      <p:pic>
        <p:nvPicPr>
          <p:cNvPr id="5" name="Picture 4"/>
          <p:cNvPicPr>
            <a:picLocks noChangeAspect="1"/>
          </p:cNvPicPr>
          <p:nvPr/>
        </p:nvPicPr>
        <p:blipFill rotWithShape="1">
          <a:blip r:embed="rId3"/>
          <a:srcRect t="36265"/>
          <a:stretch/>
        </p:blipFill>
        <p:spPr>
          <a:xfrm rot="5400000">
            <a:off x="6725915" y="903188"/>
            <a:ext cx="4162098" cy="4604938"/>
          </a:xfrm>
          <a:prstGeom prst="rect">
            <a:avLst/>
          </a:prstGeom>
        </p:spPr>
      </p:pic>
      <p:sp>
        <p:nvSpPr>
          <p:cNvPr id="6" name="TextBox 5"/>
          <p:cNvSpPr txBox="1"/>
          <p:nvPr/>
        </p:nvSpPr>
        <p:spPr>
          <a:xfrm>
            <a:off x="496614" y="5507421"/>
            <a:ext cx="10612819" cy="369332"/>
          </a:xfrm>
          <a:prstGeom prst="rect">
            <a:avLst/>
          </a:prstGeom>
          <a:noFill/>
        </p:spPr>
        <p:txBody>
          <a:bodyPr wrap="square" rtlCol="0">
            <a:spAutoFit/>
          </a:bodyPr>
          <a:lstStyle/>
          <a:p>
            <a:pPr algn="ctr"/>
            <a:r>
              <a:rPr lang="en-US" dirty="0"/>
              <a:t>The primary 3 lights is on the Basic Stamp board. The 2</a:t>
            </a:r>
            <a:r>
              <a:rPr lang="en-US" baseline="30000" dirty="0"/>
              <a:t>nd</a:t>
            </a:r>
            <a:r>
              <a:rPr lang="en-US" dirty="0"/>
              <a:t> set is the other facing street lights.</a:t>
            </a:r>
          </a:p>
        </p:txBody>
      </p:sp>
    </p:spTree>
    <p:extLst>
      <p:ext uri="{BB962C8B-B14F-4D97-AF65-F5344CB8AC3E}">
        <p14:creationId xmlns:p14="http://schemas.microsoft.com/office/powerpoint/2010/main" val="10731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856" y="-199696"/>
            <a:ext cx="10131425" cy="1456267"/>
          </a:xfrm>
        </p:spPr>
        <p:txBody>
          <a:bodyPr/>
          <a:lstStyle/>
          <a:p>
            <a:r>
              <a:rPr lang="en-US" dirty="0"/>
              <a:t>Lab 3: Part 4</a:t>
            </a:r>
          </a:p>
        </p:txBody>
      </p:sp>
      <p:pic>
        <p:nvPicPr>
          <p:cNvPr id="4" name="Content Placeholder 3"/>
          <p:cNvPicPr>
            <a:picLocks noGrp="1" noChangeAspect="1"/>
          </p:cNvPicPr>
          <p:nvPr>
            <p:ph idx="1"/>
          </p:nvPr>
        </p:nvPicPr>
        <p:blipFill>
          <a:blip r:embed="rId2"/>
          <a:stretch>
            <a:fillRect/>
          </a:stretch>
        </p:blipFill>
        <p:spPr>
          <a:xfrm>
            <a:off x="2810350" y="1463895"/>
            <a:ext cx="6467871" cy="3908148"/>
          </a:xfrm>
          <a:prstGeom prst="rect">
            <a:avLst/>
          </a:prstGeom>
        </p:spPr>
      </p:pic>
      <p:sp>
        <p:nvSpPr>
          <p:cNvPr id="5" name="TextBox 4"/>
          <p:cNvSpPr txBox="1"/>
          <p:nvPr/>
        </p:nvSpPr>
        <p:spPr>
          <a:xfrm>
            <a:off x="2810350" y="5579367"/>
            <a:ext cx="6467871" cy="369332"/>
          </a:xfrm>
          <a:prstGeom prst="rect">
            <a:avLst/>
          </a:prstGeom>
          <a:noFill/>
        </p:spPr>
        <p:txBody>
          <a:bodyPr wrap="square" rtlCol="0">
            <a:spAutoFit/>
          </a:bodyPr>
          <a:lstStyle/>
          <a:p>
            <a:pPr algn="ctr"/>
            <a:r>
              <a:rPr lang="en-US" dirty="0"/>
              <a:t>The flow chart for the circuit</a:t>
            </a:r>
          </a:p>
        </p:txBody>
      </p:sp>
    </p:spTree>
    <p:extLst>
      <p:ext uri="{BB962C8B-B14F-4D97-AF65-F5344CB8AC3E}">
        <p14:creationId xmlns:p14="http://schemas.microsoft.com/office/powerpoint/2010/main" val="3694747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594" y="115614"/>
            <a:ext cx="10131425" cy="1456267"/>
          </a:xfrm>
        </p:spPr>
        <p:txBody>
          <a:bodyPr/>
          <a:lstStyle/>
          <a:p>
            <a:r>
              <a:rPr lang="en-US" dirty="0"/>
              <a:t>Lab 3: Observations</a:t>
            </a:r>
          </a:p>
        </p:txBody>
      </p:sp>
      <p:sp>
        <p:nvSpPr>
          <p:cNvPr id="3" name="Content Placeholder 2"/>
          <p:cNvSpPr>
            <a:spLocks noGrp="1"/>
          </p:cNvSpPr>
          <p:nvPr>
            <p:ph idx="1"/>
          </p:nvPr>
        </p:nvSpPr>
        <p:spPr>
          <a:xfrm>
            <a:off x="591208" y="1742674"/>
            <a:ext cx="11126310" cy="3649133"/>
          </a:xfrm>
        </p:spPr>
        <p:txBody>
          <a:bodyPr>
            <a:noAutofit/>
          </a:bodyPr>
          <a:lstStyle/>
          <a:p>
            <a:pPr marL="0" indent="0">
              <a:buNone/>
            </a:pPr>
            <a:r>
              <a:rPr lang="en-US" sz="2400" dirty="0"/>
              <a:t>Lab 3 was difficult to get working. This lab was to simulate pulling up to a stop light in the middle of night.  The push button on the side would cause the lights to cycle, but would pause on the red LED on the 2</a:t>
            </a:r>
            <a:r>
              <a:rPr lang="en-US" sz="2400" baseline="30000" dirty="0"/>
              <a:t>nd</a:t>
            </a:r>
            <a:r>
              <a:rPr lang="en-US" sz="2400" dirty="0"/>
              <a:t> set of lights. We suspect a programming problem.</a:t>
            </a:r>
          </a:p>
          <a:p>
            <a:pPr marL="0" indent="0">
              <a:buNone/>
            </a:pPr>
            <a:endParaRPr lang="en-US" sz="2400" dirty="0"/>
          </a:p>
        </p:txBody>
      </p:sp>
    </p:spTree>
    <p:extLst>
      <p:ext uri="{BB962C8B-B14F-4D97-AF65-F5344CB8AC3E}">
        <p14:creationId xmlns:p14="http://schemas.microsoft.com/office/powerpoint/2010/main" val="3226162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637570"/>
          </a:xfrm>
        </p:spPr>
        <p:txBody>
          <a:bodyPr>
            <a:normAutofit/>
          </a:bodyPr>
          <a:lstStyle/>
          <a:p>
            <a:r>
              <a:rPr lang="en-US" dirty="0"/>
              <a:t>Lab 1: ACTIVITY #2: ON/OFF CONTROL WITH THE BASIC STAMP</a:t>
            </a:r>
            <a:br>
              <a:rPr lang="en-US" dirty="0"/>
            </a:br>
            <a:endParaRPr lang="en-US" dirty="0"/>
          </a:p>
        </p:txBody>
      </p:sp>
      <p:sp>
        <p:nvSpPr>
          <p:cNvPr id="3" name="Content Placeholder 2"/>
          <p:cNvSpPr>
            <a:spLocks noGrp="1"/>
          </p:cNvSpPr>
          <p:nvPr>
            <p:ph idx="1"/>
          </p:nvPr>
        </p:nvSpPr>
        <p:spPr>
          <a:xfrm>
            <a:off x="685800" y="2247170"/>
            <a:ext cx="10131425" cy="3649133"/>
          </a:xfrm>
        </p:spPr>
        <p:txBody>
          <a:bodyPr>
            <a:normAutofit/>
          </a:bodyPr>
          <a:lstStyle/>
          <a:p>
            <a:r>
              <a:rPr lang="en-US" sz="2000" dirty="0"/>
              <a:t>The purpose of this lab is to build and test a stop light using the BASIC STAMP</a:t>
            </a:r>
          </a:p>
          <a:p>
            <a:pPr marL="0" indent="0">
              <a:buNone/>
            </a:pPr>
            <a:endParaRPr lang="en-US" sz="2000" dirty="0"/>
          </a:p>
          <a:p>
            <a:r>
              <a:rPr lang="en-US" sz="2000" dirty="0">
                <a:latin typeface="Times New Roman" panose="02020603050405020304" pitchFamily="18" charset="0"/>
                <a:cs typeface="Times New Roman" panose="02020603050405020304" pitchFamily="18" charset="0"/>
              </a:rPr>
              <a:t>Equipment Needed:</a:t>
            </a:r>
          </a:p>
          <a:p>
            <a:pPr marL="0" indent="0">
              <a:buNone/>
            </a:pPr>
            <a:r>
              <a:rPr lang="en-US" sz="2000" dirty="0">
                <a:latin typeface="Times New Roman" panose="02020603050405020304" pitchFamily="18" charset="0"/>
                <a:cs typeface="Times New Roman" panose="02020603050405020304" pitchFamily="18" charset="0"/>
              </a:rPr>
              <a:t>	3 470 Nominal ohm Resistors</a:t>
            </a:r>
          </a:p>
          <a:p>
            <a:pPr marL="0" indent="0">
              <a:buNone/>
            </a:pPr>
            <a:r>
              <a:rPr lang="en-US" sz="2000" dirty="0">
                <a:latin typeface="Times New Roman" panose="02020603050405020304" pitchFamily="18" charset="0"/>
                <a:cs typeface="Times New Roman" panose="02020603050405020304" pitchFamily="18" charset="0"/>
              </a:rPr>
              <a:t>	Basic Stamp 2</a:t>
            </a:r>
          </a:p>
          <a:p>
            <a:pPr marL="0" indent="0">
              <a:buNone/>
            </a:pPr>
            <a:r>
              <a:rPr lang="en-US" sz="2000" dirty="0">
                <a:latin typeface="Times New Roman" panose="02020603050405020304" pitchFamily="18" charset="0"/>
                <a:cs typeface="Times New Roman" panose="02020603050405020304" pitchFamily="18" charset="0"/>
              </a:rPr>
              <a:t>	Red LED</a:t>
            </a:r>
          </a:p>
          <a:p>
            <a:pPr marL="0" indent="0">
              <a:buNone/>
            </a:pPr>
            <a:r>
              <a:rPr lang="en-US" sz="2000" dirty="0">
                <a:latin typeface="Times New Roman" panose="02020603050405020304" pitchFamily="18" charset="0"/>
                <a:cs typeface="Times New Roman" panose="02020603050405020304" pitchFamily="18" charset="0"/>
              </a:rPr>
              <a:t>	Green LED</a:t>
            </a:r>
          </a:p>
          <a:p>
            <a:pPr marL="0" indent="0">
              <a:buNone/>
            </a:pPr>
            <a:r>
              <a:rPr lang="en-US" sz="2000" dirty="0">
                <a:latin typeface="Times New Roman" panose="02020603050405020304" pitchFamily="18" charset="0"/>
                <a:cs typeface="Times New Roman" panose="02020603050405020304" pitchFamily="18" charset="0"/>
              </a:rPr>
              <a:t>	Yellow LED</a:t>
            </a:r>
          </a:p>
        </p:txBody>
      </p:sp>
    </p:spTree>
    <p:extLst>
      <p:ext uri="{BB962C8B-B14F-4D97-AF65-F5344CB8AC3E}">
        <p14:creationId xmlns:p14="http://schemas.microsoft.com/office/powerpoint/2010/main" val="284748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1" y="609600"/>
            <a:ext cx="6573685" cy="1905000"/>
          </a:xfrm>
        </p:spPr>
        <p:txBody>
          <a:bodyPr>
            <a:normAutofit/>
          </a:bodyPr>
          <a:lstStyle/>
          <a:p>
            <a:r>
              <a:rPr lang="en-US" dirty="0"/>
              <a:t>Arduino Uno Lab 1</a:t>
            </a:r>
            <a:br>
              <a:rPr lang="en-US" dirty="0"/>
            </a:br>
            <a:endParaRPr lang="en-US" dirty="0"/>
          </a:p>
        </p:txBody>
      </p:sp>
      <p:sp>
        <p:nvSpPr>
          <p:cNvPr id="3" name="Content Placeholder 2"/>
          <p:cNvSpPr>
            <a:spLocks noGrp="1"/>
          </p:cNvSpPr>
          <p:nvPr>
            <p:ph idx="1"/>
          </p:nvPr>
        </p:nvSpPr>
        <p:spPr>
          <a:xfrm>
            <a:off x="643192" y="2666999"/>
            <a:ext cx="6573684" cy="3216276"/>
          </a:xfrm>
        </p:spPr>
        <p:txBody>
          <a:bodyPr anchor="t">
            <a:normAutofit/>
          </a:bodyPr>
          <a:lstStyle/>
          <a:p>
            <a:pPr>
              <a:lnSpc>
                <a:spcPct val="90000"/>
              </a:lnSpc>
            </a:pPr>
            <a:r>
              <a:rPr lang="en-US" sz="1900" dirty="0"/>
              <a:t>The purpose of this lab is to create a program and circuit that measures the three analog input voltages </a:t>
            </a:r>
          </a:p>
          <a:p>
            <a:pPr>
              <a:lnSpc>
                <a:spcPct val="90000"/>
              </a:lnSpc>
            </a:pPr>
            <a:r>
              <a:rPr lang="en-US" sz="1900" dirty="0"/>
              <a:t>Equipment Needed:</a:t>
            </a:r>
          </a:p>
          <a:p>
            <a:pPr marL="0" indent="0">
              <a:lnSpc>
                <a:spcPct val="90000"/>
              </a:lnSpc>
              <a:buNone/>
            </a:pPr>
            <a:r>
              <a:rPr lang="en-US" sz="1900" dirty="0"/>
              <a:t>	Arduino Uno</a:t>
            </a:r>
          </a:p>
          <a:p>
            <a:pPr marL="0" indent="0">
              <a:lnSpc>
                <a:spcPct val="90000"/>
              </a:lnSpc>
              <a:buNone/>
            </a:pPr>
            <a:r>
              <a:rPr lang="en-US" sz="1900" dirty="0"/>
              <a:t>	220-ohm resistor</a:t>
            </a:r>
          </a:p>
          <a:p>
            <a:pPr marL="0" indent="0">
              <a:lnSpc>
                <a:spcPct val="90000"/>
              </a:lnSpc>
              <a:buNone/>
            </a:pPr>
            <a:r>
              <a:rPr lang="en-US" sz="1900" dirty="0"/>
              <a:t>	10k Potentiometer</a:t>
            </a:r>
          </a:p>
          <a:p>
            <a:pPr marL="0" indent="0">
              <a:lnSpc>
                <a:spcPct val="90000"/>
              </a:lnSpc>
              <a:buNone/>
            </a:pPr>
            <a:r>
              <a:rPr lang="en-US" sz="1900" dirty="0"/>
              <a:t>	5v Red LED</a:t>
            </a:r>
          </a:p>
          <a:p>
            <a:pPr marL="0" indent="0">
              <a:lnSpc>
                <a:spcPct val="90000"/>
              </a:lnSpc>
              <a:buNone/>
            </a:pPr>
            <a:r>
              <a:rPr lang="en-US" sz="1900" dirty="0"/>
              <a:t>	</a:t>
            </a:r>
          </a:p>
        </p:txBody>
      </p:sp>
      <p:pic>
        <p:nvPicPr>
          <p:cNvPr id="4" name="Picture 3"/>
          <p:cNvPicPr>
            <a:picLocks noChangeAspect="1"/>
          </p:cNvPicPr>
          <p:nvPr/>
        </p:nvPicPr>
        <p:blipFill>
          <a:blip r:embed="rId3"/>
          <a:stretch>
            <a:fillRect/>
          </a:stretch>
        </p:blipFill>
        <p:spPr>
          <a:xfrm>
            <a:off x="7570839" y="1280585"/>
            <a:ext cx="3976788" cy="39767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79960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05" y="-57806"/>
            <a:ext cx="10131425" cy="1456267"/>
          </a:xfrm>
        </p:spPr>
        <p:txBody>
          <a:bodyPr/>
          <a:lstStyle/>
          <a:p>
            <a:r>
              <a:rPr lang="en-US" dirty="0"/>
              <a:t>Arduino Uno Lab 1 </a:t>
            </a:r>
            <a:br>
              <a:rPr lang="en-US" dirty="0"/>
            </a:br>
            <a:r>
              <a:rPr lang="en-US" dirty="0"/>
              <a:t>Part 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90" y="1311164"/>
            <a:ext cx="4708635" cy="44695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620" y="1311164"/>
            <a:ext cx="4708635" cy="4469526"/>
          </a:xfrm>
          <a:prstGeom prst="rect">
            <a:avLst/>
          </a:prstGeom>
        </p:spPr>
      </p:pic>
      <p:sp>
        <p:nvSpPr>
          <p:cNvPr id="7" name="TextBox 6"/>
          <p:cNvSpPr txBox="1"/>
          <p:nvPr/>
        </p:nvSpPr>
        <p:spPr>
          <a:xfrm>
            <a:off x="1434390" y="5906814"/>
            <a:ext cx="10000865" cy="646331"/>
          </a:xfrm>
          <a:prstGeom prst="rect">
            <a:avLst/>
          </a:prstGeom>
          <a:noFill/>
        </p:spPr>
        <p:txBody>
          <a:bodyPr wrap="square" rtlCol="0">
            <a:spAutoFit/>
          </a:bodyPr>
          <a:lstStyle/>
          <a:p>
            <a:pPr algn="ctr"/>
            <a:r>
              <a:rPr lang="en-US" dirty="0"/>
              <a:t>Demonstrating the circuit functioning. Turning the wiper reported an analog signal adjusted the brightness of the LED.  </a:t>
            </a:r>
          </a:p>
        </p:txBody>
      </p:sp>
    </p:spTree>
    <p:extLst>
      <p:ext uri="{BB962C8B-B14F-4D97-AF65-F5344CB8AC3E}">
        <p14:creationId xmlns:p14="http://schemas.microsoft.com/office/powerpoint/2010/main" val="16655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25" y="94593"/>
            <a:ext cx="10131425" cy="1456267"/>
          </a:xfrm>
        </p:spPr>
        <p:txBody>
          <a:bodyPr/>
          <a:lstStyle/>
          <a:p>
            <a:r>
              <a:rPr lang="en-US" dirty="0"/>
              <a:t>Arduino Uno Lab 1 </a:t>
            </a:r>
            <a:br>
              <a:rPr lang="en-US" dirty="0"/>
            </a:br>
            <a:r>
              <a:rPr lang="en-US" dirty="0"/>
              <a:t>Part 3</a:t>
            </a:r>
          </a:p>
        </p:txBody>
      </p:sp>
      <p:pic>
        <p:nvPicPr>
          <p:cNvPr id="5" name="Picture 4"/>
          <p:cNvPicPr>
            <a:picLocks noChangeAspect="1"/>
          </p:cNvPicPr>
          <p:nvPr/>
        </p:nvPicPr>
        <p:blipFill>
          <a:blip r:embed="rId2"/>
          <a:stretch>
            <a:fillRect/>
          </a:stretch>
        </p:blipFill>
        <p:spPr>
          <a:xfrm>
            <a:off x="5495596" y="330747"/>
            <a:ext cx="5867400" cy="6080563"/>
          </a:xfrm>
          <a:prstGeom prst="rect">
            <a:avLst/>
          </a:prstGeom>
        </p:spPr>
      </p:pic>
      <p:sp>
        <p:nvSpPr>
          <p:cNvPr id="6" name="TextBox 5"/>
          <p:cNvSpPr txBox="1"/>
          <p:nvPr/>
        </p:nvSpPr>
        <p:spPr>
          <a:xfrm>
            <a:off x="202325" y="1671145"/>
            <a:ext cx="4737537" cy="1200329"/>
          </a:xfrm>
          <a:prstGeom prst="rect">
            <a:avLst/>
          </a:prstGeom>
          <a:noFill/>
        </p:spPr>
        <p:txBody>
          <a:bodyPr wrap="square" rtlCol="0">
            <a:spAutoFit/>
          </a:bodyPr>
          <a:lstStyle/>
          <a:p>
            <a:r>
              <a:rPr lang="en-US" dirty="0"/>
              <a:t>This is the code used. Input was read on </a:t>
            </a:r>
            <a:r>
              <a:rPr lang="en-US" dirty="0" err="1"/>
              <a:t>analogRead</a:t>
            </a:r>
            <a:r>
              <a:rPr lang="en-US" dirty="0"/>
              <a:t>. Would output value to </a:t>
            </a:r>
            <a:r>
              <a:rPr lang="en-US" dirty="0" err="1"/>
              <a:t>analogWrite</a:t>
            </a:r>
            <a:r>
              <a:rPr lang="en-US" dirty="0"/>
              <a:t>. Which gives the value to the LED.</a:t>
            </a:r>
          </a:p>
        </p:txBody>
      </p:sp>
    </p:spTree>
    <p:extLst>
      <p:ext uri="{BB962C8B-B14F-4D97-AF65-F5344CB8AC3E}">
        <p14:creationId xmlns:p14="http://schemas.microsoft.com/office/powerpoint/2010/main" val="415489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521" y="584638"/>
            <a:ext cx="10131425" cy="964324"/>
          </a:xfrm>
        </p:spPr>
        <p:txBody>
          <a:bodyPr>
            <a:normAutofit fontScale="90000"/>
          </a:bodyPr>
          <a:lstStyle/>
          <a:p>
            <a:r>
              <a:rPr lang="it-IT" dirty="0"/>
              <a:t>Arduino Uno Lab 1 observations</a:t>
            </a:r>
            <a:br>
              <a:rPr lang="it-IT" dirty="0"/>
            </a:br>
            <a:endParaRPr lang="en-US" dirty="0"/>
          </a:p>
        </p:txBody>
      </p:sp>
      <p:sp>
        <p:nvSpPr>
          <p:cNvPr id="3" name="Content Placeholder 2"/>
          <p:cNvSpPr>
            <a:spLocks noGrp="1"/>
          </p:cNvSpPr>
          <p:nvPr>
            <p:ph idx="1"/>
          </p:nvPr>
        </p:nvSpPr>
        <p:spPr/>
        <p:txBody>
          <a:bodyPr/>
          <a:lstStyle/>
          <a:p>
            <a:pPr marL="0" indent="0">
              <a:buNone/>
            </a:pPr>
            <a:r>
              <a:rPr lang="en-US" dirty="0"/>
              <a:t>A variable introduce was a different value of potentiometer. It seemed to no effect on our findings  </a:t>
            </a:r>
          </a:p>
        </p:txBody>
      </p:sp>
    </p:spTree>
    <p:extLst>
      <p:ext uri="{BB962C8B-B14F-4D97-AF65-F5344CB8AC3E}">
        <p14:creationId xmlns:p14="http://schemas.microsoft.com/office/powerpoint/2010/main" val="3117489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3191" y="609600"/>
            <a:ext cx="6573685" cy="1905000"/>
          </a:xfrm>
        </p:spPr>
        <p:txBody>
          <a:bodyPr>
            <a:normAutofit/>
          </a:bodyPr>
          <a:lstStyle/>
          <a:p>
            <a:r>
              <a:rPr lang="it-IT" dirty="0"/>
              <a:t>Arduino Uno Lab 2</a:t>
            </a:r>
            <a:br>
              <a:rPr lang="it-IT" dirty="0"/>
            </a:br>
            <a:endParaRPr lang="en-US" dirty="0"/>
          </a:p>
        </p:txBody>
      </p:sp>
      <p:sp>
        <p:nvSpPr>
          <p:cNvPr id="3" name="Content Placeholder 2"/>
          <p:cNvSpPr>
            <a:spLocks noGrp="1"/>
          </p:cNvSpPr>
          <p:nvPr>
            <p:ph idx="1"/>
          </p:nvPr>
        </p:nvSpPr>
        <p:spPr>
          <a:xfrm>
            <a:off x="643192" y="1867162"/>
            <a:ext cx="6573684" cy="4016113"/>
          </a:xfrm>
        </p:spPr>
        <p:txBody>
          <a:bodyPr anchor="t">
            <a:normAutofit/>
          </a:bodyPr>
          <a:lstStyle/>
          <a:p>
            <a:pPr>
              <a:lnSpc>
                <a:spcPct val="90000"/>
              </a:lnSpc>
            </a:pPr>
            <a:r>
              <a:rPr lang="en-US" sz="1400" dirty="0"/>
              <a:t>The purpose of this lab is to demonstrate and create a program and circuit with an analog input (or output) and digital output (or input). Demonstrated a digital voltmeter.</a:t>
            </a:r>
          </a:p>
          <a:p>
            <a:pPr>
              <a:lnSpc>
                <a:spcPct val="90000"/>
              </a:lnSpc>
            </a:pPr>
            <a:r>
              <a:rPr lang="en-US" sz="1100" dirty="0"/>
              <a:t>Equipment Needed: </a:t>
            </a:r>
          </a:p>
          <a:p>
            <a:pPr marL="0" indent="0">
              <a:lnSpc>
                <a:spcPct val="90000"/>
              </a:lnSpc>
              <a:buNone/>
            </a:pPr>
            <a:r>
              <a:rPr lang="en-US" sz="1100" dirty="0"/>
              <a:t>	DC Power Supply HY1802D</a:t>
            </a:r>
          </a:p>
          <a:p>
            <a:pPr marL="0" indent="0">
              <a:lnSpc>
                <a:spcPct val="90000"/>
              </a:lnSpc>
              <a:buNone/>
            </a:pPr>
            <a:r>
              <a:rPr lang="en-US" sz="1100" dirty="0"/>
              <a:t>	Digital Multimeter GDM-8245</a:t>
            </a:r>
          </a:p>
          <a:p>
            <a:pPr marL="0" indent="0">
              <a:lnSpc>
                <a:spcPct val="90000"/>
              </a:lnSpc>
              <a:buNone/>
            </a:pPr>
            <a:r>
              <a:rPr lang="en-US" sz="1100" dirty="0"/>
              <a:t>	Arduino Uno </a:t>
            </a:r>
          </a:p>
          <a:p>
            <a:pPr marL="0" indent="0">
              <a:lnSpc>
                <a:spcPct val="90000"/>
              </a:lnSpc>
              <a:buNone/>
            </a:pPr>
            <a:r>
              <a:rPr lang="en-US" sz="1100" dirty="0"/>
              <a:t>	10K Potentiometer</a:t>
            </a:r>
          </a:p>
          <a:p>
            <a:pPr marL="0" indent="0">
              <a:lnSpc>
                <a:spcPct val="90000"/>
              </a:lnSpc>
              <a:buNone/>
            </a:pPr>
            <a:r>
              <a:rPr lang="en-US" sz="1100" dirty="0"/>
              <a:t>	Digital Display for </a:t>
            </a:r>
            <a:r>
              <a:rPr lang="en-US" sz="1100" dirty="0" err="1"/>
              <a:t>Aruduino</a:t>
            </a:r>
            <a:endParaRPr lang="en-US" sz="1100" dirty="0"/>
          </a:p>
          <a:p>
            <a:pPr marL="0" indent="0">
              <a:lnSpc>
                <a:spcPct val="90000"/>
              </a:lnSpc>
              <a:buNone/>
            </a:pPr>
            <a:r>
              <a:rPr lang="en-US" sz="1100" dirty="0"/>
              <a:t>	Connecting Wires</a:t>
            </a:r>
          </a:p>
          <a:p>
            <a:pPr marL="0" indent="0">
              <a:lnSpc>
                <a:spcPct val="90000"/>
              </a:lnSpc>
              <a:buNone/>
            </a:pPr>
            <a:r>
              <a:rPr lang="en-US" sz="1100" dirty="0"/>
              <a:t>	</a:t>
            </a:r>
          </a:p>
          <a:p>
            <a:pPr marL="0" indent="0">
              <a:lnSpc>
                <a:spcPct val="90000"/>
              </a:lnSpc>
              <a:buNone/>
            </a:pPr>
            <a:endParaRPr lang="en-US" sz="1100" dirty="0"/>
          </a:p>
          <a:p>
            <a:pPr>
              <a:lnSpc>
                <a:spcPct val="90000"/>
              </a:lnSpc>
            </a:pPr>
            <a:endParaRPr lang="en-US" sz="1100" dirty="0"/>
          </a:p>
        </p:txBody>
      </p:sp>
      <p:pic>
        <p:nvPicPr>
          <p:cNvPr id="4" name="Picture 3"/>
          <p:cNvPicPr>
            <a:picLocks noChangeAspect="1"/>
          </p:cNvPicPr>
          <p:nvPr/>
        </p:nvPicPr>
        <p:blipFill>
          <a:blip r:embed="rId3"/>
          <a:stretch>
            <a:fillRect/>
          </a:stretch>
        </p:blipFill>
        <p:spPr>
          <a:xfrm>
            <a:off x="7570839" y="1867162"/>
            <a:ext cx="3976788" cy="280363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80791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67" y="56824"/>
            <a:ext cx="10131425" cy="927167"/>
          </a:xfrm>
        </p:spPr>
        <p:txBody>
          <a:bodyPr>
            <a:normAutofit fontScale="90000"/>
          </a:bodyPr>
          <a:lstStyle/>
          <a:p>
            <a:r>
              <a:rPr lang="it-IT" dirty="0"/>
              <a:t>Arduino Uno Lab 2 </a:t>
            </a:r>
            <a:br>
              <a:rPr lang="it-IT" dirty="0"/>
            </a:br>
            <a:r>
              <a:rPr lang="it-IT" dirty="0"/>
              <a:t>Part 1</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355" y="1862357"/>
            <a:ext cx="5498164" cy="3453127"/>
          </a:xfrm>
        </p:spPr>
      </p:pic>
      <p:sp>
        <p:nvSpPr>
          <p:cNvPr id="7" name="TextBox 6"/>
          <p:cNvSpPr txBox="1"/>
          <p:nvPr/>
        </p:nvSpPr>
        <p:spPr>
          <a:xfrm>
            <a:off x="659355" y="5874008"/>
            <a:ext cx="5436645" cy="369332"/>
          </a:xfrm>
          <a:prstGeom prst="rect">
            <a:avLst/>
          </a:prstGeom>
          <a:noFill/>
        </p:spPr>
        <p:txBody>
          <a:bodyPr wrap="square" rtlCol="0">
            <a:spAutoFit/>
          </a:bodyPr>
          <a:lstStyle/>
          <a:p>
            <a:pPr algn="ctr"/>
            <a:r>
              <a:rPr lang="en-US" dirty="0"/>
              <a:t>Test setup of the experiment</a:t>
            </a:r>
          </a:p>
        </p:txBody>
      </p:sp>
      <p:sp>
        <p:nvSpPr>
          <p:cNvPr id="6" name="TextBox 5">
            <a:extLst>
              <a:ext uri="{FF2B5EF4-FFF2-40B4-BE49-F238E27FC236}">
                <a16:creationId xmlns:a16="http://schemas.microsoft.com/office/drawing/2014/main" id="{B14BE722-E309-4462-92DF-19A6F1D63844}"/>
              </a:ext>
            </a:extLst>
          </p:cNvPr>
          <p:cNvSpPr txBox="1"/>
          <p:nvPr/>
        </p:nvSpPr>
        <p:spPr>
          <a:xfrm>
            <a:off x="7399090" y="3105834"/>
            <a:ext cx="3800212" cy="646331"/>
          </a:xfrm>
          <a:prstGeom prst="rect">
            <a:avLst/>
          </a:prstGeom>
          <a:noFill/>
        </p:spPr>
        <p:txBody>
          <a:bodyPr wrap="square" rtlCol="0">
            <a:spAutoFit/>
          </a:bodyPr>
          <a:lstStyle/>
          <a:p>
            <a:r>
              <a:rPr lang="en-US" dirty="0"/>
              <a:t>We had applied multiple voltages to circuit</a:t>
            </a:r>
          </a:p>
        </p:txBody>
      </p:sp>
    </p:spTree>
    <p:extLst>
      <p:ext uri="{BB962C8B-B14F-4D97-AF65-F5344CB8AC3E}">
        <p14:creationId xmlns:p14="http://schemas.microsoft.com/office/powerpoint/2010/main" val="147554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3" y="-105104"/>
            <a:ext cx="10131425" cy="1456267"/>
          </a:xfrm>
        </p:spPr>
        <p:txBody>
          <a:bodyPr/>
          <a:lstStyle/>
          <a:p>
            <a:r>
              <a:rPr lang="it-IT" dirty="0"/>
              <a:t>Arduino Uno Lab 2 </a:t>
            </a:r>
            <a:br>
              <a:rPr lang="it-IT" dirty="0"/>
            </a:br>
            <a:r>
              <a:rPr lang="it-IT" dirty="0"/>
              <a:t>Part 3</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6857304" y="1051407"/>
            <a:ext cx="3679853" cy="4698927"/>
          </a:xfrm>
          <a:prstGeom prst="rect">
            <a:avLst/>
          </a:prstGeom>
        </p:spPr>
      </p:pic>
      <p:pic>
        <p:nvPicPr>
          <p:cNvPr id="8" name="Picture 7">
            <a:extLst>
              <a:ext uri="{FF2B5EF4-FFF2-40B4-BE49-F238E27FC236}">
                <a16:creationId xmlns:a16="http://schemas.microsoft.com/office/drawing/2014/main" id="{6C217033-8820-493F-91D1-9948858C81D0}"/>
              </a:ext>
            </a:extLst>
          </p:cNvPr>
          <p:cNvPicPr>
            <a:picLocks noChangeAspect="1"/>
          </p:cNvPicPr>
          <p:nvPr/>
        </p:nvPicPr>
        <p:blipFill>
          <a:blip r:embed="rId3"/>
          <a:stretch>
            <a:fillRect/>
          </a:stretch>
        </p:blipFill>
        <p:spPr>
          <a:xfrm>
            <a:off x="907202" y="1560946"/>
            <a:ext cx="4698928" cy="3679854"/>
          </a:xfrm>
          <a:prstGeom prst="rect">
            <a:avLst/>
          </a:prstGeom>
        </p:spPr>
      </p:pic>
      <p:sp>
        <p:nvSpPr>
          <p:cNvPr id="9" name="TextBox 8">
            <a:extLst>
              <a:ext uri="{FF2B5EF4-FFF2-40B4-BE49-F238E27FC236}">
                <a16:creationId xmlns:a16="http://schemas.microsoft.com/office/drawing/2014/main" id="{EDD193FB-0581-4925-BA94-9BA9C1EDE107}"/>
              </a:ext>
            </a:extLst>
          </p:cNvPr>
          <p:cNvSpPr txBox="1"/>
          <p:nvPr/>
        </p:nvSpPr>
        <p:spPr>
          <a:xfrm>
            <a:off x="907202" y="5763237"/>
            <a:ext cx="4698928" cy="369332"/>
          </a:xfrm>
          <a:prstGeom prst="rect">
            <a:avLst/>
          </a:prstGeom>
          <a:noFill/>
        </p:spPr>
        <p:txBody>
          <a:bodyPr wrap="square" rtlCol="0">
            <a:spAutoFit/>
          </a:bodyPr>
          <a:lstStyle/>
          <a:p>
            <a:pPr algn="ctr"/>
            <a:r>
              <a:rPr lang="en-US" dirty="0"/>
              <a:t>Test voltage applied</a:t>
            </a:r>
          </a:p>
        </p:txBody>
      </p:sp>
      <p:sp>
        <p:nvSpPr>
          <p:cNvPr id="10" name="TextBox 9">
            <a:extLst>
              <a:ext uri="{FF2B5EF4-FFF2-40B4-BE49-F238E27FC236}">
                <a16:creationId xmlns:a16="http://schemas.microsoft.com/office/drawing/2014/main" id="{0BADCCE5-4F35-4365-A518-93638D747456}"/>
              </a:ext>
            </a:extLst>
          </p:cNvPr>
          <p:cNvSpPr txBox="1"/>
          <p:nvPr/>
        </p:nvSpPr>
        <p:spPr>
          <a:xfrm>
            <a:off x="6347766" y="5763237"/>
            <a:ext cx="4698928" cy="369332"/>
          </a:xfrm>
          <a:prstGeom prst="rect">
            <a:avLst/>
          </a:prstGeom>
          <a:noFill/>
        </p:spPr>
        <p:txBody>
          <a:bodyPr wrap="square" rtlCol="0">
            <a:spAutoFit/>
          </a:bodyPr>
          <a:lstStyle/>
          <a:p>
            <a:pPr algn="ctr"/>
            <a:r>
              <a:rPr lang="en-US" dirty="0"/>
              <a:t>Voltage read</a:t>
            </a:r>
          </a:p>
        </p:txBody>
      </p:sp>
    </p:spTree>
    <p:extLst>
      <p:ext uri="{BB962C8B-B14F-4D97-AF65-F5344CB8AC3E}">
        <p14:creationId xmlns:p14="http://schemas.microsoft.com/office/powerpoint/2010/main" val="285363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32" y="-189186"/>
            <a:ext cx="10131425" cy="1456267"/>
          </a:xfrm>
        </p:spPr>
        <p:txBody>
          <a:bodyPr/>
          <a:lstStyle/>
          <a:p>
            <a:r>
              <a:rPr lang="it-IT" dirty="0"/>
              <a:t>Arduino Uno Lab 2 </a:t>
            </a:r>
            <a:br>
              <a:rPr lang="it-IT" dirty="0"/>
            </a:br>
            <a:r>
              <a:rPr lang="it-IT" dirty="0"/>
              <a:t>Part 4</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4970" y="1267080"/>
            <a:ext cx="4866216" cy="458718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709" y="1267081"/>
            <a:ext cx="3760622" cy="4587181"/>
          </a:xfrm>
          <a:prstGeom prst="rect">
            <a:avLst/>
          </a:prstGeom>
        </p:spPr>
      </p:pic>
      <p:sp>
        <p:nvSpPr>
          <p:cNvPr id="3" name="TextBox 2">
            <a:extLst>
              <a:ext uri="{FF2B5EF4-FFF2-40B4-BE49-F238E27FC236}">
                <a16:creationId xmlns:a16="http://schemas.microsoft.com/office/drawing/2014/main" id="{36498BE8-48B0-4E16-AC01-5CC2B8EFDD97}"/>
              </a:ext>
            </a:extLst>
          </p:cNvPr>
          <p:cNvSpPr txBox="1"/>
          <p:nvPr/>
        </p:nvSpPr>
        <p:spPr>
          <a:xfrm>
            <a:off x="1147709" y="6258187"/>
            <a:ext cx="3760622" cy="369332"/>
          </a:xfrm>
          <a:prstGeom prst="rect">
            <a:avLst/>
          </a:prstGeom>
          <a:noFill/>
        </p:spPr>
        <p:txBody>
          <a:bodyPr wrap="square" rtlCol="0">
            <a:spAutoFit/>
          </a:bodyPr>
          <a:lstStyle/>
          <a:p>
            <a:pPr algn="ctr"/>
            <a:r>
              <a:rPr lang="en-US" dirty="0"/>
              <a:t>Voltage applied</a:t>
            </a:r>
          </a:p>
        </p:txBody>
      </p:sp>
      <p:sp>
        <p:nvSpPr>
          <p:cNvPr id="7" name="TextBox 6">
            <a:extLst>
              <a:ext uri="{FF2B5EF4-FFF2-40B4-BE49-F238E27FC236}">
                <a16:creationId xmlns:a16="http://schemas.microsoft.com/office/drawing/2014/main" id="{D6F30026-2ED0-4041-AD94-975982AC292C}"/>
              </a:ext>
            </a:extLst>
          </p:cNvPr>
          <p:cNvSpPr txBox="1"/>
          <p:nvPr/>
        </p:nvSpPr>
        <p:spPr>
          <a:xfrm>
            <a:off x="5924971" y="6258187"/>
            <a:ext cx="4866216" cy="369332"/>
          </a:xfrm>
          <a:prstGeom prst="rect">
            <a:avLst/>
          </a:prstGeom>
          <a:noFill/>
        </p:spPr>
        <p:txBody>
          <a:bodyPr wrap="square" rtlCol="0">
            <a:spAutoFit/>
          </a:bodyPr>
          <a:lstStyle/>
          <a:p>
            <a:pPr algn="ctr"/>
            <a:r>
              <a:rPr lang="en-US" dirty="0"/>
              <a:t>Voltage read</a:t>
            </a:r>
          </a:p>
        </p:txBody>
      </p:sp>
    </p:spTree>
    <p:extLst>
      <p:ext uri="{BB962C8B-B14F-4D97-AF65-F5344CB8AC3E}">
        <p14:creationId xmlns:p14="http://schemas.microsoft.com/office/powerpoint/2010/main" val="3978879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43" y="0"/>
            <a:ext cx="10131425" cy="1456267"/>
          </a:xfrm>
        </p:spPr>
        <p:txBody>
          <a:bodyPr/>
          <a:lstStyle/>
          <a:p>
            <a:r>
              <a:rPr lang="it-IT" dirty="0"/>
              <a:t>Arduino Uno Lab 2 </a:t>
            </a:r>
            <a:br>
              <a:rPr lang="it-IT" dirty="0"/>
            </a:br>
            <a:r>
              <a:rPr lang="it-IT" dirty="0"/>
              <a:t>Part 5</a:t>
            </a:r>
            <a:endParaRPr lang="en-US" dirty="0"/>
          </a:p>
        </p:txBody>
      </p:sp>
      <p:pic>
        <p:nvPicPr>
          <p:cNvPr id="4" name="Picture 3"/>
          <p:cNvPicPr>
            <a:picLocks noChangeAspect="1"/>
          </p:cNvPicPr>
          <p:nvPr/>
        </p:nvPicPr>
        <p:blipFill>
          <a:blip r:embed="rId2"/>
          <a:stretch>
            <a:fillRect/>
          </a:stretch>
        </p:blipFill>
        <p:spPr>
          <a:xfrm>
            <a:off x="5931017" y="697223"/>
            <a:ext cx="5329888" cy="5463553"/>
          </a:xfrm>
          <a:prstGeom prst="rect">
            <a:avLst/>
          </a:prstGeom>
        </p:spPr>
      </p:pic>
      <p:sp>
        <p:nvSpPr>
          <p:cNvPr id="6" name="TextBox 5"/>
          <p:cNvSpPr txBox="1"/>
          <p:nvPr/>
        </p:nvSpPr>
        <p:spPr>
          <a:xfrm>
            <a:off x="325820" y="2762855"/>
            <a:ext cx="4477407" cy="1200329"/>
          </a:xfrm>
          <a:prstGeom prst="rect">
            <a:avLst/>
          </a:prstGeom>
          <a:noFill/>
        </p:spPr>
        <p:txBody>
          <a:bodyPr wrap="square" rtlCol="0">
            <a:spAutoFit/>
          </a:bodyPr>
          <a:lstStyle/>
          <a:p>
            <a:r>
              <a:rPr lang="en-US" dirty="0"/>
              <a:t>Arduino program code is as follows. Analog </a:t>
            </a:r>
            <a:r>
              <a:rPr lang="en-US" dirty="0" err="1"/>
              <a:t>int</a:t>
            </a:r>
            <a:r>
              <a:rPr lang="en-US" dirty="0"/>
              <a:t> value was input on A0. The input formula was applied to (analog value * 5.0) /1024. The display print values up 5.0 volts.</a:t>
            </a:r>
          </a:p>
        </p:txBody>
      </p:sp>
    </p:spTree>
    <p:extLst>
      <p:ext uri="{BB962C8B-B14F-4D97-AF65-F5344CB8AC3E}">
        <p14:creationId xmlns:p14="http://schemas.microsoft.com/office/powerpoint/2010/main" val="2683268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738" y="704193"/>
            <a:ext cx="10131425" cy="1456267"/>
          </a:xfrm>
        </p:spPr>
        <p:txBody>
          <a:bodyPr/>
          <a:lstStyle/>
          <a:p>
            <a:r>
              <a:rPr lang="en-US" dirty="0"/>
              <a:t>Arduino Lab 2 Observations </a:t>
            </a:r>
          </a:p>
        </p:txBody>
      </p:sp>
      <p:sp>
        <p:nvSpPr>
          <p:cNvPr id="3" name="Content Placeholder 2"/>
          <p:cNvSpPr>
            <a:spLocks noGrp="1"/>
          </p:cNvSpPr>
          <p:nvPr>
            <p:ph idx="1"/>
          </p:nvPr>
        </p:nvSpPr>
        <p:spPr>
          <a:xfrm>
            <a:off x="454574" y="1973902"/>
            <a:ext cx="10131425" cy="3649133"/>
          </a:xfrm>
        </p:spPr>
        <p:txBody>
          <a:bodyPr>
            <a:normAutofit/>
          </a:bodyPr>
          <a:lstStyle/>
          <a:p>
            <a:r>
              <a:rPr lang="en-US" sz="2400" dirty="0"/>
              <a:t>The Display for the Voltmeter in order to read the printed data. The backlighting had to be adjusted in order for it to be readable. It would only read up to 5 volts. Which corresponds to the input voltage applied from the DC Power Supply. We attempted to adjust the voltage beyond 5 volts and it did not read at all.</a:t>
            </a:r>
          </a:p>
        </p:txBody>
      </p:sp>
    </p:spTree>
    <p:extLst>
      <p:ext uri="{BB962C8B-B14F-4D97-AF65-F5344CB8AC3E}">
        <p14:creationId xmlns:p14="http://schemas.microsoft.com/office/powerpoint/2010/main" val="1800585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534" y="73572"/>
            <a:ext cx="10131425" cy="1456267"/>
          </a:xfrm>
        </p:spPr>
        <p:txBody>
          <a:bodyPr/>
          <a:lstStyle/>
          <a:p>
            <a:r>
              <a:rPr lang="en-US" dirty="0"/>
              <a:t>Lab 1: Part 1</a:t>
            </a:r>
          </a:p>
        </p:txBody>
      </p:sp>
      <p:pic>
        <p:nvPicPr>
          <p:cNvPr id="4" name="Content Placeholder 3"/>
          <p:cNvPicPr>
            <a:picLocks noGrp="1" noChangeAspect="1"/>
          </p:cNvPicPr>
          <p:nvPr>
            <p:ph idx="1"/>
          </p:nvPr>
        </p:nvPicPr>
        <p:blipFill>
          <a:blip r:embed="rId2"/>
          <a:stretch>
            <a:fillRect/>
          </a:stretch>
        </p:blipFill>
        <p:spPr>
          <a:xfrm>
            <a:off x="1207267" y="1729536"/>
            <a:ext cx="9334609" cy="3052671"/>
          </a:xfrm>
          <a:prstGeom prst="rect">
            <a:avLst/>
          </a:prstGeom>
        </p:spPr>
      </p:pic>
      <p:sp>
        <p:nvSpPr>
          <p:cNvPr id="5" name="TextBox 4"/>
          <p:cNvSpPr txBox="1"/>
          <p:nvPr/>
        </p:nvSpPr>
        <p:spPr>
          <a:xfrm>
            <a:off x="1207267" y="5076497"/>
            <a:ext cx="9334609" cy="369332"/>
          </a:xfrm>
          <a:prstGeom prst="rect">
            <a:avLst/>
          </a:prstGeom>
          <a:noFill/>
        </p:spPr>
        <p:txBody>
          <a:bodyPr wrap="square" rtlCol="0">
            <a:spAutoFit/>
          </a:bodyPr>
          <a:lstStyle/>
          <a:p>
            <a:pPr algn="ctr"/>
            <a:r>
              <a:rPr lang="en-US" dirty="0"/>
              <a:t>The Multi-sim schematic </a:t>
            </a:r>
          </a:p>
        </p:txBody>
      </p:sp>
    </p:spTree>
    <p:extLst>
      <p:ext uri="{BB962C8B-B14F-4D97-AF65-F5344CB8AC3E}">
        <p14:creationId xmlns:p14="http://schemas.microsoft.com/office/powerpoint/2010/main" val="26254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20465" y="609600"/>
            <a:ext cx="5122606" cy="1905000"/>
          </a:xfrm>
        </p:spPr>
        <p:txBody>
          <a:bodyPr>
            <a:normAutofit/>
          </a:bodyPr>
          <a:lstStyle/>
          <a:p>
            <a:r>
              <a:rPr lang="en-US" dirty="0"/>
              <a:t>Arduino Uno Lab 3</a:t>
            </a:r>
            <a:br>
              <a:rPr lang="en-US" dirty="0"/>
            </a:br>
            <a:r>
              <a:rPr lang="en-US" dirty="0"/>
              <a:t>Lab Partner was Seth Wills</a:t>
            </a:r>
          </a:p>
        </p:txBody>
      </p:sp>
      <p:sp>
        <p:nvSpPr>
          <p:cNvPr id="3" name="Content Placeholder 2"/>
          <p:cNvSpPr>
            <a:spLocks noGrp="1"/>
          </p:cNvSpPr>
          <p:nvPr>
            <p:ph idx="1"/>
          </p:nvPr>
        </p:nvSpPr>
        <p:spPr>
          <a:xfrm>
            <a:off x="6420465" y="2666999"/>
            <a:ext cx="5122606" cy="3216276"/>
          </a:xfrm>
        </p:spPr>
        <p:txBody>
          <a:bodyPr anchor="t">
            <a:normAutofit/>
          </a:bodyPr>
          <a:lstStyle/>
          <a:p>
            <a:pPr>
              <a:lnSpc>
                <a:spcPct val="90000"/>
              </a:lnSpc>
            </a:pPr>
            <a:r>
              <a:rPr lang="en-US" sz="1400" dirty="0"/>
              <a:t>The purpose of this lab is to demonstrate detailed information on the Arduino can be found at </a:t>
            </a:r>
            <a:r>
              <a:rPr lang="en-US" sz="1400" u="sng" dirty="0">
                <a:hlinkClick r:id="rId3"/>
              </a:rPr>
              <a:t>https://www.arduino.cc/en/Tutorial/BuiltInExamples (Links to an external site.)</a:t>
            </a:r>
            <a:r>
              <a:rPr lang="en-US" sz="1400" dirty="0"/>
              <a:t> - complete at least 4 of each for the "4. Communication" examples. </a:t>
            </a:r>
          </a:p>
          <a:p>
            <a:pPr>
              <a:lnSpc>
                <a:spcPct val="90000"/>
              </a:lnSpc>
            </a:pPr>
            <a:r>
              <a:rPr lang="en-US" sz="1400" dirty="0"/>
              <a:t>Then create a program and circuit which demonstrates what you have learned.</a:t>
            </a:r>
          </a:p>
          <a:p>
            <a:pPr marL="0" indent="0">
              <a:lnSpc>
                <a:spcPct val="90000"/>
              </a:lnSpc>
              <a:buNone/>
            </a:pPr>
            <a:endParaRPr lang="en-US" sz="1400" dirty="0"/>
          </a:p>
          <a:p>
            <a:pPr>
              <a:lnSpc>
                <a:spcPct val="90000"/>
              </a:lnSpc>
            </a:pPr>
            <a:r>
              <a:rPr lang="en-US" sz="1400" dirty="0"/>
              <a:t>Equipment Needed:</a:t>
            </a:r>
          </a:p>
          <a:p>
            <a:pPr marL="0" indent="0">
              <a:lnSpc>
                <a:spcPct val="90000"/>
              </a:lnSpc>
              <a:buNone/>
            </a:pPr>
            <a:r>
              <a:rPr lang="en-US" sz="1400" dirty="0"/>
              <a:t>	Sonar Eyes for the Arduino</a:t>
            </a:r>
          </a:p>
          <a:p>
            <a:pPr marL="0" indent="0">
              <a:lnSpc>
                <a:spcPct val="90000"/>
              </a:lnSpc>
              <a:buNone/>
            </a:pPr>
            <a:r>
              <a:rPr lang="en-US" sz="1400" dirty="0"/>
              <a:t>	Arduino UNO Connecting Wires</a:t>
            </a:r>
          </a:p>
          <a:p>
            <a:pPr marL="0" indent="0">
              <a:lnSpc>
                <a:spcPct val="90000"/>
              </a:lnSpc>
              <a:buNone/>
            </a:pPr>
            <a:r>
              <a:rPr lang="en-US" sz="1400" dirty="0"/>
              <a:t>	Processing 3</a:t>
            </a:r>
          </a:p>
        </p:txBody>
      </p:sp>
      <p:pic>
        <p:nvPicPr>
          <p:cNvPr id="4" name="Picture 3"/>
          <p:cNvPicPr>
            <a:picLocks noChangeAspect="1"/>
          </p:cNvPicPr>
          <p:nvPr/>
        </p:nvPicPr>
        <p:blipFill>
          <a:blip r:embed="rId4"/>
          <a:stretch>
            <a:fillRect/>
          </a:stretch>
        </p:blipFill>
        <p:spPr>
          <a:xfrm>
            <a:off x="643192" y="1347281"/>
            <a:ext cx="5451627" cy="384339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483160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94" y="0"/>
            <a:ext cx="10131425" cy="1456267"/>
          </a:xfrm>
        </p:spPr>
        <p:txBody>
          <a:bodyPr/>
          <a:lstStyle/>
          <a:p>
            <a:r>
              <a:rPr lang="en-US" dirty="0"/>
              <a:t>Arduino Uno Lab 3 </a:t>
            </a:r>
            <a:br>
              <a:rPr lang="en-US" dirty="0"/>
            </a:br>
            <a:r>
              <a:rPr lang="en-US" dirty="0"/>
              <a:t>Part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2773" y="1456267"/>
            <a:ext cx="3619066" cy="422983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692" y="1456267"/>
            <a:ext cx="5143500" cy="4229830"/>
          </a:xfrm>
          <a:prstGeom prst="rect">
            <a:avLst/>
          </a:prstGeom>
        </p:spPr>
      </p:pic>
      <p:sp>
        <p:nvSpPr>
          <p:cNvPr id="6" name="TextBox 5"/>
          <p:cNvSpPr txBox="1"/>
          <p:nvPr/>
        </p:nvSpPr>
        <p:spPr>
          <a:xfrm>
            <a:off x="1292774" y="5854262"/>
            <a:ext cx="3619066" cy="646331"/>
          </a:xfrm>
          <a:prstGeom prst="rect">
            <a:avLst/>
          </a:prstGeom>
          <a:noFill/>
        </p:spPr>
        <p:txBody>
          <a:bodyPr wrap="square" rtlCol="0">
            <a:spAutoFit/>
          </a:bodyPr>
          <a:lstStyle/>
          <a:p>
            <a:pPr algn="ctr"/>
            <a:r>
              <a:rPr lang="en-US" dirty="0"/>
              <a:t>This is our image depicted in the program</a:t>
            </a:r>
          </a:p>
        </p:txBody>
      </p:sp>
      <p:sp>
        <p:nvSpPr>
          <p:cNvPr id="7" name="TextBox 6"/>
          <p:cNvSpPr txBox="1"/>
          <p:nvPr/>
        </p:nvSpPr>
        <p:spPr>
          <a:xfrm>
            <a:off x="5425693" y="5822731"/>
            <a:ext cx="5143500" cy="369332"/>
          </a:xfrm>
          <a:prstGeom prst="rect">
            <a:avLst/>
          </a:prstGeom>
          <a:noFill/>
        </p:spPr>
        <p:txBody>
          <a:bodyPr wrap="square" rtlCol="0">
            <a:spAutoFit/>
          </a:bodyPr>
          <a:lstStyle/>
          <a:p>
            <a:pPr algn="ctr"/>
            <a:r>
              <a:rPr lang="en-US" dirty="0"/>
              <a:t>The circuit layout</a:t>
            </a:r>
          </a:p>
        </p:txBody>
      </p:sp>
    </p:spTree>
    <p:extLst>
      <p:ext uri="{BB962C8B-B14F-4D97-AF65-F5344CB8AC3E}">
        <p14:creationId xmlns:p14="http://schemas.microsoft.com/office/powerpoint/2010/main" val="4278656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04" y="0"/>
            <a:ext cx="10131425" cy="1456267"/>
          </a:xfrm>
        </p:spPr>
        <p:txBody>
          <a:bodyPr/>
          <a:lstStyle/>
          <a:p>
            <a:r>
              <a:rPr lang="en-US" dirty="0"/>
              <a:t>Arduino Uno Lab 3 </a:t>
            </a:r>
            <a:br>
              <a:rPr lang="en-US" dirty="0"/>
            </a:br>
            <a:r>
              <a:rPr lang="en-US" dirty="0"/>
              <a:t>Part 3</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348" y="1456267"/>
            <a:ext cx="4866216" cy="424528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608" y="1456267"/>
            <a:ext cx="4866216" cy="4245286"/>
          </a:xfrm>
          <a:prstGeom prst="rect">
            <a:avLst/>
          </a:prstGeom>
        </p:spPr>
      </p:pic>
      <p:sp>
        <p:nvSpPr>
          <p:cNvPr id="6" name="TextBox 5"/>
          <p:cNvSpPr txBox="1"/>
          <p:nvPr/>
        </p:nvSpPr>
        <p:spPr>
          <a:xfrm>
            <a:off x="800348" y="6064469"/>
            <a:ext cx="10351476" cy="369332"/>
          </a:xfrm>
          <a:prstGeom prst="rect">
            <a:avLst/>
          </a:prstGeom>
          <a:noFill/>
        </p:spPr>
        <p:txBody>
          <a:bodyPr wrap="square" rtlCol="0">
            <a:spAutoFit/>
          </a:bodyPr>
          <a:lstStyle/>
          <a:p>
            <a:pPr algn="ctr"/>
            <a:r>
              <a:rPr lang="en-US" dirty="0"/>
              <a:t>This is our complete setup for the Arduino Lab 3</a:t>
            </a:r>
          </a:p>
        </p:txBody>
      </p:sp>
    </p:spTree>
    <p:extLst>
      <p:ext uri="{BB962C8B-B14F-4D97-AF65-F5344CB8AC3E}">
        <p14:creationId xmlns:p14="http://schemas.microsoft.com/office/powerpoint/2010/main" val="3300561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84" y="-115615"/>
            <a:ext cx="10131425" cy="1456267"/>
          </a:xfrm>
        </p:spPr>
        <p:txBody>
          <a:bodyPr/>
          <a:lstStyle/>
          <a:p>
            <a:r>
              <a:rPr lang="en-US" dirty="0"/>
              <a:t>Arduino Uno Lab 3 </a:t>
            </a:r>
            <a:br>
              <a:rPr lang="en-US" dirty="0"/>
            </a:br>
            <a:r>
              <a:rPr lang="en-US" dirty="0"/>
              <a:t>Part 3</a:t>
            </a:r>
          </a:p>
        </p:txBody>
      </p:sp>
      <p:pic>
        <p:nvPicPr>
          <p:cNvPr id="4" name="C05FC7A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69323" y="1442223"/>
            <a:ext cx="3722386" cy="3973553"/>
          </a:xfrm>
          <a:prstGeom prst="rect">
            <a:avLst/>
          </a:prstGeom>
        </p:spPr>
      </p:pic>
      <p:sp>
        <p:nvSpPr>
          <p:cNvPr id="5" name="TextBox 4"/>
          <p:cNvSpPr txBox="1"/>
          <p:nvPr/>
        </p:nvSpPr>
        <p:spPr>
          <a:xfrm>
            <a:off x="1166648" y="2505293"/>
            <a:ext cx="2977513" cy="1815882"/>
          </a:xfrm>
          <a:prstGeom prst="rect">
            <a:avLst/>
          </a:prstGeom>
          <a:noFill/>
        </p:spPr>
        <p:txBody>
          <a:bodyPr wrap="square" rtlCol="0">
            <a:spAutoFit/>
          </a:bodyPr>
          <a:lstStyle/>
          <a:p>
            <a:r>
              <a:rPr lang="en-US" sz="2800" dirty="0"/>
              <a:t>This is the video demonstrating the lab fully functioning</a:t>
            </a:r>
          </a:p>
        </p:txBody>
      </p:sp>
    </p:spTree>
    <p:extLst>
      <p:ext uri="{BB962C8B-B14F-4D97-AF65-F5344CB8AC3E}">
        <p14:creationId xmlns:p14="http://schemas.microsoft.com/office/powerpoint/2010/main" val="1228458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77" y="0"/>
            <a:ext cx="10131425" cy="1456267"/>
          </a:xfrm>
        </p:spPr>
        <p:txBody>
          <a:bodyPr/>
          <a:lstStyle/>
          <a:p>
            <a:r>
              <a:rPr lang="it-IT" dirty="0"/>
              <a:t>Arduino Uno Lab 3 </a:t>
            </a:r>
            <a:br>
              <a:rPr lang="it-IT" dirty="0"/>
            </a:br>
            <a:r>
              <a:rPr lang="it-IT" dirty="0"/>
              <a:t>Part 4</a:t>
            </a:r>
            <a:endParaRPr lang="en-US" dirty="0"/>
          </a:p>
        </p:txBody>
      </p:sp>
      <p:pic>
        <p:nvPicPr>
          <p:cNvPr id="4" name="Picture 3"/>
          <p:cNvPicPr>
            <a:picLocks noChangeAspect="1"/>
          </p:cNvPicPr>
          <p:nvPr/>
        </p:nvPicPr>
        <p:blipFill>
          <a:blip r:embed="rId2"/>
          <a:stretch>
            <a:fillRect/>
          </a:stretch>
        </p:blipFill>
        <p:spPr>
          <a:xfrm>
            <a:off x="4992414" y="216939"/>
            <a:ext cx="6161143" cy="6278454"/>
          </a:xfrm>
          <a:prstGeom prst="rect">
            <a:avLst/>
          </a:prstGeom>
        </p:spPr>
      </p:pic>
      <p:sp>
        <p:nvSpPr>
          <p:cNvPr id="5" name="TextBox 4"/>
          <p:cNvSpPr txBox="1"/>
          <p:nvPr/>
        </p:nvSpPr>
        <p:spPr>
          <a:xfrm>
            <a:off x="321989" y="1717429"/>
            <a:ext cx="4120056" cy="369332"/>
          </a:xfrm>
          <a:prstGeom prst="rect">
            <a:avLst/>
          </a:prstGeom>
          <a:noFill/>
        </p:spPr>
        <p:txBody>
          <a:bodyPr wrap="square" rtlCol="0">
            <a:spAutoFit/>
          </a:bodyPr>
          <a:lstStyle/>
          <a:p>
            <a:r>
              <a:rPr lang="en-US" dirty="0"/>
              <a:t>Program used to run to simulation</a:t>
            </a:r>
          </a:p>
        </p:txBody>
      </p:sp>
    </p:spTree>
    <p:extLst>
      <p:ext uri="{BB962C8B-B14F-4D97-AF65-F5344CB8AC3E}">
        <p14:creationId xmlns:p14="http://schemas.microsoft.com/office/powerpoint/2010/main" val="3811923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22" y="-155557"/>
            <a:ext cx="10131425" cy="1456267"/>
          </a:xfrm>
        </p:spPr>
        <p:txBody>
          <a:bodyPr/>
          <a:lstStyle/>
          <a:p>
            <a:r>
              <a:rPr lang="it-IT" dirty="0"/>
              <a:t>Arduino Uno Lab 3 </a:t>
            </a:r>
            <a:br>
              <a:rPr lang="it-IT" dirty="0"/>
            </a:br>
            <a:r>
              <a:rPr lang="it-IT" dirty="0"/>
              <a:t>Part 5</a:t>
            </a:r>
            <a:endParaRPr lang="en-US" dirty="0"/>
          </a:p>
        </p:txBody>
      </p:sp>
      <p:pic>
        <p:nvPicPr>
          <p:cNvPr id="4" name="Content Placeholder 3"/>
          <p:cNvPicPr>
            <a:picLocks noGrp="1" noChangeAspect="1"/>
          </p:cNvPicPr>
          <p:nvPr>
            <p:ph idx="1"/>
          </p:nvPr>
        </p:nvPicPr>
        <p:blipFill>
          <a:blip r:embed="rId2"/>
          <a:stretch>
            <a:fillRect/>
          </a:stretch>
        </p:blipFill>
        <p:spPr>
          <a:xfrm>
            <a:off x="5162934" y="1200773"/>
            <a:ext cx="6244071" cy="5144881"/>
          </a:xfrm>
          <a:prstGeom prst="rect">
            <a:avLst/>
          </a:prstGeom>
        </p:spPr>
      </p:pic>
      <p:sp>
        <p:nvSpPr>
          <p:cNvPr id="3" name="TextBox 2">
            <a:extLst>
              <a:ext uri="{FF2B5EF4-FFF2-40B4-BE49-F238E27FC236}">
                <a16:creationId xmlns:a16="http://schemas.microsoft.com/office/drawing/2014/main" id="{FFCA235C-083E-453D-9AC2-8DC5E94CD7EA}"/>
              </a:ext>
            </a:extLst>
          </p:cNvPr>
          <p:cNvSpPr txBox="1"/>
          <p:nvPr/>
        </p:nvSpPr>
        <p:spPr>
          <a:xfrm>
            <a:off x="662730" y="1744910"/>
            <a:ext cx="3665989" cy="369332"/>
          </a:xfrm>
          <a:prstGeom prst="rect">
            <a:avLst/>
          </a:prstGeom>
          <a:noFill/>
        </p:spPr>
        <p:txBody>
          <a:bodyPr wrap="square" rtlCol="0">
            <a:spAutoFit/>
          </a:bodyPr>
          <a:lstStyle/>
          <a:p>
            <a:r>
              <a:rPr lang="en-US" dirty="0"/>
              <a:t>Program header file</a:t>
            </a:r>
          </a:p>
        </p:txBody>
      </p:sp>
    </p:spTree>
    <p:extLst>
      <p:ext uri="{BB962C8B-B14F-4D97-AF65-F5344CB8AC3E}">
        <p14:creationId xmlns:p14="http://schemas.microsoft.com/office/powerpoint/2010/main" val="4259989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74" y="396472"/>
            <a:ext cx="11065124" cy="1456267"/>
          </a:xfrm>
        </p:spPr>
        <p:txBody>
          <a:bodyPr/>
          <a:lstStyle/>
          <a:p>
            <a:r>
              <a:rPr lang="it-IT" dirty="0"/>
              <a:t>Arduino Uno Lab 3 observations</a:t>
            </a:r>
            <a:br>
              <a:rPr lang="it-IT" dirty="0"/>
            </a:br>
            <a:endParaRPr lang="en-US" dirty="0"/>
          </a:p>
        </p:txBody>
      </p:sp>
      <p:sp>
        <p:nvSpPr>
          <p:cNvPr id="3" name="Content Placeholder 2"/>
          <p:cNvSpPr>
            <a:spLocks noGrp="1"/>
          </p:cNvSpPr>
          <p:nvPr>
            <p:ph idx="1"/>
          </p:nvPr>
        </p:nvSpPr>
        <p:spPr>
          <a:xfrm>
            <a:off x="685802" y="1852739"/>
            <a:ext cx="10131425" cy="3649133"/>
          </a:xfrm>
        </p:spPr>
        <p:txBody>
          <a:bodyPr/>
          <a:lstStyle/>
          <a:p>
            <a:pPr marL="0" indent="0">
              <a:buNone/>
            </a:pPr>
            <a:r>
              <a:rPr lang="en-US" dirty="0"/>
              <a:t>This was an interesting project. Had an issue trying to get the picture to write to screen. The issue was corrected by renaming picture and inserting into header file program folder.</a:t>
            </a:r>
          </a:p>
        </p:txBody>
      </p:sp>
    </p:spTree>
    <p:extLst>
      <p:ext uri="{BB962C8B-B14F-4D97-AF65-F5344CB8AC3E}">
        <p14:creationId xmlns:p14="http://schemas.microsoft.com/office/powerpoint/2010/main" val="2176307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9137" y="609600"/>
            <a:ext cx="6132446" cy="1905000"/>
          </a:xfrm>
        </p:spPr>
        <p:txBody>
          <a:bodyPr>
            <a:normAutofit/>
          </a:bodyPr>
          <a:lstStyle/>
          <a:p>
            <a:r>
              <a:rPr lang="en-US" dirty="0"/>
              <a:t>Arduino Uno Lab 4</a:t>
            </a:r>
            <a:br>
              <a:rPr lang="en-US" dirty="0"/>
            </a:br>
            <a:endParaRPr lang="en-US" dirty="0"/>
          </a:p>
        </p:txBody>
      </p:sp>
      <p:pic>
        <p:nvPicPr>
          <p:cNvPr id="4" name="Picture 3"/>
          <p:cNvPicPr>
            <a:picLocks noChangeAspect="1"/>
          </p:cNvPicPr>
          <p:nvPr/>
        </p:nvPicPr>
        <p:blipFill>
          <a:blip r:embed="rId3"/>
          <a:stretch>
            <a:fillRect/>
          </a:stretch>
        </p:blipFill>
        <p:spPr>
          <a:xfrm>
            <a:off x="1180740" y="2125283"/>
            <a:ext cx="3416888" cy="2408906"/>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p:cNvSpPr>
            <a:spLocks noGrp="1"/>
          </p:cNvSpPr>
          <p:nvPr>
            <p:ph idx="1"/>
          </p:nvPr>
        </p:nvSpPr>
        <p:spPr>
          <a:xfrm>
            <a:off x="5039138" y="2666999"/>
            <a:ext cx="6271591" cy="3395871"/>
          </a:xfrm>
        </p:spPr>
        <p:txBody>
          <a:bodyPr anchor="t">
            <a:normAutofit/>
          </a:bodyPr>
          <a:lstStyle/>
          <a:p>
            <a:r>
              <a:rPr lang="en-US" dirty="0"/>
              <a:t>The purpose of this lab is to demonstrate more detailed information on the Arduinos can be found @ </a:t>
            </a:r>
            <a:r>
              <a:rPr lang="en-US" u="sng" dirty="0">
                <a:hlinkClick r:id="rId4"/>
              </a:rPr>
              <a:t>https://www.arduino.cc/en/Tutorial/BuiltInExamples (Links to an external site.)</a:t>
            </a:r>
            <a:r>
              <a:rPr lang="en-US" dirty="0"/>
              <a:t> </a:t>
            </a:r>
          </a:p>
          <a:p>
            <a:r>
              <a:rPr lang="en-US" dirty="0"/>
              <a:t>review the Sensor Examples. </a:t>
            </a:r>
          </a:p>
          <a:p>
            <a:r>
              <a:rPr lang="en-US" dirty="0"/>
              <a:t>Using the 27 Pcs Sensor Set build and test one of the sensor modules with the Arduino.</a:t>
            </a:r>
          </a:p>
        </p:txBody>
      </p:sp>
    </p:spTree>
    <p:extLst>
      <p:ext uri="{BB962C8B-B14F-4D97-AF65-F5344CB8AC3E}">
        <p14:creationId xmlns:p14="http://schemas.microsoft.com/office/powerpoint/2010/main" val="1970497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6455-BE3F-4034-970E-5BB47CBF358C}"/>
              </a:ext>
            </a:extLst>
          </p:cNvPr>
          <p:cNvSpPr>
            <a:spLocks noGrp="1"/>
          </p:cNvSpPr>
          <p:nvPr>
            <p:ph type="title"/>
          </p:nvPr>
        </p:nvSpPr>
        <p:spPr>
          <a:xfrm>
            <a:off x="267511" y="148828"/>
            <a:ext cx="9905998" cy="1310321"/>
          </a:xfrm>
        </p:spPr>
        <p:txBody>
          <a:bodyPr/>
          <a:lstStyle/>
          <a:p>
            <a:r>
              <a:rPr lang="it-IT" dirty="0"/>
              <a:t>Arduino Uno Lab 4</a:t>
            </a:r>
            <a:br>
              <a:rPr lang="it-IT" dirty="0"/>
            </a:br>
            <a:r>
              <a:rPr lang="it-IT" dirty="0"/>
              <a:t>Part 1</a:t>
            </a:r>
            <a:endParaRPr lang="en-US" dirty="0"/>
          </a:p>
        </p:txBody>
      </p:sp>
      <p:pic>
        <p:nvPicPr>
          <p:cNvPr id="4" name="Picture 3">
            <a:extLst>
              <a:ext uri="{FF2B5EF4-FFF2-40B4-BE49-F238E27FC236}">
                <a16:creationId xmlns:a16="http://schemas.microsoft.com/office/drawing/2014/main" id="{7656F694-87F8-4067-98FB-6AD45D07C4DA}"/>
              </a:ext>
            </a:extLst>
          </p:cNvPr>
          <p:cNvPicPr>
            <a:picLocks noChangeAspect="1"/>
          </p:cNvPicPr>
          <p:nvPr/>
        </p:nvPicPr>
        <p:blipFill>
          <a:blip r:embed="rId2"/>
          <a:stretch>
            <a:fillRect/>
          </a:stretch>
        </p:blipFill>
        <p:spPr>
          <a:xfrm>
            <a:off x="267511" y="1459149"/>
            <a:ext cx="4746079" cy="3760727"/>
          </a:xfrm>
          <a:prstGeom prst="rect">
            <a:avLst/>
          </a:prstGeom>
        </p:spPr>
      </p:pic>
      <p:pic>
        <p:nvPicPr>
          <p:cNvPr id="5" name="Picture 4">
            <a:extLst>
              <a:ext uri="{FF2B5EF4-FFF2-40B4-BE49-F238E27FC236}">
                <a16:creationId xmlns:a16="http://schemas.microsoft.com/office/drawing/2014/main" id="{394CBB66-5B2A-44A5-8CCD-F6EEF2B830AE}"/>
              </a:ext>
            </a:extLst>
          </p:cNvPr>
          <p:cNvPicPr>
            <a:picLocks noChangeAspect="1"/>
          </p:cNvPicPr>
          <p:nvPr/>
        </p:nvPicPr>
        <p:blipFill>
          <a:blip r:embed="rId3"/>
          <a:stretch>
            <a:fillRect/>
          </a:stretch>
        </p:blipFill>
        <p:spPr>
          <a:xfrm>
            <a:off x="5936121" y="1456746"/>
            <a:ext cx="4746080" cy="3763130"/>
          </a:xfrm>
          <a:prstGeom prst="rect">
            <a:avLst/>
          </a:prstGeom>
        </p:spPr>
      </p:pic>
      <p:sp>
        <p:nvSpPr>
          <p:cNvPr id="6" name="TextBox 5">
            <a:extLst>
              <a:ext uri="{FF2B5EF4-FFF2-40B4-BE49-F238E27FC236}">
                <a16:creationId xmlns:a16="http://schemas.microsoft.com/office/drawing/2014/main" id="{EE227A23-CC1F-4CE0-BF22-2A0DDFD1BD22}"/>
              </a:ext>
            </a:extLst>
          </p:cNvPr>
          <p:cNvSpPr txBox="1"/>
          <p:nvPr/>
        </p:nvSpPr>
        <p:spPr>
          <a:xfrm>
            <a:off x="267511" y="5542172"/>
            <a:ext cx="4746079" cy="369332"/>
          </a:xfrm>
          <a:prstGeom prst="rect">
            <a:avLst/>
          </a:prstGeom>
          <a:noFill/>
        </p:spPr>
        <p:txBody>
          <a:bodyPr wrap="square" rtlCol="0">
            <a:spAutoFit/>
          </a:bodyPr>
          <a:lstStyle/>
          <a:p>
            <a:pPr algn="ctr"/>
            <a:r>
              <a:rPr lang="en-US" dirty="0"/>
              <a:t>Accelerometer at approximately 90</a:t>
            </a:r>
          </a:p>
        </p:txBody>
      </p:sp>
      <p:sp>
        <p:nvSpPr>
          <p:cNvPr id="7" name="TextBox 6">
            <a:extLst>
              <a:ext uri="{FF2B5EF4-FFF2-40B4-BE49-F238E27FC236}">
                <a16:creationId xmlns:a16="http://schemas.microsoft.com/office/drawing/2014/main" id="{640B1540-6811-4CCD-B53D-CEA7CDEED729}"/>
              </a:ext>
            </a:extLst>
          </p:cNvPr>
          <p:cNvSpPr txBox="1"/>
          <p:nvPr/>
        </p:nvSpPr>
        <p:spPr>
          <a:xfrm>
            <a:off x="5936121" y="5542172"/>
            <a:ext cx="4746080" cy="369332"/>
          </a:xfrm>
          <a:prstGeom prst="rect">
            <a:avLst/>
          </a:prstGeom>
          <a:noFill/>
        </p:spPr>
        <p:txBody>
          <a:bodyPr wrap="square" rtlCol="0">
            <a:spAutoFit/>
          </a:bodyPr>
          <a:lstStyle/>
          <a:p>
            <a:pPr algn="ctr"/>
            <a:r>
              <a:rPr lang="en-US" dirty="0"/>
              <a:t>Console window reporting data </a:t>
            </a:r>
          </a:p>
        </p:txBody>
      </p:sp>
    </p:spTree>
    <p:extLst>
      <p:ext uri="{BB962C8B-B14F-4D97-AF65-F5344CB8AC3E}">
        <p14:creationId xmlns:p14="http://schemas.microsoft.com/office/powerpoint/2010/main" val="2079778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9994-9D72-4CEC-AEA7-76B7A0E6BCC9}"/>
              </a:ext>
            </a:extLst>
          </p:cNvPr>
          <p:cNvSpPr>
            <a:spLocks noGrp="1"/>
          </p:cNvSpPr>
          <p:nvPr>
            <p:ph type="title"/>
          </p:nvPr>
        </p:nvSpPr>
        <p:spPr>
          <a:xfrm>
            <a:off x="548026" y="184825"/>
            <a:ext cx="9905998" cy="1162455"/>
          </a:xfrm>
        </p:spPr>
        <p:txBody>
          <a:bodyPr/>
          <a:lstStyle/>
          <a:p>
            <a:r>
              <a:rPr lang="en-US" dirty="0"/>
              <a:t>Arduino Uno Lab 4</a:t>
            </a:r>
            <a:br>
              <a:rPr lang="en-US" dirty="0"/>
            </a:br>
            <a:r>
              <a:rPr lang="en-US" dirty="0"/>
              <a:t>Part 2</a:t>
            </a:r>
          </a:p>
        </p:txBody>
      </p:sp>
      <p:pic>
        <p:nvPicPr>
          <p:cNvPr id="4" name="Picture 3">
            <a:extLst>
              <a:ext uri="{FF2B5EF4-FFF2-40B4-BE49-F238E27FC236}">
                <a16:creationId xmlns:a16="http://schemas.microsoft.com/office/drawing/2014/main" id="{3D8BD187-4B17-4B5D-87A4-13E934A96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32964" y="1080048"/>
            <a:ext cx="3840946" cy="4593382"/>
          </a:xfrm>
          <a:prstGeom prst="rect">
            <a:avLst/>
          </a:prstGeom>
        </p:spPr>
      </p:pic>
      <p:pic>
        <p:nvPicPr>
          <p:cNvPr id="5" name="Picture 4">
            <a:extLst>
              <a:ext uri="{FF2B5EF4-FFF2-40B4-BE49-F238E27FC236}">
                <a16:creationId xmlns:a16="http://schemas.microsoft.com/office/drawing/2014/main" id="{60AD2DFB-46E4-4B03-ADF4-67172DCC9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874" y="1456267"/>
            <a:ext cx="4593380" cy="3840947"/>
          </a:xfrm>
          <a:prstGeom prst="rect">
            <a:avLst/>
          </a:prstGeom>
        </p:spPr>
      </p:pic>
      <p:sp>
        <p:nvSpPr>
          <p:cNvPr id="6" name="TextBox 5">
            <a:extLst>
              <a:ext uri="{FF2B5EF4-FFF2-40B4-BE49-F238E27FC236}">
                <a16:creationId xmlns:a16="http://schemas.microsoft.com/office/drawing/2014/main" id="{7DB6DF47-90C0-4447-9158-B2DAF929CE19}"/>
              </a:ext>
            </a:extLst>
          </p:cNvPr>
          <p:cNvSpPr txBox="1"/>
          <p:nvPr/>
        </p:nvSpPr>
        <p:spPr>
          <a:xfrm>
            <a:off x="756746" y="6059424"/>
            <a:ext cx="4593380" cy="646331"/>
          </a:xfrm>
          <a:prstGeom prst="rect">
            <a:avLst/>
          </a:prstGeom>
          <a:noFill/>
        </p:spPr>
        <p:txBody>
          <a:bodyPr wrap="square" rtlCol="0">
            <a:spAutoFit/>
          </a:bodyPr>
          <a:lstStyle/>
          <a:p>
            <a:pPr algn="ctr"/>
            <a:r>
              <a:rPr lang="en-US" dirty="0"/>
              <a:t>Accelerometer rotated in the along the X axis </a:t>
            </a:r>
          </a:p>
        </p:txBody>
      </p:sp>
      <p:sp>
        <p:nvSpPr>
          <p:cNvPr id="7" name="TextBox 6">
            <a:extLst>
              <a:ext uri="{FF2B5EF4-FFF2-40B4-BE49-F238E27FC236}">
                <a16:creationId xmlns:a16="http://schemas.microsoft.com/office/drawing/2014/main" id="{5972C33F-7370-41B5-A91C-623BD88E3844}"/>
              </a:ext>
            </a:extLst>
          </p:cNvPr>
          <p:cNvSpPr txBox="1"/>
          <p:nvPr/>
        </p:nvSpPr>
        <p:spPr>
          <a:xfrm>
            <a:off x="6841874" y="6059424"/>
            <a:ext cx="4593380" cy="369332"/>
          </a:xfrm>
          <a:prstGeom prst="rect">
            <a:avLst/>
          </a:prstGeom>
          <a:noFill/>
        </p:spPr>
        <p:txBody>
          <a:bodyPr wrap="square" rtlCol="0">
            <a:spAutoFit/>
          </a:bodyPr>
          <a:lstStyle/>
          <a:p>
            <a:pPr algn="ctr"/>
            <a:r>
              <a:rPr lang="en-US" dirty="0"/>
              <a:t>Console window reporting data</a:t>
            </a:r>
          </a:p>
        </p:txBody>
      </p:sp>
    </p:spTree>
    <p:extLst>
      <p:ext uri="{BB962C8B-B14F-4D97-AF65-F5344CB8AC3E}">
        <p14:creationId xmlns:p14="http://schemas.microsoft.com/office/powerpoint/2010/main" val="285162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677" y="0"/>
            <a:ext cx="10131425" cy="1456267"/>
          </a:xfrm>
        </p:spPr>
        <p:txBody>
          <a:bodyPr/>
          <a:lstStyle/>
          <a:p>
            <a:r>
              <a:rPr lang="en-US" dirty="0"/>
              <a:t>Lab 1: Part 2</a:t>
            </a:r>
          </a:p>
        </p:txBody>
      </p:sp>
      <p:pic>
        <p:nvPicPr>
          <p:cNvPr id="4" name="Content Placeholder 3"/>
          <p:cNvPicPr>
            <a:picLocks noGrp="1" noChangeAspect="1"/>
          </p:cNvPicPr>
          <p:nvPr>
            <p:ph idx="1"/>
          </p:nvPr>
        </p:nvPicPr>
        <p:blipFill>
          <a:blip r:embed="rId2"/>
          <a:stretch>
            <a:fillRect/>
          </a:stretch>
        </p:blipFill>
        <p:spPr>
          <a:xfrm>
            <a:off x="1177160" y="1308072"/>
            <a:ext cx="9144000" cy="4241390"/>
          </a:xfrm>
          <a:prstGeom prst="rect">
            <a:avLst/>
          </a:prstGeom>
        </p:spPr>
      </p:pic>
      <p:sp>
        <p:nvSpPr>
          <p:cNvPr id="5" name="TextBox 4"/>
          <p:cNvSpPr txBox="1"/>
          <p:nvPr/>
        </p:nvSpPr>
        <p:spPr>
          <a:xfrm>
            <a:off x="1177160" y="5780690"/>
            <a:ext cx="9143999" cy="369332"/>
          </a:xfrm>
          <a:prstGeom prst="rect">
            <a:avLst/>
          </a:prstGeom>
          <a:noFill/>
        </p:spPr>
        <p:txBody>
          <a:bodyPr wrap="square" rtlCol="0">
            <a:spAutoFit/>
          </a:bodyPr>
          <a:lstStyle/>
          <a:p>
            <a:pPr algn="ctr"/>
            <a:r>
              <a:rPr lang="en-US" dirty="0"/>
              <a:t>Programming for the basic stamp</a:t>
            </a:r>
          </a:p>
        </p:txBody>
      </p:sp>
    </p:spTree>
    <p:extLst>
      <p:ext uri="{BB962C8B-B14F-4D97-AF65-F5344CB8AC3E}">
        <p14:creationId xmlns:p14="http://schemas.microsoft.com/office/powerpoint/2010/main" val="392400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864E-ADD4-4A86-AFFD-8A7CD83C54B9}"/>
              </a:ext>
            </a:extLst>
          </p:cNvPr>
          <p:cNvSpPr>
            <a:spLocks noGrp="1"/>
          </p:cNvSpPr>
          <p:nvPr>
            <p:ph type="title"/>
          </p:nvPr>
        </p:nvSpPr>
        <p:spPr>
          <a:xfrm>
            <a:off x="392383" y="485572"/>
            <a:ext cx="9905998" cy="1162455"/>
          </a:xfrm>
        </p:spPr>
        <p:txBody>
          <a:bodyPr/>
          <a:lstStyle/>
          <a:p>
            <a:r>
              <a:rPr lang="en-US" dirty="0"/>
              <a:t>Arduino Uno Lab 4</a:t>
            </a:r>
            <a:br>
              <a:rPr lang="en-US" dirty="0"/>
            </a:br>
            <a:r>
              <a:rPr lang="en-US" dirty="0"/>
              <a:t>Part 3</a:t>
            </a:r>
          </a:p>
        </p:txBody>
      </p:sp>
      <p:pic>
        <p:nvPicPr>
          <p:cNvPr id="4" name="Content Placeholder 3">
            <a:extLst>
              <a:ext uri="{FF2B5EF4-FFF2-40B4-BE49-F238E27FC236}">
                <a16:creationId xmlns:a16="http://schemas.microsoft.com/office/drawing/2014/main" id="{7DF35486-633D-4616-ACEA-C3F5E7F64D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802" y="1881146"/>
            <a:ext cx="4729580" cy="3649662"/>
          </a:xfrm>
        </p:spPr>
      </p:pic>
      <p:pic>
        <p:nvPicPr>
          <p:cNvPr id="5" name="Picture 4">
            <a:extLst>
              <a:ext uri="{FF2B5EF4-FFF2-40B4-BE49-F238E27FC236}">
                <a16:creationId xmlns:a16="http://schemas.microsoft.com/office/drawing/2014/main" id="{01481F88-77EE-495D-808E-5E7263387025}"/>
              </a:ext>
            </a:extLst>
          </p:cNvPr>
          <p:cNvPicPr>
            <a:picLocks noChangeAspect="1"/>
          </p:cNvPicPr>
          <p:nvPr/>
        </p:nvPicPr>
        <p:blipFill>
          <a:blip r:embed="rId3"/>
          <a:stretch>
            <a:fillRect/>
          </a:stretch>
        </p:blipFill>
        <p:spPr>
          <a:xfrm>
            <a:off x="6568725" y="1881146"/>
            <a:ext cx="4729580" cy="3649662"/>
          </a:xfrm>
          <a:prstGeom prst="rect">
            <a:avLst/>
          </a:prstGeom>
        </p:spPr>
      </p:pic>
      <p:sp>
        <p:nvSpPr>
          <p:cNvPr id="6" name="TextBox 5">
            <a:extLst>
              <a:ext uri="{FF2B5EF4-FFF2-40B4-BE49-F238E27FC236}">
                <a16:creationId xmlns:a16="http://schemas.microsoft.com/office/drawing/2014/main" id="{31C1D918-A269-45EB-95B1-5CBCA81F1CDA}"/>
              </a:ext>
            </a:extLst>
          </p:cNvPr>
          <p:cNvSpPr txBox="1"/>
          <p:nvPr/>
        </p:nvSpPr>
        <p:spPr>
          <a:xfrm>
            <a:off x="615802" y="6120384"/>
            <a:ext cx="10682503" cy="369332"/>
          </a:xfrm>
          <a:prstGeom prst="rect">
            <a:avLst/>
          </a:prstGeom>
          <a:noFill/>
        </p:spPr>
        <p:txBody>
          <a:bodyPr wrap="square" rtlCol="0">
            <a:spAutoFit/>
          </a:bodyPr>
          <a:lstStyle/>
          <a:p>
            <a:pPr algn="ctr"/>
            <a:r>
              <a:rPr lang="en-US" dirty="0"/>
              <a:t>Experiment configuration and the accelerometer sensor    </a:t>
            </a:r>
          </a:p>
        </p:txBody>
      </p:sp>
    </p:spTree>
    <p:extLst>
      <p:ext uri="{BB962C8B-B14F-4D97-AF65-F5344CB8AC3E}">
        <p14:creationId xmlns:p14="http://schemas.microsoft.com/office/powerpoint/2010/main" val="587435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A4317-25CD-44EC-8A81-D4711523E533}"/>
              </a:ext>
            </a:extLst>
          </p:cNvPr>
          <p:cNvSpPr>
            <a:spLocks noGrp="1"/>
          </p:cNvSpPr>
          <p:nvPr>
            <p:ph type="title"/>
          </p:nvPr>
        </p:nvSpPr>
        <p:spPr>
          <a:xfrm>
            <a:off x="450749" y="376136"/>
            <a:ext cx="9905998" cy="1151106"/>
          </a:xfrm>
        </p:spPr>
        <p:txBody>
          <a:bodyPr/>
          <a:lstStyle/>
          <a:p>
            <a:r>
              <a:rPr lang="it-IT" dirty="0"/>
              <a:t>Arduino Uno Lab 4</a:t>
            </a:r>
            <a:br>
              <a:rPr lang="it-IT" dirty="0"/>
            </a:br>
            <a:r>
              <a:rPr lang="it-IT" dirty="0"/>
              <a:t>Part 4</a:t>
            </a:r>
            <a:endParaRPr lang="en-US" dirty="0"/>
          </a:p>
        </p:txBody>
      </p:sp>
      <p:pic>
        <p:nvPicPr>
          <p:cNvPr id="4" name="Picture 3">
            <a:extLst>
              <a:ext uri="{FF2B5EF4-FFF2-40B4-BE49-F238E27FC236}">
                <a16:creationId xmlns:a16="http://schemas.microsoft.com/office/drawing/2014/main" id="{20C11AEB-848C-4DEA-9E69-9EEAC3A18BC7}"/>
              </a:ext>
            </a:extLst>
          </p:cNvPr>
          <p:cNvPicPr>
            <a:picLocks noChangeAspect="1"/>
          </p:cNvPicPr>
          <p:nvPr/>
        </p:nvPicPr>
        <p:blipFill>
          <a:blip r:embed="rId2"/>
          <a:stretch>
            <a:fillRect/>
          </a:stretch>
        </p:blipFill>
        <p:spPr>
          <a:xfrm>
            <a:off x="5053412" y="822700"/>
            <a:ext cx="3350618" cy="5212599"/>
          </a:xfrm>
          <a:prstGeom prst="rect">
            <a:avLst/>
          </a:prstGeom>
        </p:spPr>
      </p:pic>
      <p:pic>
        <p:nvPicPr>
          <p:cNvPr id="5" name="Picture 4">
            <a:extLst>
              <a:ext uri="{FF2B5EF4-FFF2-40B4-BE49-F238E27FC236}">
                <a16:creationId xmlns:a16="http://schemas.microsoft.com/office/drawing/2014/main" id="{FE9DBCB7-692A-457C-83AA-5A3A02328CCF}"/>
              </a:ext>
            </a:extLst>
          </p:cNvPr>
          <p:cNvPicPr>
            <a:picLocks noChangeAspect="1"/>
          </p:cNvPicPr>
          <p:nvPr/>
        </p:nvPicPr>
        <p:blipFill>
          <a:blip r:embed="rId3"/>
          <a:stretch>
            <a:fillRect/>
          </a:stretch>
        </p:blipFill>
        <p:spPr>
          <a:xfrm>
            <a:off x="8707270" y="822700"/>
            <a:ext cx="3350618" cy="5212599"/>
          </a:xfrm>
          <a:prstGeom prst="rect">
            <a:avLst/>
          </a:prstGeom>
        </p:spPr>
      </p:pic>
      <p:sp>
        <p:nvSpPr>
          <p:cNvPr id="6" name="TextBox 5">
            <a:extLst>
              <a:ext uri="{FF2B5EF4-FFF2-40B4-BE49-F238E27FC236}">
                <a16:creationId xmlns:a16="http://schemas.microsoft.com/office/drawing/2014/main" id="{B2539113-8D36-49A0-ACAB-A51266D24CF5}"/>
              </a:ext>
            </a:extLst>
          </p:cNvPr>
          <p:cNvSpPr txBox="1"/>
          <p:nvPr/>
        </p:nvSpPr>
        <p:spPr>
          <a:xfrm>
            <a:off x="585216" y="2133600"/>
            <a:ext cx="3350618" cy="369332"/>
          </a:xfrm>
          <a:prstGeom prst="rect">
            <a:avLst/>
          </a:prstGeom>
          <a:noFill/>
        </p:spPr>
        <p:txBody>
          <a:bodyPr wrap="square" rtlCol="0">
            <a:spAutoFit/>
          </a:bodyPr>
          <a:lstStyle/>
          <a:p>
            <a:r>
              <a:rPr lang="en-US" dirty="0"/>
              <a:t>Program used in experiment</a:t>
            </a:r>
          </a:p>
        </p:txBody>
      </p:sp>
    </p:spTree>
    <p:extLst>
      <p:ext uri="{BB962C8B-B14F-4D97-AF65-F5344CB8AC3E}">
        <p14:creationId xmlns:p14="http://schemas.microsoft.com/office/powerpoint/2010/main" val="25595846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038-4C2D-4BC1-A628-C36C7CA327DA}"/>
              </a:ext>
            </a:extLst>
          </p:cNvPr>
          <p:cNvSpPr>
            <a:spLocks noGrp="1"/>
          </p:cNvSpPr>
          <p:nvPr>
            <p:ph type="title"/>
          </p:nvPr>
        </p:nvSpPr>
        <p:spPr>
          <a:xfrm>
            <a:off x="1141413" y="609600"/>
            <a:ext cx="9905998" cy="1092740"/>
          </a:xfrm>
        </p:spPr>
        <p:txBody>
          <a:bodyPr/>
          <a:lstStyle/>
          <a:p>
            <a:pPr algn="ctr"/>
            <a:r>
              <a:rPr lang="it-IT" dirty="0"/>
              <a:t>Arduino Uno Lab 4 observations</a:t>
            </a:r>
            <a:endParaRPr lang="en-US" dirty="0"/>
          </a:p>
        </p:txBody>
      </p:sp>
      <p:sp>
        <p:nvSpPr>
          <p:cNvPr id="3" name="Content Placeholder 2">
            <a:extLst>
              <a:ext uri="{FF2B5EF4-FFF2-40B4-BE49-F238E27FC236}">
                <a16:creationId xmlns:a16="http://schemas.microsoft.com/office/drawing/2014/main" id="{C44333C1-A209-4CB3-A4AB-FEE1C00D76B2}"/>
              </a:ext>
            </a:extLst>
          </p:cNvPr>
          <p:cNvSpPr>
            <a:spLocks noGrp="1"/>
          </p:cNvSpPr>
          <p:nvPr>
            <p:ph idx="1"/>
          </p:nvPr>
        </p:nvSpPr>
        <p:spPr/>
        <p:txBody>
          <a:bodyPr/>
          <a:lstStyle/>
          <a:p>
            <a:pPr marL="0" indent="0">
              <a:buNone/>
            </a:pPr>
            <a:r>
              <a:rPr lang="en-US" dirty="0"/>
              <a:t>Coding for this experiment was difficult. The output was not easily understood. After some research and seeking help. Found that the samples were taken as result of an acceleration in a direction.  </a:t>
            </a:r>
          </a:p>
        </p:txBody>
      </p:sp>
    </p:spTree>
    <p:extLst>
      <p:ext uri="{BB962C8B-B14F-4D97-AF65-F5344CB8AC3E}">
        <p14:creationId xmlns:p14="http://schemas.microsoft.com/office/powerpoint/2010/main" val="1242191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026AD-1F95-41B5-9866-E183B891603A}"/>
              </a:ext>
            </a:extLst>
          </p:cNvPr>
          <p:cNvSpPr>
            <a:spLocks noGrp="1"/>
          </p:cNvSpPr>
          <p:nvPr>
            <p:ph type="title"/>
          </p:nvPr>
        </p:nvSpPr>
        <p:spPr>
          <a:xfrm>
            <a:off x="448119" y="256032"/>
            <a:ext cx="10916628" cy="1905000"/>
          </a:xfrm>
        </p:spPr>
        <p:txBody>
          <a:bodyPr vert="horz" lIns="91440" tIns="45720" rIns="91440" bIns="45720" rtlCol="0" anchor="ctr">
            <a:normAutofit/>
          </a:bodyPr>
          <a:lstStyle/>
          <a:p>
            <a:r>
              <a:rPr lang="en-US" dirty="0"/>
              <a:t>Final project with the Raspberry PI</a:t>
            </a:r>
            <a:br>
              <a:rPr lang="en-US" dirty="0"/>
            </a:br>
            <a:r>
              <a:rPr lang="en-US" dirty="0"/>
              <a:t>7 inch segmented display</a:t>
            </a:r>
          </a:p>
        </p:txBody>
      </p:sp>
      <p:sp>
        <p:nvSpPr>
          <p:cNvPr id="4" name="Rectangle 3">
            <a:extLst>
              <a:ext uri="{FF2B5EF4-FFF2-40B4-BE49-F238E27FC236}">
                <a16:creationId xmlns:a16="http://schemas.microsoft.com/office/drawing/2014/main" id="{F4C7D510-7E08-41D6-BCD3-91FFA73BA81D}"/>
              </a:ext>
            </a:extLst>
          </p:cNvPr>
          <p:cNvSpPr/>
          <p:nvPr/>
        </p:nvSpPr>
        <p:spPr>
          <a:xfrm>
            <a:off x="5906433" y="1899332"/>
            <a:ext cx="5458314" cy="762001"/>
          </a:xfrm>
          <a:prstGeom prst="rect">
            <a:avLst/>
          </a:prstGeom>
        </p:spPr>
        <p:txBody>
          <a:bodyPr vert="horz" lIns="91440" tIns="45720" rIns="91440" bIns="45720" rtlCol="0" anchor="t">
            <a:normAutofit/>
          </a:bodyPr>
          <a:lstStyle/>
          <a:p>
            <a:pPr>
              <a:spcBef>
                <a:spcPct val="20000"/>
              </a:spcBef>
              <a:spcAft>
                <a:spcPts val="600"/>
              </a:spcAft>
              <a:buClr>
                <a:schemeClr val="tx1"/>
              </a:buClr>
              <a:buSzPct val="100000"/>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The purpose of this lab is to build and test a 7 inch touch screen display using the raspberry pie.</a:t>
            </a:r>
          </a:p>
        </p:txBody>
      </p:sp>
      <p:pic>
        <p:nvPicPr>
          <p:cNvPr id="6" name="Picture 5">
            <a:extLst>
              <a:ext uri="{FF2B5EF4-FFF2-40B4-BE49-F238E27FC236}">
                <a16:creationId xmlns:a16="http://schemas.microsoft.com/office/drawing/2014/main" id="{0F3A0BD0-BC27-4225-93AD-7AD39F34F297}"/>
              </a:ext>
            </a:extLst>
          </p:cNvPr>
          <p:cNvPicPr>
            <a:picLocks noChangeAspect="1"/>
          </p:cNvPicPr>
          <p:nvPr/>
        </p:nvPicPr>
        <p:blipFill>
          <a:blip r:embed="rId3"/>
          <a:stretch>
            <a:fillRect/>
          </a:stretch>
        </p:blipFill>
        <p:spPr>
          <a:xfrm>
            <a:off x="7387959" y="3161636"/>
            <a:ext cx="3976788" cy="222700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Rectangle 4">
            <a:extLst>
              <a:ext uri="{FF2B5EF4-FFF2-40B4-BE49-F238E27FC236}">
                <a16:creationId xmlns:a16="http://schemas.microsoft.com/office/drawing/2014/main" id="{2719BA86-AD97-4FA9-B38C-B36A3A25FD1A}"/>
              </a:ext>
            </a:extLst>
          </p:cNvPr>
          <p:cNvSpPr/>
          <p:nvPr/>
        </p:nvSpPr>
        <p:spPr>
          <a:xfrm>
            <a:off x="316896" y="2280332"/>
            <a:ext cx="5352384" cy="4262705"/>
          </a:xfrm>
          <a:prstGeom prst="rect">
            <a:avLst/>
          </a:prstGeom>
        </p:spPr>
        <p:txBody>
          <a:bodyPr wrap="square">
            <a:spAutoFit/>
          </a:bodyPr>
          <a:lstStyle/>
          <a:p>
            <a:pPr>
              <a:spcAft>
                <a:spcPts val="600"/>
              </a:spcAft>
            </a:pPr>
            <a:r>
              <a:rPr lang="en-US" dirty="0"/>
              <a:t>Equipment needed:</a:t>
            </a:r>
          </a:p>
          <a:p>
            <a:pPr marL="285750" indent="-285750">
              <a:spcAft>
                <a:spcPts val="600"/>
              </a:spcAft>
              <a:buFont typeface="Arial" panose="020B0604020202020204" pitchFamily="34" charset="0"/>
              <a:buChar char="•"/>
            </a:pPr>
            <a:r>
              <a:rPr lang="en-US" dirty="0"/>
              <a:t>	Raspberry Pi</a:t>
            </a:r>
          </a:p>
          <a:p>
            <a:pPr marL="285750" indent="-285750">
              <a:spcAft>
                <a:spcPts val="600"/>
              </a:spcAft>
              <a:buFont typeface="Arial" panose="020B0604020202020204" pitchFamily="34" charset="0"/>
              <a:buChar char="•"/>
            </a:pPr>
            <a:r>
              <a:rPr lang="en-US" dirty="0"/>
              <a:t>	3D printed case for the tablet</a:t>
            </a:r>
          </a:p>
          <a:p>
            <a:pPr marL="285750" indent="-285750">
              <a:spcAft>
                <a:spcPts val="600"/>
              </a:spcAft>
              <a:buFont typeface="Arial" panose="020B0604020202020204" pitchFamily="34" charset="0"/>
              <a:buChar char="•"/>
            </a:pPr>
            <a:r>
              <a:rPr lang="en-US" dirty="0"/>
              <a:t>   7 inch touch screen display</a:t>
            </a:r>
          </a:p>
          <a:p>
            <a:pPr marL="285750" indent="-285750">
              <a:spcAft>
                <a:spcPts val="600"/>
              </a:spcAft>
              <a:buFont typeface="Arial" panose="020B0604020202020204" pitchFamily="34" charset="0"/>
              <a:buChar char="•"/>
            </a:pPr>
            <a:r>
              <a:rPr lang="en-US" dirty="0"/>
              <a:t>	Connecting wires</a:t>
            </a:r>
          </a:p>
          <a:p>
            <a:pPr marL="285750" indent="-285750">
              <a:spcAft>
                <a:spcPts val="600"/>
              </a:spcAft>
              <a:buFont typeface="Arial" panose="020B0604020202020204" pitchFamily="34" charset="0"/>
              <a:buChar char="•"/>
            </a:pPr>
            <a:r>
              <a:rPr lang="en-US" dirty="0"/>
              <a:t>	Display Card 	</a:t>
            </a:r>
          </a:p>
          <a:p>
            <a:pPr marL="285750" indent="-285750">
              <a:spcAft>
                <a:spcPts val="600"/>
              </a:spcAft>
              <a:buFont typeface="Arial" panose="020B0604020202020204" pitchFamily="34" charset="0"/>
              <a:buChar char="•"/>
            </a:pPr>
            <a:r>
              <a:rPr lang="en-US" dirty="0"/>
              <a:t>	Power Booster</a:t>
            </a:r>
          </a:p>
          <a:p>
            <a:pPr marL="285750" indent="-285750">
              <a:spcAft>
                <a:spcPts val="600"/>
              </a:spcAft>
              <a:buFont typeface="Arial" panose="020B0604020202020204" pitchFamily="34" charset="0"/>
              <a:buChar char="•"/>
            </a:pPr>
            <a:r>
              <a:rPr lang="en-US" dirty="0"/>
              <a:t>	3.7 Volt </a:t>
            </a:r>
            <a:r>
              <a:rPr lang="en-US" dirty="0" err="1"/>
              <a:t>lithuim</a:t>
            </a:r>
            <a:r>
              <a:rPr lang="en-US" dirty="0"/>
              <a:t> Battery</a:t>
            </a:r>
          </a:p>
          <a:p>
            <a:pPr marL="285750" indent="-285750">
              <a:spcAft>
                <a:spcPts val="600"/>
              </a:spcAft>
              <a:buFont typeface="Arial" panose="020B0604020202020204" pitchFamily="34" charset="0"/>
              <a:buChar char="•"/>
            </a:pPr>
            <a:r>
              <a:rPr lang="en-US" dirty="0"/>
              <a:t>   Soldering Iron</a:t>
            </a:r>
          </a:p>
          <a:p>
            <a:pPr marL="285750" indent="-285750">
              <a:spcAft>
                <a:spcPts val="600"/>
              </a:spcAft>
              <a:buFont typeface="Arial" panose="020B0604020202020204" pitchFamily="34" charset="0"/>
              <a:buChar char="•"/>
            </a:pPr>
            <a:r>
              <a:rPr lang="en-US" dirty="0"/>
              <a:t>   SD card for the </a:t>
            </a:r>
            <a:r>
              <a:rPr lang="en-US" dirty="0" err="1"/>
              <a:t>Noobz</a:t>
            </a:r>
            <a:r>
              <a:rPr lang="en-US" dirty="0"/>
              <a:t> OS</a:t>
            </a:r>
          </a:p>
          <a:p>
            <a:pPr marL="285750" indent="-285750">
              <a:spcAft>
                <a:spcPts val="600"/>
              </a:spcAft>
              <a:buFont typeface="Arial" panose="020B0604020202020204" pitchFamily="34" charset="0"/>
              <a:buChar char="•"/>
            </a:pPr>
            <a:r>
              <a:rPr lang="en-US" dirty="0"/>
              <a:t>   Wireless Keyboard</a:t>
            </a:r>
          </a:p>
          <a:p>
            <a:pPr marL="285750" indent="-285750">
              <a:spcAft>
                <a:spcPts val="600"/>
              </a:spcAft>
              <a:buFont typeface="Arial" panose="020B0604020202020204" pitchFamily="34" charset="0"/>
              <a:buChar char="•"/>
            </a:pPr>
            <a:r>
              <a:rPr lang="en-US" dirty="0"/>
              <a:t>   Power Cables and Connectors</a:t>
            </a:r>
          </a:p>
        </p:txBody>
      </p:sp>
    </p:spTree>
    <p:extLst>
      <p:ext uri="{BB962C8B-B14F-4D97-AF65-F5344CB8AC3E}">
        <p14:creationId xmlns:p14="http://schemas.microsoft.com/office/powerpoint/2010/main" val="384246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A463-3198-4413-A145-AE81BB140932}"/>
              </a:ext>
            </a:extLst>
          </p:cNvPr>
          <p:cNvSpPr>
            <a:spLocks noGrp="1"/>
          </p:cNvSpPr>
          <p:nvPr>
            <p:ph type="title"/>
          </p:nvPr>
        </p:nvSpPr>
        <p:spPr>
          <a:xfrm>
            <a:off x="629349" y="268224"/>
            <a:ext cx="9905998" cy="800911"/>
          </a:xfrm>
        </p:spPr>
        <p:txBody>
          <a:bodyPr/>
          <a:lstStyle/>
          <a:p>
            <a:r>
              <a:rPr lang="en-US" dirty="0"/>
              <a:t>Raspberry Pi lab – Part 1</a:t>
            </a:r>
          </a:p>
        </p:txBody>
      </p:sp>
      <p:pic>
        <p:nvPicPr>
          <p:cNvPr id="4" name="Picture 3">
            <a:extLst>
              <a:ext uri="{FF2B5EF4-FFF2-40B4-BE49-F238E27FC236}">
                <a16:creationId xmlns:a16="http://schemas.microsoft.com/office/drawing/2014/main" id="{856D1084-5E53-496D-9942-5E5FE224B853}"/>
              </a:ext>
            </a:extLst>
          </p:cNvPr>
          <p:cNvPicPr>
            <a:picLocks noChangeAspect="1"/>
          </p:cNvPicPr>
          <p:nvPr/>
        </p:nvPicPr>
        <p:blipFill>
          <a:blip r:embed="rId2"/>
          <a:stretch>
            <a:fillRect/>
          </a:stretch>
        </p:blipFill>
        <p:spPr>
          <a:xfrm>
            <a:off x="629349" y="1526031"/>
            <a:ext cx="5297883" cy="3981033"/>
          </a:xfrm>
          <a:prstGeom prst="rect">
            <a:avLst/>
          </a:prstGeom>
        </p:spPr>
      </p:pic>
      <p:pic>
        <p:nvPicPr>
          <p:cNvPr id="5" name="Picture 4">
            <a:extLst>
              <a:ext uri="{FF2B5EF4-FFF2-40B4-BE49-F238E27FC236}">
                <a16:creationId xmlns:a16="http://schemas.microsoft.com/office/drawing/2014/main" id="{5D1E205D-326F-4B19-AB49-7E87FB1018C7}"/>
              </a:ext>
            </a:extLst>
          </p:cNvPr>
          <p:cNvPicPr>
            <a:picLocks noChangeAspect="1"/>
          </p:cNvPicPr>
          <p:nvPr/>
        </p:nvPicPr>
        <p:blipFill>
          <a:blip r:embed="rId3"/>
          <a:stretch>
            <a:fillRect/>
          </a:stretch>
        </p:blipFill>
        <p:spPr>
          <a:xfrm>
            <a:off x="6264770" y="1526031"/>
            <a:ext cx="5297881" cy="3981033"/>
          </a:xfrm>
          <a:prstGeom prst="rect">
            <a:avLst/>
          </a:prstGeom>
        </p:spPr>
      </p:pic>
      <p:sp>
        <p:nvSpPr>
          <p:cNvPr id="6" name="TextBox 5">
            <a:extLst>
              <a:ext uri="{FF2B5EF4-FFF2-40B4-BE49-F238E27FC236}">
                <a16:creationId xmlns:a16="http://schemas.microsoft.com/office/drawing/2014/main" id="{FBDCD62A-1514-4EAF-BB39-C82B3AFCFBB4}"/>
              </a:ext>
            </a:extLst>
          </p:cNvPr>
          <p:cNvSpPr txBox="1"/>
          <p:nvPr/>
        </p:nvSpPr>
        <p:spPr>
          <a:xfrm>
            <a:off x="629349" y="5961888"/>
            <a:ext cx="10855515" cy="369332"/>
          </a:xfrm>
          <a:prstGeom prst="rect">
            <a:avLst/>
          </a:prstGeom>
          <a:noFill/>
        </p:spPr>
        <p:txBody>
          <a:bodyPr wrap="square" rtlCol="0">
            <a:spAutoFit/>
          </a:bodyPr>
          <a:lstStyle/>
          <a:p>
            <a:pPr algn="ctr"/>
            <a:r>
              <a:rPr lang="en-US" dirty="0"/>
              <a:t>Mounting the hardware to the 3d printed components to the back of the 7 inch screen</a:t>
            </a:r>
          </a:p>
        </p:txBody>
      </p:sp>
    </p:spTree>
    <p:extLst>
      <p:ext uri="{BB962C8B-B14F-4D97-AF65-F5344CB8AC3E}">
        <p14:creationId xmlns:p14="http://schemas.microsoft.com/office/powerpoint/2010/main" val="1859839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46E02-2D01-4B12-9527-3AAD24F385AD}"/>
              </a:ext>
            </a:extLst>
          </p:cNvPr>
          <p:cNvSpPr>
            <a:spLocks noGrp="1"/>
          </p:cNvSpPr>
          <p:nvPr>
            <p:ph type="title"/>
          </p:nvPr>
        </p:nvSpPr>
        <p:spPr>
          <a:xfrm>
            <a:off x="343745" y="356681"/>
            <a:ext cx="9905998" cy="898187"/>
          </a:xfrm>
        </p:spPr>
        <p:txBody>
          <a:bodyPr/>
          <a:lstStyle/>
          <a:p>
            <a:r>
              <a:rPr lang="en-US" dirty="0"/>
              <a:t>Raspberry Pi lab – Part 2</a:t>
            </a:r>
          </a:p>
        </p:txBody>
      </p:sp>
      <p:pic>
        <p:nvPicPr>
          <p:cNvPr id="4" name="Picture 3">
            <a:extLst>
              <a:ext uri="{FF2B5EF4-FFF2-40B4-BE49-F238E27FC236}">
                <a16:creationId xmlns:a16="http://schemas.microsoft.com/office/drawing/2014/main" id="{05E86738-C8D5-4BE7-B65A-360E9B709E85}"/>
              </a:ext>
            </a:extLst>
          </p:cNvPr>
          <p:cNvPicPr>
            <a:picLocks noChangeAspect="1"/>
          </p:cNvPicPr>
          <p:nvPr/>
        </p:nvPicPr>
        <p:blipFill>
          <a:blip r:embed="rId2"/>
          <a:stretch>
            <a:fillRect/>
          </a:stretch>
        </p:blipFill>
        <p:spPr>
          <a:xfrm>
            <a:off x="343745" y="1438483"/>
            <a:ext cx="5310076" cy="3981033"/>
          </a:xfrm>
          <a:prstGeom prst="rect">
            <a:avLst/>
          </a:prstGeom>
        </p:spPr>
      </p:pic>
      <p:pic>
        <p:nvPicPr>
          <p:cNvPr id="5" name="Picture 4">
            <a:extLst>
              <a:ext uri="{FF2B5EF4-FFF2-40B4-BE49-F238E27FC236}">
                <a16:creationId xmlns:a16="http://schemas.microsoft.com/office/drawing/2014/main" id="{ED4592C2-9BCA-4770-BB09-EAEE88817257}"/>
              </a:ext>
            </a:extLst>
          </p:cNvPr>
          <p:cNvPicPr>
            <a:picLocks noChangeAspect="1"/>
          </p:cNvPicPr>
          <p:nvPr/>
        </p:nvPicPr>
        <p:blipFill>
          <a:blip r:embed="rId3"/>
          <a:stretch>
            <a:fillRect/>
          </a:stretch>
        </p:blipFill>
        <p:spPr>
          <a:xfrm>
            <a:off x="6538178" y="1490299"/>
            <a:ext cx="5310077" cy="3981033"/>
          </a:xfrm>
          <a:prstGeom prst="rect">
            <a:avLst/>
          </a:prstGeom>
        </p:spPr>
      </p:pic>
      <p:sp>
        <p:nvSpPr>
          <p:cNvPr id="6" name="TextBox 5">
            <a:extLst>
              <a:ext uri="{FF2B5EF4-FFF2-40B4-BE49-F238E27FC236}">
                <a16:creationId xmlns:a16="http://schemas.microsoft.com/office/drawing/2014/main" id="{B7A8E249-9D87-470D-A9EB-2DE443DEC3BB}"/>
              </a:ext>
            </a:extLst>
          </p:cNvPr>
          <p:cNvSpPr txBox="1"/>
          <p:nvPr/>
        </p:nvSpPr>
        <p:spPr>
          <a:xfrm>
            <a:off x="343745" y="6022848"/>
            <a:ext cx="5310076" cy="369332"/>
          </a:xfrm>
          <a:prstGeom prst="rect">
            <a:avLst/>
          </a:prstGeom>
          <a:noFill/>
        </p:spPr>
        <p:txBody>
          <a:bodyPr wrap="square" rtlCol="0">
            <a:spAutoFit/>
          </a:bodyPr>
          <a:lstStyle/>
          <a:p>
            <a:pPr algn="ctr"/>
            <a:r>
              <a:rPr lang="en-US" dirty="0"/>
              <a:t>The unit is fully assembled with OS installed </a:t>
            </a:r>
          </a:p>
        </p:txBody>
      </p:sp>
      <p:sp>
        <p:nvSpPr>
          <p:cNvPr id="7" name="TextBox 6">
            <a:extLst>
              <a:ext uri="{FF2B5EF4-FFF2-40B4-BE49-F238E27FC236}">
                <a16:creationId xmlns:a16="http://schemas.microsoft.com/office/drawing/2014/main" id="{DB4326FD-139C-4262-8F3B-0FBE19339520}"/>
              </a:ext>
            </a:extLst>
          </p:cNvPr>
          <p:cNvSpPr txBox="1"/>
          <p:nvPr/>
        </p:nvSpPr>
        <p:spPr>
          <a:xfrm>
            <a:off x="6538178" y="6022848"/>
            <a:ext cx="5310077" cy="646331"/>
          </a:xfrm>
          <a:prstGeom prst="rect">
            <a:avLst/>
          </a:prstGeom>
          <a:noFill/>
        </p:spPr>
        <p:txBody>
          <a:bodyPr wrap="square" rtlCol="0">
            <a:spAutoFit/>
          </a:bodyPr>
          <a:lstStyle/>
          <a:p>
            <a:pPr algn="ctr"/>
            <a:r>
              <a:rPr lang="en-US" dirty="0"/>
              <a:t>Back of the tablet with all components installed</a:t>
            </a:r>
          </a:p>
        </p:txBody>
      </p:sp>
    </p:spTree>
    <p:extLst>
      <p:ext uri="{BB962C8B-B14F-4D97-AF65-F5344CB8AC3E}">
        <p14:creationId xmlns:p14="http://schemas.microsoft.com/office/powerpoint/2010/main" val="1546404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E1E92-6226-4009-9274-33666675B4A3}"/>
              </a:ext>
            </a:extLst>
          </p:cNvPr>
          <p:cNvSpPr>
            <a:spLocks noGrp="1"/>
          </p:cNvSpPr>
          <p:nvPr>
            <p:ph type="title"/>
          </p:nvPr>
        </p:nvSpPr>
        <p:spPr>
          <a:xfrm>
            <a:off x="334018" y="376136"/>
            <a:ext cx="9905998" cy="966281"/>
          </a:xfrm>
        </p:spPr>
        <p:txBody>
          <a:bodyPr/>
          <a:lstStyle/>
          <a:p>
            <a:r>
              <a:rPr lang="en-US" dirty="0"/>
              <a:t>Raspberry Pi lab – Part 3</a:t>
            </a:r>
          </a:p>
        </p:txBody>
      </p:sp>
      <p:pic>
        <p:nvPicPr>
          <p:cNvPr id="4" name="Picture 3">
            <a:extLst>
              <a:ext uri="{FF2B5EF4-FFF2-40B4-BE49-F238E27FC236}">
                <a16:creationId xmlns:a16="http://schemas.microsoft.com/office/drawing/2014/main" id="{78C274AE-0A79-478B-8A86-6410E3212116}"/>
              </a:ext>
            </a:extLst>
          </p:cNvPr>
          <p:cNvPicPr>
            <a:picLocks noChangeAspect="1"/>
          </p:cNvPicPr>
          <p:nvPr/>
        </p:nvPicPr>
        <p:blipFill>
          <a:blip r:embed="rId2"/>
          <a:stretch>
            <a:fillRect/>
          </a:stretch>
        </p:blipFill>
        <p:spPr>
          <a:xfrm>
            <a:off x="334018" y="1542306"/>
            <a:ext cx="5005250" cy="4084674"/>
          </a:xfrm>
          <a:prstGeom prst="rect">
            <a:avLst/>
          </a:prstGeom>
        </p:spPr>
      </p:pic>
      <p:pic>
        <p:nvPicPr>
          <p:cNvPr id="5" name="Picture 4">
            <a:extLst>
              <a:ext uri="{FF2B5EF4-FFF2-40B4-BE49-F238E27FC236}">
                <a16:creationId xmlns:a16="http://schemas.microsoft.com/office/drawing/2014/main" id="{CFC3CC9D-3110-4DEF-B4C4-DD120D105279}"/>
              </a:ext>
            </a:extLst>
          </p:cNvPr>
          <p:cNvPicPr>
            <a:picLocks noChangeAspect="1"/>
          </p:cNvPicPr>
          <p:nvPr/>
        </p:nvPicPr>
        <p:blipFill>
          <a:blip r:embed="rId3"/>
          <a:stretch>
            <a:fillRect/>
          </a:stretch>
        </p:blipFill>
        <p:spPr>
          <a:xfrm>
            <a:off x="6419879" y="1542306"/>
            <a:ext cx="5438103" cy="4084674"/>
          </a:xfrm>
          <a:prstGeom prst="rect">
            <a:avLst/>
          </a:prstGeom>
        </p:spPr>
      </p:pic>
      <p:sp>
        <p:nvSpPr>
          <p:cNvPr id="6" name="TextBox 5">
            <a:extLst>
              <a:ext uri="{FF2B5EF4-FFF2-40B4-BE49-F238E27FC236}">
                <a16:creationId xmlns:a16="http://schemas.microsoft.com/office/drawing/2014/main" id="{2FE6D1C7-EFB9-4FA3-AC44-A1EDEBFBE0E2}"/>
              </a:ext>
            </a:extLst>
          </p:cNvPr>
          <p:cNvSpPr txBox="1"/>
          <p:nvPr/>
        </p:nvSpPr>
        <p:spPr>
          <a:xfrm>
            <a:off x="334018" y="5972294"/>
            <a:ext cx="4847582" cy="369332"/>
          </a:xfrm>
          <a:prstGeom prst="rect">
            <a:avLst/>
          </a:prstGeom>
          <a:noFill/>
        </p:spPr>
        <p:txBody>
          <a:bodyPr wrap="square" rtlCol="0">
            <a:spAutoFit/>
          </a:bodyPr>
          <a:lstStyle/>
          <a:p>
            <a:pPr algn="ctr"/>
            <a:r>
              <a:rPr lang="en-US" dirty="0"/>
              <a:t>Testing the network for stability </a:t>
            </a:r>
          </a:p>
        </p:txBody>
      </p:sp>
      <p:sp>
        <p:nvSpPr>
          <p:cNvPr id="7" name="TextBox 6">
            <a:extLst>
              <a:ext uri="{FF2B5EF4-FFF2-40B4-BE49-F238E27FC236}">
                <a16:creationId xmlns:a16="http://schemas.microsoft.com/office/drawing/2014/main" id="{19AE93E3-E636-49DF-A119-E9FA0AE7BF01}"/>
              </a:ext>
            </a:extLst>
          </p:cNvPr>
          <p:cNvSpPr txBox="1"/>
          <p:nvPr/>
        </p:nvSpPr>
        <p:spPr>
          <a:xfrm>
            <a:off x="6419878" y="5972294"/>
            <a:ext cx="5438104" cy="646331"/>
          </a:xfrm>
          <a:prstGeom prst="rect">
            <a:avLst/>
          </a:prstGeom>
          <a:noFill/>
        </p:spPr>
        <p:txBody>
          <a:bodyPr wrap="square" rtlCol="0">
            <a:spAutoFit/>
          </a:bodyPr>
          <a:lstStyle/>
          <a:p>
            <a:r>
              <a:rPr lang="en-US" dirty="0"/>
              <a:t>On screen cursor for conformation that the touch screen was functioning</a:t>
            </a:r>
          </a:p>
        </p:txBody>
      </p:sp>
    </p:spTree>
    <p:extLst>
      <p:ext uri="{BB962C8B-B14F-4D97-AF65-F5344CB8AC3E}">
        <p14:creationId xmlns:p14="http://schemas.microsoft.com/office/powerpoint/2010/main" val="1864820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3CD0-036D-4B89-B4C6-F86CABE3F629}"/>
              </a:ext>
            </a:extLst>
          </p:cNvPr>
          <p:cNvSpPr>
            <a:spLocks noGrp="1"/>
          </p:cNvSpPr>
          <p:nvPr>
            <p:ph type="title"/>
          </p:nvPr>
        </p:nvSpPr>
        <p:spPr>
          <a:xfrm>
            <a:off x="1141413" y="609600"/>
            <a:ext cx="9905998" cy="830094"/>
          </a:xfrm>
        </p:spPr>
        <p:txBody>
          <a:bodyPr/>
          <a:lstStyle/>
          <a:p>
            <a:pPr algn="ctr"/>
            <a:r>
              <a:rPr lang="en-US" dirty="0"/>
              <a:t>Raspberry Pi final lab Observations </a:t>
            </a:r>
          </a:p>
        </p:txBody>
      </p:sp>
      <p:sp>
        <p:nvSpPr>
          <p:cNvPr id="3" name="Content Placeholder 2">
            <a:extLst>
              <a:ext uri="{FF2B5EF4-FFF2-40B4-BE49-F238E27FC236}">
                <a16:creationId xmlns:a16="http://schemas.microsoft.com/office/drawing/2014/main" id="{9101D96B-69A2-4080-93EE-51BAF051D337}"/>
              </a:ext>
            </a:extLst>
          </p:cNvPr>
          <p:cNvSpPr>
            <a:spLocks noGrp="1"/>
          </p:cNvSpPr>
          <p:nvPr>
            <p:ph idx="1"/>
          </p:nvPr>
        </p:nvSpPr>
        <p:spPr/>
        <p:txBody>
          <a:bodyPr/>
          <a:lstStyle/>
          <a:p>
            <a:pPr marL="0" indent="0">
              <a:buNone/>
            </a:pPr>
            <a:r>
              <a:rPr lang="en-US" dirty="0"/>
              <a:t>The experiment was a success. A few issues arose was mounting hardware was not easy to locate. The tablet would randomly shut off and reboot the system to a full install. We suspect a bad </a:t>
            </a:r>
            <a:r>
              <a:rPr lang="en-US" dirty="0" err="1"/>
              <a:t>sd</a:t>
            </a:r>
            <a:r>
              <a:rPr lang="en-US" dirty="0"/>
              <a:t> card. The cursor would unsuspiciously begun to jump around. Found that initializing the keyboard would alleviate the problem. The Wi-Fi connection was very weak even after installing a Wi-Fi booster it was still erratic.  </a:t>
            </a:r>
          </a:p>
        </p:txBody>
      </p:sp>
    </p:spTree>
    <p:extLst>
      <p:ext uri="{BB962C8B-B14F-4D97-AF65-F5344CB8AC3E}">
        <p14:creationId xmlns:p14="http://schemas.microsoft.com/office/powerpoint/2010/main" val="372618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228" y="-84083"/>
            <a:ext cx="10131425" cy="1456267"/>
          </a:xfrm>
        </p:spPr>
        <p:txBody>
          <a:bodyPr/>
          <a:lstStyle/>
          <a:p>
            <a:r>
              <a:rPr lang="en-US" dirty="0"/>
              <a:t>Lab 1: Part 3</a:t>
            </a:r>
          </a:p>
        </p:txBody>
      </p:sp>
      <p:pic>
        <p:nvPicPr>
          <p:cNvPr id="4" name="Content Placeholder 3"/>
          <p:cNvPicPr>
            <a:picLocks noGrp="1" noChangeAspect="1"/>
          </p:cNvPicPr>
          <p:nvPr>
            <p:ph idx="1"/>
          </p:nvPr>
        </p:nvPicPr>
        <p:blipFill>
          <a:blip r:embed="rId2"/>
          <a:stretch>
            <a:fillRect/>
          </a:stretch>
        </p:blipFill>
        <p:spPr>
          <a:xfrm>
            <a:off x="357352" y="1372184"/>
            <a:ext cx="3287402" cy="3649662"/>
          </a:xfrm>
          <a:prstGeom prst="rect">
            <a:avLst/>
          </a:prstGeom>
        </p:spPr>
      </p:pic>
      <p:pic>
        <p:nvPicPr>
          <p:cNvPr id="5" name="Picture 4"/>
          <p:cNvPicPr>
            <a:picLocks noChangeAspect="1"/>
          </p:cNvPicPr>
          <p:nvPr/>
        </p:nvPicPr>
        <p:blipFill>
          <a:blip r:embed="rId3"/>
          <a:stretch>
            <a:fillRect/>
          </a:stretch>
        </p:blipFill>
        <p:spPr>
          <a:xfrm>
            <a:off x="3956795" y="1362723"/>
            <a:ext cx="3442289" cy="3630741"/>
          </a:xfrm>
          <a:prstGeom prst="rect">
            <a:avLst/>
          </a:prstGeom>
        </p:spPr>
      </p:pic>
      <p:pic>
        <p:nvPicPr>
          <p:cNvPr id="6" name="Picture 5"/>
          <p:cNvPicPr>
            <a:picLocks noChangeAspect="1"/>
          </p:cNvPicPr>
          <p:nvPr/>
        </p:nvPicPr>
        <p:blipFill>
          <a:blip r:embed="rId4"/>
          <a:stretch>
            <a:fillRect/>
          </a:stretch>
        </p:blipFill>
        <p:spPr>
          <a:xfrm>
            <a:off x="7711125" y="1353263"/>
            <a:ext cx="3431357" cy="3649662"/>
          </a:xfrm>
          <a:prstGeom prst="rect">
            <a:avLst/>
          </a:prstGeom>
        </p:spPr>
      </p:pic>
      <p:sp>
        <p:nvSpPr>
          <p:cNvPr id="7" name="TextBox 6"/>
          <p:cNvSpPr txBox="1"/>
          <p:nvPr/>
        </p:nvSpPr>
        <p:spPr>
          <a:xfrm>
            <a:off x="1271752" y="5444359"/>
            <a:ext cx="9228082" cy="646331"/>
          </a:xfrm>
          <a:prstGeom prst="rect">
            <a:avLst/>
          </a:prstGeom>
          <a:noFill/>
        </p:spPr>
        <p:txBody>
          <a:bodyPr wrap="square" rtlCol="0">
            <a:spAutoFit/>
          </a:bodyPr>
          <a:lstStyle/>
          <a:p>
            <a:r>
              <a:rPr lang="en-US" dirty="0"/>
              <a:t>This is our fully operating circuit cycling through each LED just like a traffic light at different time intervals between each LED</a:t>
            </a:r>
          </a:p>
        </p:txBody>
      </p:sp>
    </p:spTree>
    <p:extLst>
      <p:ext uri="{BB962C8B-B14F-4D97-AF65-F5344CB8AC3E}">
        <p14:creationId xmlns:p14="http://schemas.microsoft.com/office/powerpoint/2010/main" val="1766236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93" y="-339252"/>
            <a:ext cx="10131425" cy="1456267"/>
          </a:xfrm>
        </p:spPr>
        <p:txBody>
          <a:bodyPr/>
          <a:lstStyle/>
          <a:p>
            <a:r>
              <a:rPr lang="en-US" dirty="0"/>
              <a:t>Lab 1: Part 4</a:t>
            </a:r>
          </a:p>
        </p:txBody>
      </p:sp>
      <p:pic>
        <p:nvPicPr>
          <p:cNvPr id="4" name="Picture 3"/>
          <p:cNvPicPr>
            <a:picLocks noChangeAspect="1"/>
          </p:cNvPicPr>
          <p:nvPr/>
        </p:nvPicPr>
        <p:blipFill>
          <a:blip r:embed="rId2"/>
          <a:stretch>
            <a:fillRect/>
          </a:stretch>
        </p:blipFill>
        <p:spPr>
          <a:xfrm>
            <a:off x="505208" y="749154"/>
            <a:ext cx="11068050" cy="5042046"/>
          </a:xfrm>
          <a:prstGeom prst="rect">
            <a:avLst/>
          </a:prstGeom>
        </p:spPr>
      </p:pic>
      <p:sp>
        <p:nvSpPr>
          <p:cNvPr id="5" name="TextBox 4"/>
          <p:cNvSpPr txBox="1"/>
          <p:nvPr/>
        </p:nvSpPr>
        <p:spPr>
          <a:xfrm>
            <a:off x="505208" y="5979736"/>
            <a:ext cx="11068050" cy="369332"/>
          </a:xfrm>
          <a:prstGeom prst="rect">
            <a:avLst/>
          </a:prstGeom>
          <a:noFill/>
        </p:spPr>
        <p:txBody>
          <a:bodyPr wrap="square" rtlCol="0">
            <a:spAutoFit/>
          </a:bodyPr>
          <a:lstStyle/>
          <a:p>
            <a:pPr algn="ctr"/>
            <a:r>
              <a:rPr lang="en-US" dirty="0"/>
              <a:t>The flow chart used</a:t>
            </a:r>
          </a:p>
        </p:txBody>
      </p:sp>
    </p:spTree>
    <p:extLst>
      <p:ext uri="{BB962C8B-B14F-4D97-AF65-F5344CB8AC3E}">
        <p14:creationId xmlns:p14="http://schemas.microsoft.com/office/powerpoint/2010/main" val="361258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615" y="-105103"/>
            <a:ext cx="10131425" cy="1456267"/>
          </a:xfrm>
        </p:spPr>
        <p:txBody>
          <a:bodyPr/>
          <a:lstStyle/>
          <a:p>
            <a:r>
              <a:rPr lang="en-US" dirty="0"/>
              <a:t>Lab 1: Observations</a:t>
            </a:r>
          </a:p>
        </p:txBody>
      </p:sp>
      <p:sp>
        <p:nvSpPr>
          <p:cNvPr id="3" name="Content Placeholder 2"/>
          <p:cNvSpPr>
            <a:spLocks noGrp="1"/>
          </p:cNvSpPr>
          <p:nvPr>
            <p:ph idx="1"/>
          </p:nvPr>
        </p:nvSpPr>
        <p:spPr>
          <a:xfrm>
            <a:off x="338960" y="1690122"/>
            <a:ext cx="11583074" cy="3649133"/>
          </a:xfrm>
        </p:spPr>
        <p:txBody>
          <a:bodyPr>
            <a:normAutofit/>
          </a:bodyPr>
          <a:lstStyle/>
          <a:p>
            <a:pPr marL="0" indent="0">
              <a:buNone/>
            </a:pPr>
            <a:r>
              <a:rPr lang="en-US" sz="2400" dirty="0"/>
              <a:t>This was a sample program used from the Industrial Control Student Workbook. The flashing LEDs were used accidentally instead of a steady burning.</a:t>
            </a:r>
          </a:p>
        </p:txBody>
      </p:sp>
    </p:spTree>
    <p:extLst>
      <p:ext uri="{BB962C8B-B14F-4D97-AF65-F5344CB8AC3E}">
        <p14:creationId xmlns:p14="http://schemas.microsoft.com/office/powerpoint/2010/main" val="307231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450" y="231228"/>
            <a:ext cx="11401996" cy="1456267"/>
          </a:xfrm>
        </p:spPr>
        <p:txBody>
          <a:bodyPr>
            <a:normAutofit fontScale="90000"/>
          </a:bodyPr>
          <a:lstStyle/>
          <a:p>
            <a:r>
              <a:rPr lang="en-US" dirty="0"/>
              <a:t>Lab 2: Modified the function of Lab 1 with a push Button using the Basic Stamp 2</a:t>
            </a:r>
            <a:br>
              <a:rPr lang="en-US" dirty="0"/>
            </a:br>
            <a:endParaRPr lang="en-US" dirty="0"/>
          </a:p>
        </p:txBody>
      </p:sp>
      <p:sp>
        <p:nvSpPr>
          <p:cNvPr id="3" name="Content Placeholder 2"/>
          <p:cNvSpPr>
            <a:spLocks noGrp="1"/>
          </p:cNvSpPr>
          <p:nvPr>
            <p:ph idx="1"/>
          </p:nvPr>
        </p:nvSpPr>
        <p:spPr>
          <a:xfrm>
            <a:off x="412532" y="1785257"/>
            <a:ext cx="10131425" cy="4720647"/>
          </a:xfrm>
        </p:spPr>
        <p:txBody>
          <a:bodyPr>
            <a:normAutofit fontScale="92500" lnSpcReduction="10000"/>
          </a:bodyPr>
          <a:lstStyle/>
          <a:p>
            <a:r>
              <a:rPr lang="en-US" sz="2200" dirty="0"/>
              <a:t>The purpose of this lab is to modify the timing of Lab to make the lights transition faster.</a:t>
            </a:r>
          </a:p>
          <a:p>
            <a:r>
              <a:rPr lang="en-US" sz="2200" dirty="0"/>
              <a:t>Equipment Needed: </a:t>
            </a:r>
          </a:p>
          <a:p>
            <a:pPr marL="0" indent="0">
              <a:buNone/>
            </a:pPr>
            <a:r>
              <a:rPr lang="en-US" sz="2200" dirty="0"/>
              <a:t>	Three 470-ohm Resistors</a:t>
            </a:r>
          </a:p>
          <a:p>
            <a:pPr marL="0" indent="0">
              <a:buNone/>
            </a:pPr>
            <a:r>
              <a:rPr lang="en-US" sz="2200" dirty="0"/>
              <a:t>	Basic Stamp 2</a:t>
            </a:r>
          </a:p>
          <a:p>
            <a:pPr marL="0" indent="0">
              <a:buNone/>
            </a:pPr>
            <a:r>
              <a:rPr lang="en-US" sz="2200" dirty="0"/>
              <a:t>	Red LED</a:t>
            </a:r>
          </a:p>
          <a:p>
            <a:pPr marL="0" indent="0">
              <a:buNone/>
            </a:pPr>
            <a:r>
              <a:rPr lang="en-US" sz="2200" dirty="0"/>
              <a:t>	Green LED</a:t>
            </a:r>
          </a:p>
          <a:p>
            <a:pPr marL="0" indent="0">
              <a:buNone/>
            </a:pPr>
            <a:r>
              <a:rPr lang="en-US" sz="2200" dirty="0"/>
              <a:t>	Yellow LED</a:t>
            </a:r>
          </a:p>
          <a:p>
            <a:pPr marL="0" indent="0">
              <a:buNone/>
            </a:pPr>
            <a:r>
              <a:rPr lang="en-US" sz="2200" dirty="0"/>
              <a:t>	Push Button</a:t>
            </a:r>
          </a:p>
          <a:p>
            <a:pPr marL="0" indent="0">
              <a:buNone/>
            </a:pPr>
            <a:r>
              <a:rPr lang="en-US" sz="2200" dirty="0"/>
              <a:t>	10k Ohm Resistor</a:t>
            </a:r>
          </a:p>
          <a:p>
            <a:pPr marL="0" indent="0">
              <a:buNone/>
            </a:pPr>
            <a:r>
              <a:rPr lang="en-US" sz="2200" dirty="0"/>
              <a:t>	220 Ohm Resistor</a:t>
            </a:r>
          </a:p>
          <a:p>
            <a:endParaRPr lang="en-US" dirty="0"/>
          </a:p>
        </p:txBody>
      </p:sp>
    </p:spTree>
    <p:extLst>
      <p:ext uri="{BB962C8B-B14F-4D97-AF65-F5344CB8AC3E}">
        <p14:creationId xmlns:p14="http://schemas.microsoft.com/office/powerpoint/2010/main" val="3505630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43" y="0"/>
            <a:ext cx="10131425" cy="1456267"/>
          </a:xfrm>
        </p:spPr>
        <p:txBody>
          <a:bodyPr/>
          <a:lstStyle/>
          <a:p>
            <a:r>
              <a:rPr lang="en-US" dirty="0"/>
              <a:t>Lab 2: part 1</a:t>
            </a:r>
          </a:p>
        </p:txBody>
      </p:sp>
      <p:pic>
        <p:nvPicPr>
          <p:cNvPr id="4" name="Content Placeholder 3"/>
          <p:cNvPicPr>
            <a:picLocks noGrp="1" noChangeAspect="1"/>
          </p:cNvPicPr>
          <p:nvPr>
            <p:ph idx="1"/>
          </p:nvPr>
        </p:nvPicPr>
        <p:blipFill>
          <a:blip r:embed="rId2"/>
          <a:stretch>
            <a:fillRect/>
          </a:stretch>
        </p:blipFill>
        <p:spPr>
          <a:xfrm>
            <a:off x="957429" y="1156821"/>
            <a:ext cx="9251840" cy="4308557"/>
          </a:xfrm>
          <a:prstGeom prst="rect">
            <a:avLst/>
          </a:prstGeom>
        </p:spPr>
      </p:pic>
      <p:sp>
        <p:nvSpPr>
          <p:cNvPr id="5" name="TextBox 4"/>
          <p:cNvSpPr txBox="1"/>
          <p:nvPr/>
        </p:nvSpPr>
        <p:spPr>
          <a:xfrm>
            <a:off x="957429" y="5686097"/>
            <a:ext cx="9251840" cy="369332"/>
          </a:xfrm>
          <a:prstGeom prst="rect">
            <a:avLst/>
          </a:prstGeom>
          <a:noFill/>
        </p:spPr>
        <p:txBody>
          <a:bodyPr wrap="square" rtlCol="0">
            <a:spAutoFit/>
          </a:bodyPr>
          <a:lstStyle/>
          <a:p>
            <a:pPr algn="ctr"/>
            <a:r>
              <a:rPr lang="en-US" dirty="0"/>
              <a:t>This Multi-sim schematic that is used to modify Lab 1 to modify the timing</a:t>
            </a:r>
          </a:p>
        </p:txBody>
      </p:sp>
    </p:spTree>
    <p:extLst>
      <p:ext uri="{BB962C8B-B14F-4D97-AF65-F5344CB8AC3E}">
        <p14:creationId xmlns:p14="http://schemas.microsoft.com/office/powerpoint/2010/main" val="18125810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31</TotalTime>
  <Words>1173</Words>
  <Application>Microsoft Office PowerPoint</Application>
  <PresentationFormat>Widescreen</PresentationFormat>
  <Paragraphs>162</Paragraphs>
  <Slides>47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Century Gothic</vt:lpstr>
      <vt:lpstr>Times New Roman</vt:lpstr>
      <vt:lpstr>Mesh</vt:lpstr>
      <vt:lpstr>EECT 222 Introduction to micro-controllers Fall 2019</vt:lpstr>
      <vt:lpstr>Lab 1: ACTIVITY #2: ON/OFF CONTROL WITH THE BASIC STAMP </vt:lpstr>
      <vt:lpstr>Lab 1: Part 1</vt:lpstr>
      <vt:lpstr>Lab 1: Part 2</vt:lpstr>
      <vt:lpstr>Lab 1: Part 3</vt:lpstr>
      <vt:lpstr>Lab 1: Part 4</vt:lpstr>
      <vt:lpstr>Lab 1: Observations</vt:lpstr>
      <vt:lpstr>Lab 2: Modified the function of Lab 1 with a push Button using the Basic Stamp 2 </vt:lpstr>
      <vt:lpstr>Lab 2: part 1</vt:lpstr>
      <vt:lpstr>Lab 2: Part 2</vt:lpstr>
      <vt:lpstr>Lab 2: Part 3</vt:lpstr>
      <vt:lpstr>Lab 2: Part 4</vt:lpstr>
      <vt:lpstr>Lab 2: Observations</vt:lpstr>
      <vt:lpstr>Lab 3: Using two push buttons to operate a two way stop light </vt:lpstr>
      <vt:lpstr>Lab 3: Part 2</vt:lpstr>
      <vt:lpstr>Lab 3: Part 3</vt:lpstr>
      <vt:lpstr>Lab 3: PART 4</vt:lpstr>
      <vt:lpstr>Lab 3: Part 4</vt:lpstr>
      <vt:lpstr>Lab 3: Observations</vt:lpstr>
      <vt:lpstr>Arduino Uno Lab 1 </vt:lpstr>
      <vt:lpstr>Arduino Uno Lab 1  Part 2</vt:lpstr>
      <vt:lpstr>Arduino Uno Lab 1  Part 3</vt:lpstr>
      <vt:lpstr>Arduino Uno Lab 1 observations </vt:lpstr>
      <vt:lpstr>Arduino Uno Lab 2 </vt:lpstr>
      <vt:lpstr>Arduino Uno Lab 2  Part 1</vt:lpstr>
      <vt:lpstr>Arduino Uno Lab 2  Part 3</vt:lpstr>
      <vt:lpstr>Arduino Uno Lab 2  Part 4</vt:lpstr>
      <vt:lpstr>Arduino Uno Lab 2  Part 5</vt:lpstr>
      <vt:lpstr>Arduino Lab 2 Observations </vt:lpstr>
      <vt:lpstr>Arduino Uno Lab 3 Lab Partner was Seth Wills</vt:lpstr>
      <vt:lpstr>Arduino Uno Lab 3  Part 2</vt:lpstr>
      <vt:lpstr>Arduino Uno Lab 3  Part 3</vt:lpstr>
      <vt:lpstr>Arduino Uno Lab 3  Part 3</vt:lpstr>
      <vt:lpstr>Arduino Uno Lab 3  Part 4</vt:lpstr>
      <vt:lpstr>Arduino Uno Lab 3  Part 5</vt:lpstr>
      <vt:lpstr>Arduino Uno Lab 3 observations </vt:lpstr>
      <vt:lpstr>Arduino Uno Lab 4 </vt:lpstr>
      <vt:lpstr>Arduino Uno Lab 4 Part 1</vt:lpstr>
      <vt:lpstr>Arduino Uno Lab 4 Part 2</vt:lpstr>
      <vt:lpstr>Arduino Uno Lab 4 Part 3</vt:lpstr>
      <vt:lpstr>Arduino Uno Lab 4 Part 4</vt:lpstr>
      <vt:lpstr>Arduino Uno Lab 4 observations</vt:lpstr>
      <vt:lpstr>Final project with the Raspberry PI 7 inch segmented display</vt:lpstr>
      <vt:lpstr>Raspberry Pi lab – Part 1</vt:lpstr>
      <vt:lpstr>Raspberry Pi lab – Part 2</vt:lpstr>
      <vt:lpstr>Raspberry Pi lab – Part 3</vt:lpstr>
      <vt:lpstr>Raspberry Pi final lab Observations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222 Introduction to micro-controllers Fall 2019</dc:title>
  <dc:creator>s w</dc:creator>
  <cp:lastModifiedBy>s w</cp:lastModifiedBy>
  <cp:revision>5</cp:revision>
  <dcterms:created xsi:type="dcterms:W3CDTF">2019-12-17T02:01:03Z</dcterms:created>
  <dcterms:modified xsi:type="dcterms:W3CDTF">2019-12-17T02:35:00Z</dcterms:modified>
</cp:coreProperties>
</file>