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69" r:id="rId6"/>
    <p:sldId id="259" r:id="rId7"/>
    <p:sldId id="262" r:id="rId8"/>
    <p:sldId id="263" r:id="rId9"/>
    <p:sldId id="270" r:id="rId10"/>
    <p:sldId id="271" r:id="rId11"/>
    <p:sldId id="272" r:id="rId12"/>
    <p:sldId id="273" r:id="rId13"/>
    <p:sldId id="274" r:id="rId14"/>
    <p:sldId id="260" r:id="rId15"/>
    <p:sldId id="264" r:id="rId16"/>
    <p:sldId id="275" r:id="rId17"/>
    <p:sldId id="277" r:id="rId18"/>
    <p:sldId id="278" r:id="rId19"/>
    <p:sldId id="279" r:id="rId20"/>
    <p:sldId id="280" r:id="rId21"/>
    <p:sldId id="281" r:id="rId22"/>
    <p:sldId id="283" r:id="rId23"/>
    <p:sldId id="284" r:id="rId24"/>
    <p:sldId id="285" r:id="rId25"/>
    <p:sldId id="286" r:id="rId26"/>
    <p:sldId id="266" r:id="rId27"/>
    <p:sldId id="287" r:id="rId28"/>
    <p:sldId id="27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Velocity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09906777329705"/>
          <c:y val="0.15653772813041894"/>
          <c:w val="0.78460866203929347"/>
          <c:h val="0.65605885281280263"/>
        </c:manualLayout>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accent1"/>
                </a:solidFill>
                <a:prstDash val="sysDot"/>
              </a:ln>
              <a:effectLst/>
            </c:spPr>
            <c:trendlineType val="poly"/>
            <c:order val="4"/>
            <c:dispRSqr val="1"/>
            <c:dispEq val="1"/>
            <c:trendlineLbl>
              <c:layout>
                <c:manualLayout>
                  <c:x val="-0.14832830271216099"/>
                  <c:y val="-9.6759259259259264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Sheet1!$A$4:$A$103</c:f>
              <c:numCache>
                <c:formatCode>General</c:formatCode>
                <c:ptCount val="1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numCache>
            </c:numRef>
          </c:xVal>
          <c:y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yVal>
          <c:smooth val="0"/>
          <c:extLst>
            <c:ext xmlns:c16="http://schemas.microsoft.com/office/drawing/2014/chart" uri="{C3380CC4-5D6E-409C-BE32-E72D297353CC}">
              <c16:uniqueId val="{00000000-A24B-4169-A9DB-96F767E1BACC}"/>
            </c:ext>
          </c:extLst>
        </c:ser>
        <c:dLbls>
          <c:showLegendKey val="0"/>
          <c:showVal val="0"/>
          <c:showCatName val="0"/>
          <c:showSerName val="0"/>
          <c:showPercent val="0"/>
          <c:showBubbleSize val="0"/>
        </c:dLbls>
        <c:axId val="173927296"/>
        <c:axId val="173936448"/>
      </c:scatterChart>
      <c:valAx>
        <c:axId val="173927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36448"/>
        <c:crosses val="autoZero"/>
        <c:crossBetween val="midCat"/>
      </c:valAx>
      <c:valAx>
        <c:axId val="17393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27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Acceleration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Sheet1!$A$4:$A$103</c:f>
              <c:numCache>
                <c:formatCode>General</c:formatCode>
                <c:ptCount val="1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numCache>
            </c:numRef>
          </c:xVal>
          <c:yVal>
            <c:numRef>
              <c:f>Sheet1!$D$4:$D$103</c:f>
              <c:numCache>
                <c:formatCode>0.000</c:formatCode>
                <c:ptCount val="100"/>
                <c:pt idx="0">
                  <c:v>260.68079999999998</c:v>
                </c:pt>
                <c:pt idx="1">
                  <c:v>264.32639999999998</c:v>
                </c:pt>
                <c:pt idx="2">
                  <c:v>267.74159999999995</c:v>
                </c:pt>
                <c:pt idx="3">
                  <c:v>270.93119999999999</c:v>
                </c:pt>
                <c:pt idx="4">
                  <c:v>273.89999999999998</c:v>
                </c:pt>
                <c:pt idx="5">
                  <c:v>276.65279999999996</c:v>
                </c:pt>
                <c:pt idx="6">
                  <c:v>279.19439999999997</c:v>
                </c:pt>
                <c:pt idx="7">
                  <c:v>281.52960000000002</c:v>
                </c:pt>
                <c:pt idx="8">
                  <c:v>283.66320000000002</c:v>
                </c:pt>
                <c:pt idx="9">
                  <c:v>285.59999999999997</c:v>
                </c:pt>
                <c:pt idx="10">
                  <c:v>287.34479999999996</c:v>
                </c:pt>
                <c:pt idx="11">
                  <c:v>288.90239999999994</c:v>
                </c:pt>
                <c:pt idx="12">
                  <c:v>290.27759999999995</c:v>
                </c:pt>
                <c:pt idx="13">
                  <c:v>291.47519999999997</c:v>
                </c:pt>
                <c:pt idx="14">
                  <c:v>292.5</c:v>
                </c:pt>
                <c:pt idx="15">
                  <c:v>293.35679999999996</c:v>
                </c:pt>
                <c:pt idx="16">
                  <c:v>294.05039999999997</c:v>
                </c:pt>
                <c:pt idx="17">
                  <c:v>294.5856</c:v>
                </c:pt>
                <c:pt idx="18">
                  <c:v>294.96719999999999</c:v>
                </c:pt>
                <c:pt idx="19">
                  <c:v>295.2</c:v>
                </c:pt>
                <c:pt idx="20">
                  <c:v>295.28879999999998</c:v>
                </c:pt>
                <c:pt idx="21">
                  <c:v>295.23839999999996</c:v>
                </c:pt>
                <c:pt idx="22">
                  <c:v>295.05359999999996</c:v>
                </c:pt>
                <c:pt idx="23">
                  <c:v>294.73919999999998</c:v>
                </c:pt>
                <c:pt idx="24">
                  <c:v>294.29999999999995</c:v>
                </c:pt>
                <c:pt idx="25">
                  <c:v>293.74079999999998</c:v>
                </c:pt>
                <c:pt idx="26">
                  <c:v>293.06639999999993</c:v>
                </c:pt>
                <c:pt idx="27">
                  <c:v>292.28159999999997</c:v>
                </c:pt>
                <c:pt idx="28">
                  <c:v>291.39119999999997</c:v>
                </c:pt>
                <c:pt idx="29">
                  <c:v>290.39999999999998</c:v>
                </c:pt>
                <c:pt idx="30">
                  <c:v>289.31279999999998</c:v>
                </c:pt>
                <c:pt idx="31">
                  <c:v>288.13439999999997</c:v>
                </c:pt>
                <c:pt idx="32">
                  <c:v>286.86959999999993</c:v>
                </c:pt>
                <c:pt idx="33">
                  <c:v>285.52319999999997</c:v>
                </c:pt>
                <c:pt idx="34">
                  <c:v>284.09999999999997</c:v>
                </c:pt>
                <c:pt idx="35">
                  <c:v>282.60480000000001</c:v>
                </c:pt>
                <c:pt idx="36">
                  <c:v>281.04239999999999</c:v>
                </c:pt>
                <c:pt idx="37">
                  <c:v>279.41759999999999</c:v>
                </c:pt>
                <c:pt idx="38">
                  <c:v>277.73519999999996</c:v>
                </c:pt>
                <c:pt idx="39">
                  <c:v>275.99999999999989</c:v>
                </c:pt>
                <c:pt idx="40">
                  <c:v>274.21679999999992</c:v>
                </c:pt>
                <c:pt idx="41">
                  <c:v>272.39039999999994</c:v>
                </c:pt>
                <c:pt idx="42">
                  <c:v>270.52559999999994</c:v>
                </c:pt>
                <c:pt idx="43">
                  <c:v>268.62719999999996</c:v>
                </c:pt>
                <c:pt idx="44">
                  <c:v>266.69999999999993</c:v>
                </c:pt>
                <c:pt idx="45">
                  <c:v>264.74880000000002</c:v>
                </c:pt>
                <c:pt idx="46">
                  <c:v>262.77839999999998</c:v>
                </c:pt>
                <c:pt idx="47">
                  <c:v>260.79359999999991</c:v>
                </c:pt>
                <c:pt idx="48">
                  <c:v>258.79919999999993</c:v>
                </c:pt>
                <c:pt idx="49">
                  <c:v>256.7999999999999</c:v>
                </c:pt>
                <c:pt idx="50">
                  <c:v>254.80079999999992</c:v>
                </c:pt>
                <c:pt idx="51">
                  <c:v>252.80639999999994</c:v>
                </c:pt>
                <c:pt idx="52">
                  <c:v>250.82159999999999</c:v>
                </c:pt>
                <c:pt idx="53">
                  <c:v>248.85119999999995</c:v>
                </c:pt>
                <c:pt idx="54">
                  <c:v>246.89999999999995</c:v>
                </c:pt>
                <c:pt idx="55">
                  <c:v>244.97279999999992</c:v>
                </c:pt>
                <c:pt idx="56">
                  <c:v>243.07439999999991</c:v>
                </c:pt>
                <c:pt idx="57">
                  <c:v>241.20959999999994</c:v>
                </c:pt>
                <c:pt idx="58">
                  <c:v>239.38319999999999</c:v>
                </c:pt>
                <c:pt idx="59">
                  <c:v>237.59999999999994</c:v>
                </c:pt>
                <c:pt idx="60">
                  <c:v>235.86479999999995</c:v>
                </c:pt>
                <c:pt idx="61">
                  <c:v>234.18239999999992</c:v>
                </c:pt>
                <c:pt idx="62">
                  <c:v>232.55759999999998</c:v>
                </c:pt>
                <c:pt idx="63">
                  <c:v>230.9951999999999</c:v>
                </c:pt>
                <c:pt idx="64">
                  <c:v>229.49999999999986</c:v>
                </c:pt>
                <c:pt idx="65">
                  <c:v>228.07679999999991</c:v>
                </c:pt>
                <c:pt idx="66">
                  <c:v>226.73039999999995</c:v>
                </c:pt>
                <c:pt idx="67">
                  <c:v>225.46559999999994</c:v>
                </c:pt>
                <c:pt idx="68">
                  <c:v>224.28719999999996</c:v>
                </c:pt>
                <c:pt idx="69">
                  <c:v>223.19999999999996</c:v>
                </c:pt>
                <c:pt idx="70">
                  <c:v>222.20879999999988</c:v>
                </c:pt>
                <c:pt idx="71">
                  <c:v>221.31839999999991</c:v>
                </c:pt>
                <c:pt idx="72">
                  <c:v>220.53360000000001</c:v>
                </c:pt>
                <c:pt idx="73">
                  <c:v>219.85919999999999</c:v>
                </c:pt>
                <c:pt idx="74">
                  <c:v>219.29999999999998</c:v>
                </c:pt>
                <c:pt idx="75">
                  <c:v>218.86079999999995</c:v>
                </c:pt>
                <c:pt idx="76">
                  <c:v>218.54639999999992</c:v>
                </c:pt>
                <c:pt idx="77">
                  <c:v>218.36159999999992</c:v>
                </c:pt>
                <c:pt idx="78">
                  <c:v>218.31119999999987</c:v>
                </c:pt>
                <c:pt idx="79">
                  <c:v>218.39999999999986</c:v>
                </c:pt>
                <c:pt idx="80">
                  <c:v>218.63279999999986</c:v>
                </c:pt>
                <c:pt idx="81">
                  <c:v>219.01439999999982</c:v>
                </c:pt>
                <c:pt idx="82">
                  <c:v>219.54959999999991</c:v>
                </c:pt>
                <c:pt idx="83">
                  <c:v>220.24319999999986</c:v>
                </c:pt>
                <c:pt idx="84">
                  <c:v>221.09999999999991</c:v>
                </c:pt>
                <c:pt idx="85">
                  <c:v>222.12479999999991</c:v>
                </c:pt>
                <c:pt idx="86">
                  <c:v>223.32239999999993</c:v>
                </c:pt>
                <c:pt idx="87">
                  <c:v>224.69759999999994</c:v>
                </c:pt>
                <c:pt idx="88">
                  <c:v>226.25519999999989</c:v>
                </c:pt>
                <c:pt idx="89">
                  <c:v>227.99999999999997</c:v>
                </c:pt>
                <c:pt idx="90">
                  <c:v>229.93679999999983</c:v>
                </c:pt>
                <c:pt idx="91">
                  <c:v>232.07039999999989</c:v>
                </c:pt>
                <c:pt idx="92">
                  <c:v>234.40559999999988</c:v>
                </c:pt>
                <c:pt idx="93">
                  <c:v>236.94719999999992</c:v>
                </c:pt>
                <c:pt idx="94">
                  <c:v>239.69999999999985</c:v>
                </c:pt>
                <c:pt idx="95">
                  <c:v>242.66879999999975</c:v>
                </c:pt>
                <c:pt idx="96">
                  <c:v>245.85839999999999</c:v>
                </c:pt>
                <c:pt idx="97">
                  <c:v>249.27359999999982</c:v>
                </c:pt>
                <c:pt idx="98">
                  <c:v>252.91919999999996</c:v>
                </c:pt>
                <c:pt idx="99">
                  <c:v>256.79999999999984</c:v>
                </c:pt>
              </c:numCache>
            </c:numRef>
          </c:yVal>
          <c:smooth val="0"/>
          <c:extLst>
            <c:ext xmlns:c16="http://schemas.microsoft.com/office/drawing/2014/chart" uri="{C3380CC4-5D6E-409C-BE32-E72D297353CC}">
              <c16:uniqueId val="{00000000-E839-4556-9EF1-4522010BADF4}"/>
            </c:ext>
          </c:extLst>
        </c:ser>
        <c:dLbls>
          <c:showLegendKey val="0"/>
          <c:showVal val="0"/>
          <c:showCatName val="0"/>
          <c:showSerName val="0"/>
          <c:showPercent val="0"/>
          <c:showBubbleSize val="0"/>
        </c:dLbls>
        <c:axId val="1205725392"/>
        <c:axId val="1205727472"/>
      </c:scatterChart>
      <c:valAx>
        <c:axId val="1205725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27472"/>
        <c:crosses val="autoZero"/>
        <c:crossBetween val="midCat"/>
      </c:valAx>
      <c:valAx>
        <c:axId val="120572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25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Torque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xVal>
          <c:yVal>
            <c:numRef>
              <c:f>Sheet1!$F$4:$F$103</c:f>
              <c:numCache>
                <c:formatCode>0.00E+00</c:formatCode>
                <c:ptCount val="100"/>
                <c:pt idx="0">
                  <c:v>3.1939162562264492E-4</c:v>
                </c:pt>
                <c:pt idx="1">
                  <c:v>3.2385829179203644E-4</c:v>
                </c:pt>
                <c:pt idx="2">
                  <c:v>3.2804266701194694E-4</c:v>
                </c:pt>
                <c:pt idx="3">
                  <c:v>3.3195063234382408E-4</c:v>
                </c:pt>
                <c:pt idx="4">
                  <c:v>3.3558806884911521E-4</c:v>
                </c:pt>
                <c:pt idx="5">
                  <c:v>3.3896085758926801E-4</c:v>
                </c:pt>
                <c:pt idx="6">
                  <c:v>3.4207487962572989E-4</c:v>
                </c:pt>
                <c:pt idx="7">
                  <c:v>3.4493601601994845E-4</c:v>
                </c:pt>
                <c:pt idx="8">
                  <c:v>3.4755014783337116E-4</c:v>
                </c:pt>
                <c:pt idx="9">
                  <c:v>3.4992315612744542E-4</c:v>
                </c:pt>
                <c:pt idx="10">
                  <c:v>3.5206092196361902E-4</c:v>
                </c:pt>
                <c:pt idx="11">
                  <c:v>3.5396932640333924E-4</c:v>
                </c:pt>
                <c:pt idx="12">
                  <c:v>3.5565425050805376E-4</c:v>
                </c:pt>
                <c:pt idx="13">
                  <c:v>3.571215753392101E-4</c:v>
                </c:pt>
                <c:pt idx="14">
                  <c:v>3.5837718195825565E-4</c:v>
                </c:pt>
                <c:pt idx="15">
                  <c:v>3.5942695142663792E-4</c:v>
                </c:pt>
                <c:pt idx="16">
                  <c:v>3.602767648058046E-4</c:v>
                </c:pt>
                <c:pt idx="17">
                  <c:v>3.6093250315720308E-4</c:v>
                </c:pt>
                <c:pt idx="18">
                  <c:v>3.6140004754228093E-4</c:v>
                </c:pt>
                <c:pt idx="19">
                  <c:v>3.6168527902248566E-4</c:v>
                </c:pt>
                <c:pt idx="20">
                  <c:v>3.6179407865926478E-4</c:v>
                </c:pt>
                <c:pt idx="21">
                  <c:v>3.6173232751406581E-4</c:v>
                </c:pt>
                <c:pt idx="22">
                  <c:v>3.6150590664833624E-4</c:v>
                </c:pt>
                <c:pt idx="23">
                  <c:v>3.6112069712352377E-4</c:v>
                </c:pt>
                <c:pt idx="24">
                  <c:v>3.6058258000107562E-4</c:v>
                </c:pt>
                <c:pt idx="25">
                  <c:v>3.5989743634243953E-4</c:v>
                </c:pt>
                <c:pt idx="26">
                  <c:v>3.590711472090629E-4</c:v>
                </c:pt>
                <c:pt idx="27">
                  <c:v>3.581095936623934E-4</c:v>
                </c:pt>
                <c:pt idx="28">
                  <c:v>3.5701865676387849E-4</c:v>
                </c:pt>
                <c:pt idx="29">
                  <c:v>3.5580421757496557E-4</c:v>
                </c:pt>
                <c:pt idx="30">
                  <c:v>3.5447215715710226E-4</c:v>
                </c:pt>
                <c:pt idx="31">
                  <c:v>3.5302835657173608E-4</c:v>
                </c:pt>
                <c:pt idx="32">
                  <c:v>3.5147869688031448E-4</c:v>
                </c:pt>
                <c:pt idx="33">
                  <c:v>3.4982905914428513E-4</c:v>
                </c:pt>
                <c:pt idx="34">
                  <c:v>3.4808532442509539E-4</c:v>
                </c:pt>
                <c:pt idx="35">
                  <c:v>3.4625337378419298E-4</c:v>
                </c:pt>
                <c:pt idx="36">
                  <c:v>3.4433908828302513E-4</c:v>
                </c:pt>
                <c:pt idx="37">
                  <c:v>3.4234834898303959E-4</c:v>
                </c:pt>
                <c:pt idx="38">
                  <c:v>3.4028703694568375E-4</c:v>
                </c:pt>
                <c:pt idx="39">
                  <c:v>3.3816103323240518E-4</c:v>
                </c:pt>
                <c:pt idx="40">
                  <c:v>3.359762189046515E-4</c:v>
                </c:pt>
                <c:pt idx="41">
                  <c:v>3.337384750238701E-4</c:v>
                </c:pt>
                <c:pt idx="42">
                  <c:v>3.3145368265150856E-4</c:v>
                </c:pt>
                <c:pt idx="43">
                  <c:v>3.2912772284901439E-4</c:v>
                </c:pt>
                <c:pt idx="44">
                  <c:v>3.2676647667783504E-4</c:v>
                </c:pt>
                <c:pt idx="45">
                  <c:v>3.2437582519941825E-4</c:v>
                </c:pt>
                <c:pt idx="46">
                  <c:v>3.2196164947521119E-4</c:v>
                </c:pt>
                <c:pt idx="47">
                  <c:v>3.1952983056666155E-4</c:v>
                </c:pt>
                <c:pt idx="48">
                  <c:v>3.1708624953521699E-4</c:v>
                </c:pt>
                <c:pt idx="49">
                  <c:v>3.1463678744232481E-4</c:v>
                </c:pt>
                <c:pt idx="50">
                  <c:v>3.1218732534943274E-4</c:v>
                </c:pt>
                <c:pt idx="51">
                  <c:v>3.0974374431798812E-4</c:v>
                </c:pt>
                <c:pt idx="52">
                  <c:v>3.0731192540943864E-4</c:v>
                </c:pt>
                <c:pt idx="53">
                  <c:v>3.0489774968523158E-4</c:v>
                </c:pt>
                <c:pt idx="54">
                  <c:v>3.0250709820681468E-4</c:v>
                </c:pt>
                <c:pt idx="55">
                  <c:v>3.0014585203563533E-4</c:v>
                </c:pt>
                <c:pt idx="56">
                  <c:v>2.9781989223314111E-4</c:v>
                </c:pt>
                <c:pt idx="57">
                  <c:v>2.9553509986077962E-4</c:v>
                </c:pt>
                <c:pt idx="58">
                  <c:v>2.9329735597999828E-4</c:v>
                </c:pt>
                <c:pt idx="59">
                  <c:v>2.9111254165224449E-4</c:v>
                </c:pt>
                <c:pt idx="60">
                  <c:v>2.8898653793896597E-4</c:v>
                </c:pt>
                <c:pt idx="61">
                  <c:v>2.8692522590161018E-4</c:v>
                </c:pt>
                <c:pt idx="62">
                  <c:v>2.849344866016247E-4</c:v>
                </c:pt>
                <c:pt idx="63">
                  <c:v>2.830202011004568E-4</c:v>
                </c:pt>
                <c:pt idx="64">
                  <c:v>2.8118825045955422E-4</c:v>
                </c:pt>
                <c:pt idx="65">
                  <c:v>2.7944451574036459E-4</c:v>
                </c:pt>
                <c:pt idx="66">
                  <c:v>2.777948780043353E-4</c:v>
                </c:pt>
                <c:pt idx="67">
                  <c:v>2.7624521831291369E-4</c:v>
                </c:pt>
                <c:pt idx="68">
                  <c:v>2.7480141772754751E-4</c:v>
                </c:pt>
                <c:pt idx="69">
                  <c:v>2.7346935730968426E-4</c:v>
                </c:pt>
                <c:pt idx="70">
                  <c:v>2.7225491812077124E-4</c:v>
                </c:pt>
                <c:pt idx="71">
                  <c:v>2.7116398122225627E-4</c:v>
                </c:pt>
                <c:pt idx="72">
                  <c:v>2.7020242767558688E-4</c:v>
                </c:pt>
                <c:pt idx="73">
                  <c:v>2.693761385422103E-4</c:v>
                </c:pt>
                <c:pt idx="74">
                  <c:v>2.6869099488357421E-4</c:v>
                </c:pt>
                <c:pt idx="75">
                  <c:v>2.6815287776112606E-4</c:v>
                </c:pt>
                <c:pt idx="76">
                  <c:v>2.6776766823631348E-4</c:v>
                </c:pt>
                <c:pt idx="77">
                  <c:v>2.6754124737058392E-4</c:v>
                </c:pt>
                <c:pt idx="78">
                  <c:v>2.6747949622538494E-4</c:v>
                </c:pt>
                <c:pt idx="79">
                  <c:v>2.6758829586216401E-4</c:v>
                </c:pt>
                <c:pt idx="80">
                  <c:v>2.6787352734236879E-4</c:v>
                </c:pt>
                <c:pt idx="81">
                  <c:v>2.6834107172744658E-4</c:v>
                </c:pt>
                <c:pt idx="82">
                  <c:v>2.6899681007884517E-4</c:v>
                </c:pt>
                <c:pt idx="83">
                  <c:v>2.6984662345801174E-4</c:v>
                </c:pt>
                <c:pt idx="84">
                  <c:v>2.7089639292639413E-4</c:v>
                </c:pt>
                <c:pt idx="85">
                  <c:v>2.7215199954543968E-4</c:v>
                </c:pt>
                <c:pt idx="86">
                  <c:v>2.7361932437659596E-4</c:v>
                </c:pt>
                <c:pt idx="87">
                  <c:v>2.7530424848131048E-4</c:v>
                </c:pt>
                <c:pt idx="88">
                  <c:v>2.7721265292103071E-4</c:v>
                </c:pt>
                <c:pt idx="89">
                  <c:v>2.7935041875720435E-4</c:v>
                </c:pt>
                <c:pt idx="90">
                  <c:v>2.8172342705127851E-4</c:v>
                </c:pt>
                <c:pt idx="91">
                  <c:v>2.8433755886470127E-4</c:v>
                </c:pt>
                <c:pt idx="92">
                  <c:v>2.8719869525891978E-4</c:v>
                </c:pt>
                <c:pt idx="93">
                  <c:v>2.9031271729538176E-4</c:v>
                </c:pt>
                <c:pt idx="94">
                  <c:v>2.9368550603553446E-4</c:v>
                </c:pt>
                <c:pt idx="95">
                  <c:v>2.9732294254082548E-4</c:v>
                </c:pt>
                <c:pt idx="96">
                  <c:v>3.0123090787270289E-4</c:v>
                </c:pt>
                <c:pt idx="97">
                  <c:v>3.0541528309261322E-4</c:v>
                </c:pt>
                <c:pt idx="98">
                  <c:v>3.0988194926200485E-4</c:v>
                </c:pt>
                <c:pt idx="99">
                  <c:v>3.1463678744232475E-4</c:v>
                </c:pt>
              </c:numCache>
            </c:numRef>
          </c:yVal>
          <c:smooth val="0"/>
          <c:extLst>
            <c:ext xmlns:c16="http://schemas.microsoft.com/office/drawing/2014/chart" uri="{C3380CC4-5D6E-409C-BE32-E72D297353CC}">
              <c16:uniqueId val="{00000000-6608-4EAE-A215-7C243201C381}"/>
            </c:ext>
          </c:extLst>
        </c:ser>
        <c:dLbls>
          <c:showLegendKey val="0"/>
          <c:showVal val="0"/>
          <c:showCatName val="0"/>
          <c:showSerName val="0"/>
          <c:showPercent val="0"/>
          <c:showBubbleSize val="0"/>
        </c:dLbls>
        <c:axId val="1108075184"/>
        <c:axId val="1108078512"/>
      </c:scatterChart>
      <c:valAx>
        <c:axId val="110807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8512"/>
        <c:crosses val="autoZero"/>
        <c:crossBetween val="midCat"/>
      </c:valAx>
      <c:valAx>
        <c:axId val="110807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r>
                  <a:rPr lang="en-US" baseline="0"/>
                  <a:t> Nm</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5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Power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xVal>
          <c:yVal>
            <c:numRef>
              <c:f>Sheet1!$H$4:$H$103</c:f>
              <c:numCache>
                <c:formatCode>0.00E+00</c:formatCode>
                <c:ptCount val="100"/>
                <c:pt idx="0">
                  <c:v>1.8061170924135652E-3</c:v>
                </c:pt>
                <c:pt idx="1">
                  <c:v>3.6966653500827376E-3</c:v>
                </c:pt>
                <c:pt idx="2">
                  <c:v>1.8550375789477234E-3</c:v>
                </c:pt>
                <c:pt idx="3">
                  <c:v>3.7890349934638998E-3</c:v>
                </c:pt>
                <c:pt idx="4">
                  <c:v>3.8305543426145161E-3</c:v>
                </c:pt>
                <c:pt idx="5">
                  <c:v>5.7858313743093769E-3</c:v>
                </c:pt>
                <c:pt idx="6">
                  <c:v>7.8091954826845882E-3</c:v>
                </c:pt>
                <c:pt idx="7">
                  <c:v>5.8878232661182866E-3</c:v>
                </c:pt>
                <c:pt idx="8">
                  <c:v>9.8995396534321128E-3</c:v>
                </c:pt>
                <c:pt idx="9">
                  <c:v>9.9671318839391586E-3</c:v>
                </c:pt>
                <c:pt idx="10">
                  <c:v>1.0028023521583057E-2</c:v>
                </c:pt>
                <c:pt idx="11">
                  <c:v>1.2121099046130955E-2</c:v>
                </c:pt>
                <c:pt idx="12">
                  <c:v>1.4189973913798887E-2</c:v>
                </c:pt>
                <c:pt idx="13">
                  <c:v>1.4248517572555767E-2</c:v>
                </c:pt>
                <c:pt idx="14">
                  <c:v>1.429861405008921E-2</c:v>
                </c:pt>
                <c:pt idx="15">
                  <c:v>1.8443160145033652E-2</c:v>
                </c:pt>
                <c:pt idx="16">
                  <c:v>1.6449449239394461E-2</c:v>
                </c:pt>
                <c:pt idx="17">
                  <c:v>1.8520414039220584E-2</c:v>
                </c:pt>
                <c:pt idx="18">
                  <c:v>2.0625919840979275E-2</c:v>
                </c:pt>
                <c:pt idx="19">
                  <c:v>2.0642198648043179E-2</c:v>
                </c:pt>
                <c:pt idx="20">
                  <c:v>2.273219239256468E-2</c:v>
                </c:pt>
                <c:pt idx="21">
                  <c:v>2.2728312453682523E-2</c:v>
                </c:pt>
                <c:pt idx="22">
                  <c:v>2.475835375211493E-2</c:v>
                </c:pt>
                <c:pt idx="23">
                  <c:v>2.4731972015306219E-2</c:v>
                </c:pt>
                <c:pt idx="24">
                  <c:v>2.4695118138695561E-2</c:v>
                </c:pt>
                <c:pt idx="25">
                  <c:v>2.8756227379705863E-2</c:v>
                </c:pt>
                <c:pt idx="26">
                  <c:v>2.6659706407844274E-2</c:v>
                </c:pt>
                <c:pt idx="27">
                  <c:v>2.8613376652151273E-2</c:v>
                </c:pt>
                <c:pt idx="28">
                  <c:v>3.0582489361140913E-2</c:v>
                </c:pt>
                <c:pt idx="29">
                  <c:v>3.0478459577623896E-2</c:v>
                </c:pt>
                <c:pt idx="30">
                  <c:v>3.0364354270279569E-2</c:v>
                </c:pt>
                <c:pt idx="31">
                  <c:v>3.2237005540025648E-2</c:v>
                </c:pt>
                <c:pt idx="32">
                  <c:v>3.4119869363186547E-2</c:v>
                </c:pt>
                <c:pt idx="33">
                  <c:v>3.1944859691192207E-2</c:v>
                </c:pt>
                <c:pt idx="34">
                  <c:v>3.575883314578699E-2</c:v>
                </c:pt>
                <c:pt idx="35">
                  <c:v>3.3612620010658026E-2</c:v>
                </c:pt>
                <c:pt idx="36">
                  <c:v>3.7357232783237805E-2</c:v>
                </c:pt>
                <c:pt idx="37">
                  <c:v>3.5169473200972377E-2</c:v>
                </c:pt>
                <c:pt idx="38">
                  <c:v>3.6917627085803095E-2</c:v>
                </c:pt>
                <c:pt idx="39">
                  <c:v>3.8599233244308369E-2</c:v>
                </c:pt>
                <c:pt idx="40">
                  <c:v>3.6449947875034382E-2</c:v>
                </c:pt>
                <c:pt idx="41">
                  <c:v>4.0016618028392077E-2</c:v>
                </c:pt>
                <c:pt idx="42">
                  <c:v>3.7833625844045184E-2</c:v>
                </c:pt>
                <c:pt idx="43">
                  <c:v>3.9463769848116843E-2</c:v>
                </c:pt>
                <c:pt idx="44">
                  <c:v>4.2910507395447196E-2</c:v>
                </c:pt>
                <c:pt idx="45">
                  <c:v>3.8893997743955633E-2</c:v>
                </c:pt>
                <c:pt idx="46">
                  <c:v>4.0458894109159024E-2</c:v>
                </c:pt>
                <c:pt idx="47">
                  <c:v>4.1960201355400441E-2</c:v>
                </c:pt>
                <c:pt idx="48">
                  <c:v>4.1639313781536624E-2</c:v>
                </c:pt>
                <c:pt idx="49">
                  <c:v>4.1317653915076261E-2</c:v>
                </c:pt>
                <c:pt idx="50">
                  <c:v>4.0995994048615904E-2</c:v>
                </c:pt>
                <c:pt idx="51">
                  <c:v>4.2459102372767524E-2</c:v>
                </c:pt>
                <c:pt idx="52">
                  <c:v>4.212575311266388E-2</c:v>
                </c:pt>
                <c:pt idx="53">
                  <c:v>4.3518978502709686E-2</c:v>
                </c:pt>
                <c:pt idx="54">
                  <c:v>4.3177753582538572E-2</c:v>
                </c:pt>
                <c:pt idx="55">
                  <c:v>4.2840725770856639E-2</c:v>
                </c:pt>
                <c:pt idx="56">
                  <c:v>4.2508734489361731E-2</c:v>
                </c:pt>
                <c:pt idx="57">
                  <c:v>4.388477914051938E-2</c:v>
                </c:pt>
                <c:pt idx="58">
                  <c:v>4.3552490704975182E-2</c:v>
                </c:pt>
                <c:pt idx="59">
                  <c:v>4.3228061917052238E-2</c:v>
                </c:pt>
                <c:pt idx="60">
                  <c:v>4.4546546443166461E-2</c:v>
                </c:pt>
                <c:pt idx="61">
                  <c:v>4.26062764607908E-2</c:v>
                </c:pt>
                <c:pt idx="62">
                  <c:v>4.3921932942564267E-2</c:v>
                </c:pt>
                <c:pt idx="63">
                  <c:v>4.5256929995870276E-2</c:v>
                </c:pt>
                <c:pt idx="64">
                  <c:v>4.334446008351691E-2</c:v>
                </c:pt>
                <c:pt idx="65">
                  <c:v>4.4685152640756627E-2</c:v>
                </c:pt>
                <c:pt idx="66">
                  <c:v>4.4421363910313587E-2</c:v>
                </c:pt>
                <c:pt idx="67">
                  <c:v>4.4173562375654951E-2</c:v>
                </c:pt>
                <c:pt idx="68">
                  <c:v>4.5496653867294248E-2</c:v>
                </c:pt>
                <c:pt idx="69">
                  <c:v>4.5276115369847582E-2</c:v>
                </c:pt>
                <c:pt idx="70">
                  <c:v>4.5075050470409418E-2</c:v>
                </c:pt>
                <c:pt idx="71">
                  <c:v>4.4894432848880242E-2</c:v>
                </c:pt>
                <c:pt idx="72">
                  <c:v>4.6291490448401362E-2</c:v>
                </c:pt>
                <c:pt idx="73">
                  <c:v>4.6149929338627604E-2</c:v>
                </c:pt>
                <c:pt idx="74">
                  <c:v>4.4485000450750788E-2</c:v>
                </c:pt>
                <c:pt idx="75">
                  <c:v>4.5940358443019469E-2</c:v>
                </c:pt>
                <c:pt idx="76">
                  <c:v>4.587436376195056E-2</c:v>
                </c:pt>
                <c:pt idx="77">
                  <c:v>4.7348483106304413E-2</c:v>
                </c:pt>
                <c:pt idx="78">
                  <c:v>4.5824993695196714E-2</c:v>
                </c:pt>
                <c:pt idx="79">
                  <c:v>4.7356809578318171E-2</c:v>
                </c:pt>
                <c:pt idx="80">
                  <c:v>4.5892499704839718E-2</c:v>
                </c:pt>
                <c:pt idx="81">
                  <c:v>4.7490033130538498E-2</c:v>
                </c:pt>
                <c:pt idx="82">
                  <c:v>4.7606083334230435E-2</c:v>
                </c:pt>
                <c:pt idx="83">
                  <c:v>4.9310685213040599E-2</c:v>
                </c:pt>
                <c:pt idx="84">
                  <c:v>4.7942264641786407E-2</c:v>
                </c:pt>
                <c:pt idx="85">
                  <c:v>4.8164477363653903E-2</c:v>
                </c:pt>
                <c:pt idx="86">
                  <c:v>5.0000093385043173E-2</c:v>
                </c:pt>
                <c:pt idx="87">
                  <c:v>5.0307989630216571E-2</c:v>
                </c:pt>
                <c:pt idx="88">
                  <c:v>5.0656723771782944E-2</c:v>
                </c:pt>
                <c:pt idx="89">
                  <c:v>5.1047370491226346E-2</c:v>
                </c:pt>
                <c:pt idx="90">
                  <c:v>5.1481004470030726E-2</c:v>
                </c:pt>
                <c:pt idx="91">
                  <c:v>5.3596367164140048E-2</c:v>
                </c:pt>
                <c:pt idx="92">
                  <c:v>5.4135678668759762E-2</c:v>
                </c:pt>
                <c:pt idx="93">
                  <c:v>5.305057677745046E-2</c:v>
                </c:pt>
                <c:pt idx="94">
                  <c:v>5.5358413693622148E-2</c:v>
                </c:pt>
                <c:pt idx="95">
                  <c:v>5.4331597106409196E-2</c:v>
                </c:pt>
                <c:pt idx="96">
                  <c:v>5.678068843242403E-2</c:v>
                </c:pt>
                <c:pt idx="97">
                  <c:v>5.9296507316852078E-2</c:v>
                </c:pt>
                <c:pt idx="98">
                  <c:v>5.8411371316895964E-2</c:v>
                </c:pt>
                <c:pt idx="99">
                  <c:v>5.9307637198674039E-2</c:v>
                </c:pt>
              </c:numCache>
            </c:numRef>
          </c:yVal>
          <c:smooth val="0"/>
          <c:extLst>
            <c:ext xmlns:c16="http://schemas.microsoft.com/office/drawing/2014/chart" uri="{C3380CC4-5D6E-409C-BE32-E72D297353CC}">
              <c16:uniqueId val="{00000000-2AB4-4DF6-8C4A-C053AF533C70}"/>
            </c:ext>
          </c:extLst>
        </c:ser>
        <c:dLbls>
          <c:showLegendKey val="0"/>
          <c:showVal val="0"/>
          <c:showCatName val="0"/>
          <c:showSerName val="0"/>
          <c:showPercent val="0"/>
          <c:showBubbleSize val="0"/>
        </c:dLbls>
        <c:axId val="1108078512"/>
        <c:axId val="1108074768"/>
      </c:scatterChart>
      <c:valAx>
        <c:axId val="11080785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4768"/>
        <c:crosses val="autoZero"/>
        <c:crossBetween val="midCat"/>
      </c:valAx>
      <c:valAx>
        <c:axId val="1108074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Power</a:t>
                </a:r>
                <a:r>
                  <a:rPr lang="en-US" baseline="0"/>
                  <a:t> W</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8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7DFC46-DC8B-48A6-BE56-AD8F7C66EE3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D552BE2-69CE-4DA1-9DA7-93C7B376BBD2}" type="slidenum">
              <a:rPr lang="en-US" smtClean="0"/>
              <a:t>‹#›</a:t>
            </a:fld>
            <a:endParaRPr lang="en-US"/>
          </a:p>
        </p:txBody>
      </p:sp>
    </p:spTree>
    <p:extLst>
      <p:ext uri="{BB962C8B-B14F-4D97-AF65-F5344CB8AC3E}">
        <p14:creationId xmlns:p14="http://schemas.microsoft.com/office/powerpoint/2010/main" val="178719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DFC46-DC8B-48A6-BE56-AD8F7C66EE3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3429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DFC46-DC8B-48A6-BE56-AD8F7C66EE3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193737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DFC46-DC8B-48A6-BE56-AD8F7C66EE3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08781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A87DFC46-DC8B-48A6-BE56-AD8F7C66EE3C}" type="datetimeFigureOut">
              <a:rPr lang="en-US" smtClean="0"/>
              <a:t>5/8/2018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D552BE2-69CE-4DA1-9DA7-93C7B376BBD2}" type="slidenum">
              <a:rPr lang="en-US" smtClean="0"/>
              <a:t>‹#›</a:t>
            </a:fld>
            <a:endParaRPr lang="en-US"/>
          </a:p>
        </p:txBody>
      </p:sp>
    </p:spTree>
    <p:extLst>
      <p:ext uri="{BB962C8B-B14F-4D97-AF65-F5344CB8AC3E}">
        <p14:creationId xmlns:p14="http://schemas.microsoft.com/office/powerpoint/2010/main" val="11069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7DFC46-DC8B-48A6-BE56-AD8F7C66EE3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44770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7DFC46-DC8B-48A6-BE56-AD8F7C66EE3C}"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17436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7DFC46-DC8B-48A6-BE56-AD8F7C66EE3C}"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4071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DFC46-DC8B-48A6-BE56-AD8F7C66EE3C}"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79626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7DFC46-DC8B-48A6-BE56-AD8F7C66EE3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15670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7DFC46-DC8B-48A6-BE56-AD8F7C66EE3C}" type="datetimeFigureOut">
              <a:rPr lang="en-US" smtClean="0"/>
              <a:t>5/8/2018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552BE2-69CE-4DA1-9DA7-93C7B376BBD2}" type="slidenum">
              <a:rPr lang="en-US" smtClean="0"/>
              <a:t>‹#›</a:t>
            </a:fld>
            <a:endParaRPr lang="en-US"/>
          </a:p>
        </p:txBody>
      </p:sp>
    </p:spTree>
    <p:extLst>
      <p:ext uri="{BB962C8B-B14F-4D97-AF65-F5344CB8AC3E}">
        <p14:creationId xmlns:p14="http://schemas.microsoft.com/office/powerpoint/2010/main" val="380008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87DFC46-DC8B-48A6-BE56-AD8F7C66EE3C}" type="datetimeFigureOut">
              <a:rPr lang="en-US" smtClean="0"/>
              <a:t>5/8/2018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D552BE2-69CE-4DA1-9DA7-93C7B376BBD2}" type="slidenum">
              <a:rPr lang="en-US" smtClean="0"/>
              <a:t>‹#›</a:t>
            </a:fld>
            <a:endParaRPr lang="en-US"/>
          </a:p>
        </p:txBody>
      </p:sp>
    </p:spTree>
    <p:extLst>
      <p:ext uri="{BB962C8B-B14F-4D97-AF65-F5344CB8AC3E}">
        <p14:creationId xmlns:p14="http://schemas.microsoft.com/office/powerpoint/2010/main" val="333416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Motors</a:t>
            </a:r>
          </a:p>
        </p:txBody>
      </p:sp>
      <p:sp>
        <p:nvSpPr>
          <p:cNvPr id="3" name="Subtitle 2"/>
          <p:cNvSpPr>
            <a:spLocks noGrp="1"/>
          </p:cNvSpPr>
          <p:nvPr>
            <p:ph type="subTitle" idx="1"/>
          </p:nvPr>
        </p:nvSpPr>
        <p:spPr/>
        <p:txBody>
          <a:bodyPr/>
          <a:lstStyle/>
          <a:p>
            <a:r>
              <a:rPr lang="en-US" dirty="0"/>
              <a:t>Lucas Bazile</a:t>
            </a:r>
          </a:p>
        </p:txBody>
      </p:sp>
    </p:spTree>
    <p:extLst>
      <p:ext uri="{BB962C8B-B14F-4D97-AF65-F5344CB8AC3E}">
        <p14:creationId xmlns:p14="http://schemas.microsoft.com/office/powerpoint/2010/main" val="128621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Series wound dc motor</a:t>
            </a:r>
          </a:p>
        </p:txBody>
      </p:sp>
      <p:sp>
        <p:nvSpPr>
          <p:cNvPr id="3" name="Content Placeholder 2"/>
          <p:cNvSpPr>
            <a:spLocks noGrp="1"/>
          </p:cNvSpPr>
          <p:nvPr>
            <p:ph idx="1"/>
          </p:nvPr>
        </p:nvSpPr>
        <p:spPr>
          <a:xfrm>
            <a:off x="1069848" y="2121408"/>
            <a:ext cx="6728828" cy="4050792"/>
          </a:xfrm>
        </p:spPr>
        <p:txBody>
          <a:bodyPr/>
          <a:lstStyle/>
          <a:p>
            <a:r>
              <a:rPr lang="en-US" dirty="0"/>
              <a:t>The series wound dc motor also uses a field winding to create an electromagnetic field</a:t>
            </a:r>
          </a:p>
          <a:p>
            <a:r>
              <a:rPr lang="en-US" dirty="0"/>
              <a:t>The field winding is connected in series with the armature winding.</a:t>
            </a:r>
          </a:p>
          <a:p>
            <a:r>
              <a:rPr lang="en-US" dirty="0"/>
              <a:t>The field winding of a series motor will experience much more current than the field winding of a shunt motor.</a:t>
            </a:r>
          </a:p>
          <a:p>
            <a:r>
              <a:rPr lang="en-US" dirty="0"/>
              <a:t>Series wound motors have high starting torque.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676" y="2451702"/>
            <a:ext cx="4154368" cy="2898064"/>
          </a:xfrm>
          <a:prstGeom prst="rect">
            <a:avLst/>
          </a:prstGeom>
        </p:spPr>
      </p:pic>
    </p:spTree>
    <p:extLst>
      <p:ext uri="{BB962C8B-B14F-4D97-AF65-F5344CB8AC3E}">
        <p14:creationId xmlns:p14="http://schemas.microsoft.com/office/powerpoint/2010/main" val="281493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Compound wound dc motor</a:t>
            </a:r>
          </a:p>
        </p:txBody>
      </p:sp>
      <p:sp>
        <p:nvSpPr>
          <p:cNvPr id="3" name="Content Placeholder 2"/>
          <p:cNvSpPr>
            <a:spLocks noGrp="1"/>
          </p:cNvSpPr>
          <p:nvPr>
            <p:ph idx="1"/>
          </p:nvPr>
        </p:nvSpPr>
        <p:spPr>
          <a:xfrm>
            <a:off x="1069848" y="2121408"/>
            <a:ext cx="6403007" cy="4050792"/>
          </a:xfrm>
        </p:spPr>
        <p:txBody>
          <a:bodyPr/>
          <a:lstStyle/>
          <a:p>
            <a:r>
              <a:rPr lang="en-US" dirty="0"/>
              <a:t>A compound wound dc motor uses field coils attached both in series and in parallel to the armature coils.</a:t>
            </a:r>
          </a:p>
          <a:p>
            <a:r>
              <a:rPr lang="en-US" dirty="0"/>
              <a:t>Created to achieve the benefits of both shunt and series motors.</a:t>
            </a:r>
          </a:p>
          <a:p>
            <a:r>
              <a:rPr lang="en-US" dirty="0"/>
              <a:t>These motors don’t achieve the starting torque of series motors or the efficiency in speed control of shunt motors but they have a better balance of the strength between the two types of motors.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99" y="2121407"/>
            <a:ext cx="4631875" cy="3407033"/>
          </a:xfrm>
          <a:prstGeom prst="rect">
            <a:avLst/>
          </a:prstGeom>
        </p:spPr>
      </p:pic>
    </p:spTree>
    <p:extLst>
      <p:ext uri="{BB962C8B-B14F-4D97-AF65-F5344CB8AC3E}">
        <p14:creationId xmlns:p14="http://schemas.microsoft.com/office/powerpoint/2010/main" val="425048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Brushless dc motor</a:t>
            </a:r>
          </a:p>
        </p:txBody>
      </p:sp>
      <p:sp>
        <p:nvSpPr>
          <p:cNvPr id="3" name="Content Placeholder 2"/>
          <p:cNvSpPr>
            <a:spLocks noGrp="1"/>
          </p:cNvSpPr>
          <p:nvPr>
            <p:ph idx="1"/>
          </p:nvPr>
        </p:nvSpPr>
        <p:spPr/>
        <p:txBody>
          <a:bodyPr>
            <a:normAutofit lnSpcReduction="10000"/>
          </a:bodyPr>
          <a:lstStyle/>
          <a:p>
            <a:r>
              <a:rPr lang="en-US" sz="2800" dirty="0"/>
              <a:t>Brushless dc motors are similar to permanent magnet motors but they do not require the use of brushes to operate.</a:t>
            </a:r>
          </a:p>
          <a:p>
            <a:r>
              <a:rPr lang="en-US" sz="2800" dirty="0"/>
              <a:t>The permanent magnets make up the rotor rather than the stator and the electromagnetic field is generated in the stator.</a:t>
            </a:r>
          </a:p>
          <a:p>
            <a:r>
              <a:rPr lang="en-US" sz="2800" dirty="0"/>
              <a:t>Through clever circuitry, we can pass current through only certain parts of the field coils which will create a rotating magnetic field which will act on the magnetic field of the permanent magnets.</a:t>
            </a:r>
          </a:p>
          <a:p>
            <a:pPr marL="0" indent="0">
              <a:buNone/>
            </a:pPr>
            <a:endParaRPr lang="en-US" dirty="0"/>
          </a:p>
        </p:txBody>
      </p:sp>
    </p:spTree>
    <p:extLst>
      <p:ext uri="{BB962C8B-B14F-4D97-AF65-F5344CB8AC3E}">
        <p14:creationId xmlns:p14="http://schemas.microsoft.com/office/powerpoint/2010/main" val="63801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Brushless dc motors (continued)</a:t>
            </a:r>
          </a:p>
        </p:txBody>
      </p:sp>
      <p:sp>
        <p:nvSpPr>
          <p:cNvPr id="3" name="Content Placeholder 2"/>
          <p:cNvSpPr>
            <a:spLocks noGrp="1"/>
          </p:cNvSpPr>
          <p:nvPr>
            <p:ph idx="1"/>
          </p:nvPr>
        </p:nvSpPr>
        <p:spPr/>
        <p:txBody>
          <a:bodyPr/>
          <a:lstStyle/>
          <a:p>
            <a:r>
              <a:rPr lang="en-US" dirty="0"/>
              <a:t>Because no brushes are used, the operation of the brushless dc motors are much more quiet and more efficient because less energy is lost through mechanical operation (such as friction between the brushes and the commutator).</a:t>
            </a:r>
          </a:p>
          <a:p>
            <a:endParaRPr lang="en-US" dirty="0"/>
          </a:p>
        </p:txBody>
      </p:sp>
    </p:spTree>
    <p:extLst>
      <p:ext uri="{BB962C8B-B14F-4D97-AF65-F5344CB8AC3E}">
        <p14:creationId xmlns:p14="http://schemas.microsoft.com/office/powerpoint/2010/main" val="316224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Complex DC Motors</a:t>
            </a:r>
          </a:p>
        </p:txBody>
      </p:sp>
      <p:pic>
        <p:nvPicPr>
          <p:cNvPr id="2050" name="Picture 2" descr="https://i.stack.imgur.com/y32k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529" y="1690688"/>
            <a:ext cx="3939829" cy="2923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690688"/>
            <a:ext cx="7016329" cy="3139321"/>
          </a:xfrm>
          <a:prstGeom prst="rect">
            <a:avLst/>
          </a:prstGeom>
          <a:noFill/>
        </p:spPr>
        <p:txBody>
          <a:bodyPr wrap="square" rtlCol="0">
            <a:spAutoFit/>
          </a:bodyPr>
          <a:lstStyle/>
          <a:p>
            <a:r>
              <a:rPr lang="en-US" dirty="0"/>
              <a:t>The strength of the interacting magnetic fields determines the strength of the force that will act on the armature.  The amount of flux lines interacting determines the force acting on the armature.  In cases with permanent magnets in the stator, only the amount of flux lines in the armature can be controlled.  You can increase the flux density by either increasing the current through the armature’s windings or by adding another conductor.  This often means to get the most out of smaller dc motors, the current carrying conductor is wrapped a number of times (increasing the total length of conductor in small volume).  We refer to each section of wrapped conductor as a coil.</a:t>
            </a:r>
          </a:p>
        </p:txBody>
      </p:sp>
    </p:spTree>
    <p:extLst>
      <p:ext uri="{BB962C8B-B14F-4D97-AF65-F5344CB8AC3E}">
        <p14:creationId xmlns:p14="http://schemas.microsoft.com/office/powerpoint/2010/main" val="246067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 Motors</a:t>
            </a:r>
          </a:p>
        </p:txBody>
      </p:sp>
      <p:sp>
        <p:nvSpPr>
          <p:cNvPr id="3" name="Content Placeholder 2"/>
          <p:cNvSpPr>
            <a:spLocks noGrp="1"/>
          </p:cNvSpPr>
          <p:nvPr>
            <p:ph idx="1"/>
          </p:nvPr>
        </p:nvSpPr>
        <p:spPr/>
        <p:txBody>
          <a:bodyPr>
            <a:normAutofit/>
          </a:bodyPr>
          <a:lstStyle/>
          <a:p>
            <a:r>
              <a:rPr lang="en-US" sz="2400" dirty="0"/>
              <a:t>Ac motors use the property of induction to transfer electrical energy into mechanical energy.  Both the stator and the rotor will be electromagnets.</a:t>
            </a:r>
          </a:p>
          <a:p>
            <a:r>
              <a:rPr lang="en-US" sz="2400" dirty="0"/>
              <a:t>When an ac signal is sent into the stator of the motor, an alternating magnetic field is generated.  Current is induced in conductors when there is relative motion between a magnetic field and a conductor.  So the alternating magnetic field will induce a current in the conductor of the rotor.  The current induced in the rotor will then create its own magnetic field which will interact with the alternating magnetic field of the stator.  Now that there are two magnetic fields with relative motion, forces will be applied.</a:t>
            </a:r>
          </a:p>
        </p:txBody>
      </p:sp>
    </p:spTree>
    <p:extLst>
      <p:ext uri="{BB962C8B-B14F-4D97-AF65-F5344CB8AC3E}">
        <p14:creationId xmlns:p14="http://schemas.microsoft.com/office/powerpoint/2010/main" val="168216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Asynchronous ac motors</a:t>
            </a:r>
          </a:p>
        </p:txBody>
      </p:sp>
      <p:sp>
        <p:nvSpPr>
          <p:cNvPr id="3" name="Content Placeholder 2"/>
          <p:cNvSpPr>
            <a:spLocks noGrp="1"/>
          </p:cNvSpPr>
          <p:nvPr>
            <p:ph idx="1"/>
          </p:nvPr>
        </p:nvSpPr>
        <p:spPr/>
        <p:txBody>
          <a:bodyPr/>
          <a:lstStyle/>
          <a:p>
            <a:r>
              <a:rPr lang="en-US" sz="3200" dirty="0"/>
              <a:t>Also known as induction motors because they induce a current in the rotor which causes an electromagnetic field.</a:t>
            </a:r>
          </a:p>
          <a:p>
            <a:r>
              <a:rPr lang="en-US" sz="3200" dirty="0"/>
              <a:t>Known as asynchronous because the rotor will never reach the speed of the rotating magnetic field of the stator (known as synchronous speed).</a:t>
            </a:r>
          </a:p>
          <a:p>
            <a:r>
              <a:rPr lang="en-US" sz="3200" dirty="0"/>
              <a:t>2 types of induction motors: single-phase and 3-phase</a:t>
            </a:r>
          </a:p>
          <a:p>
            <a:endParaRPr lang="en-US" dirty="0"/>
          </a:p>
        </p:txBody>
      </p:sp>
    </p:spTree>
    <p:extLst>
      <p:ext uri="{BB962C8B-B14F-4D97-AF65-F5344CB8AC3E}">
        <p14:creationId xmlns:p14="http://schemas.microsoft.com/office/powerpoint/2010/main" val="39938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Single-phase ac motor</a:t>
            </a:r>
          </a:p>
        </p:txBody>
      </p:sp>
      <p:sp>
        <p:nvSpPr>
          <p:cNvPr id="3" name="Content Placeholder 2"/>
          <p:cNvSpPr>
            <a:spLocks noGrp="1"/>
          </p:cNvSpPr>
          <p:nvPr>
            <p:ph idx="1"/>
          </p:nvPr>
        </p:nvSpPr>
        <p:spPr/>
        <p:txBody>
          <a:bodyPr/>
          <a:lstStyle/>
          <a:p>
            <a:r>
              <a:rPr lang="en-US" sz="2800" dirty="0"/>
              <a:t>Single-phase ac motors operate using one phase of ac current.</a:t>
            </a:r>
          </a:p>
          <a:p>
            <a:r>
              <a:rPr lang="en-US" sz="2800" dirty="0"/>
              <a:t>By running this current through a winding in the stator, a pulsating (non-rotating) magnetic field is created.  Because there is relative motion between this pulsating magnetic field and the rotor windings, a current is induced.</a:t>
            </a:r>
          </a:p>
          <a:p>
            <a:r>
              <a:rPr lang="en-US" sz="2800" dirty="0"/>
              <a:t>The current induced in the rotor creates a pulsating magnetic field as well, and this magnetic field interacts with the field from the stator.</a:t>
            </a:r>
          </a:p>
          <a:p>
            <a:endParaRPr lang="en-US" dirty="0"/>
          </a:p>
        </p:txBody>
      </p:sp>
    </p:spTree>
    <p:extLst>
      <p:ext uri="{BB962C8B-B14F-4D97-AF65-F5344CB8AC3E}">
        <p14:creationId xmlns:p14="http://schemas.microsoft.com/office/powerpoint/2010/main" val="234588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Single-phase ac motors (continued)</a:t>
            </a:r>
          </a:p>
        </p:txBody>
      </p:sp>
      <p:sp>
        <p:nvSpPr>
          <p:cNvPr id="3" name="Content Placeholder 2"/>
          <p:cNvSpPr>
            <a:spLocks noGrp="1"/>
          </p:cNvSpPr>
          <p:nvPr>
            <p:ph idx="1"/>
          </p:nvPr>
        </p:nvSpPr>
        <p:spPr/>
        <p:txBody>
          <a:bodyPr/>
          <a:lstStyle/>
          <a:p>
            <a:r>
              <a:rPr lang="en-US" dirty="0"/>
              <a:t>When the rotor is stationary, the magnetic field induced in the rotor will be equal in magnitude but opposite the magnetic field in the stator.  This means that there will be no net torque that will force the rotor to rotate, meaning that single-phase motors are not self-starting, they need an initial rotation in order to continue rotating.</a:t>
            </a:r>
          </a:p>
          <a:p>
            <a:r>
              <a:rPr lang="en-US" dirty="0"/>
              <a:t>If the rotor is already rotating however, there will be a net torque which will force to the rotor to continue rotating.</a:t>
            </a:r>
          </a:p>
          <a:p>
            <a:r>
              <a:rPr lang="en-US" dirty="0"/>
              <a:t>A number of different solution were created to create self-starting single-phase motors.</a:t>
            </a:r>
          </a:p>
        </p:txBody>
      </p:sp>
    </p:spTree>
    <p:extLst>
      <p:ext uri="{BB962C8B-B14F-4D97-AF65-F5344CB8AC3E}">
        <p14:creationId xmlns:p14="http://schemas.microsoft.com/office/powerpoint/2010/main" val="223359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single-phase motors</a:t>
            </a:r>
          </a:p>
        </p:txBody>
      </p:sp>
      <p:sp>
        <p:nvSpPr>
          <p:cNvPr id="3" name="Content Placeholder 2"/>
          <p:cNvSpPr>
            <a:spLocks noGrp="1"/>
          </p:cNvSpPr>
          <p:nvPr>
            <p:ph idx="1"/>
          </p:nvPr>
        </p:nvSpPr>
        <p:spPr/>
        <p:txBody>
          <a:bodyPr/>
          <a:lstStyle/>
          <a:p>
            <a:r>
              <a:rPr lang="en-US" dirty="0"/>
              <a:t>Split phase</a:t>
            </a:r>
          </a:p>
          <a:p>
            <a:r>
              <a:rPr lang="en-US" dirty="0"/>
              <a:t>Shaded pole</a:t>
            </a:r>
          </a:p>
          <a:p>
            <a:r>
              <a:rPr lang="en-US" dirty="0"/>
              <a:t>Capacitor start &amp; Capacitor start capacitor run</a:t>
            </a:r>
          </a:p>
        </p:txBody>
      </p:sp>
    </p:spTree>
    <p:extLst>
      <p:ext uri="{BB962C8B-B14F-4D97-AF65-F5344CB8AC3E}">
        <p14:creationId xmlns:p14="http://schemas.microsoft.com/office/powerpoint/2010/main" val="64320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Motor</a:t>
            </a:r>
          </a:p>
        </p:txBody>
      </p:sp>
      <p:sp>
        <p:nvSpPr>
          <p:cNvPr id="3" name="Content Placeholder 2"/>
          <p:cNvSpPr>
            <a:spLocks noGrp="1"/>
          </p:cNvSpPr>
          <p:nvPr>
            <p:ph idx="1"/>
          </p:nvPr>
        </p:nvSpPr>
        <p:spPr/>
        <p:txBody>
          <a:bodyPr/>
          <a:lstStyle/>
          <a:p>
            <a:r>
              <a:rPr lang="en-US" sz="3200" dirty="0"/>
              <a:t>A motor is an electrical machine that converts electrical energy into mechanical energy</a:t>
            </a:r>
          </a:p>
          <a:p>
            <a:r>
              <a:rPr lang="en-US" sz="3200" dirty="0"/>
              <a:t>There are both DC and AC motors.  A DC motor converts direct current electrical energy into mechanical energy and an AC motor converts alternating current electrical energy into mechanical energy</a:t>
            </a:r>
          </a:p>
          <a:p>
            <a:endParaRPr lang="en-US" dirty="0"/>
          </a:p>
        </p:txBody>
      </p:sp>
    </p:spTree>
    <p:extLst>
      <p:ext uri="{BB962C8B-B14F-4D97-AF65-F5344CB8AC3E}">
        <p14:creationId xmlns:p14="http://schemas.microsoft.com/office/powerpoint/2010/main" val="157162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Split phase motor</a:t>
            </a:r>
          </a:p>
        </p:txBody>
      </p:sp>
      <p:sp>
        <p:nvSpPr>
          <p:cNvPr id="3" name="Content Placeholder 2"/>
          <p:cNvSpPr>
            <a:spLocks noGrp="1"/>
          </p:cNvSpPr>
          <p:nvPr>
            <p:ph idx="1"/>
          </p:nvPr>
        </p:nvSpPr>
        <p:spPr>
          <a:xfrm>
            <a:off x="1069848" y="2121408"/>
            <a:ext cx="5572690" cy="4050792"/>
          </a:xfrm>
        </p:spPr>
        <p:txBody>
          <a:bodyPr>
            <a:noAutofit/>
          </a:bodyPr>
          <a:lstStyle/>
          <a:p>
            <a:r>
              <a:rPr lang="en-US" sz="2800" dirty="0"/>
              <a:t>In a split phase motor, an additional field winding is added that will only be part of the circuit during motor startup.</a:t>
            </a:r>
          </a:p>
          <a:p>
            <a:r>
              <a:rPr lang="en-US" sz="2800" dirty="0"/>
              <a:t>This additional winding (called the starting or auxiliary winding) is made to have a much higher resistance than the main or running winding.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883" y="2093976"/>
            <a:ext cx="5253117" cy="3140176"/>
          </a:xfrm>
          <a:prstGeom prst="rect">
            <a:avLst/>
          </a:prstGeom>
        </p:spPr>
      </p:pic>
    </p:spTree>
    <p:extLst>
      <p:ext uri="{BB962C8B-B14F-4D97-AF65-F5344CB8AC3E}">
        <p14:creationId xmlns:p14="http://schemas.microsoft.com/office/powerpoint/2010/main" val="280727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Split phase motor (continued)</a:t>
            </a:r>
          </a:p>
        </p:txBody>
      </p:sp>
      <p:sp>
        <p:nvSpPr>
          <p:cNvPr id="3" name="Content Placeholder 2"/>
          <p:cNvSpPr>
            <a:spLocks noGrp="1"/>
          </p:cNvSpPr>
          <p:nvPr>
            <p:ph idx="1"/>
          </p:nvPr>
        </p:nvSpPr>
        <p:spPr/>
        <p:txBody>
          <a:bodyPr>
            <a:normAutofit/>
          </a:bodyPr>
          <a:lstStyle/>
          <a:p>
            <a:r>
              <a:rPr lang="en-US" sz="2400" dirty="0"/>
              <a:t>Because a highly resistive winding has current in phase with supply voltage, and highly conductive winding has current more out of phase with supply voltage, the two windings will create a magnetic field out of phase with each other from just a single ac signal</a:t>
            </a:r>
          </a:p>
          <a:p>
            <a:r>
              <a:rPr lang="en-US" sz="2400" dirty="0"/>
              <a:t>These two pulsating out of phase magnetic fields will create a single rotating magnetic field, which will allow a net torque to be applied to the rotor even when at rest.</a:t>
            </a:r>
          </a:p>
          <a:p>
            <a:r>
              <a:rPr lang="en-US" sz="2400" dirty="0"/>
              <a:t>The auxiliary winding is attached to the circuit via a centrifugal switch which will disconnect once the motor reaches a certain speed, switching the magnetic field back to a non-rotating pulsating magnetic field.</a:t>
            </a:r>
          </a:p>
        </p:txBody>
      </p:sp>
    </p:spTree>
    <p:extLst>
      <p:ext uri="{BB962C8B-B14F-4D97-AF65-F5344CB8AC3E}">
        <p14:creationId xmlns:p14="http://schemas.microsoft.com/office/powerpoint/2010/main" val="292770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Shaded pole ac motor</a:t>
            </a:r>
          </a:p>
        </p:txBody>
      </p:sp>
      <p:sp>
        <p:nvSpPr>
          <p:cNvPr id="3" name="Content Placeholder 2"/>
          <p:cNvSpPr>
            <a:spLocks noGrp="1"/>
          </p:cNvSpPr>
          <p:nvPr>
            <p:ph idx="1"/>
          </p:nvPr>
        </p:nvSpPr>
        <p:spPr>
          <a:xfrm>
            <a:off x="1069847" y="2121408"/>
            <a:ext cx="5684783" cy="4153268"/>
          </a:xfrm>
        </p:spPr>
        <p:txBody>
          <a:bodyPr>
            <a:noAutofit/>
          </a:bodyPr>
          <a:lstStyle/>
          <a:p>
            <a:r>
              <a:rPr lang="en-US" sz="2400" dirty="0"/>
              <a:t>In a shaded pole motor, protruding poles are added to the stator.  A small portion of the pole is covered (shaded) by some inductive material such as copper.</a:t>
            </a:r>
          </a:p>
          <a:p>
            <a:r>
              <a:rPr lang="en-US" sz="2400" dirty="0"/>
              <a:t>When an ac signal is sent to the stator, an alternating magnetic field is generated.  This field induces a current in the shaded poles opposite to the direction of the field windings, which creates a magnetic field opposite to the stator field.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631" y="2121408"/>
            <a:ext cx="5067300" cy="3048000"/>
          </a:xfrm>
          <a:prstGeom prst="rect">
            <a:avLst/>
          </a:prstGeom>
        </p:spPr>
      </p:pic>
    </p:spTree>
    <p:extLst>
      <p:ext uri="{BB962C8B-B14F-4D97-AF65-F5344CB8AC3E}">
        <p14:creationId xmlns:p14="http://schemas.microsoft.com/office/powerpoint/2010/main" val="108055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Shaded pole ac motor (continued)</a:t>
            </a:r>
          </a:p>
        </p:txBody>
      </p:sp>
      <p:sp>
        <p:nvSpPr>
          <p:cNvPr id="3" name="Content Placeholder 2"/>
          <p:cNvSpPr>
            <a:spLocks noGrp="1"/>
          </p:cNvSpPr>
          <p:nvPr>
            <p:ph idx="1"/>
          </p:nvPr>
        </p:nvSpPr>
        <p:spPr/>
        <p:txBody>
          <a:bodyPr/>
          <a:lstStyle/>
          <a:p>
            <a:r>
              <a:rPr lang="en-US" sz="2800" dirty="0"/>
              <a:t>The effect of the magnetic field in the shaded poles is enough to create a slight rotating magnetic field in the stator which will cause the rotor to begin rotating.</a:t>
            </a:r>
          </a:p>
          <a:p>
            <a:r>
              <a:rPr lang="en-US" sz="2800" dirty="0"/>
              <a:t>This method produces very low starting torque but is more reliable and robust because it does not rely on a mechanical centrifugal switch</a:t>
            </a:r>
          </a:p>
          <a:p>
            <a:endParaRPr lang="en-US" dirty="0"/>
          </a:p>
        </p:txBody>
      </p:sp>
    </p:spTree>
    <p:extLst>
      <p:ext uri="{BB962C8B-B14F-4D97-AF65-F5344CB8AC3E}">
        <p14:creationId xmlns:p14="http://schemas.microsoft.com/office/powerpoint/2010/main" val="185256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Capacitor start motor</a:t>
            </a:r>
          </a:p>
        </p:txBody>
      </p:sp>
      <p:sp>
        <p:nvSpPr>
          <p:cNvPr id="3" name="Content Placeholder 2"/>
          <p:cNvSpPr>
            <a:spLocks noGrp="1"/>
          </p:cNvSpPr>
          <p:nvPr>
            <p:ph idx="1"/>
          </p:nvPr>
        </p:nvSpPr>
        <p:spPr/>
        <p:txBody>
          <a:bodyPr/>
          <a:lstStyle/>
          <a:p>
            <a:r>
              <a:rPr lang="en-US" dirty="0"/>
              <a:t>Capacitor start motors use similar idea to split phase motors.</a:t>
            </a:r>
          </a:p>
          <a:p>
            <a:r>
              <a:rPr lang="en-US" dirty="0"/>
              <a:t>A current with a phase difference is run through an auxiliary winding to create a rotating magnetic field rather than a pulsating magnetic field.</a:t>
            </a:r>
          </a:p>
          <a:p>
            <a:r>
              <a:rPr lang="en-US" dirty="0"/>
              <a:t>A capacitor is used rather than resistance to achieve the phase difference in this motor</a:t>
            </a:r>
          </a:p>
          <a:p>
            <a:r>
              <a:rPr lang="en-US" dirty="0"/>
              <a:t>The phase difference between the two field windings in this motor is much greater (close to 90 degrees) than in the split phase motor so the starting torque is higher.</a:t>
            </a:r>
          </a:p>
        </p:txBody>
      </p:sp>
    </p:spTree>
    <p:extLst>
      <p:ext uri="{BB962C8B-B14F-4D97-AF65-F5344CB8AC3E}">
        <p14:creationId xmlns:p14="http://schemas.microsoft.com/office/powerpoint/2010/main" val="99189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Capacitor start motor (continued)</a:t>
            </a:r>
          </a:p>
        </p:txBody>
      </p:sp>
      <p:sp>
        <p:nvSpPr>
          <p:cNvPr id="3" name="Content Placeholder 2"/>
          <p:cNvSpPr>
            <a:spLocks noGrp="1"/>
          </p:cNvSpPr>
          <p:nvPr>
            <p:ph idx="1"/>
          </p:nvPr>
        </p:nvSpPr>
        <p:spPr/>
        <p:txBody>
          <a:bodyPr/>
          <a:lstStyle/>
          <a:p>
            <a:r>
              <a:rPr lang="en-US" sz="2800" dirty="0"/>
              <a:t>A centrifugal switch can be used to disconnect the auxiliary winding however, some motors will keep the auxiliary winding running connected throughout motor use.  These are called capacitor start/run motors.</a:t>
            </a:r>
          </a:p>
          <a:p>
            <a:r>
              <a:rPr lang="en-US" sz="2800" dirty="0"/>
              <a:t>Single phase capacitor start/run motors will have less startup torque and less speed than capacitor start motors.</a:t>
            </a:r>
          </a:p>
          <a:p>
            <a:endParaRPr lang="en-US" dirty="0"/>
          </a:p>
        </p:txBody>
      </p:sp>
    </p:spTree>
    <p:extLst>
      <p:ext uri="{BB962C8B-B14F-4D97-AF65-F5344CB8AC3E}">
        <p14:creationId xmlns:p14="http://schemas.microsoft.com/office/powerpoint/2010/main" val="309187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Properties</a:t>
            </a:r>
          </a:p>
        </p:txBody>
      </p:sp>
      <p:sp>
        <p:nvSpPr>
          <p:cNvPr id="3" name="Content Placeholder 2"/>
          <p:cNvSpPr>
            <a:spLocks noGrp="1"/>
          </p:cNvSpPr>
          <p:nvPr>
            <p:ph idx="1"/>
          </p:nvPr>
        </p:nvSpPr>
        <p:spPr/>
        <p:txBody>
          <a:bodyPr/>
          <a:lstStyle/>
          <a:p>
            <a:r>
              <a:rPr lang="en-US" sz="3200" dirty="0"/>
              <a:t>Single-phase motors are not inherently self starting.  </a:t>
            </a:r>
          </a:p>
          <a:p>
            <a:r>
              <a:rPr lang="en-US" sz="3200" dirty="0"/>
              <a:t>Typically used in low power house-hold applications.</a:t>
            </a:r>
          </a:p>
          <a:p>
            <a:r>
              <a:rPr lang="en-US" sz="3200" dirty="0"/>
              <a:t>Long lasting and durable.</a:t>
            </a:r>
          </a:p>
          <a:p>
            <a:endParaRPr lang="en-US" sz="3200" dirty="0"/>
          </a:p>
          <a:p>
            <a:endParaRPr lang="en-US" sz="3200" dirty="0"/>
          </a:p>
          <a:p>
            <a:endParaRPr lang="en-US" dirty="0"/>
          </a:p>
          <a:p>
            <a:endParaRPr lang="en-US" dirty="0"/>
          </a:p>
        </p:txBody>
      </p:sp>
    </p:spTree>
    <p:extLst>
      <p:ext uri="{BB962C8B-B14F-4D97-AF65-F5344CB8AC3E}">
        <p14:creationId xmlns:p14="http://schemas.microsoft.com/office/powerpoint/2010/main" val="135138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3-phase ac motor</a:t>
            </a:r>
          </a:p>
        </p:txBody>
      </p:sp>
      <p:sp>
        <p:nvSpPr>
          <p:cNvPr id="3" name="Content Placeholder 2"/>
          <p:cNvSpPr>
            <a:spLocks noGrp="1"/>
          </p:cNvSpPr>
          <p:nvPr>
            <p:ph idx="1"/>
          </p:nvPr>
        </p:nvSpPr>
        <p:spPr/>
        <p:txBody>
          <a:bodyPr/>
          <a:lstStyle/>
          <a:p>
            <a:r>
              <a:rPr lang="en-US" dirty="0"/>
              <a:t>3 phase AC motors use 3 ac signals to operate</a:t>
            </a:r>
          </a:p>
          <a:p>
            <a:r>
              <a:rPr lang="en-US" dirty="0"/>
              <a:t>Because they use 3 signals a rotating magnetic field is generated without any need for special care.</a:t>
            </a:r>
          </a:p>
        </p:txBody>
      </p:sp>
    </p:spTree>
    <p:extLst>
      <p:ext uri="{BB962C8B-B14F-4D97-AF65-F5344CB8AC3E}">
        <p14:creationId xmlns:p14="http://schemas.microsoft.com/office/powerpoint/2010/main" val="270216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Synchronous ac motor</a:t>
            </a:r>
          </a:p>
        </p:txBody>
      </p:sp>
      <p:sp>
        <p:nvSpPr>
          <p:cNvPr id="3" name="Content Placeholder 2"/>
          <p:cNvSpPr>
            <a:spLocks noGrp="1"/>
          </p:cNvSpPr>
          <p:nvPr>
            <p:ph idx="1"/>
          </p:nvPr>
        </p:nvSpPr>
        <p:spPr/>
        <p:txBody>
          <a:bodyPr/>
          <a:lstStyle/>
          <a:p>
            <a:r>
              <a:rPr lang="en-US" dirty="0"/>
              <a:t>Synchronous motors are ac motors in which the rotor will rotate at the same speed as the rotating magnetic field of the stator.</a:t>
            </a:r>
          </a:p>
          <a:p>
            <a:r>
              <a:rPr lang="en-US" dirty="0"/>
              <a:t>Uses both 3 phases of ac current and a dc current to operate</a:t>
            </a:r>
          </a:p>
          <a:p>
            <a:r>
              <a:rPr lang="en-US" dirty="0"/>
              <a:t>Are not inherently self starting</a:t>
            </a:r>
          </a:p>
          <a:p>
            <a:r>
              <a:rPr lang="en-US" dirty="0"/>
              <a:t>Can only operate at </a:t>
            </a:r>
            <a:r>
              <a:rPr lang="en-US"/>
              <a:t>synchronous speed</a:t>
            </a:r>
            <a:endParaRPr lang="en-US" dirty="0"/>
          </a:p>
        </p:txBody>
      </p:sp>
    </p:spTree>
    <p:extLst>
      <p:ext uri="{BB962C8B-B14F-4D97-AF65-F5344CB8AC3E}">
        <p14:creationId xmlns:p14="http://schemas.microsoft.com/office/powerpoint/2010/main" val="166535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Simulating Motors with </a:t>
            </a:r>
            <a:r>
              <a:rPr lang="en-US" dirty="0" err="1" smtClean="0"/>
              <a:t>PSpice</a:t>
            </a:r>
            <a:endParaRPr lang="en-US" dirty="0"/>
          </a:p>
        </p:txBody>
      </p:sp>
    </p:spTree>
    <p:extLst>
      <p:ext uri="{BB962C8B-B14F-4D97-AF65-F5344CB8AC3E}">
        <p14:creationId xmlns:p14="http://schemas.microsoft.com/office/powerpoint/2010/main" val="308526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motors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055" y="2572899"/>
            <a:ext cx="8041985" cy="3638715"/>
          </a:xfrm>
          <a:prstGeom prst="rect">
            <a:avLst/>
          </a:prstGeom>
        </p:spPr>
      </p:pic>
    </p:spTree>
    <p:extLst>
      <p:ext uri="{BB962C8B-B14F-4D97-AF65-F5344CB8AC3E}">
        <p14:creationId xmlns:p14="http://schemas.microsoft.com/office/powerpoint/2010/main" val="82179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PSpice</a:t>
            </a:r>
            <a:r>
              <a:rPr lang="en-US" dirty="0" smtClean="0"/>
              <a:t> lacks the ability to directly represent mechanical properties, so in order to represent a motor in </a:t>
            </a:r>
            <a:r>
              <a:rPr lang="en-US" dirty="0" err="1" smtClean="0"/>
              <a:t>multisim</a:t>
            </a:r>
            <a:r>
              <a:rPr lang="en-US" dirty="0" smtClean="0"/>
              <a:t>, circuits that emulate the mathematical relationships between the mechanical properties and the electrical properties of a motor will be used.</a:t>
            </a:r>
          </a:p>
        </p:txBody>
      </p:sp>
    </p:spTree>
    <p:extLst>
      <p:ext uri="{BB962C8B-B14F-4D97-AF65-F5344CB8AC3E}">
        <p14:creationId xmlns:p14="http://schemas.microsoft.com/office/powerpoint/2010/main" val="194443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Circuit</a:t>
            </a:r>
            <a:endParaRPr lang="en-US" dirty="0"/>
          </a:p>
        </p:txBody>
      </p:sp>
      <p:sp>
        <p:nvSpPr>
          <p:cNvPr id="3" name="Content Placeholder 2"/>
          <p:cNvSpPr>
            <a:spLocks noGrp="1"/>
          </p:cNvSpPr>
          <p:nvPr>
            <p:ph idx="1"/>
          </p:nvPr>
        </p:nvSpPr>
        <p:spPr/>
        <p:txBody>
          <a:bodyPr>
            <a:normAutofit/>
          </a:bodyPr>
          <a:lstStyle/>
          <a:p>
            <a:r>
              <a:rPr lang="en-US" dirty="0" smtClean="0"/>
              <a:t>The base electrical circuit will consist of a voltage source, inductor, resistor, and a current controlled voltage source.</a:t>
            </a:r>
          </a:p>
          <a:p>
            <a:r>
              <a:rPr lang="en-US" dirty="0" smtClean="0"/>
              <a:t>The voltage source will be used as power supply</a:t>
            </a:r>
          </a:p>
          <a:p>
            <a:r>
              <a:rPr lang="en-US" dirty="0" smtClean="0"/>
              <a:t>The current controlled voltage source will be used to represent the </a:t>
            </a:r>
            <a:r>
              <a:rPr lang="en-US" dirty="0" err="1" smtClean="0"/>
              <a:t>back_emf</a:t>
            </a:r>
            <a:r>
              <a:rPr lang="en-US" dirty="0" smtClean="0"/>
              <a:t> (a </a:t>
            </a:r>
            <a:r>
              <a:rPr lang="en-US" dirty="0" err="1" smtClean="0"/>
              <a:t>ccvs</a:t>
            </a:r>
            <a:r>
              <a:rPr lang="en-US" dirty="0" smtClean="0"/>
              <a:t> must be used because its value is dependent on the current that will be obtained from the mechanical circuit equivalent)</a:t>
            </a:r>
          </a:p>
          <a:p>
            <a:r>
              <a:rPr lang="en-US" dirty="0" smtClean="0"/>
              <a:t>The resistor will be used to represent the resistor of the coils in the armature</a:t>
            </a:r>
          </a:p>
          <a:p>
            <a:r>
              <a:rPr lang="en-US" dirty="0" smtClean="0"/>
              <a:t>The inductor represents the induction of the coils</a:t>
            </a:r>
            <a:endParaRPr lang="en-US" dirty="0"/>
          </a:p>
        </p:txBody>
      </p:sp>
    </p:spTree>
    <p:extLst>
      <p:ext uri="{BB962C8B-B14F-4D97-AF65-F5344CB8AC3E}">
        <p14:creationId xmlns:p14="http://schemas.microsoft.com/office/powerpoint/2010/main" val="113334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Circuit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025" y="1789878"/>
            <a:ext cx="3409950" cy="4581525"/>
          </a:xfrm>
          <a:prstGeom prst="rect">
            <a:avLst/>
          </a:prstGeom>
        </p:spPr>
      </p:pic>
    </p:spTree>
    <p:extLst>
      <p:ext uri="{BB962C8B-B14F-4D97-AF65-F5344CB8AC3E}">
        <p14:creationId xmlns:p14="http://schemas.microsoft.com/office/powerpoint/2010/main" val="3977036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Mechanical Circuit </a:t>
            </a:r>
            <a:r>
              <a:rPr lang="en-US" dirty="0"/>
              <a:t>E</a:t>
            </a:r>
            <a:r>
              <a:rPr lang="en-US" dirty="0" smtClean="0"/>
              <a:t>quivalent</a:t>
            </a:r>
            <a:endParaRPr lang="en-US" dirty="0"/>
          </a:p>
        </p:txBody>
      </p:sp>
      <p:sp>
        <p:nvSpPr>
          <p:cNvPr id="3" name="Content Placeholder 2"/>
          <p:cNvSpPr>
            <a:spLocks noGrp="1"/>
          </p:cNvSpPr>
          <p:nvPr>
            <p:ph idx="1"/>
          </p:nvPr>
        </p:nvSpPr>
        <p:spPr/>
        <p:txBody>
          <a:bodyPr/>
          <a:lstStyle/>
          <a:p>
            <a:r>
              <a:rPr lang="en-US" dirty="0" smtClean="0"/>
              <a:t>The mechanical circuit will contain the following </a:t>
            </a:r>
            <a:r>
              <a:rPr lang="en-US" dirty="0" err="1" smtClean="0"/>
              <a:t>multisim</a:t>
            </a:r>
            <a:r>
              <a:rPr lang="en-US" dirty="0" smtClean="0"/>
              <a:t> components to represent mechanical properties</a:t>
            </a:r>
            <a:endParaRPr lang="en-US" dirty="0"/>
          </a:p>
        </p:txBody>
      </p:sp>
      <p:graphicFrame>
        <p:nvGraphicFramePr>
          <p:cNvPr id="5" name="Table 4"/>
          <p:cNvGraphicFramePr>
            <a:graphicFrameLocks noGrp="1"/>
          </p:cNvGraphicFramePr>
          <p:nvPr>
            <p:extLst/>
          </p:nvPr>
        </p:nvGraphicFramePr>
        <p:xfrm>
          <a:off x="2105573" y="307419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23270249"/>
                    </a:ext>
                  </a:extLst>
                </a:gridCol>
                <a:gridCol w="4064000">
                  <a:extLst>
                    <a:ext uri="{9D8B030D-6E8A-4147-A177-3AD203B41FA5}">
                      <a16:colId xmlns:a16="http://schemas.microsoft.com/office/drawing/2014/main" val="1993096231"/>
                    </a:ext>
                  </a:extLst>
                </a:gridCol>
              </a:tblGrid>
              <a:tr h="370840">
                <a:tc>
                  <a:txBody>
                    <a:bodyPr/>
                    <a:lstStyle/>
                    <a:p>
                      <a:r>
                        <a:rPr lang="en-US" dirty="0" smtClean="0"/>
                        <a:t>Mechanical</a:t>
                      </a:r>
                      <a:r>
                        <a:rPr lang="en-US" baseline="0" dirty="0" smtClean="0"/>
                        <a:t> Property</a:t>
                      </a:r>
                      <a:endParaRPr lang="en-US" dirty="0"/>
                    </a:p>
                  </a:txBody>
                  <a:tcPr/>
                </a:tc>
                <a:tc>
                  <a:txBody>
                    <a:bodyPr/>
                    <a:lstStyle/>
                    <a:p>
                      <a:r>
                        <a:rPr lang="en-US" dirty="0" smtClean="0"/>
                        <a:t>Electrical Circuit Equivalent</a:t>
                      </a:r>
                      <a:endParaRPr lang="en-US" dirty="0"/>
                    </a:p>
                  </a:txBody>
                  <a:tcPr/>
                </a:tc>
                <a:extLst>
                  <a:ext uri="{0D108BD9-81ED-4DB2-BD59-A6C34878D82A}">
                    <a16:rowId xmlns:a16="http://schemas.microsoft.com/office/drawing/2014/main" val="1712710379"/>
                  </a:ext>
                </a:extLst>
              </a:tr>
              <a:tr h="370840">
                <a:tc>
                  <a:txBody>
                    <a:bodyPr/>
                    <a:lstStyle/>
                    <a:p>
                      <a:r>
                        <a:rPr lang="en-US" dirty="0" smtClean="0"/>
                        <a:t>Torque</a:t>
                      </a:r>
                      <a:endParaRPr lang="en-US" dirty="0"/>
                    </a:p>
                  </a:txBody>
                  <a:tcPr/>
                </a:tc>
                <a:tc>
                  <a:txBody>
                    <a:bodyPr/>
                    <a:lstStyle/>
                    <a:p>
                      <a:r>
                        <a:rPr lang="en-US" dirty="0" smtClean="0"/>
                        <a:t>Current Controlled</a:t>
                      </a:r>
                      <a:r>
                        <a:rPr lang="en-US" baseline="0" dirty="0" smtClean="0"/>
                        <a:t> Voltage Source</a:t>
                      </a:r>
                      <a:endParaRPr lang="en-US" dirty="0"/>
                    </a:p>
                  </a:txBody>
                  <a:tcPr/>
                </a:tc>
                <a:extLst>
                  <a:ext uri="{0D108BD9-81ED-4DB2-BD59-A6C34878D82A}">
                    <a16:rowId xmlns:a16="http://schemas.microsoft.com/office/drawing/2014/main" val="2502668806"/>
                  </a:ext>
                </a:extLst>
              </a:tr>
              <a:tr h="370840">
                <a:tc>
                  <a:txBody>
                    <a:bodyPr/>
                    <a:lstStyle/>
                    <a:p>
                      <a:r>
                        <a:rPr lang="en-US" dirty="0" smtClean="0"/>
                        <a:t>Friction</a:t>
                      </a:r>
                      <a:endParaRPr lang="en-US" dirty="0"/>
                    </a:p>
                  </a:txBody>
                  <a:tcPr/>
                </a:tc>
                <a:tc>
                  <a:txBody>
                    <a:bodyPr/>
                    <a:lstStyle/>
                    <a:p>
                      <a:r>
                        <a:rPr lang="en-US" dirty="0" smtClean="0"/>
                        <a:t>Resistor</a:t>
                      </a:r>
                      <a:endParaRPr lang="en-US" dirty="0"/>
                    </a:p>
                  </a:txBody>
                  <a:tcPr/>
                </a:tc>
                <a:extLst>
                  <a:ext uri="{0D108BD9-81ED-4DB2-BD59-A6C34878D82A}">
                    <a16:rowId xmlns:a16="http://schemas.microsoft.com/office/drawing/2014/main" val="3046734533"/>
                  </a:ext>
                </a:extLst>
              </a:tr>
              <a:tr h="370840">
                <a:tc>
                  <a:txBody>
                    <a:bodyPr/>
                    <a:lstStyle/>
                    <a:p>
                      <a:r>
                        <a:rPr lang="en-US" dirty="0" smtClean="0"/>
                        <a:t>Moment of Inertia</a:t>
                      </a:r>
                      <a:endParaRPr lang="en-US" dirty="0"/>
                    </a:p>
                  </a:txBody>
                  <a:tcPr/>
                </a:tc>
                <a:tc>
                  <a:txBody>
                    <a:bodyPr/>
                    <a:lstStyle/>
                    <a:p>
                      <a:r>
                        <a:rPr lang="en-US" dirty="0" smtClean="0"/>
                        <a:t>Inductor</a:t>
                      </a:r>
                      <a:endParaRPr lang="en-US" dirty="0"/>
                    </a:p>
                  </a:txBody>
                  <a:tcPr/>
                </a:tc>
                <a:extLst>
                  <a:ext uri="{0D108BD9-81ED-4DB2-BD59-A6C34878D82A}">
                    <a16:rowId xmlns:a16="http://schemas.microsoft.com/office/drawing/2014/main" val="839081675"/>
                  </a:ext>
                </a:extLst>
              </a:tr>
              <a:tr h="370840">
                <a:tc>
                  <a:txBody>
                    <a:bodyPr/>
                    <a:lstStyle/>
                    <a:p>
                      <a:r>
                        <a:rPr lang="en-US" dirty="0" smtClean="0"/>
                        <a:t>Angular Velocity</a:t>
                      </a:r>
                      <a:endParaRPr lang="en-US" dirty="0"/>
                    </a:p>
                  </a:txBody>
                  <a:tcPr/>
                </a:tc>
                <a:tc>
                  <a:txBody>
                    <a:bodyPr/>
                    <a:lstStyle/>
                    <a:p>
                      <a:r>
                        <a:rPr lang="en-US" dirty="0" smtClean="0"/>
                        <a:t>Current</a:t>
                      </a:r>
                      <a:endParaRPr lang="en-US" dirty="0"/>
                    </a:p>
                  </a:txBody>
                  <a:tcPr/>
                </a:tc>
                <a:extLst>
                  <a:ext uri="{0D108BD9-81ED-4DB2-BD59-A6C34878D82A}">
                    <a16:rowId xmlns:a16="http://schemas.microsoft.com/office/drawing/2014/main" val="3925854612"/>
                  </a:ext>
                </a:extLst>
              </a:tr>
            </a:tbl>
          </a:graphicData>
        </a:graphic>
      </p:graphicFrame>
    </p:spTree>
    <p:extLst>
      <p:ext uri="{BB962C8B-B14F-4D97-AF65-F5344CB8AC3E}">
        <p14:creationId xmlns:p14="http://schemas.microsoft.com/office/powerpoint/2010/main" val="375475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Mechanical Circuit Equivalent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12" y="1773456"/>
            <a:ext cx="5286375" cy="4467225"/>
          </a:xfrm>
          <a:prstGeom prst="rect">
            <a:avLst/>
          </a:prstGeom>
        </p:spPr>
      </p:pic>
    </p:spTree>
    <p:extLst>
      <p:ext uri="{BB962C8B-B14F-4D97-AF65-F5344CB8AC3E}">
        <p14:creationId xmlns:p14="http://schemas.microsoft.com/office/powerpoint/2010/main" val="2050343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Relationships</a:t>
            </a:r>
            <a:endParaRPr lang="en-US" dirty="0"/>
          </a:p>
        </p:txBody>
      </p:sp>
      <p:sp>
        <p:nvSpPr>
          <p:cNvPr id="3" name="Content Placeholder 2"/>
          <p:cNvSpPr>
            <a:spLocks noGrp="1"/>
          </p:cNvSpPr>
          <p:nvPr>
            <p:ph idx="1"/>
          </p:nvPr>
        </p:nvSpPr>
        <p:spPr/>
        <p:txBody>
          <a:bodyPr/>
          <a:lstStyle/>
          <a:p>
            <a:r>
              <a:rPr lang="en-US" dirty="0" smtClean="0"/>
              <a:t>The speed at which the motor shaft rotates is represented by the current in the mechanical circuit.  This allows to use the </a:t>
            </a:r>
            <a:r>
              <a:rPr lang="en-US" dirty="0" err="1" smtClean="0"/>
              <a:t>ccvs</a:t>
            </a:r>
            <a:r>
              <a:rPr lang="en-US" dirty="0" smtClean="0"/>
              <a:t> from our electrical circuit and connect it to the mechanical circuit to properly represent the </a:t>
            </a:r>
            <a:r>
              <a:rPr lang="en-US" dirty="0" err="1" smtClean="0"/>
              <a:t>back_emf</a:t>
            </a:r>
            <a:r>
              <a:rPr lang="en-US" dirty="0" smtClean="0"/>
              <a:t> as it too is dependent on the speed of rotation of the motor shaft (current of mechanical circuit)</a:t>
            </a:r>
          </a:p>
          <a:p>
            <a:r>
              <a:rPr lang="en-US" dirty="0" smtClean="0"/>
              <a:t>The torque the motor will apply is dependent on a special value called the “torque constant” and the current flowing through the electrical circuit.  This is represented using a </a:t>
            </a:r>
            <a:r>
              <a:rPr lang="en-US" dirty="0" err="1" smtClean="0"/>
              <a:t>ccvs</a:t>
            </a:r>
            <a:r>
              <a:rPr lang="en-US" dirty="0" smtClean="0"/>
              <a:t> connected to the electrical circuit.</a:t>
            </a:r>
            <a:endParaRPr lang="en-US" dirty="0"/>
          </a:p>
        </p:txBody>
      </p:sp>
    </p:spTree>
    <p:extLst>
      <p:ext uri="{BB962C8B-B14F-4D97-AF65-F5344CB8AC3E}">
        <p14:creationId xmlns:p14="http://schemas.microsoft.com/office/powerpoint/2010/main" val="357027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 Circuit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012" y="1893504"/>
            <a:ext cx="5895975" cy="4638675"/>
          </a:xfrm>
          <a:prstGeom prst="rect">
            <a:avLst/>
          </a:prstGeom>
        </p:spPr>
      </p:pic>
    </p:spTree>
    <p:extLst>
      <p:ext uri="{BB962C8B-B14F-4D97-AF65-F5344CB8AC3E}">
        <p14:creationId xmlns:p14="http://schemas.microsoft.com/office/powerpoint/2010/main" val="633033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Dynamometer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03744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a:t>
            </a:r>
            <a:endParaRPr lang="en-US" dirty="0"/>
          </a:p>
        </p:txBody>
      </p:sp>
      <p:sp>
        <p:nvSpPr>
          <p:cNvPr id="3" name="Content Placeholder 2"/>
          <p:cNvSpPr>
            <a:spLocks noGrp="1"/>
          </p:cNvSpPr>
          <p:nvPr>
            <p:ph idx="1"/>
          </p:nvPr>
        </p:nvSpPr>
        <p:spPr/>
        <p:txBody>
          <a:bodyPr/>
          <a:lstStyle/>
          <a:p>
            <a:r>
              <a:rPr lang="en-US" dirty="0" smtClean="0"/>
              <a:t>To create a dynamometer based of the design </a:t>
            </a:r>
            <a:r>
              <a:rPr lang="en-US" dirty="0"/>
              <a:t>from http://www.instructables.com/id/RC-Motor-Dynamometer-V10/</a:t>
            </a:r>
            <a:endParaRPr lang="en-US" dirty="0" smtClean="0"/>
          </a:p>
          <a:p>
            <a:r>
              <a:rPr lang="en-US" dirty="0" smtClean="0"/>
              <a:t>Test and measure small dc motors </a:t>
            </a:r>
            <a:endParaRPr lang="en-US" dirty="0"/>
          </a:p>
        </p:txBody>
      </p:sp>
    </p:spTree>
    <p:extLst>
      <p:ext uri="{BB962C8B-B14F-4D97-AF65-F5344CB8AC3E}">
        <p14:creationId xmlns:p14="http://schemas.microsoft.com/office/powerpoint/2010/main" val="1412044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 of Dyno</a:t>
            </a:r>
            <a:endParaRPr lang="en-US" dirty="0"/>
          </a:p>
        </p:txBody>
      </p:sp>
      <p:sp>
        <p:nvSpPr>
          <p:cNvPr id="3" name="Content Placeholder 2"/>
          <p:cNvSpPr>
            <a:spLocks noGrp="1"/>
          </p:cNvSpPr>
          <p:nvPr>
            <p:ph idx="1"/>
          </p:nvPr>
        </p:nvSpPr>
        <p:spPr/>
        <p:txBody>
          <a:bodyPr/>
          <a:lstStyle/>
          <a:p>
            <a:r>
              <a:rPr lang="en-US" dirty="0" smtClean="0"/>
              <a:t>The dyno case will be 3d printed</a:t>
            </a:r>
          </a:p>
          <a:p>
            <a:r>
              <a:rPr lang="en-US" dirty="0" smtClean="0"/>
              <a:t>An Arduino </a:t>
            </a:r>
            <a:r>
              <a:rPr lang="en-US" dirty="0"/>
              <a:t>U</a:t>
            </a:r>
            <a:r>
              <a:rPr lang="en-US" dirty="0" smtClean="0"/>
              <a:t>no will be used to control current to the motor and the take the readings from a sensor.  The Arduino will calculate rpm from data from sensor</a:t>
            </a:r>
          </a:p>
          <a:p>
            <a:r>
              <a:rPr lang="en-US" dirty="0" smtClean="0"/>
              <a:t>Dyno will be used to measure small dc motors</a:t>
            </a:r>
          </a:p>
          <a:p>
            <a:endParaRPr lang="en-US" dirty="0" smtClean="0"/>
          </a:p>
        </p:txBody>
      </p:sp>
    </p:spTree>
    <p:extLst>
      <p:ext uri="{BB962C8B-B14F-4D97-AF65-F5344CB8AC3E}">
        <p14:creationId xmlns:p14="http://schemas.microsoft.com/office/powerpoint/2010/main" val="226702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DC motors</a:t>
            </a:r>
          </a:p>
        </p:txBody>
      </p:sp>
      <p:sp>
        <p:nvSpPr>
          <p:cNvPr id="3" name="Content Placeholder 2"/>
          <p:cNvSpPr>
            <a:spLocks noGrp="1"/>
          </p:cNvSpPr>
          <p:nvPr>
            <p:ph idx="1"/>
          </p:nvPr>
        </p:nvSpPr>
        <p:spPr/>
        <p:txBody>
          <a:bodyPr>
            <a:normAutofit/>
          </a:bodyPr>
          <a:lstStyle/>
          <a:p>
            <a:r>
              <a:rPr lang="en-US" sz="3200" dirty="0"/>
              <a:t> DC Motors utilize the properties of magnetism to convert electrical energy to mechanical energy</a:t>
            </a:r>
          </a:p>
          <a:p>
            <a:r>
              <a:rPr lang="en-US" sz="3200" dirty="0"/>
              <a:t>When current passes through a conductor it generates an electromagnetic field which can interact with other magnetic fields.  When magnetic fields interact a force is generated depending on the strength of each field, their distance, and their polar orientation.</a:t>
            </a:r>
          </a:p>
        </p:txBody>
      </p:sp>
    </p:spTree>
    <p:extLst>
      <p:ext uri="{BB962C8B-B14F-4D97-AF65-F5344CB8AC3E}">
        <p14:creationId xmlns:p14="http://schemas.microsoft.com/office/powerpoint/2010/main" val="323157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Parts List</a:t>
            </a:r>
            <a:endParaRPr lang="en-US" dirty="0"/>
          </a:p>
        </p:txBody>
      </p:sp>
      <p:sp>
        <p:nvSpPr>
          <p:cNvPr id="3" name="Content Placeholder 2"/>
          <p:cNvSpPr>
            <a:spLocks noGrp="1"/>
          </p:cNvSpPr>
          <p:nvPr>
            <p:ph idx="1"/>
          </p:nvPr>
        </p:nvSpPr>
        <p:spPr/>
        <p:txBody>
          <a:bodyPr/>
          <a:lstStyle/>
          <a:p>
            <a:r>
              <a:rPr lang="en-US" dirty="0"/>
              <a:t>1 </a:t>
            </a:r>
            <a:r>
              <a:rPr lang="en-US" dirty="0" smtClean="0"/>
              <a:t>IRL7833 MOSFET</a:t>
            </a:r>
          </a:p>
          <a:p>
            <a:r>
              <a:rPr lang="en-US" dirty="0"/>
              <a:t>1 TCRT1000 Optical Sensor </a:t>
            </a:r>
            <a:endParaRPr lang="en-US" dirty="0" smtClean="0"/>
          </a:p>
          <a:p>
            <a:r>
              <a:rPr lang="en-US" dirty="0"/>
              <a:t>1 100 Ohm Resistor </a:t>
            </a:r>
            <a:endParaRPr lang="en-US" dirty="0" smtClean="0"/>
          </a:p>
          <a:p>
            <a:r>
              <a:rPr lang="en-US" dirty="0"/>
              <a:t>1 1k Ohm Resistor </a:t>
            </a:r>
            <a:endParaRPr lang="en-US" dirty="0" smtClean="0"/>
          </a:p>
          <a:p>
            <a:r>
              <a:rPr lang="en-US" dirty="0"/>
              <a:t>1 4.65k Ohm Resistor </a:t>
            </a:r>
            <a:endParaRPr lang="en-US" dirty="0" smtClean="0"/>
          </a:p>
          <a:p>
            <a:r>
              <a:rPr lang="en-US" dirty="0"/>
              <a:t>1 100k Ohm Resistor </a:t>
            </a:r>
            <a:endParaRPr lang="en-US" dirty="0" smtClean="0"/>
          </a:p>
          <a:p>
            <a:r>
              <a:rPr lang="en-US" dirty="0" smtClean="0"/>
              <a:t>Arduino Uno</a:t>
            </a:r>
          </a:p>
          <a:p>
            <a:r>
              <a:rPr lang="en-US" dirty="0" smtClean="0"/>
              <a:t>Arduino Uno prototype shield</a:t>
            </a:r>
            <a:endParaRPr lang="en-US" dirty="0"/>
          </a:p>
        </p:txBody>
      </p:sp>
    </p:spTree>
    <p:extLst>
      <p:ext uri="{BB962C8B-B14F-4D97-AF65-F5344CB8AC3E}">
        <p14:creationId xmlns:p14="http://schemas.microsoft.com/office/powerpoint/2010/main" val="3776103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 for Housing</a:t>
            </a:r>
            <a:endParaRPr lang="en-US" dirty="0"/>
          </a:p>
        </p:txBody>
      </p:sp>
      <p:sp>
        <p:nvSpPr>
          <p:cNvPr id="3" name="Content Placeholder 2"/>
          <p:cNvSpPr>
            <a:spLocks noGrp="1"/>
          </p:cNvSpPr>
          <p:nvPr>
            <p:ph idx="1"/>
          </p:nvPr>
        </p:nvSpPr>
        <p:spPr/>
        <p:txBody>
          <a:bodyPr/>
          <a:lstStyle/>
          <a:p>
            <a:r>
              <a:rPr lang="en-US" dirty="0" smtClean="0"/>
              <a:t>Hot glue gun</a:t>
            </a:r>
          </a:p>
          <a:p>
            <a:r>
              <a:rPr lang="en-US" dirty="0" smtClean="0"/>
              <a:t>3d printed wheel</a:t>
            </a:r>
          </a:p>
          <a:p>
            <a:r>
              <a:rPr lang="en-US" dirty="0" smtClean="0"/>
              <a:t>3d printed Arduino housing</a:t>
            </a:r>
          </a:p>
          <a:p>
            <a:r>
              <a:rPr lang="en-US" dirty="0" smtClean="0"/>
              <a:t>3d printed motor housing</a:t>
            </a:r>
          </a:p>
          <a:p>
            <a:r>
              <a:rPr lang="en-US" dirty="0" smtClean="0"/>
              <a:t>3d printed sensor arm</a:t>
            </a:r>
          </a:p>
          <a:p>
            <a:r>
              <a:rPr lang="en-US" dirty="0" smtClean="0"/>
              <a:t>Electrical tape</a:t>
            </a:r>
          </a:p>
        </p:txBody>
      </p:sp>
    </p:spTree>
    <p:extLst>
      <p:ext uri="{BB962C8B-B14F-4D97-AF65-F5344CB8AC3E}">
        <p14:creationId xmlns:p14="http://schemas.microsoft.com/office/powerpoint/2010/main" val="2625958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Parts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4062" y="1794093"/>
            <a:ext cx="7735712" cy="4351338"/>
          </a:xfrm>
        </p:spPr>
      </p:pic>
    </p:spTree>
    <p:extLst>
      <p:ext uri="{BB962C8B-B14F-4D97-AF65-F5344CB8AC3E}">
        <p14:creationId xmlns:p14="http://schemas.microsoft.com/office/powerpoint/2010/main" val="386369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Schematic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80" y="1690688"/>
            <a:ext cx="9978040" cy="5138524"/>
          </a:xfrm>
          <a:prstGeom prst="rect">
            <a:avLst/>
          </a:prstGeom>
        </p:spPr>
      </p:pic>
    </p:spTree>
    <p:extLst>
      <p:ext uri="{BB962C8B-B14F-4D97-AF65-F5344CB8AC3E}">
        <p14:creationId xmlns:p14="http://schemas.microsoft.com/office/powerpoint/2010/main" val="3200040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8761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Run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9526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Analyzing The Data</a:t>
            </a:r>
            <a:endParaRPr lang="en-US" dirty="0"/>
          </a:p>
        </p:txBody>
      </p:sp>
      <p:sp>
        <p:nvSpPr>
          <p:cNvPr id="3" name="Content Placeholder 2"/>
          <p:cNvSpPr>
            <a:spLocks noGrp="1"/>
          </p:cNvSpPr>
          <p:nvPr>
            <p:ph idx="1"/>
          </p:nvPr>
        </p:nvSpPr>
        <p:spPr/>
        <p:txBody>
          <a:bodyPr/>
          <a:lstStyle/>
          <a:p>
            <a:r>
              <a:rPr lang="en-US" dirty="0" smtClean="0"/>
              <a:t>The dyno is able to calculate the rpm at certain time intervals for us, now we can use excel to observe the polynomial that describes to motors behavior and calculus to calculate the torque and power.</a:t>
            </a:r>
            <a:endParaRPr lang="en-US" dirty="0"/>
          </a:p>
        </p:txBody>
      </p:sp>
    </p:spTree>
    <p:extLst>
      <p:ext uri="{BB962C8B-B14F-4D97-AF65-F5344CB8AC3E}">
        <p14:creationId xmlns:p14="http://schemas.microsoft.com/office/powerpoint/2010/main" val="63676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Official Test Run</a:t>
            </a:r>
            <a:endParaRPr lang="en-US" dirty="0"/>
          </a:p>
        </p:txBody>
      </p:sp>
      <p:graphicFrame>
        <p:nvGraphicFramePr>
          <p:cNvPr id="10" name="Content Placeholder 9"/>
          <p:cNvGraphicFramePr>
            <a:graphicFrameLocks noGrp="1"/>
          </p:cNvGraphicFramePr>
          <p:nvPr>
            <p:ph idx="1"/>
            <p:extLst/>
          </p:nvPr>
        </p:nvGraphicFramePr>
        <p:xfrm>
          <a:off x="312336" y="1690688"/>
          <a:ext cx="4942835" cy="4951847"/>
        </p:xfrm>
        <a:graphic>
          <a:graphicData uri="http://schemas.openxmlformats.org/drawingml/2006/table">
            <a:tbl>
              <a:tblPr>
                <a:tableStyleId>{5C22544A-7EE6-4342-B048-85BDC9FD1C3A}</a:tableStyleId>
              </a:tblPr>
              <a:tblGrid>
                <a:gridCol w="299566">
                  <a:extLst>
                    <a:ext uri="{9D8B030D-6E8A-4147-A177-3AD203B41FA5}">
                      <a16:colId xmlns:a16="http://schemas.microsoft.com/office/drawing/2014/main" val="3274981730"/>
                    </a:ext>
                  </a:extLst>
                </a:gridCol>
                <a:gridCol w="249639">
                  <a:extLst>
                    <a:ext uri="{9D8B030D-6E8A-4147-A177-3AD203B41FA5}">
                      <a16:colId xmlns:a16="http://schemas.microsoft.com/office/drawing/2014/main" val="2278436328"/>
                    </a:ext>
                  </a:extLst>
                </a:gridCol>
                <a:gridCol w="456480">
                  <a:extLst>
                    <a:ext uri="{9D8B030D-6E8A-4147-A177-3AD203B41FA5}">
                      <a16:colId xmlns:a16="http://schemas.microsoft.com/office/drawing/2014/main" val="1987869885"/>
                    </a:ext>
                  </a:extLst>
                </a:gridCol>
                <a:gridCol w="784577">
                  <a:extLst>
                    <a:ext uri="{9D8B030D-6E8A-4147-A177-3AD203B41FA5}">
                      <a16:colId xmlns:a16="http://schemas.microsoft.com/office/drawing/2014/main" val="2664814813"/>
                    </a:ext>
                  </a:extLst>
                </a:gridCol>
                <a:gridCol w="784577">
                  <a:extLst>
                    <a:ext uri="{9D8B030D-6E8A-4147-A177-3AD203B41FA5}">
                      <a16:colId xmlns:a16="http://schemas.microsoft.com/office/drawing/2014/main" val="1033822250"/>
                    </a:ext>
                  </a:extLst>
                </a:gridCol>
                <a:gridCol w="789332">
                  <a:extLst>
                    <a:ext uri="{9D8B030D-6E8A-4147-A177-3AD203B41FA5}">
                      <a16:colId xmlns:a16="http://schemas.microsoft.com/office/drawing/2014/main" val="862414280"/>
                    </a:ext>
                  </a:extLst>
                </a:gridCol>
                <a:gridCol w="789332">
                  <a:extLst>
                    <a:ext uri="{9D8B030D-6E8A-4147-A177-3AD203B41FA5}">
                      <a16:colId xmlns:a16="http://schemas.microsoft.com/office/drawing/2014/main" val="2723858848"/>
                    </a:ext>
                  </a:extLst>
                </a:gridCol>
                <a:gridCol w="789332">
                  <a:extLst>
                    <a:ext uri="{9D8B030D-6E8A-4147-A177-3AD203B41FA5}">
                      <a16:colId xmlns:a16="http://schemas.microsoft.com/office/drawing/2014/main" val="577634596"/>
                    </a:ext>
                  </a:extLst>
                </a:gridCol>
              </a:tblGrid>
              <a:tr h="463595">
                <a:tc gridSpan="5">
                  <a:txBody>
                    <a:bodyPr/>
                    <a:lstStyle/>
                    <a:p>
                      <a:pPr algn="ctr" fontAlgn="b"/>
                      <a:r>
                        <a:rPr lang="en-US" sz="2500" u="none" strike="noStrike">
                          <a:effectLst/>
                        </a:rPr>
                        <a:t>Dyno Test #1</a:t>
                      </a:r>
                      <a:endParaRPr lang="en-US" sz="25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2815914661"/>
                  </a:ext>
                </a:extLst>
              </a:tr>
              <a:tr h="250118">
                <a:tc>
                  <a:txBody>
                    <a:bodyPr/>
                    <a:lstStyle/>
                    <a:p>
                      <a:pPr algn="l" fontAlgn="b"/>
                      <a:r>
                        <a:rPr lang="en-US" sz="800" u="none" strike="noStrike">
                          <a:effectLst/>
                        </a:rPr>
                        <a:t>Time</a:t>
                      </a:r>
                      <a:endParaRPr lang="en-US" sz="800" b="0" i="0" u="none" strike="noStrike">
                        <a:solidFill>
                          <a:srgbClr val="000000"/>
                        </a:solidFill>
                        <a:effectLst/>
                        <a:latin typeface="Calibri" panose="020F0502020204030204" pitchFamily="34" charset="0"/>
                      </a:endParaRPr>
                    </a:p>
                  </a:txBody>
                  <a:tcPr marL="6575" marR="6575" marT="6575" marB="0" anchor="b"/>
                </a:tc>
                <a:tc gridSpan="2">
                  <a:txBody>
                    <a:bodyPr/>
                    <a:lstStyle/>
                    <a:p>
                      <a:pPr algn="ctr" fontAlgn="b"/>
                      <a:r>
                        <a:rPr lang="en-US" sz="1400" u="none" strike="noStrike">
                          <a:effectLst/>
                        </a:rPr>
                        <a:t>Velocity</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gridSpan="2">
                  <a:txBody>
                    <a:bodyPr/>
                    <a:lstStyle/>
                    <a:p>
                      <a:pPr algn="ctr" fontAlgn="b"/>
                      <a:r>
                        <a:rPr lang="en-US" sz="1400" u="none" strike="noStrike">
                          <a:effectLst/>
                        </a:rPr>
                        <a:t>Acceleration</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gridSpan="2">
                  <a:txBody>
                    <a:bodyPr/>
                    <a:lstStyle/>
                    <a:p>
                      <a:pPr algn="ctr" fontAlgn="b"/>
                      <a:r>
                        <a:rPr lang="en-US" sz="1400" u="none" strike="noStrike">
                          <a:effectLst/>
                        </a:rPr>
                        <a:t>Torque</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a:txBody>
                    <a:bodyPr/>
                    <a:lstStyle/>
                    <a:p>
                      <a:pPr algn="l" fontAlgn="b"/>
                      <a:r>
                        <a:rPr lang="en-US" sz="1400" u="none" strike="noStrike">
                          <a:effectLst/>
                        </a:rPr>
                        <a:t>Power</a:t>
                      </a:r>
                      <a:endParaRPr lang="en-US" sz="14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890974243"/>
                  </a:ext>
                </a:extLst>
              </a:tr>
              <a:tr h="200392">
                <a:tc>
                  <a:txBody>
                    <a:bodyPr/>
                    <a:lstStyle/>
                    <a:p>
                      <a:pPr algn="l" fontAlgn="b"/>
                      <a:r>
                        <a:rPr lang="en-US" sz="800" u="none" strike="noStrike">
                          <a:effectLst/>
                        </a:rPr>
                        <a:t>ms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Rad/s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RPM/s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r/s^2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Nm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gcm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W</a:t>
                      </a:r>
                      <a:endParaRPr lang="en-US" sz="8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530907367"/>
                  </a:ext>
                </a:extLst>
              </a:tr>
              <a:tr h="149546">
                <a:tc>
                  <a:txBody>
                    <a:bodyPr/>
                    <a:lstStyle/>
                    <a:p>
                      <a:pPr algn="ctr" fontAlgn="ctr"/>
                      <a:r>
                        <a:rPr lang="en-US" sz="800" u="none" strike="noStrike">
                          <a:effectLst/>
                        </a:rPr>
                        <a:t>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5.655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260.681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27.298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3.19E-04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3.257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1.81E-03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88034445"/>
                  </a:ext>
                </a:extLst>
              </a:tr>
              <a:tr h="149546">
                <a:tc>
                  <a:txBody>
                    <a:bodyPr/>
                    <a:lstStyle/>
                    <a:p>
                      <a:pPr algn="ctr" fontAlgn="ctr"/>
                      <a:r>
                        <a:rPr lang="en-US" sz="800" u="none" strike="noStrike">
                          <a:effectLst/>
                        </a:rPr>
                        <a:t>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264.326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27.680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3.24E-04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3.302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3.70E-03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702730680"/>
                  </a:ext>
                </a:extLst>
              </a:tr>
              <a:tr h="149546">
                <a:tc>
                  <a:txBody>
                    <a:bodyPr/>
                    <a:lstStyle/>
                    <a:p>
                      <a:pPr algn="ctr" fontAlgn="ctr"/>
                      <a:r>
                        <a:rPr lang="en-US" sz="800" u="none" strike="noStrike">
                          <a:effectLst/>
                        </a:rPr>
                        <a:t>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5.655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267.742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28.038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1.86E-03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491772948"/>
                  </a:ext>
                </a:extLst>
              </a:tr>
              <a:tr h="149546">
                <a:tc>
                  <a:txBody>
                    <a:bodyPr/>
                    <a:lstStyle/>
                    <a:p>
                      <a:pPr algn="ctr" fontAlgn="ctr"/>
                      <a:r>
                        <a:rPr lang="en-US" sz="800" u="none" strike="noStrike">
                          <a:effectLst/>
                        </a:rPr>
                        <a:t>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270.931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28.372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3.385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3.79E-03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652797702"/>
                  </a:ext>
                </a:extLst>
              </a:tr>
              <a:tr h="149546">
                <a:tc>
                  <a:txBody>
                    <a:bodyPr/>
                    <a:lstStyle/>
                    <a:p>
                      <a:pPr algn="ctr" fontAlgn="ctr"/>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273.900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28.683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3.36E-04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3.83E-03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98281057"/>
                  </a:ext>
                </a:extLst>
              </a:tr>
              <a:tr h="149546">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17.069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276.653</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28.971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3.456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835846862"/>
                  </a:ext>
                </a:extLst>
              </a:tr>
              <a:tr h="149546">
                <a:tc>
                  <a:txBody>
                    <a:bodyPr/>
                    <a:lstStyle/>
                    <a:p>
                      <a:pPr algn="ctr" fontAlgn="ctr"/>
                      <a:r>
                        <a:rPr lang="en-US" sz="800" u="none" strike="noStrike">
                          <a:effectLst/>
                        </a:rPr>
                        <a:t>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218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22.829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279.194</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29.237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3.488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7.81E-03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019344153"/>
                  </a:ext>
                </a:extLst>
              </a:tr>
              <a:tr h="149546">
                <a:tc>
                  <a:txBody>
                    <a:bodyPr/>
                    <a:lstStyle/>
                    <a:p>
                      <a:pPr algn="ctr" fontAlgn="ctr"/>
                      <a:r>
                        <a:rPr lang="en-US" sz="800" u="none" strike="noStrike">
                          <a:effectLst/>
                        </a:rPr>
                        <a:t>800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17.069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281.530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29.482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3.45E-04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3.517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5.89E-03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971138455"/>
                  </a:ext>
                </a:extLst>
              </a:tr>
              <a:tr h="149546">
                <a:tc>
                  <a:txBody>
                    <a:bodyPr/>
                    <a:lstStyle/>
                    <a:p>
                      <a:pPr algn="ctr" fontAlgn="ctr"/>
                      <a:r>
                        <a:rPr lang="en-US" sz="800" u="none" strike="noStrike">
                          <a:effectLst/>
                        </a:rPr>
                        <a:t>900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283.663</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29.705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3.544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9.90E-03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384790662"/>
                  </a:ext>
                </a:extLst>
              </a:tr>
              <a:tr h="149546">
                <a:tc>
                  <a:txBody>
                    <a:bodyPr/>
                    <a:lstStyle/>
                    <a:p>
                      <a:pPr algn="ct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285.600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29.908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3.568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9.97E-03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580076884"/>
                  </a:ext>
                </a:extLst>
              </a:tr>
              <a:tr h="149546">
                <a:tc>
                  <a:txBody>
                    <a:bodyPr/>
                    <a:lstStyle/>
                    <a:p>
                      <a:pPr algn="ctr" fontAlgn="ctr"/>
                      <a:r>
                        <a:rPr lang="en-US" sz="800" u="none" strike="noStrike">
                          <a:effectLst/>
                        </a:rPr>
                        <a:t>1100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287.345</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30.091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1.00E-02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261151479"/>
                  </a:ext>
                </a:extLst>
              </a:tr>
              <a:tr h="149546">
                <a:tc>
                  <a:txBody>
                    <a:bodyPr/>
                    <a:lstStyle/>
                    <a:p>
                      <a:pPr algn="ctr" fontAlgn="ctr"/>
                      <a:r>
                        <a:rPr lang="en-US" sz="800" u="none" strike="noStrike">
                          <a:effectLst/>
                        </a:rPr>
                        <a:t>1200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34.243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288.902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30.254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3.54E-04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1.21E-02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600280506"/>
                  </a:ext>
                </a:extLst>
              </a:tr>
              <a:tr h="149546">
                <a:tc>
                  <a:txBody>
                    <a:bodyPr/>
                    <a:lstStyle/>
                    <a:p>
                      <a:pPr algn="ctr" fontAlgn="ctr"/>
                      <a:r>
                        <a:rPr lang="en-US" sz="800" u="none" strike="noStrike">
                          <a:effectLst/>
                        </a:rPr>
                        <a:t>1300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290.278</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30.398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3.56E-04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1.42E-02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892247170"/>
                  </a:ext>
                </a:extLst>
              </a:tr>
              <a:tr h="149546">
                <a:tc>
                  <a:txBody>
                    <a:bodyPr/>
                    <a:lstStyle/>
                    <a:p>
                      <a:pPr algn="ctr" fontAlgn="ctr"/>
                      <a:r>
                        <a:rPr lang="en-US" sz="800" u="none" strike="noStrike">
                          <a:effectLst/>
                        </a:rPr>
                        <a:t>1400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291.475</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30.523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3.57E-04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3.642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1.42E-02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094610874"/>
                  </a:ext>
                </a:extLst>
              </a:tr>
              <a:tr h="149546">
                <a:tc>
                  <a:txBody>
                    <a:bodyPr/>
                    <a:lstStyle/>
                    <a:p>
                      <a:pPr algn="ctr" fontAlgn="ctr"/>
                      <a:r>
                        <a:rPr lang="en-US" sz="800" u="none" strike="noStrike">
                          <a:effectLst/>
                        </a:rPr>
                        <a:t>1500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292.500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30.631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1.43E-02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681373612"/>
                  </a:ext>
                </a:extLst>
              </a:tr>
              <a:tr h="149546">
                <a:tc>
                  <a:txBody>
                    <a:bodyPr/>
                    <a:lstStyle/>
                    <a:p>
                      <a:pPr algn="ctr" fontAlgn="ctr"/>
                      <a:r>
                        <a:rPr lang="en-US" sz="800" u="none" strike="noStrike">
                          <a:effectLst/>
                        </a:rPr>
                        <a:t>1600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51.313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293.357</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30.720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3.665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1.84E-02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4283457132"/>
                  </a:ext>
                </a:extLst>
              </a:tr>
              <a:tr h="149546">
                <a:tc>
                  <a:txBody>
                    <a:bodyPr/>
                    <a:lstStyle/>
                    <a:p>
                      <a:pPr algn="ctr" fontAlgn="ctr"/>
                      <a:r>
                        <a:rPr lang="en-US" sz="800" u="none" strike="noStrike">
                          <a:effectLst/>
                        </a:rPr>
                        <a:t>1700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436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45.658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294.050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30.793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1.64E-02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26880703"/>
                  </a:ext>
                </a:extLst>
              </a:tr>
              <a:tr h="149546">
                <a:tc>
                  <a:txBody>
                    <a:bodyPr/>
                    <a:lstStyle/>
                    <a:p>
                      <a:pPr algn="ctr" fontAlgn="ctr"/>
                      <a:r>
                        <a:rPr lang="en-US" sz="800" u="none" strike="noStrike">
                          <a:effectLst/>
                        </a:rPr>
                        <a:t>1800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51.313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294.586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30.849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1.85E-02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673286645"/>
                  </a:ext>
                </a:extLst>
              </a:tr>
              <a:tr h="149546">
                <a:tc>
                  <a:txBody>
                    <a:bodyPr/>
                    <a:lstStyle/>
                    <a:p>
                      <a:pPr algn="ctr" fontAlgn="ctr"/>
                      <a:r>
                        <a:rPr lang="en-US" sz="800" u="none" strike="noStrike">
                          <a:effectLst/>
                        </a:rPr>
                        <a:t>1900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57.072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294.967</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2.06E-02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723550237"/>
                  </a:ext>
                </a:extLst>
              </a:tr>
              <a:tr h="149546">
                <a:tc>
                  <a:txBody>
                    <a:bodyPr/>
                    <a:lstStyle/>
                    <a:p>
                      <a:pPr algn="ctr" fontAlgn="ctr"/>
                      <a:r>
                        <a:rPr lang="en-US" sz="800" u="none" strike="noStrike">
                          <a:effectLst/>
                        </a:rPr>
                        <a:t>2000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57.072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2.06E-02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245247131"/>
                  </a:ext>
                </a:extLst>
              </a:tr>
              <a:tr h="149546">
                <a:tc>
                  <a:txBody>
                    <a:bodyPr/>
                    <a:lstStyle/>
                    <a:p>
                      <a:pPr algn="ctr" fontAlgn="ctr"/>
                      <a:r>
                        <a:rPr lang="en-US" sz="800" u="none" strike="noStrike">
                          <a:effectLst/>
                        </a:rPr>
                        <a:t>2100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62.832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295.289</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30.923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685370684"/>
                  </a:ext>
                </a:extLst>
              </a:tr>
              <a:tr h="149546">
                <a:tc>
                  <a:txBody>
                    <a:bodyPr/>
                    <a:lstStyle/>
                    <a:p>
                      <a:pPr algn="ctr" fontAlgn="ctr"/>
                      <a:r>
                        <a:rPr lang="en-US" sz="800" u="none" strike="noStrike">
                          <a:effectLst/>
                        </a:rPr>
                        <a:t>2200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62.832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295.238</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30.917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741638851"/>
                  </a:ext>
                </a:extLst>
              </a:tr>
              <a:tr h="149546">
                <a:tc>
                  <a:txBody>
                    <a:bodyPr/>
                    <a:lstStyle/>
                    <a:p>
                      <a:pPr algn="ctr" fontAlgn="ctr"/>
                      <a:r>
                        <a:rPr lang="en-US" sz="800" u="none" strike="noStrike">
                          <a:effectLst/>
                        </a:rPr>
                        <a:t>2300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295.054</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2.48E-02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878733870"/>
                  </a:ext>
                </a:extLst>
              </a:tr>
              <a:tr h="149546">
                <a:tc>
                  <a:txBody>
                    <a:bodyPr/>
                    <a:lstStyle/>
                    <a:p>
                      <a:pPr algn="ctr" fontAlgn="ctr"/>
                      <a:r>
                        <a:rPr lang="en-US" sz="800" u="none" strike="noStrike">
                          <a:effectLst/>
                        </a:rPr>
                        <a:t>2400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294.739</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30.865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802125836"/>
                  </a:ext>
                </a:extLst>
              </a:tr>
              <a:tr h="149546">
                <a:tc>
                  <a:txBody>
                    <a:bodyPr/>
                    <a:lstStyle/>
                    <a:p>
                      <a:pPr algn="ctr" fontAlgn="ctr"/>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294.300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30.819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435691271"/>
                  </a:ext>
                </a:extLst>
              </a:tr>
              <a:tr h="149546">
                <a:tc>
                  <a:txBody>
                    <a:bodyPr/>
                    <a:lstStyle/>
                    <a:p>
                      <a:pPr algn="ctr" fontAlgn="ctr"/>
                      <a:r>
                        <a:rPr lang="en-US" sz="800" u="none" strike="noStrike">
                          <a:effectLst/>
                        </a:rPr>
                        <a:t>2600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79.901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293.741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30.760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2.88E-02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097251585"/>
                  </a:ext>
                </a:extLst>
              </a:tr>
              <a:tr h="149546">
                <a:tc>
                  <a:txBody>
                    <a:bodyPr/>
                    <a:lstStyle/>
                    <a:p>
                      <a:pPr algn="ctr" fontAlgn="ctr"/>
                      <a:r>
                        <a:rPr lang="en-US" sz="800" u="none" strike="noStrike">
                          <a:effectLst/>
                        </a:rPr>
                        <a:t>2700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74.246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293.066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30.690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3.662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dirty="0">
                          <a:effectLst/>
                        </a:rPr>
                        <a:t>2.67E-02</a:t>
                      </a:r>
                      <a:endParaRPr lang="en-US" sz="800" b="0" i="0" u="none" strike="noStrike" dirty="0">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504812158"/>
                  </a:ext>
                </a:extLst>
              </a:tr>
            </a:tbl>
          </a:graphicData>
        </a:graphic>
      </p:graphicFrame>
      <p:graphicFrame>
        <p:nvGraphicFramePr>
          <p:cNvPr id="11" name="Table 10"/>
          <p:cNvGraphicFramePr>
            <a:graphicFrameLocks noGrp="1"/>
          </p:cNvGraphicFramePr>
          <p:nvPr>
            <p:extLst/>
          </p:nvPr>
        </p:nvGraphicFramePr>
        <p:xfrm>
          <a:off x="5496907" y="1699705"/>
          <a:ext cx="6098630" cy="4942830"/>
        </p:xfrm>
        <a:graphic>
          <a:graphicData uri="http://schemas.openxmlformats.org/drawingml/2006/table">
            <a:tbl>
              <a:tblPr>
                <a:tableStyleId>{5C22544A-7EE6-4342-B048-85BDC9FD1C3A}</a:tableStyleId>
              </a:tblPr>
              <a:tblGrid>
                <a:gridCol w="374400">
                  <a:extLst>
                    <a:ext uri="{9D8B030D-6E8A-4147-A177-3AD203B41FA5}">
                      <a16:colId xmlns:a16="http://schemas.microsoft.com/office/drawing/2014/main" val="2896304186"/>
                    </a:ext>
                  </a:extLst>
                </a:gridCol>
                <a:gridCol w="307125">
                  <a:extLst>
                    <a:ext uri="{9D8B030D-6E8A-4147-A177-3AD203B41FA5}">
                      <a16:colId xmlns:a16="http://schemas.microsoft.com/office/drawing/2014/main" val="3043553722"/>
                    </a:ext>
                  </a:extLst>
                </a:gridCol>
                <a:gridCol w="561600">
                  <a:extLst>
                    <a:ext uri="{9D8B030D-6E8A-4147-A177-3AD203B41FA5}">
                      <a16:colId xmlns:a16="http://schemas.microsoft.com/office/drawing/2014/main" val="3181865934"/>
                    </a:ext>
                  </a:extLst>
                </a:gridCol>
                <a:gridCol w="971101">
                  <a:extLst>
                    <a:ext uri="{9D8B030D-6E8A-4147-A177-3AD203B41FA5}">
                      <a16:colId xmlns:a16="http://schemas.microsoft.com/office/drawing/2014/main" val="2977737602"/>
                    </a:ext>
                  </a:extLst>
                </a:gridCol>
                <a:gridCol w="971101">
                  <a:extLst>
                    <a:ext uri="{9D8B030D-6E8A-4147-A177-3AD203B41FA5}">
                      <a16:colId xmlns:a16="http://schemas.microsoft.com/office/drawing/2014/main" val="1759384707"/>
                    </a:ext>
                  </a:extLst>
                </a:gridCol>
                <a:gridCol w="971101">
                  <a:extLst>
                    <a:ext uri="{9D8B030D-6E8A-4147-A177-3AD203B41FA5}">
                      <a16:colId xmlns:a16="http://schemas.microsoft.com/office/drawing/2014/main" val="3709413034"/>
                    </a:ext>
                  </a:extLst>
                </a:gridCol>
                <a:gridCol w="971101">
                  <a:extLst>
                    <a:ext uri="{9D8B030D-6E8A-4147-A177-3AD203B41FA5}">
                      <a16:colId xmlns:a16="http://schemas.microsoft.com/office/drawing/2014/main" val="1647234734"/>
                    </a:ext>
                  </a:extLst>
                </a:gridCol>
                <a:gridCol w="971101">
                  <a:extLst>
                    <a:ext uri="{9D8B030D-6E8A-4147-A177-3AD203B41FA5}">
                      <a16:colId xmlns:a16="http://schemas.microsoft.com/office/drawing/2014/main" val="937865402"/>
                    </a:ext>
                  </a:extLst>
                </a:gridCol>
              </a:tblGrid>
              <a:tr h="164761">
                <a:tc>
                  <a:txBody>
                    <a:bodyPr/>
                    <a:lstStyle/>
                    <a:p>
                      <a:pPr algn="ctr" fontAlgn="ctr"/>
                      <a:r>
                        <a:rPr lang="en-US" sz="800" u="none" strike="noStrike">
                          <a:effectLst/>
                        </a:rPr>
                        <a:t>2800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763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79.901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292.282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30.608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3.652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2.86E-02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728911252"/>
                  </a:ext>
                </a:extLst>
              </a:tr>
              <a:tr h="164761">
                <a:tc>
                  <a:txBody>
                    <a:bodyPr/>
                    <a:lstStyle/>
                    <a:p>
                      <a:pPr algn="ctr" fontAlgn="ctr"/>
                      <a:r>
                        <a:rPr lang="en-US" sz="800" u="none" strike="noStrike">
                          <a:effectLst/>
                        </a:rPr>
                        <a:t>2900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291.391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30.514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3.641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547382385"/>
                  </a:ext>
                </a:extLst>
              </a:tr>
              <a:tr h="164761">
                <a:tc>
                  <a:txBody>
                    <a:bodyPr/>
                    <a:lstStyle/>
                    <a:p>
                      <a:pPr algn="ct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290.400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30.411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3.628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027864802"/>
                  </a:ext>
                </a:extLst>
              </a:tr>
              <a:tr h="164761">
                <a:tc>
                  <a:txBody>
                    <a:bodyPr/>
                    <a:lstStyle/>
                    <a:p>
                      <a:pPr algn="ctr" fontAlgn="ctr"/>
                      <a:r>
                        <a:rPr lang="en-US" sz="800" u="none" strike="noStrike">
                          <a:effectLst/>
                        </a:rPr>
                        <a:t>3100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289.313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30.297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3.615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543781874"/>
                  </a:ext>
                </a:extLst>
              </a:tr>
              <a:tr h="164761">
                <a:tc>
                  <a:txBody>
                    <a:bodyPr/>
                    <a:lstStyle/>
                    <a:p>
                      <a:pPr algn="ctr" fontAlgn="ctr"/>
                      <a:r>
                        <a:rPr lang="en-US" sz="800" u="none" strike="noStrike">
                          <a:effectLst/>
                        </a:rPr>
                        <a:t>3200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872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91.316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288.134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30.173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3.53E-04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102819831"/>
                  </a:ext>
                </a:extLst>
              </a:tr>
              <a:tr h="164761">
                <a:tc>
                  <a:txBody>
                    <a:bodyPr/>
                    <a:lstStyle/>
                    <a:p>
                      <a:pPr algn="ctr" fontAlgn="ctr"/>
                      <a:r>
                        <a:rPr lang="en-US" sz="800" u="none" strike="noStrike">
                          <a:effectLst/>
                        </a:rPr>
                        <a:t>3300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927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97.075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286.870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30.041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3.51E-04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3.41E-02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369386065"/>
                  </a:ext>
                </a:extLst>
              </a:tr>
              <a:tr h="164761">
                <a:tc>
                  <a:txBody>
                    <a:bodyPr/>
                    <a:lstStyle/>
                    <a:p>
                      <a:pPr algn="ctr" fontAlgn="ctr"/>
                      <a:r>
                        <a:rPr lang="en-US" sz="800" u="none" strike="noStrike">
                          <a:effectLst/>
                        </a:rPr>
                        <a:t>3400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872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91.316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285.523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3.567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513579996"/>
                  </a:ext>
                </a:extLst>
              </a:tr>
              <a:tr h="164761">
                <a:tc>
                  <a:txBody>
                    <a:bodyPr/>
                    <a:lstStyle/>
                    <a:p>
                      <a:pPr algn="ctr" fontAlgn="ctr"/>
                      <a:r>
                        <a:rPr lang="en-US" sz="800" u="none" strike="noStrike">
                          <a:effectLst/>
                        </a:rPr>
                        <a:t>3500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981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102.730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284.100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29.751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3.549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94210228"/>
                  </a:ext>
                </a:extLst>
              </a:tr>
              <a:tr h="164761">
                <a:tc>
                  <a:txBody>
                    <a:bodyPr/>
                    <a:lstStyle/>
                    <a:p>
                      <a:pPr algn="ctr" fontAlgn="ctr"/>
                      <a:r>
                        <a:rPr lang="en-US" sz="800" u="none" strike="noStrike">
                          <a:effectLst/>
                        </a:rPr>
                        <a:t>3600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927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97.075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282.605</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29.594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600509487"/>
                  </a:ext>
                </a:extLst>
              </a:tr>
              <a:tr h="164761">
                <a:tc>
                  <a:txBody>
                    <a:bodyPr/>
                    <a:lstStyle/>
                    <a:p>
                      <a:pPr algn="ctr" fontAlgn="ctr"/>
                      <a:r>
                        <a:rPr lang="en-US" sz="800" u="none" strike="noStrike">
                          <a:effectLst/>
                        </a:rPr>
                        <a:t>3700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281.042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29.431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3.511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3.74E-02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23380760"/>
                  </a:ext>
                </a:extLst>
              </a:tr>
              <a:tr h="164761">
                <a:tc>
                  <a:txBody>
                    <a:bodyPr/>
                    <a:lstStyle/>
                    <a:p>
                      <a:pPr algn="ctr" fontAlgn="ctr"/>
                      <a:r>
                        <a:rPr lang="en-US" sz="800" u="none" strike="noStrike">
                          <a:effectLst/>
                        </a:rPr>
                        <a:t>3800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981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102.730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279.418</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29.261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3.491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172965058"/>
                  </a:ext>
                </a:extLst>
              </a:tr>
              <a:tr h="164761">
                <a:tc>
                  <a:txBody>
                    <a:bodyPr/>
                    <a:lstStyle/>
                    <a:p>
                      <a:pPr algn="ctr" fontAlgn="ctr"/>
                      <a:r>
                        <a:rPr lang="en-US" sz="800" u="none" strike="noStrike">
                          <a:effectLst/>
                        </a:rPr>
                        <a:t>3900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277.735</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29.084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3.470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dirty="0">
                          <a:effectLst/>
                        </a:rPr>
                        <a:t>3.69E-02</a:t>
                      </a:r>
                      <a:endParaRPr lang="en-US" sz="800" b="0" i="0" u="none" strike="noStrike" dirty="0">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713673067"/>
                  </a:ext>
                </a:extLst>
              </a:tr>
              <a:tr h="164761">
                <a:tc>
                  <a:txBody>
                    <a:bodyPr/>
                    <a:lstStyle/>
                    <a:p>
                      <a:pPr algn="ctr" fontAlgn="ctr"/>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276.000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28.903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3.448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3.86E-02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837226070"/>
                  </a:ext>
                </a:extLst>
              </a:tr>
              <a:tr h="164761">
                <a:tc>
                  <a:txBody>
                    <a:bodyPr/>
                    <a:lstStyle/>
                    <a:p>
                      <a:pPr algn="ctr" fontAlgn="ctr"/>
                      <a:r>
                        <a:rPr lang="en-US" sz="800" u="none" strike="noStrike">
                          <a:effectLst/>
                        </a:rPr>
                        <a:t>4100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274.217</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28.716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3.426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831294109"/>
                  </a:ext>
                </a:extLst>
              </a:tr>
              <a:tr h="164761">
                <a:tc>
                  <a:txBody>
                    <a:bodyPr/>
                    <a:lstStyle/>
                    <a:p>
                      <a:pPr algn="ctr" fontAlgn="ctr"/>
                      <a:r>
                        <a:rPr lang="en-US" sz="800" u="none" strike="noStrike">
                          <a:effectLst/>
                        </a:rPr>
                        <a:t>4200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272.390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28.525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3.403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4.00E-02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156286398"/>
                  </a:ext>
                </a:extLst>
              </a:tr>
              <a:tr h="164761">
                <a:tc>
                  <a:txBody>
                    <a:bodyPr/>
                    <a:lstStyle/>
                    <a:p>
                      <a:pPr algn="ctr" fontAlgn="ctr"/>
                      <a:r>
                        <a:rPr lang="en-US" sz="800" u="none" strike="noStrike">
                          <a:effectLst/>
                        </a:rPr>
                        <a:t>4300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270.526</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28.329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3.31E-04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3.380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3.78E-02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42588865"/>
                  </a:ext>
                </a:extLst>
              </a:tr>
              <a:tr h="164761">
                <a:tc>
                  <a:txBody>
                    <a:bodyPr/>
                    <a:lstStyle/>
                    <a:p>
                      <a:pPr algn="ctr" fontAlgn="ctr"/>
                      <a:r>
                        <a:rPr lang="en-US" sz="800" u="none" strike="noStrike">
                          <a:effectLst/>
                        </a:rPr>
                        <a:t>4400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268.627</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28.131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3.29E-04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3.356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3.95E-02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598488064"/>
                  </a:ext>
                </a:extLst>
              </a:tr>
              <a:tr h="164761">
                <a:tc>
                  <a:txBody>
                    <a:bodyPr/>
                    <a:lstStyle/>
                    <a:p>
                      <a:pPr algn="ctr" fontAlgn="ctr"/>
                      <a:r>
                        <a:rPr lang="en-US" sz="800" u="none" strike="noStrike">
                          <a:effectLst/>
                        </a:rPr>
                        <a:t>4500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266.700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27.929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3.332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666249349"/>
                  </a:ext>
                </a:extLst>
              </a:tr>
              <a:tr h="164761">
                <a:tc>
                  <a:txBody>
                    <a:bodyPr/>
                    <a:lstStyle/>
                    <a:p>
                      <a:pPr algn="ctr" fontAlgn="ctr"/>
                      <a:r>
                        <a:rPr lang="en-US" sz="800" u="none" strike="noStrike">
                          <a:effectLst/>
                        </a:rPr>
                        <a:t>4600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264.749</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27.724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3.89E-02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876587472"/>
                  </a:ext>
                </a:extLst>
              </a:tr>
              <a:tr h="164761">
                <a:tc>
                  <a:txBody>
                    <a:bodyPr/>
                    <a:lstStyle/>
                    <a:p>
                      <a:pPr algn="ctr" fontAlgn="ctr"/>
                      <a:r>
                        <a:rPr lang="en-US" sz="800" u="none" strike="noStrike">
                          <a:effectLst/>
                        </a:rPr>
                        <a:t>4700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125.664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262.778</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27.518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4.05E-02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2890645"/>
                  </a:ext>
                </a:extLst>
              </a:tr>
              <a:tr h="164761">
                <a:tc>
                  <a:txBody>
                    <a:bodyPr/>
                    <a:lstStyle/>
                    <a:p>
                      <a:pPr algn="ctr" fontAlgn="ctr"/>
                      <a:r>
                        <a:rPr lang="en-US" sz="800" u="none" strike="noStrike">
                          <a:effectLst/>
                        </a:rPr>
                        <a:t>4800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260.794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27.310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3.258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224548929"/>
                  </a:ext>
                </a:extLst>
              </a:tr>
              <a:tr h="164761">
                <a:tc>
                  <a:txBody>
                    <a:bodyPr/>
                    <a:lstStyle/>
                    <a:p>
                      <a:pPr algn="ctr" fontAlgn="ctr"/>
                      <a:r>
                        <a:rPr lang="en-US" sz="800" u="none" strike="noStrike">
                          <a:effectLst/>
                        </a:rPr>
                        <a:t>4900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258.799</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27.101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795554810"/>
                  </a:ext>
                </a:extLst>
              </a:tr>
              <a:tr h="164761">
                <a:tc>
                  <a:txBody>
                    <a:bodyPr/>
                    <a:lstStyle/>
                    <a:p>
                      <a:pPr algn="ctr" fontAlgn="ctr"/>
                      <a:r>
                        <a:rPr lang="en-US" sz="800" u="none" strike="noStrike">
                          <a:effectLst/>
                        </a:rPr>
                        <a:t>5000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256.800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26.892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3.15E-04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4.13E-02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163597704"/>
                  </a:ext>
                </a:extLst>
              </a:tr>
              <a:tr h="164761">
                <a:tc>
                  <a:txBody>
                    <a:bodyPr/>
                    <a:lstStyle/>
                    <a:p>
                      <a:pPr algn="ctr" fontAlgn="ctr"/>
                      <a:r>
                        <a:rPr lang="en-US" sz="800" u="none" strike="noStrike">
                          <a:effectLst/>
                        </a:rPr>
                        <a:t>5100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254.801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26.683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52403863"/>
                  </a:ext>
                </a:extLst>
              </a:tr>
              <a:tr h="164761">
                <a:tc>
                  <a:txBody>
                    <a:bodyPr/>
                    <a:lstStyle/>
                    <a:p>
                      <a:pPr algn="ctr" fontAlgn="ctr"/>
                      <a:r>
                        <a:rPr lang="en-US" sz="800" u="none" strike="noStrike">
                          <a:effectLst/>
                        </a:rPr>
                        <a:t>5200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137.078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252.806</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26.474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3.159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584897374"/>
                  </a:ext>
                </a:extLst>
              </a:tr>
              <a:tr h="164761">
                <a:tc>
                  <a:txBody>
                    <a:bodyPr/>
                    <a:lstStyle/>
                    <a:p>
                      <a:pPr algn="ctr" fontAlgn="ctr"/>
                      <a:r>
                        <a:rPr lang="en-US" sz="800" u="none" strike="noStrike">
                          <a:effectLst/>
                        </a:rPr>
                        <a:t>5300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137.078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250.822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26.266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3.134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4.21E-02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442251256"/>
                  </a:ext>
                </a:extLst>
              </a:tr>
              <a:tr h="164761">
                <a:tc>
                  <a:txBody>
                    <a:bodyPr/>
                    <a:lstStyle/>
                    <a:p>
                      <a:pPr algn="ctr" fontAlgn="ctr"/>
                      <a:r>
                        <a:rPr lang="en-US" sz="800" u="none" strike="noStrike">
                          <a:effectLst/>
                        </a:rPr>
                        <a:t>5400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248.851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26.060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3.05E-04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4.35E-02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668009300"/>
                  </a:ext>
                </a:extLst>
              </a:tr>
              <a:tr h="164761">
                <a:tc>
                  <a:txBody>
                    <a:bodyPr/>
                    <a:lstStyle/>
                    <a:p>
                      <a:pPr algn="ctr" fontAlgn="ctr"/>
                      <a:r>
                        <a:rPr lang="en-US" sz="800" u="none" strike="noStrike">
                          <a:effectLst/>
                        </a:rPr>
                        <a:t>5500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246.900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25.855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3.03E-04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3.085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4.32E-02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025723224"/>
                  </a:ext>
                </a:extLst>
              </a:tr>
              <a:tr h="164761">
                <a:tc>
                  <a:txBody>
                    <a:bodyPr/>
                    <a:lstStyle/>
                    <a:p>
                      <a:pPr algn="ctr" fontAlgn="ctr"/>
                      <a:r>
                        <a:rPr lang="en-US" sz="800" u="none" strike="noStrike">
                          <a:effectLst/>
                        </a:rPr>
                        <a:t>5600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244.973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25.653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296613936"/>
                  </a:ext>
                </a:extLst>
              </a:tr>
              <a:tr h="164761">
                <a:tc>
                  <a:txBody>
                    <a:bodyPr/>
                    <a:lstStyle/>
                    <a:p>
                      <a:pPr algn="ctr" fontAlgn="ctr"/>
                      <a:r>
                        <a:rPr lang="en-US" sz="800" u="none" strike="noStrike">
                          <a:effectLst/>
                        </a:rPr>
                        <a:t>5700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243.074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25.455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2.98E-04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3.037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dirty="0">
                          <a:effectLst/>
                        </a:rPr>
                        <a:t>4.25E-02</a:t>
                      </a:r>
                      <a:endParaRPr lang="en-US" sz="800" b="0" i="0" u="none" strike="noStrike" dirty="0">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67859773"/>
                  </a:ext>
                </a:extLst>
              </a:tr>
            </a:tbl>
          </a:graphicData>
        </a:graphic>
      </p:graphicFrame>
    </p:spTree>
    <p:extLst>
      <p:ext uri="{BB962C8B-B14F-4D97-AF65-F5344CB8AC3E}">
        <p14:creationId xmlns:p14="http://schemas.microsoft.com/office/powerpoint/2010/main" val="2757288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980"/>
            <a:ext cx="10515600" cy="1325563"/>
          </a:xfrm>
        </p:spPr>
        <p:txBody>
          <a:bodyPr/>
          <a:lstStyle/>
          <a:p>
            <a:pPr algn="ctr"/>
            <a:r>
              <a:rPr lang="en-US" dirty="0" smtClean="0"/>
              <a:t>Graphs</a:t>
            </a:r>
            <a:endParaRPr lang="en-US" dirty="0"/>
          </a:p>
        </p:txBody>
      </p:sp>
      <p:graphicFrame>
        <p:nvGraphicFramePr>
          <p:cNvPr id="4" name="Content Placeholder 3"/>
          <p:cNvGraphicFramePr>
            <a:graphicFrameLocks noGrp="1"/>
          </p:cNvGraphicFramePr>
          <p:nvPr>
            <p:ph idx="1"/>
            <p:extLst/>
          </p:nvPr>
        </p:nvGraphicFramePr>
        <p:xfrm>
          <a:off x="838200" y="1623301"/>
          <a:ext cx="4264573" cy="2381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530773" y="4162097"/>
          <a:ext cx="4572000" cy="251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6258911" y="162330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6369269" y="4114800"/>
          <a:ext cx="446164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4452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Thoughts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921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Permanent magnet dc motors</a:t>
            </a:r>
          </a:p>
        </p:txBody>
      </p:sp>
      <p:sp>
        <p:nvSpPr>
          <p:cNvPr id="3" name="Content Placeholder 2"/>
          <p:cNvSpPr>
            <a:spLocks noGrp="1"/>
          </p:cNvSpPr>
          <p:nvPr>
            <p:ph idx="1"/>
          </p:nvPr>
        </p:nvSpPr>
        <p:spPr/>
        <p:txBody>
          <a:bodyPr>
            <a:normAutofit/>
          </a:bodyPr>
          <a:lstStyle/>
          <a:p>
            <a:r>
              <a:rPr lang="en-US" sz="2800" dirty="0"/>
              <a:t>In a permanent magnet dc motor, mechanical rotation is attained through interaction of a permanent magnet’s magnetic field and the magnetic field of a conductor with current running through it.</a:t>
            </a:r>
          </a:p>
          <a:p>
            <a:r>
              <a:rPr lang="en-US" sz="2800" dirty="0"/>
              <a:t>The permanent magnet is kept stationary in a part of the motor called the stator, while the current carrying conductor will be allowed to rotate as its magnetic field interacts with the magnetic field of the stator.  The rotating part of the motor is called the rotor</a:t>
            </a:r>
          </a:p>
        </p:txBody>
      </p:sp>
    </p:spTree>
    <p:extLst>
      <p:ext uri="{BB962C8B-B14F-4D97-AF65-F5344CB8AC3E}">
        <p14:creationId xmlns:p14="http://schemas.microsoft.com/office/powerpoint/2010/main" val="119822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Dc motors (continued)</a:t>
            </a:r>
          </a:p>
        </p:txBody>
      </p:sp>
      <p:pic>
        <p:nvPicPr>
          <p:cNvPr id="1026" name="Picture 2" descr="dc motor par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7506" y="157655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5724" y="1576552"/>
            <a:ext cx="7333593" cy="3970318"/>
          </a:xfrm>
          <a:prstGeom prst="rect">
            <a:avLst/>
          </a:prstGeom>
          <a:noFill/>
        </p:spPr>
        <p:txBody>
          <a:bodyPr wrap="square" rtlCol="0">
            <a:spAutoFit/>
          </a:bodyPr>
          <a:lstStyle/>
          <a:p>
            <a:r>
              <a:rPr lang="en-US" dirty="0"/>
              <a:t>By configuring the motor in such a way that the current carrying conductor is able to rotate freely, mechanical motion can be generated by applying a current.  The current will create a magnetic field which will interact with the magnetic field of the permanent magnet.  This creates a force, and since the armature is able to move, this force will act on the armature (which is part of the rotor) causing it to rotate.</a:t>
            </a:r>
          </a:p>
          <a:p>
            <a:r>
              <a:rPr lang="en-US" dirty="0"/>
              <a:t>In order for the motor to work, the armature must both be able to rotate freely and have a constant connection to a dc source.  This is done by applying voltage via carbon brushes.  The brushes are pushed against the commutator (with the help of springs) allowing the brushes to remain in a fixed position even as the armature begins to rotate due the magnetic field being generated from the current running through the armature. </a:t>
            </a:r>
          </a:p>
        </p:txBody>
      </p:sp>
    </p:spTree>
    <p:extLst>
      <p:ext uri="{BB962C8B-B14F-4D97-AF65-F5344CB8AC3E}">
        <p14:creationId xmlns:p14="http://schemas.microsoft.com/office/powerpoint/2010/main" val="82511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Dc motors (continued)</a:t>
            </a:r>
          </a:p>
        </p:txBody>
      </p:sp>
      <p:sp>
        <p:nvSpPr>
          <p:cNvPr id="3" name="Content Placeholder 2"/>
          <p:cNvSpPr>
            <a:spLocks noGrp="1"/>
          </p:cNvSpPr>
          <p:nvPr>
            <p:ph idx="1"/>
          </p:nvPr>
        </p:nvSpPr>
        <p:spPr/>
        <p:txBody>
          <a:bodyPr>
            <a:normAutofit fontScale="92500"/>
          </a:bodyPr>
          <a:lstStyle/>
          <a:p>
            <a:r>
              <a:rPr lang="en-US" sz="2800" dirty="0"/>
              <a:t>The commutator is designed in such a way that as the armature rotates, the dc voltage applied by the brushes will alternate, which switches the direction of the current through the armature.  This is good because since the armature itself has rotated, the magnetic field will have changed its orientation.  By also alternating the applied voltage as the armature rotates we are able to control the orientation of the magnetic field of the armature to ensure that the largest possible force is acting on the armature regardless of its physical orientation.  As the armatures rotates against the brushes, the brushes will eventually grind down and need to be changed.</a:t>
            </a:r>
          </a:p>
          <a:p>
            <a:endParaRPr lang="en-US" dirty="0"/>
          </a:p>
        </p:txBody>
      </p:sp>
    </p:spTree>
    <p:extLst>
      <p:ext uri="{BB962C8B-B14F-4D97-AF65-F5344CB8AC3E}">
        <p14:creationId xmlns:p14="http://schemas.microsoft.com/office/powerpoint/2010/main" val="89326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Dc motors (continued)</a:t>
            </a:r>
          </a:p>
        </p:txBody>
      </p:sp>
      <p:sp>
        <p:nvSpPr>
          <p:cNvPr id="4" name="TextBox 3"/>
          <p:cNvSpPr txBox="1"/>
          <p:nvPr/>
        </p:nvSpPr>
        <p:spPr>
          <a:xfrm>
            <a:off x="1069848" y="2093976"/>
            <a:ext cx="10691228" cy="4154984"/>
          </a:xfrm>
          <a:prstGeom prst="rect">
            <a:avLst/>
          </a:prstGeom>
          <a:noFill/>
        </p:spPr>
        <p:txBody>
          <a:bodyPr wrap="square" rtlCol="0">
            <a:spAutoFit/>
          </a:bodyPr>
          <a:lstStyle/>
          <a:p>
            <a:r>
              <a:rPr lang="en-US" sz="2400" dirty="0"/>
              <a:t>Because the polar orientation of the magnetic fields in a motor are not constant, there is a varying force exerted on the armature, resulting in a choppy rotation.  The change in force is due to the armature cutting through less flux lines from the magnetic field of the stator when the armature is oriented perpendicular to the flux lines.  To help combat this, additional commutator terminals that are connected to conductors are added at angles.  The more coils at varying angles means more positions in the armatures rotation in which conductors will be perpendicular to the flux lines of the stator’s magnetic field, which is when force exerted on the armature is at maximum.  This allows smoother motion and more consistent torque.</a:t>
            </a:r>
          </a:p>
        </p:txBody>
      </p:sp>
    </p:spTree>
    <p:extLst>
      <p:ext uri="{BB962C8B-B14F-4D97-AF65-F5344CB8AC3E}">
        <p14:creationId xmlns:p14="http://schemas.microsoft.com/office/powerpoint/2010/main" val="392446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Dc Shunt motor</a:t>
            </a:r>
          </a:p>
        </p:txBody>
      </p:sp>
      <p:sp>
        <p:nvSpPr>
          <p:cNvPr id="3" name="Content Placeholder 2"/>
          <p:cNvSpPr>
            <a:spLocks noGrp="1"/>
          </p:cNvSpPr>
          <p:nvPr>
            <p:ph idx="1"/>
          </p:nvPr>
        </p:nvSpPr>
        <p:spPr>
          <a:xfrm>
            <a:off x="1069848" y="2121408"/>
            <a:ext cx="6529131" cy="4050792"/>
          </a:xfrm>
        </p:spPr>
        <p:txBody>
          <a:bodyPr/>
          <a:lstStyle/>
          <a:p>
            <a:r>
              <a:rPr lang="en-US" dirty="0"/>
              <a:t>A DC shunt motor works much the same way as a permanent magnet motor.  The difference is that the stator will create an electromagnetic field rather than use permanent magnets to create a magnetic field.</a:t>
            </a:r>
          </a:p>
          <a:p>
            <a:r>
              <a:rPr lang="en-US" dirty="0"/>
              <a:t>The coil used to create the electromagnetic field (called the field winding) is connected in parallel to the armature winding (this is called shunting).</a:t>
            </a:r>
          </a:p>
          <a:p>
            <a:r>
              <a:rPr lang="en-US" dirty="0"/>
              <a:t>The current to the field winding and the armature winding are supplied from the same power supply.</a:t>
            </a:r>
          </a:p>
          <a:p>
            <a:r>
              <a:rPr lang="en-US" dirty="0"/>
              <a:t>DC shunt motors have efficient speed regulation.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295" y="2121408"/>
            <a:ext cx="3580895" cy="2755392"/>
          </a:xfrm>
          <a:prstGeom prst="rect">
            <a:avLst/>
          </a:prstGeom>
        </p:spPr>
      </p:pic>
    </p:spTree>
    <p:extLst>
      <p:ext uri="{BB962C8B-B14F-4D97-AF65-F5344CB8AC3E}">
        <p14:creationId xmlns:p14="http://schemas.microsoft.com/office/powerpoint/2010/main" val="426245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844</TotalTime>
  <Words>2993</Words>
  <Application>Microsoft Office PowerPoint</Application>
  <PresentationFormat>Widescreen</PresentationFormat>
  <Paragraphs>636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Rockwell</vt:lpstr>
      <vt:lpstr>Rockwell Condensed</vt:lpstr>
      <vt:lpstr>Wingdings</vt:lpstr>
      <vt:lpstr>Wood Type</vt:lpstr>
      <vt:lpstr>Motors</vt:lpstr>
      <vt:lpstr>What is a Motor</vt:lpstr>
      <vt:lpstr>Types of motors</vt:lpstr>
      <vt:lpstr>DC motors</vt:lpstr>
      <vt:lpstr>Permanent magnet dc motors</vt:lpstr>
      <vt:lpstr>Dc motors (continued)</vt:lpstr>
      <vt:lpstr>Dc motors (continued)</vt:lpstr>
      <vt:lpstr>Dc motors (continued)</vt:lpstr>
      <vt:lpstr>Dc Shunt motor</vt:lpstr>
      <vt:lpstr>Series wound dc motor</vt:lpstr>
      <vt:lpstr>Compound wound dc motor</vt:lpstr>
      <vt:lpstr>Brushless dc motor</vt:lpstr>
      <vt:lpstr>Brushless dc motors (continued)</vt:lpstr>
      <vt:lpstr>More Complex DC Motors</vt:lpstr>
      <vt:lpstr>AC Motors</vt:lpstr>
      <vt:lpstr>Asynchronous ac motors</vt:lpstr>
      <vt:lpstr>Single-phase ac motor</vt:lpstr>
      <vt:lpstr>Single-phase ac motors (continued)</vt:lpstr>
      <vt:lpstr>Types of single-phase motors</vt:lpstr>
      <vt:lpstr>Split phase motor</vt:lpstr>
      <vt:lpstr>Split phase motor (continued)</vt:lpstr>
      <vt:lpstr>Shaded pole ac motor</vt:lpstr>
      <vt:lpstr>Shaded pole ac motor (continued)</vt:lpstr>
      <vt:lpstr>Capacitor start motor</vt:lpstr>
      <vt:lpstr>Capacitor start motor (continued)</vt:lpstr>
      <vt:lpstr>Properties</vt:lpstr>
      <vt:lpstr>3-phase ac motor</vt:lpstr>
      <vt:lpstr>Synchronous ac motor</vt:lpstr>
      <vt:lpstr>Simulating Motors with PSpice</vt:lpstr>
      <vt:lpstr>PowerPoint Presentation</vt:lpstr>
      <vt:lpstr>Electrical Circuit</vt:lpstr>
      <vt:lpstr>Electrical Circuit</vt:lpstr>
      <vt:lpstr>Mechanical Circuit Equivalent</vt:lpstr>
      <vt:lpstr>Mechanical Circuit Equivalent</vt:lpstr>
      <vt:lpstr>Relationships</vt:lpstr>
      <vt:lpstr>Full Circuit</vt:lpstr>
      <vt:lpstr>Dynamometer</vt:lpstr>
      <vt:lpstr>Goal</vt:lpstr>
      <vt:lpstr>Outline of Dyno</vt:lpstr>
      <vt:lpstr>Circuit Parts List</vt:lpstr>
      <vt:lpstr>Parts for Housing</vt:lpstr>
      <vt:lpstr>3D Parts</vt:lpstr>
      <vt:lpstr>Schematic</vt:lpstr>
      <vt:lpstr>Circuitry</vt:lpstr>
      <vt:lpstr>Test Run</vt:lpstr>
      <vt:lpstr>Analyzing The Data</vt:lpstr>
      <vt:lpstr>Official Test Run</vt:lpstr>
      <vt:lpstr>Graphs</vt:lpstr>
      <vt:lpstr>Thoughts</vt:lpstr>
    </vt:vector>
  </TitlesOfParts>
  <Company>Ivy Tech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Bazile</dc:creator>
  <cp:lastModifiedBy>Lucas  Bazile</cp:lastModifiedBy>
  <cp:revision>46</cp:revision>
  <dcterms:created xsi:type="dcterms:W3CDTF">2017-09-12T16:47:24Z</dcterms:created>
  <dcterms:modified xsi:type="dcterms:W3CDTF">2018-05-08T23:47:21Z</dcterms:modified>
</cp:coreProperties>
</file>