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7" r:id="rId3"/>
    <p:sldId id="279" r:id="rId4"/>
    <p:sldId id="280" r:id="rId5"/>
    <p:sldId id="291" r:id="rId6"/>
    <p:sldId id="290" r:id="rId7"/>
    <p:sldId id="257" r:id="rId8"/>
    <p:sldId id="258" r:id="rId9"/>
    <p:sldId id="260" r:id="rId10"/>
    <p:sldId id="292" r:id="rId11"/>
    <p:sldId id="259" r:id="rId12"/>
    <p:sldId id="261" r:id="rId13"/>
    <p:sldId id="262" r:id="rId14"/>
    <p:sldId id="293" r:id="rId15"/>
    <p:sldId id="263" r:id="rId16"/>
    <p:sldId id="264" r:id="rId17"/>
    <p:sldId id="265" r:id="rId18"/>
    <p:sldId id="266" r:id="rId19"/>
    <p:sldId id="267" r:id="rId20"/>
    <p:sldId id="268" r:id="rId21"/>
    <p:sldId id="269" r:id="rId22"/>
    <p:sldId id="270" r:id="rId23"/>
    <p:sldId id="271" r:id="rId24"/>
    <p:sldId id="272" r:id="rId25"/>
    <p:sldId id="294" r:id="rId26"/>
    <p:sldId id="273" r:id="rId27"/>
    <p:sldId id="274" r:id="rId28"/>
    <p:sldId id="275" r:id="rId29"/>
    <p:sldId id="288" r:id="rId30"/>
    <p:sldId id="295" r:id="rId31"/>
    <p:sldId id="289" r:id="rId32"/>
    <p:sldId id="296" r:id="rId33"/>
    <p:sldId id="276" r:id="rId34"/>
    <p:sldId id="284" r:id="rId35"/>
    <p:sldId id="297" r:id="rId36"/>
    <p:sldId id="298" r:id="rId37"/>
    <p:sldId id="299" r:id="rId38"/>
    <p:sldId id="286" r:id="rId39"/>
    <p:sldId id="285" r:id="rId40"/>
    <p:sldId id="287" r:id="rId41"/>
    <p:sldId id="301" r:id="rId42"/>
    <p:sldId id="302" r:id="rId43"/>
    <p:sldId id="303" r:id="rId44"/>
    <p:sldId id="304" r:id="rId45"/>
    <p:sldId id="305" r:id="rId46"/>
    <p:sldId id="306" r:id="rId47"/>
    <p:sldId id="307" r:id="rId48"/>
    <p:sldId id="308" r:id="rId49"/>
    <p:sldId id="309" r:id="rId50"/>
    <p:sldId id="310" r:id="rId51"/>
    <p:sldId id="319" r:id="rId52"/>
    <p:sldId id="312" r:id="rId53"/>
    <p:sldId id="325" r:id="rId54"/>
    <p:sldId id="324" r:id="rId55"/>
    <p:sldId id="320" r:id="rId56"/>
    <p:sldId id="318" r:id="rId57"/>
    <p:sldId id="311" r:id="rId58"/>
    <p:sldId id="326" r:id="rId59"/>
    <p:sldId id="323" r:id="rId60"/>
    <p:sldId id="321" r:id="rId61"/>
    <p:sldId id="313" r:id="rId62"/>
    <p:sldId id="314" r:id="rId63"/>
    <p:sldId id="316" r:id="rId64"/>
    <p:sldId id="329" r:id="rId65"/>
    <p:sldId id="327" r:id="rId66"/>
    <p:sldId id="328" r:id="rId67"/>
    <p:sldId id="348" r:id="rId68"/>
    <p:sldId id="315" r:id="rId69"/>
    <p:sldId id="322" r:id="rId70"/>
    <p:sldId id="317"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9" r:id="rId85"/>
    <p:sldId id="343" r:id="rId86"/>
    <p:sldId id="344" r:id="rId87"/>
    <p:sldId id="345" r:id="rId88"/>
    <p:sldId id="346" r:id="rId89"/>
    <p:sldId id="347" r:id="rId90"/>
    <p:sldId id="350"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BCCDBD-2008-4314-AFE4-46E7B194BAA7}">
          <p14:sldIdLst>
            <p14:sldId id="256"/>
            <p14:sldId id="277"/>
            <p14:sldId id="279"/>
            <p14:sldId id="280"/>
            <p14:sldId id="291"/>
            <p14:sldId id="290"/>
            <p14:sldId id="257"/>
            <p14:sldId id="258"/>
            <p14:sldId id="260"/>
            <p14:sldId id="292"/>
            <p14:sldId id="259"/>
            <p14:sldId id="261"/>
            <p14:sldId id="262"/>
            <p14:sldId id="293"/>
            <p14:sldId id="263"/>
            <p14:sldId id="264"/>
            <p14:sldId id="265"/>
            <p14:sldId id="266"/>
            <p14:sldId id="267"/>
            <p14:sldId id="268"/>
            <p14:sldId id="269"/>
            <p14:sldId id="270"/>
            <p14:sldId id="271"/>
            <p14:sldId id="272"/>
            <p14:sldId id="294"/>
            <p14:sldId id="273"/>
            <p14:sldId id="274"/>
            <p14:sldId id="275"/>
            <p14:sldId id="288"/>
            <p14:sldId id="295"/>
            <p14:sldId id="289"/>
            <p14:sldId id="296"/>
            <p14:sldId id="276"/>
            <p14:sldId id="284"/>
            <p14:sldId id="297"/>
            <p14:sldId id="298"/>
            <p14:sldId id="299"/>
            <p14:sldId id="286"/>
            <p14:sldId id="285"/>
            <p14:sldId id="287"/>
            <p14:sldId id="301"/>
            <p14:sldId id="302"/>
            <p14:sldId id="303"/>
            <p14:sldId id="304"/>
            <p14:sldId id="305"/>
            <p14:sldId id="306"/>
            <p14:sldId id="307"/>
            <p14:sldId id="308"/>
            <p14:sldId id="309"/>
            <p14:sldId id="310"/>
            <p14:sldId id="319"/>
            <p14:sldId id="312"/>
            <p14:sldId id="325"/>
            <p14:sldId id="324"/>
            <p14:sldId id="320"/>
            <p14:sldId id="318"/>
            <p14:sldId id="311"/>
            <p14:sldId id="326"/>
            <p14:sldId id="323"/>
            <p14:sldId id="321"/>
            <p14:sldId id="313"/>
            <p14:sldId id="314"/>
            <p14:sldId id="316"/>
            <p14:sldId id="329"/>
            <p14:sldId id="327"/>
            <p14:sldId id="328"/>
            <p14:sldId id="348"/>
            <p14:sldId id="315"/>
            <p14:sldId id="322"/>
            <p14:sldId id="317"/>
            <p14:sldId id="330"/>
            <p14:sldId id="331"/>
            <p14:sldId id="332"/>
            <p14:sldId id="333"/>
            <p14:sldId id="334"/>
            <p14:sldId id="335"/>
            <p14:sldId id="336"/>
            <p14:sldId id="337"/>
            <p14:sldId id="338"/>
            <p14:sldId id="339"/>
            <p14:sldId id="340"/>
            <p14:sldId id="341"/>
            <p14:sldId id="342"/>
            <p14:sldId id="349"/>
            <p14:sldId id="343"/>
            <p14:sldId id="344"/>
            <p14:sldId id="345"/>
            <p14:sldId id="346"/>
            <p14:sldId id="347"/>
            <p14:sldId id="3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7" autoAdjust="0"/>
    <p:restoredTop sz="94660"/>
  </p:normalViewPr>
  <p:slideViewPr>
    <p:cSldViewPr snapToGrid="0">
      <p:cViewPr varScale="1">
        <p:scale>
          <a:sx n="97" d="100"/>
          <a:sy n="97" d="100"/>
        </p:scale>
        <p:origin x="2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49D1DAB-2034-4932-95A4-4EA7EFCFD668}" type="datetimeFigureOut">
              <a:rPr lang="en-US" smtClean="0"/>
              <a:pPr/>
              <a:t>5/10/2017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153246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D1DAB-2034-4932-95A4-4EA7EFCFD668}"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55508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D1DAB-2034-4932-95A4-4EA7EFCFD668}"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379491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D1DAB-2034-4932-95A4-4EA7EFCFD668}"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0FEFB-048F-4543-9DB4-81C562BB63F9}"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771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D1DAB-2034-4932-95A4-4EA7EFCFD668}"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417967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49D1DAB-2034-4932-95A4-4EA7EFCFD668}"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196716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49D1DAB-2034-4932-95A4-4EA7EFCFD668}"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153755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9D1DAB-2034-4932-95A4-4EA7EFCFD668}"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42296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9D1DAB-2034-4932-95A4-4EA7EFCFD668}"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141541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9D1DAB-2034-4932-95A4-4EA7EFCFD668}"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252543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D1DAB-2034-4932-95A4-4EA7EFCFD668}"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7309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9D1DAB-2034-4932-95A4-4EA7EFCFD668}"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420738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9D1DAB-2034-4932-95A4-4EA7EFCFD668}" type="datetimeFigureOut">
              <a:rPr lang="en-US" smtClean="0"/>
              <a:pPr/>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27588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9D1DAB-2034-4932-95A4-4EA7EFCFD668}"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242951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D1DAB-2034-4932-95A4-4EA7EFCFD668}" type="datetimeFigureOut">
              <a:rPr lang="en-US" smtClean="0"/>
              <a:pPr/>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201599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D1DAB-2034-4932-95A4-4EA7EFCFD668}"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281874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D1DAB-2034-4932-95A4-4EA7EFCFD668}"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0FEFB-048F-4543-9DB4-81C562BB63F9}" type="slidenum">
              <a:rPr lang="en-US" smtClean="0"/>
              <a:pPr/>
              <a:t>‹#›</a:t>
            </a:fld>
            <a:endParaRPr lang="en-US"/>
          </a:p>
        </p:txBody>
      </p:sp>
    </p:spTree>
    <p:extLst>
      <p:ext uri="{BB962C8B-B14F-4D97-AF65-F5344CB8AC3E}">
        <p14:creationId xmlns:p14="http://schemas.microsoft.com/office/powerpoint/2010/main" val="292951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49D1DAB-2034-4932-95A4-4EA7EFCFD668}" type="datetimeFigureOut">
              <a:rPr lang="en-US" smtClean="0"/>
              <a:pPr/>
              <a:t>5/10/2017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60FEFB-048F-4543-9DB4-81C562BB63F9}" type="slidenum">
              <a:rPr lang="en-US" smtClean="0"/>
              <a:pPr/>
              <a:t>‹#›</a:t>
            </a:fld>
            <a:endParaRPr lang="en-US"/>
          </a:p>
        </p:txBody>
      </p:sp>
    </p:spTree>
    <p:extLst>
      <p:ext uri="{BB962C8B-B14F-4D97-AF65-F5344CB8AC3E}">
        <p14:creationId xmlns:p14="http://schemas.microsoft.com/office/powerpoint/2010/main" val="136262636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Notebook</a:t>
            </a:r>
            <a:endParaRPr lang="en-US" dirty="0"/>
          </a:p>
        </p:txBody>
      </p:sp>
      <p:sp>
        <p:nvSpPr>
          <p:cNvPr id="3" name="Subtitle 2"/>
          <p:cNvSpPr>
            <a:spLocks noGrp="1"/>
          </p:cNvSpPr>
          <p:nvPr>
            <p:ph type="subTitle" idx="1"/>
          </p:nvPr>
        </p:nvSpPr>
        <p:spPr/>
        <p:txBody>
          <a:bodyPr/>
          <a:lstStyle/>
          <a:p>
            <a:r>
              <a:rPr lang="en-US" dirty="0" smtClean="0"/>
              <a:t>Lucas Bazile</a:t>
            </a:r>
            <a:endParaRPr lang="en-US" dirty="0"/>
          </a:p>
        </p:txBody>
      </p:sp>
    </p:spTree>
    <p:extLst>
      <p:ext uri="{BB962C8B-B14F-4D97-AF65-F5344CB8AC3E}">
        <p14:creationId xmlns:p14="http://schemas.microsoft.com/office/powerpoint/2010/main" val="95013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Items Used</a:t>
            </a:r>
            <a:endParaRPr lang="en-US" dirty="0"/>
          </a:p>
        </p:txBody>
      </p:sp>
      <p:sp>
        <p:nvSpPr>
          <p:cNvPr id="3" name="Content Placeholder 2"/>
          <p:cNvSpPr>
            <a:spLocks noGrp="1"/>
          </p:cNvSpPr>
          <p:nvPr>
            <p:ph idx="1"/>
          </p:nvPr>
        </p:nvSpPr>
        <p:spPr/>
        <p:txBody>
          <a:bodyPr/>
          <a:lstStyle/>
          <a:p>
            <a:pPr algn="ctr"/>
            <a:r>
              <a:rPr lang="en-US" dirty="0" smtClean="0"/>
              <a:t>Component			Quantity</a:t>
            </a:r>
          </a:p>
          <a:p>
            <a:pPr lvl="5"/>
            <a:r>
              <a:rPr lang="en-US" dirty="0" smtClean="0"/>
              <a:t>74LS08N					1</a:t>
            </a:r>
          </a:p>
          <a:p>
            <a:pPr lvl="5"/>
            <a:r>
              <a:rPr lang="en-US" dirty="0" smtClean="0"/>
              <a:t>74LS02N					1</a:t>
            </a:r>
          </a:p>
          <a:p>
            <a:pPr lvl="5"/>
            <a:r>
              <a:rPr lang="en-US" dirty="0" smtClean="0"/>
              <a:t>74LS11D					2</a:t>
            </a:r>
          </a:p>
          <a:p>
            <a:pPr lvl="5"/>
            <a:r>
              <a:rPr lang="en-US" dirty="0" smtClean="0"/>
              <a:t>74LS04D					2</a:t>
            </a:r>
          </a:p>
          <a:p>
            <a:pPr lvl="5"/>
            <a:r>
              <a:rPr lang="en-US" dirty="0" smtClean="0"/>
              <a:t>DIPSW1					6</a:t>
            </a:r>
          </a:p>
          <a:p>
            <a:pPr lvl="5"/>
            <a:r>
              <a:rPr lang="en-US" dirty="0" smtClean="0"/>
              <a:t>5v DC Source				2</a:t>
            </a:r>
          </a:p>
          <a:p>
            <a:pPr lvl="5"/>
            <a:endParaRPr lang="en-US" dirty="0"/>
          </a:p>
        </p:txBody>
      </p:sp>
    </p:spTree>
    <p:extLst>
      <p:ext uri="{BB962C8B-B14F-4D97-AF65-F5344CB8AC3E}">
        <p14:creationId xmlns:p14="http://schemas.microsoft.com/office/powerpoint/2010/main" val="11477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normAutofit fontScale="92500"/>
          </a:bodyPr>
          <a:lstStyle/>
          <a:p>
            <a:r>
              <a:rPr lang="en-US" dirty="0" smtClean="0"/>
              <a:t>Initially had a lot of problems getting the circuit to behave as intended.  Finally got it to work by starting from scratch and making sure gates were getting inputs from between resistor and switch.</a:t>
            </a:r>
          </a:p>
          <a:p>
            <a:r>
              <a:rPr lang="en-US" dirty="0" err="1" smtClean="0"/>
              <a:t>Karnaugh</a:t>
            </a:r>
            <a:r>
              <a:rPr lang="en-US" dirty="0" smtClean="0"/>
              <a:t> seemed easy enough after reviewing the process.  It was a small map since there were only 3 inputs</a:t>
            </a:r>
          </a:p>
          <a:p>
            <a:r>
              <a:rPr lang="en-US" dirty="0" smtClean="0"/>
              <a:t>Logic converter kept giving an error when I tried to apply it to the circuit.  After a few attempts I got it working though not entirely sure what I did to make it work.</a:t>
            </a:r>
          </a:p>
          <a:p>
            <a:endParaRPr lang="en-US" dirty="0"/>
          </a:p>
        </p:txBody>
      </p:sp>
    </p:spTree>
    <p:extLst>
      <p:ext uri="{BB962C8B-B14F-4D97-AF65-F5344CB8AC3E}">
        <p14:creationId xmlns:p14="http://schemas.microsoft.com/office/powerpoint/2010/main" val="194138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B</a:t>
            </a:r>
            <a:endParaRPr lang="en-US" dirty="0"/>
          </a:p>
        </p:txBody>
      </p:sp>
      <p:sp>
        <p:nvSpPr>
          <p:cNvPr id="3" name="Content Placeholder 2"/>
          <p:cNvSpPr>
            <a:spLocks noGrp="1"/>
          </p:cNvSpPr>
          <p:nvPr>
            <p:ph idx="1"/>
          </p:nvPr>
        </p:nvSpPr>
        <p:spPr/>
        <p:txBody>
          <a:bodyPr/>
          <a:lstStyle/>
          <a:p>
            <a:endParaRPr lang="en-US" dirty="0" smtClean="0"/>
          </a:p>
          <a:p>
            <a:r>
              <a:rPr lang="en-US" dirty="0" smtClean="0"/>
              <a:t>Test 6 Fundamental Gates</a:t>
            </a:r>
          </a:p>
          <a:p>
            <a:r>
              <a:rPr lang="en-US" dirty="0" smtClean="0"/>
              <a:t>Test with Logic Analyzer</a:t>
            </a:r>
            <a:endParaRPr lang="en-US" dirty="0"/>
          </a:p>
        </p:txBody>
      </p:sp>
    </p:spTree>
    <p:extLst>
      <p:ext uri="{BB962C8B-B14F-4D97-AF65-F5344CB8AC3E}">
        <p14:creationId xmlns:p14="http://schemas.microsoft.com/office/powerpoint/2010/main" val="155098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a:t>
            </a:r>
            <a:endParaRPr lang="en-US" dirty="0"/>
          </a:p>
        </p:txBody>
      </p:sp>
      <p:pic>
        <p:nvPicPr>
          <p:cNvPr id="12" name="Picture 11"/>
          <p:cNvPicPr>
            <a:picLocks noChangeAspect="1"/>
          </p:cNvPicPr>
          <p:nvPr/>
        </p:nvPicPr>
        <p:blipFill>
          <a:blip r:embed="rId2"/>
          <a:stretch>
            <a:fillRect/>
          </a:stretch>
        </p:blipFill>
        <p:spPr>
          <a:xfrm>
            <a:off x="5785138" y="1486498"/>
            <a:ext cx="5276850" cy="4733925"/>
          </a:xfrm>
          <a:prstGeom prst="rect">
            <a:avLst/>
          </a:prstGeom>
        </p:spPr>
      </p:pic>
      <p:pic>
        <p:nvPicPr>
          <p:cNvPr id="14" name="Picture 13"/>
          <p:cNvPicPr>
            <a:picLocks noChangeAspect="1"/>
          </p:cNvPicPr>
          <p:nvPr/>
        </p:nvPicPr>
        <p:blipFill>
          <a:blip r:embed="rId3"/>
          <a:stretch>
            <a:fillRect/>
          </a:stretch>
        </p:blipFill>
        <p:spPr>
          <a:xfrm>
            <a:off x="1139536" y="1302213"/>
            <a:ext cx="3917372" cy="4724411"/>
          </a:xfrm>
          <a:prstGeom prst="rect">
            <a:avLst/>
          </a:prstGeom>
        </p:spPr>
      </p:pic>
    </p:spTree>
    <p:extLst>
      <p:ext uri="{BB962C8B-B14F-4D97-AF65-F5344CB8AC3E}">
        <p14:creationId xmlns:p14="http://schemas.microsoft.com/office/powerpoint/2010/main" val="13936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Items Used</a:t>
            </a:r>
            <a:endParaRPr lang="en-US" dirty="0"/>
          </a:p>
        </p:txBody>
      </p:sp>
      <p:sp>
        <p:nvSpPr>
          <p:cNvPr id="3" name="Content Placeholder 2"/>
          <p:cNvSpPr>
            <a:spLocks noGrp="1"/>
          </p:cNvSpPr>
          <p:nvPr>
            <p:ph idx="1"/>
          </p:nvPr>
        </p:nvSpPr>
        <p:spPr/>
        <p:txBody>
          <a:bodyPr/>
          <a:lstStyle/>
          <a:p>
            <a:pPr algn="ctr"/>
            <a:r>
              <a:rPr lang="en-US" dirty="0" smtClean="0"/>
              <a:t>Component			Quantity</a:t>
            </a:r>
          </a:p>
          <a:p>
            <a:endParaRPr lang="en-US" dirty="0" smtClean="0"/>
          </a:p>
          <a:p>
            <a:pPr lvl="5"/>
            <a:r>
              <a:rPr lang="en-US" dirty="0" smtClean="0"/>
              <a:t>74LS08N</a:t>
            </a:r>
            <a:r>
              <a:rPr lang="en-US" dirty="0" smtClean="0"/>
              <a:t>					1</a:t>
            </a:r>
          </a:p>
          <a:p>
            <a:pPr lvl="5"/>
            <a:r>
              <a:rPr lang="en-US" dirty="0" smtClean="0"/>
              <a:t>74LS00</a:t>
            </a:r>
            <a:r>
              <a:rPr lang="en-US" dirty="0" smtClean="0"/>
              <a:t>					1</a:t>
            </a:r>
          </a:p>
          <a:p>
            <a:pPr lvl="5"/>
            <a:r>
              <a:rPr lang="en-US" dirty="0" smtClean="0"/>
              <a:t>74LS32N					1</a:t>
            </a:r>
          </a:p>
          <a:p>
            <a:pPr lvl="5"/>
            <a:r>
              <a:rPr lang="en-US" dirty="0" smtClean="0"/>
              <a:t>74LS02N</a:t>
            </a:r>
            <a:r>
              <a:rPr lang="en-US" dirty="0" smtClean="0"/>
              <a:t>					1</a:t>
            </a:r>
          </a:p>
          <a:p>
            <a:pPr lvl="5"/>
            <a:r>
              <a:rPr lang="en-US" dirty="0" smtClean="0"/>
              <a:t>74LS86N					2</a:t>
            </a:r>
          </a:p>
          <a:p>
            <a:pPr lvl="5"/>
            <a:r>
              <a:rPr lang="en-US" dirty="0" smtClean="0"/>
              <a:t>74LS04N					1</a:t>
            </a:r>
          </a:p>
          <a:p>
            <a:pPr lvl="5"/>
            <a:r>
              <a:rPr lang="en-US" dirty="0" smtClean="0"/>
              <a:t>Digital Clock					2</a:t>
            </a:r>
            <a:endParaRPr lang="en-US" dirty="0"/>
          </a:p>
        </p:txBody>
      </p:sp>
    </p:spTree>
    <p:extLst>
      <p:ext uri="{BB962C8B-B14F-4D97-AF65-F5344CB8AC3E}">
        <p14:creationId xmlns:p14="http://schemas.microsoft.com/office/powerpoint/2010/main" val="16276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I hadn’t used the digital clock sources before but they seem straightforward</a:t>
            </a:r>
          </a:p>
          <a:p>
            <a:r>
              <a:rPr lang="en-US" dirty="0" smtClean="0"/>
              <a:t>Also hadn’t used the logic analyzer before.  I still do not know how to operate it very well but with Andy’s help I was able to get a decent readout</a:t>
            </a:r>
          </a:p>
          <a:p>
            <a:r>
              <a:rPr lang="en-US" dirty="0" smtClean="0"/>
              <a:t>I used an XOR gate with an inverter because none of the XNOR gates in </a:t>
            </a:r>
            <a:r>
              <a:rPr lang="en-US" dirty="0" err="1" smtClean="0"/>
              <a:t>multisim</a:t>
            </a:r>
            <a:r>
              <a:rPr lang="en-US" dirty="0" smtClean="0"/>
              <a:t> were listed on ivytechengineering.com</a:t>
            </a:r>
          </a:p>
        </p:txBody>
      </p:sp>
    </p:spTree>
    <p:extLst>
      <p:ext uri="{BB962C8B-B14F-4D97-AF65-F5344CB8AC3E}">
        <p14:creationId xmlns:p14="http://schemas.microsoft.com/office/powerpoint/2010/main" val="46811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C</a:t>
            </a:r>
            <a:endParaRPr lang="en-US" dirty="0"/>
          </a:p>
        </p:txBody>
      </p:sp>
      <p:sp>
        <p:nvSpPr>
          <p:cNvPr id="3" name="Content Placeholder 2"/>
          <p:cNvSpPr>
            <a:spLocks noGrp="1"/>
          </p:cNvSpPr>
          <p:nvPr>
            <p:ph idx="1"/>
          </p:nvPr>
        </p:nvSpPr>
        <p:spPr/>
        <p:txBody>
          <a:bodyPr/>
          <a:lstStyle/>
          <a:p>
            <a:endParaRPr lang="en-US" dirty="0" smtClean="0"/>
          </a:p>
          <a:p>
            <a:r>
              <a:rPr lang="en-US" dirty="0" smtClean="0"/>
              <a:t>Simulate theorems 1-8 in </a:t>
            </a:r>
            <a:r>
              <a:rPr lang="en-US" dirty="0" err="1" smtClean="0"/>
              <a:t>multisim</a:t>
            </a:r>
            <a:endParaRPr lang="en-US" dirty="0" smtClean="0"/>
          </a:p>
          <a:p>
            <a:r>
              <a:rPr lang="en-US" dirty="0" smtClean="0"/>
              <a:t>Prove Theorems 13-17 with </a:t>
            </a:r>
            <a:r>
              <a:rPr lang="en-US" dirty="0" err="1" smtClean="0"/>
              <a:t>multisim</a:t>
            </a:r>
            <a:endParaRPr lang="en-US" dirty="0"/>
          </a:p>
        </p:txBody>
      </p:sp>
    </p:spTree>
    <p:extLst>
      <p:ext uri="{BB962C8B-B14F-4D97-AF65-F5344CB8AC3E}">
        <p14:creationId xmlns:p14="http://schemas.microsoft.com/office/powerpoint/2010/main" val="180831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Simulations of 1-8</a:t>
            </a:r>
            <a:endParaRPr lang="en-US" dirty="0"/>
          </a:p>
        </p:txBody>
      </p:sp>
      <p:pic>
        <p:nvPicPr>
          <p:cNvPr id="3" name="Picture 2"/>
          <p:cNvPicPr>
            <a:picLocks noChangeAspect="1"/>
          </p:cNvPicPr>
          <p:nvPr/>
        </p:nvPicPr>
        <p:blipFill>
          <a:blip r:embed="rId2"/>
          <a:stretch>
            <a:fillRect/>
          </a:stretch>
        </p:blipFill>
        <p:spPr>
          <a:xfrm>
            <a:off x="1392382" y="1402774"/>
            <a:ext cx="9069004" cy="5326068"/>
          </a:xfrm>
          <a:prstGeom prst="rect">
            <a:avLst/>
          </a:prstGeom>
        </p:spPr>
      </p:pic>
    </p:spTree>
    <p:extLst>
      <p:ext uri="{BB962C8B-B14F-4D97-AF65-F5344CB8AC3E}">
        <p14:creationId xmlns:p14="http://schemas.microsoft.com/office/powerpoint/2010/main" val="85610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 13a</a:t>
            </a:r>
            <a:endParaRPr lang="en-US" dirty="0"/>
          </a:p>
        </p:txBody>
      </p:sp>
      <p:pic>
        <p:nvPicPr>
          <p:cNvPr id="4" name="Content Placeholder 3"/>
          <p:cNvPicPr>
            <a:picLocks noGrp="1" noChangeAspect="1"/>
          </p:cNvPicPr>
          <p:nvPr>
            <p:ph idx="1"/>
          </p:nvPr>
        </p:nvPicPr>
        <p:blipFill>
          <a:blip r:embed="rId2"/>
          <a:stretch>
            <a:fillRect/>
          </a:stretch>
        </p:blipFill>
        <p:spPr>
          <a:xfrm>
            <a:off x="98278" y="1119365"/>
            <a:ext cx="5107568" cy="3737262"/>
          </a:xfrm>
          <a:prstGeom prst="rect">
            <a:avLst/>
          </a:prstGeom>
        </p:spPr>
      </p:pic>
      <p:pic>
        <p:nvPicPr>
          <p:cNvPr id="5" name="Picture 4"/>
          <p:cNvPicPr>
            <a:picLocks noChangeAspect="1"/>
          </p:cNvPicPr>
          <p:nvPr/>
        </p:nvPicPr>
        <p:blipFill>
          <a:blip r:embed="rId3"/>
          <a:stretch>
            <a:fillRect/>
          </a:stretch>
        </p:blipFill>
        <p:spPr>
          <a:xfrm>
            <a:off x="5945768" y="1119365"/>
            <a:ext cx="5180394" cy="3828721"/>
          </a:xfrm>
          <a:prstGeom prst="rect">
            <a:avLst/>
          </a:prstGeom>
        </p:spPr>
      </p:pic>
      <p:pic>
        <p:nvPicPr>
          <p:cNvPr id="7" name="Picture 6"/>
          <p:cNvPicPr>
            <a:picLocks noChangeAspect="1"/>
          </p:cNvPicPr>
          <p:nvPr/>
        </p:nvPicPr>
        <p:blipFill>
          <a:blip r:embed="rId4"/>
          <a:stretch>
            <a:fillRect/>
          </a:stretch>
        </p:blipFill>
        <p:spPr>
          <a:xfrm>
            <a:off x="838200" y="3849832"/>
            <a:ext cx="4867275" cy="3086100"/>
          </a:xfrm>
          <a:prstGeom prst="rect">
            <a:avLst/>
          </a:prstGeom>
        </p:spPr>
      </p:pic>
      <p:pic>
        <p:nvPicPr>
          <p:cNvPr id="8" name="Picture 7"/>
          <p:cNvPicPr>
            <a:picLocks noChangeAspect="1"/>
          </p:cNvPicPr>
          <p:nvPr/>
        </p:nvPicPr>
        <p:blipFill>
          <a:blip r:embed="rId5"/>
          <a:stretch>
            <a:fillRect/>
          </a:stretch>
        </p:blipFill>
        <p:spPr>
          <a:xfrm>
            <a:off x="6499180" y="3849832"/>
            <a:ext cx="4867275" cy="3086100"/>
          </a:xfrm>
          <a:prstGeom prst="rect">
            <a:avLst/>
          </a:prstGeom>
        </p:spPr>
      </p:pic>
    </p:spTree>
    <p:extLst>
      <p:ext uri="{BB962C8B-B14F-4D97-AF65-F5344CB8AC3E}">
        <p14:creationId xmlns:p14="http://schemas.microsoft.com/office/powerpoint/2010/main" val="293740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 13b</a:t>
            </a:r>
            <a:endParaRPr lang="en-US" dirty="0"/>
          </a:p>
        </p:txBody>
      </p:sp>
      <p:pic>
        <p:nvPicPr>
          <p:cNvPr id="4" name="Picture 3"/>
          <p:cNvPicPr>
            <a:picLocks noChangeAspect="1"/>
          </p:cNvPicPr>
          <p:nvPr/>
        </p:nvPicPr>
        <p:blipFill>
          <a:blip r:embed="rId2"/>
          <a:stretch>
            <a:fillRect/>
          </a:stretch>
        </p:blipFill>
        <p:spPr>
          <a:xfrm>
            <a:off x="0" y="919144"/>
            <a:ext cx="4504951" cy="5577792"/>
          </a:xfrm>
          <a:prstGeom prst="rect">
            <a:avLst/>
          </a:prstGeom>
        </p:spPr>
      </p:pic>
      <p:pic>
        <p:nvPicPr>
          <p:cNvPr id="5" name="Picture 4"/>
          <p:cNvPicPr>
            <a:picLocks noChangeAspect="1"/>
          </p:cNvPicPr>
          <p:nvPr/>
        </p:nvPicPr>
        <p:blipFill>
          <a:blip r:embed="rId3"/>
          <a:stretch>
            <a:fillRect/>
          </a:stretch>
        </p:blipFill>
        <p:spPr>
          <a:xfrm>
            <a:off x="5165153" y="809500"/>
            <a:ext cx="5528445" cy="5797081"/>
          </a:xfrm>
          <a:prstGeom prst="rect">
            <a:avLst/>
          </a:prstGeom>
        </p:spPr>
      </p:pic>
      <p:pic>
        <p:nvPicPr>
          <p:cNvPr id="6" name="Picture 5"/>
          <p:cNvPicPr>
            <a:picLocks noChangeAspect="1"/>
          </p:cNvPicPr>
          <p:nvPr/>
        </p:nvPicPr>
        <p:blipFill>
          <a:blip r:embed="rId4"/>
          <a:stretch>
            <a:fillRect/>
          </a:stretch>
        </p:blipFill>
        <p:spPr>
          <a:xfrm>
            <a:off x="838200" y="5081154"/>
            <a:ext cx="3775364" cy="1776845"/>
          </a:xfrm>
          <a:prstGeom prst="rect">
            <a:avLst/>
          </a:prstGeom>
        </p:spPr>
      </p:pic>
      <p:pic>
        <p:nvPicPr>
          <p:cNvPr id="7" name="Picture 6"/>
          <p:cNvPicPr>
            <a:picLocks noChangeAspect="1"/>
          </p:cNvPicPr>
          <p:nvPr/>
        </p:nvPicPr>
        <p:blipFill>
          <a:blip r:embed="rId5"/>
          <a:stretch>
            <a:fillRect/>
          </a:stretch>
        </p:blipFill>
        <p:spPr>
          <a:xfrm>
            <a:off x="9362209" y="3719945"/>
            <a:ext cx="2829790" cy="3138054"/>
          </a:xfrm>
          <a:prstGeom prst="rect">
            <a:avLst/>
          </a:prstGeom>
        </p:spPr>
      </p:pic>
    </p:spTree>
    <p:extLst>
      <p:ext uri="{BB962C8B-B14F-4D97-AF65-F5344CB8AC3E}">
        <p14:creationId xmlns:p14="http://schemas.microsoft.com/office/powerpoint/2010/main" val="153536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0</a:t>
            </a:r>
            <a:endParaRPr lang="en-US" dirty="0"/>
          </a:p>
        </p:txBody>
      </p:sp>
      <p:sp>
        <p:nvSpPr>
          <p:cNvPr id="3" name="Content Placeholder 2"/>
          <p:cNvSpPr>
            <a:spLocks noGrp="1"/>
          </p:cNvSpPr>
          <p:nvPr>
            <p:ph idx="1"/>
          </p:nvPr>
        </p:nvSpPr>
        <p:spPr/>
        <p:txBody>
          <a:bodyPr/>
          <a:lstStyle/>
          <a:p>
            <a:pPr algn="ctr"/>
            <a:r>
              <a:rPr lang="en-US" dirty="0" smtClean="0"/>
              <a:t>Objectives</a:t>
            </a:r>
          </a:p>
          <a:p>
            <a:r>
              <a:rPr lang="en-US" dirty="0" smtClean="0"/>
              <a:t>Simulate And, Or and equivalent circuits</a:t>
            </a:r>
          </a:p>
          <a:p>
            <a:r>
              <a:rPr lang="en-US" dirty="0" smtClean="0"/>
              <a:t>Verify truth tables</a:t>
            </a:r>
          </a:p>
          <a:p>
            <a:r>
              <a:rPr lang="en-US" dirty="0" smtClean="0"/>
              <a:t>Choose and build one of the circuits</a:t>
            </a:r>
            <a:endParaRPr lang="en-US" dirty="0"/>
          </a:p>
        </p:txBody>
      </p:sp>
    </p:spTree>
    <p:extLst>
      <p:ext uri="{BB962C8B-B14F-4D97-AF65-F5344CB8AC3E}">
        <p14:creationId xmlns:p14="http://schemas.microsoft.com/office/powerpoint/2010/main" val="403555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 14</a:t>
            </a:r>
            <a:endParaRPr lang="en-US" dirty="0"/>
          </a:p>
        </p:txBody>
      </p:sp>
      <p:pic>
        <p:nvPicPr>
          <p:cNvPr id="4" name="Picture 3"/>
          <p:cNvPicPr>
            <a:picLocks noChangeAspect="1"/>
          </p:cNvPicPr>
          <p:nvPr/>
        </p:nvPicPr>
        <p:blipFill>
          <a:blip r:embed="rId2"/>
          <a:stretch>
            <a:fillRect/>
          </a:stretch>
        </p:blipFill>
        <p:spPr>
          <a:xfrm>
            <a:off x="363682" y="1625312"/>
            <a:ext cx="5282526" cy="3370801"/>
          </a:xfrm>
          <a:prstGeom prst="rect">
            <a:avLst/>
          </a:prstGeom>
        </p:spPr>
      </p:pic>
      <p:pic>
        <p:nvPicPr>
          <p:cNvPr id="5" name="Picture 4"/>
          <p:cNvPicPr>
            <a:picLocks noChangeAspect="1"/>
          </p:cNvPicPr>
          <p:nvPr/>
        </p:nvPicPr>
        <p:blipFill>
          <a:blip r:embed="rId3"/>
          <a:stretch>
            <a:fillRect/>
          </a:stretch>
        </p:blipFill>
        <p:spPr>
          <a:xfrm>
            <a:off x="7195270" y="1625312"/>
            <a:ext cx="3767137" cy="3467223"/>
          </a:xfrm>
          <a:prstGeom prst="rect">
            <a:avLst/>
          </a:prstGeom>
        </p:spPr>
      </p:pic>
    </p:spTree>
    <p:extLst>
      <p:ext uri="{BB962C8B-B14F-4D97-AF65-F5344CB8AC3E}">
        <p14:creationId xmlns:p14="http://schemas.microsoft.com/office/powerpoint/2010/main" val="47037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 15a</a:t>
            </a:r>
            <a:endParaRPr lang="en-US" dirty="0"/>
          </a:p>
        </p:txBody>
      </p:sp>
      <p:pic>
        <p:nvPicPr>
          <p:cNvPr id="5" name="Picture 4"/>
          <p:cNvPicPr>
            <a:picLocks noChangeAspect="1"/>
          </p:cNvPicPr>
          <p:nvPr/>
        </p:nvPicPr>
        <p:blipFill>
          <a:blip r:embed="rId2"/>
          <a:stretch>
            <a:fillRect/>
          </a:stretch>
        </p:blipFill>
        <p:spPr>
          <a:xfrm>
            <a:off x="0" y="1198347"/>
            <a:ext cx="5190211" cy="3027361"/>
          </a:xfrm>
          <a:prstGeom prst="rect">
            <a:avLst/>
          </a:prstGeom>
        </p:spPr>
      </p:pic>
      <p:pic>
        <p:nvPicPr>
          <p:cNvPr id="6" name="Picture 5"/>
          <p:cNvPicPr>
            <a:picLocks noChangeAspect="1"/>
          </p:cNvPicPr>
          <p:nvPr/>
        </p:nvPicPr>
        <p:blipFill>
          <a:blip r:embed="rId3"/>
          <a:stretch>
            <a:fillRect/>
          </a:stretch>
        </p:blipFill>
        <p:spPr>
          <a:xfrm>
            <a:off x="5905320" y="1427308"/>
            <a:ext cx="4733371" cy="2798400"/>
          </a:xfrm>
          <a:prstGeom prst="rect">
            <a:avLst/>
          </a:prstGeom>
        </p:spPr>
      </p:pic>
      <p:pic>
        <p:nvPicPr>
          <p:cNvPr id="7" name="Picture 6"/>
          <p:cNvPicPr>
            <a:picLocks noChangeAspect="1"/>
          </p:cNvPicPr>
          <p:nvPr/>
        </p:nvPicPr>
        <p:blipFill>
          <a:blip r:embed="rId4"/>
          <a:stretch>
            <a:fillRect/>
          </a:stretch>
        </p:blipFill>
        <p:spPr>
          <a:xfrm>
            <a:off x="773611" y="3808269"/>
            <a:ext cx="4416600" cy="2800349"/>
          </a:xfrm>
          <a:prstGeom prst="rect">
            <a:avLst/>
          </a:prstGeom>
        </p:spPr>
      </p:pic>
      <p:pic>
        <p:nvPicPr>
          <p:cNvPr id="8" name="Picture 7"/>
          <p:cNvPicPr>
            <a:picLocks noChangeAspect="1"/>
          </p:cNvPicPr>
          <p:nvPr/>
        </p:nvPicPr>
        <p:blipFill>
          <a:blip r:embed="rId5"/>
          <a:stretch>
            <a:fillRect/>
          </a:stretch>
        </p:blipFill>
        <p:spPr>
          <a:xfrm>
            <a:off x="6717289" y="3665393"/>
            <a:ext cx="4867275" cy="3086100"/>
          </a:xfrm>
          <a:prstGeom prst="rect">
            <a:avLst/>
          </a:prstGeom>
        </p:spPr>
      </p:pic>
    </p:spTree>
    <p:extLst>
      <p:ext uri="{BB962C8B-B14F-4D97-AF65-F5344CB8AC3E}">
        <p14:creationId xmlns:p14="http://schemas.microsoft.com/office/powerpoint/2010/main" val="657536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 15b</a:t>
            </a:r>
            <a:endParaRPr lang="en-US" dirty="0"/>
          </a:p>
        </p:txBody>
      </p:sp>
      <p:pic>
        <p:nvPicPr>
          <p:cNvPr id="4" name="Picture 3"/>
          <p:cNvPicPr>
            <a:picLocks noChangeAspect="1"/>
          </p:cNvPicPr>
          <p:nvPr/>
        </p:nvPicPr>
        <p:blipFill>
          <a:blip r:embed="rId2"/>
          <a:stretch>
            <a:fillRect/>
          </a:stretch>
        </p:blipFill>
        <p:spPr>
          <a:xfrm>
            <a:off x="-135924" y="1281473"/>
            <a:ext cx="5190211" cy="3027361"/>
          </a:xfrm>
          <a:prstGeom prst="rect">
            <a:avLst/>
          </a:prstGeom>
        </p:spPr>
      </p:pic>
      <p:pic>
        <p:nvPicPr>
          <p:cNvPr id="5" name="Picture 4"/>
          <p:cNvPicPr>
            <a:picLocks noChangeAspect="1"/>
          </p:cNvPicPr>
          <p:nvPr/>
        </p:nvPicPr>
        <p:blipFill>
          <a:blip r:embed="rId3"/>
          <a:stretch>
            <a:fillRect/>
          </a:stretch>
        </p:blipFill>
        <p:spPr>
          <a:xfrm>
            <a:off x="5838759" y="1510434"/>
            <a:ext cx="4961791" cy="2798400"/>
          </a:xfrm>
          <a:prstGeom prst="rect">
            <a:avLst/>
          </a:prstGeom>
        </p:spPr>
      </p:pic>
      <p:pic>
        <p:nvPicPr>
          <p:cNvPr id="6" name="Picture 5"/>
          <p:cNvPicPr>
            <a:picLocks noChangeAspect="1"/>
          </p:cNvPicPr>
          <p:nvPr/>
        </p:nvPicPr>
        <p:blipFill>
          <a:blip r:embed="rId4"/>
          <a:stretch>
            <a:fillRect/>
          </a:stretch>
        </p:blipFill>
        <p:spPr>
          <a:xfrm>
            <a:off x="540679" y="3881005"/>
            <a:ext cx="4513608" cy="2861857"/>
          </a:xfrm>
          <a:prstGeom prst="rect">
            <a:avLst/>
          </a:prstGeom>
        </p:spPr>
      </p:pic>
      <p:pic>
        <p:nvPicPr>
          <p:cNvPr id="7" name="Picture 6"/>
          <p:cNvPicPr>
            <a:picLocks noChangeAspect="1"/>
          </p:cNvPicPr>
          <p:nvPr/>
        </p:nvPicPr>
        <p:blipFill>
          <a:blip r:embed="rId5"/>
          <a:stretch>
            <a:fillRect/>
          </a:stretch>
        </p:blipFill>
        <p:spPr>
          <a:xfrm>
            <a:off x="6602989" y="3771900"/>
            <a:ext cx="4867275" cy="3086100"/>
          </a:xfrm>
          <a:prstGeom prst="rect">
            <a:avLst/>
          </a:prstGeom>
        </p:spPr>
      </p:pic>
    </p:spTree>
    <p:extLst>
      <p:ext uri="{BB962C8B-B14F-4D97-AF65-F5344CB8AC3E}">
        <p14:creationId xmlns:p14="http://schemas.microsoft.com/office/powerpoint/2010/main" val="714734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 16</a:t>
            </a:r>
            <a:endParaRPr lang="en-US" dirty="0"/>
          </a:p>
        </p:txBody>
      </p:sp>
      <p:pic>
        <p:nvPicPr>
          <p:cNvPr id="4" name="Picture 3"/>
          <p:cNvPicPr>
            <a:picLocks noChangeAspect="1"/>
          </p:cNvPicPr>
          <p:nvPr/>
        </p:nvPicPr>
        <p:blipFill>
          <a:blip r:embed="rId2"/>
          <a:stretch>
            <a:fillRect/>
          </a:stretch>
        </p:blipFill>
        <p:spPr>
          <a:xfrm>
            <a:off x="0" y="1832373"/>
            <a:ext cx="3933901" cy="2798400"/>
          </a:xfrm>
          <a:prstGeom prst="rect">
            <a:avLst/>
          </a:prstGeom>
        </p:spPr>
      </p:pic>
      <p:pic>
        <p:nvPicPr>
          <p:cNvPr id="5" name="Picture 4"/>
          <p:cNvPicPr>
            <a:picLocks noChangeAspect="1"/>
          </p:cNvPicPr>
          <p:nvPr/>
        </p:nvPicPr>
        <p:blipFill>
          <a:blip r:embed="rId3"/>
          <a:stretch>
            <a:fillRect/>
          </a:stretch>
        </p:blipFill>
        <p:spPr>
          <a:xfrm>
            <a:off x="680171" y="4192732"/>
            <a:ext cx="4026911" cy="2553266"/>
          </a:xfrm>
          <a:prstGeom prst="rect">
            <a:avLst/>
          </a:prstGeom>
        </p:spPr>
      </p:pic>
      <p:pic>
        <p:nvPicPr>
          <p:cNvPr id="6" name="Picture 5"/>
          <p:cNvPicPr>
            <a:picLocks noChangeAspect="1"/>
          </p:cNvPicPr>
          <p:nvPr/>
        </p:nvPicPr>
        <p:blipFill>
          <a:blip r:embed="rId4"/>
          <a:stretch>
            <a:fillRect/>
          </a:stretch>
        </p:blipFill>
        <p:spPr>
          <a:xfrm>
            <a:off x="5387253" y="1832373"/>
            <a:ext cx="5875471" cy="2798400"/>
          </a:xfrm>
          <a:prstGeom prst="rect">
            <a:avLst/>
          </a:prstGeom>
        </p:spPr>
      </p:pic>
      <p:pic>
        <p:nvPicPr>
          <p:cNvPr id="8" name="Picture 7"/>
          <p:cNvPicPr>
            <a:picLocks noChangeAspect="1"/>
          </p:cNvPicPr>
          <p:nvPr/>
        </p:nvPicPr>
        <p:blipFill>
          <a:blip r:embed="rId5"/>
          <a:stretch>
            <a:fillRect/>
          </a:stretch>
        </p:blipFill>
        <p:spPr>
          <a:xfrm>
            <a:off x="6395449" y="4053603"/>
            <a:ext cx="4867275" cy="2831523"/>
          </a:xfrm>
          <a:prstGeom prst="rect">
            <a:avLst/>
          </a:prstGeom>
        </p:spPr>
      </p:pic>
    </p:spTree>
    <p:extLst>
      <p:ext uri="{BB962C8B-B14F-4D97-AF65-F5344CB8AC3E}">
        <p14:creationId xmlns:p14="http://schemas.microsoft.com/office/powerpoint/2010/main" val="323184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 17</a:t>
            </a:r>
            <a:endParaRPr lang="en-US" dirty="0"/>
          </a:p>
        </p:txBody>
      </p:sp>
      <p:pic>
        <p:nvPicPr>
          <p:cNvPr id="4" name="Picture 3"/>
          <p:cNvPicPr>
            <a:picLocks noChangeAspect="1"/>
          </p:cNvPicPr>
          <p:nvPr/>
        </p:nvPicPr>
        <p:blipFill>
          <a:blip r:embed="rId2"/>
          <a:stretch>
            <a:fillRect/>
          </a:stretch>
        </p:blipFill>
        <p:spPr>
          <a:xfrm>
            <a:off x="0" y="1520646"/>
            <a:ext cx="3933901" cy="2798400"/>
          </a:xfrm>
          <a:prstGeom prst="rect">
            <a:avLst/>
          </a:prstGeom>
        </p:spPr>
      </p:pic>
      <p:pic>
        <p:nvPicPr>
          <p:cNvPr id="5" name="Picture 4"/>
          <p:cNvPicPr>
            <a:picLocks noChangeAspect="1"/>
          </p:cNvPicPr>
          <p:nvPr/>
        </p:nvPicPr>
        <p:blipFill>
          <a:blip r:embed="rId3"/>
          <a:stretch>
            <a:fillRect/>
          </a:stretch>
        </p:blipFill>
        <p:spPr>
          <a:xfrm>
            <a:off x="4908908" y="1690688"/>
            <a:ext cx="5304421" cy="2798400"/>
          </a:xfrm>
          <a:prstGeom prst="rect">
            <a:avLst/>
          </a:prstGeom>
        </p:spPr>
      </p:pic>
      <p:pic>
        <p:nvPicPr>
          <p:cNvPr id="6" name="Picture 5"/>
          <p:cNvPicPr>
            <a:picLocks noChangeAspect="1"/>
          </p:cNvPicPr>
          <p:nvPr/>
        </p:nvPicPr>
        <p:blipFill>
          <a:blip r:embed="rId4"/>
          <a:stretch>
            <a:fillRect/>
          </a:stretch>
        </p:blipFill>
        <p:spPr>
          <a:xfrm>
            <a:off x="436456" y="4084322"/>
            <a:ext cx="4374535" cy="2773678"/>
          </a:xfrm>
          <a:prstGeom prst="rect">
            <a:avLst/>
          </a:prstGeom>
        </p:spPr>
      </p:pic>
      <p:pic>
        <p:nvPicPr>
          <p:cNvPr id="7" name="Picture 6"/>
          <p:cNvPicPr>
            <a:picLocks noChangeAspect="1"/>
          </p:cNvPicPr>
          <p:nvPr/>
        </p:nvPicPr>
        <p:blipFill>
          <a:blip r:embed="rId5"/>
          <a:stretch>
            <a:fillRect/>
          </a:stretch>
        </p:blipFill>
        <p:spPr>
          <a:xfrm>
            <a:off x="6045772" y="4043453"/>
            <a:ext cx="4410948" cy="2796766"/>
          </a:xfrm>
          <a:prstGeom prst="rect">
            <a:avLst/>
          </a:prstGeom>
        </p:spPr>
      </p:pic>
    </p:spTree>
    <p:extLst>
      <p:ext uri="{BB962C8B-B14F-4D97-AF65-F5344CB8AC3E}">
        <p14:creationId xmlns:p14="http://schemas.microsoft.com/office/powerpoint/2010/main" val="4098969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Items Used</a:t>
            </a:r>
            <a:endParaRPr lang="en-US" dirty="0"/>
          </a:p>
        </p:txBody>
      </p:sp>
      <p:sp>
        <p:nvSpPr>
          <p:cNvPr id="3" name="Content Placeholder 2"/>
          <p:cNvSpPr>
            <a:spLocks noGrp="1"/>
          </p:cNvSpPr>
          <p:nvPr>
            <p:ph idx="1"/>
          </p:nvPr>
        </p:nvSpPr>
        <p:spPr/>
        <p:txBody>
          <a:bodyPr/>
          <a:lstStyle/>
          <a:p>
            <a:pPr algn="ctr"/>
            <a:r>
              <a:rPr lang="en-US" dirty="0" smtClean="0"/>
              <a:t>Components			Quantity</a:t>
            </a:r>
          </a:p>
          <a:p>
            <a:pPr lvl="5"/>
            <a:endParaRPr lang="en-US" dirty="0" smtClean="0"/>
          </a:p>
          <a:p>
            <a:pPr lvl="5"/>
            <a:r>
              <a:rPr lang="en-US" dirty="0" smtClean="0"/>
              <a:t>7408					24</a:t>
            </a:r>
          </a:p>
          <a:p>
            <a:pPr lvl="5"/>
            <a:r>
              <a:rPr lang="en-US" dirty="0" smtClean="0"/>
              <a:t>7432					14</a:t>
            </a:r>
          </a:p>
          <a:p>
            <a:pPr lvl="5"/>
            <a:r>
              <a:rPr lang="en-US" dirty="0" smtClean="0"/>
              <a:t>7404					9</a:t>
            </a:r>
          </a:p>
          <a:p>
            <a:pPr lvl="5"/>
            <a:r>
              <a:rPr lang="en-US" dirty="0" smtClean="0"/>
              <a:t>DIPSW1					40</a:t>
            </a:r>
          </a:p>
          <a:p>
            <a:pPr lvl="5"/>
            <a:r>
              <a:rPr lang="en-US" dirty="0" smtClean="0"/>
              <a:t>1k Resistor					42</a:t>
            </a:r>
          </a:p>
          <a:p>
            <a:pPr lvl="5"/>
            <a:r>
              <a:rPr lang="en-US" dirty="0" smtClean="0"/>
              <a:t>5V DC Source				15</a:t>
            </a:r>
          </a:p>
          <a:p>
            <a:pPr lvl="5"/>
            <a:r>
              <a:rPr lang="en-US" dirty="0" smtClean="0"/>
              <a:t>7402					1</a:t>
            </a:r>
          </a:p>
          <a:p>
            <a:pPr lvl="5"/>
            <a:r>
              <a:rPr lang="en-US" dirty="0" smtClean="0"/>
              <a:t>7400					1</a:t>
            </a:r>
          </a:p>
          <a:p>
            <a:pPr lvl="5"/>
            <a:endParaRPr lang="en-US" dirty="0" smtClean="0"/>
          </a:p>
          <a:p>
            <a:pPr lvl="5"/>
            <a:endParaRPr lang="en-US" dirty="0" smtClean="0"/>
          </a:p>
          <a:p>
            <a:pPr lvl="5"/>
            <a:endParaRPr lang="en-US" dirty="0"/>
          </a:p>
        </p:txBody>
      </p:sp>
    </p:spTree>
    <p:extLst>
      <p:ext uri="{BB962C8B-B14F-4D97-AF65-F5344CB8AC3E}">
        <p14:creationId xmlns:p14="http://schemas.microsoft.com/office/powerpoint/2010/main" val="58585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The logic converter occasional gave me problems.  I had a lot of circuits the would cause an error and could not be analyzed however, when testing the circuits manually with switches and volt meters, I would observe the desired behavior.  By repeatedly recreating the circuits and changing location of components, I was eventually able to get accurate readouts for each circuit.</a:t>
            </a:r>
            <a:endParaRPr lang="en-US" dirty="0"/>
          </a:p>
        </p:txBody>
      </p:sp>
    </p:spTree>
    <p:extLst>
      <p:ext uri="{BB962C8B-B14F-4D97-AF65-F5344CB8AC3E}">
        <p14:creationId xmlns:p14="http://schemas.microsoft.com/office/powerpoint/2010/main" val="361773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D</a:t>
            </a:r>
            <a:endParaRPr lang="en-US" dirty="0"/>
          </a:p>
        </p:txBody>
      </p:sp>
      <p:sp>
        <p:nvSpPr>
          <p:cNvPr id="3" name="Content Placeholder 2"/>
          <p:cNvSpPr>
            <a:spLocks noGrp="1"/>
          </p:cNvSpPr>
          <p:nvPr>
            <p:ph idx="1"/>
          </p:nvPr>
        </p:nvSpPr>
        <p:spPr/>
        <p:txBody>
          <a:bodyPr/>
          <a:lstStyle/>
          <a:p>
            <a:r>
              <a:rPr lang="en-US" dirty="0" smtClean="0"/>
              <a:t>Simulate 1-3 clock using flip flops</a:t>
            </a:r>
          </a:p>
          <a:p>
            <a:r>
              <a:rPr lang="en-US" dirty="0" smtClean="0"/>
              <a:t>Build circuit and test results</a:t>
            </a:r>
            <a:endParaRPr lang="en-US" dirty="0"/>
          </a:p>
        </p:txBody>
      </p:sp>
    </p:spTree>
    <p:extLst>
      <p:ext uri="{BB962C8B-B14F-4D97-AF65-F5344CB8AC3E}">
        <p14:creationId xmlns:p14="http://schemas.microsoft.com/office/powerpoint/2010/main" val="912088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a:t>
            </a:r>
            <a:endParaRPr lang="en-US" dirty="0"/>
          </a:p>
        </p:txBody>
      </p:sp>
      <p:pic>
        <p:nvPicPr>
          <p:cNvPr id="4" name="Picture 3"/>
          <p:cNvPicPr>
            <a:picLocks noChangeAspect="1"/>
          </p:cNvPicPr>
          <p:nvPr/>
        </p:nvPicPr>
        <p:blipFill>
          <a:blip r:embed="rId2"/>
          <a:stretch>
            <a:fillRect/>
          </a:stretch>
        </p:blipFill>
        <p:spPr>
          <a:xfrm>
            <a:off x="0" y="1194161"/>
            <a:ext cx="7148945" cy="4328592"/>
          </a:xfrm>
          <a:prstGeom prst="rect">
            <a:avLst/>
          </a:prstGeom>
        </p:spPr>
      </p:pic>
      <p:pic>
        <p:nvPicPr>
          <p:cNvPr id="5" name="Picture 4"/>
          <p:cNvPicPr>
            <a:picLocks noChangeAspect="1"/>
          </p:cNvPicPr>
          <p:nvPr/>
        </p:nvPicPr>
        <p:blipFill>
          <a:blip r:embed="rId3"/>
          <a:stretch>
            <a:fillRect/>
          </a:stretch>
        </p:blipFill>
        <p:spPr>
          <a:xfrm>
            <a:off x="7406121" y="1239758"/>
            <a:ext cx="4709680" cy="4733925"/>
          </a:xfrm>
          <a:prstGeom prst="rect">
            <a:avLst/>
          </a:prstGeom>
        </p:spPr>
      </p:pic>
    </p:spTree>
    <p:extLst>
      <p:ext uri="{BB962C8B-B14F-4D97-AF65-F5344CB8AC3E}">
        <p14:creationId xmlns:p14="http://schemas.microsoft.com/office/powerpoint/2010/main" val="415859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364" y="2080566"/>
            <a:ext cx="4969887" cy="38576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18746" y="2163693"/>
            <a:ext cx="5290489" cy="3857625"/>
          </a:xfrm>
          <a:prstGeom prst="rect">
            <a:avLst/>
          </a:prstGeom>
        </p:spPr>
      </p:pic>
    </p:spTree>
    <p:extLst>
      <p:ext uri="{BB962C8B-B14F-4D97-AF65-F5344CB8AC3E}">
        <p14:creationId xmlns:p14="http://schemas.microsoft.com/office/powerpoint/2010/main" val="379958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a:t>
            </a:r>
            <a:endParaRPr lang="en-US" dirty="0"/>
          </a:p>
        </p:txBody>
      </p:sp>
      <p:pic>
        <p:nvPicPr>
          <p:cNvPr id="780" name="Picture 7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56" y="1465920"/>
            <a:ext cx="5057794" cy="5233717"/>
          </a:xfrm>
          <a:prstGeom prst="rect">
            <a:avLst/>
          </a:prstGeom>
        </p:spPr>
      </p:pic>
      <p:pic>
        <p:nvPicPr>
          <p:cNvPr id="781" name="Picture 7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98" y="1465920"/>
            <a:ext cx="5228508" cy="5375979"/>
          </a:xfrm>
          <a:prstGeom prst="rect">
            <a:avLst/>
          </a:prstGeom>
        </p:spPr>
      </p:pic>
    </p:spTree>
    <p:extLst>
      <p:ext uri="{BB962C8B-B14F-4D97-AF65-F5344CB8AC3E}">
        <p14:creationId xmlns:p14="http://schemas.microsoft.com/office/powerpoint/2010/main" val="421222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Items Used</a:t>
            </a:r>
            <a:endParaRPr lang="en-US" dirty="0"/>
          </a:p>
        </p:txBody>
      </p:sp>
      <p:sp>
        <p:nvSpPr>
          <p:cNvPr id="3" name="Content Placeholder 2"/>
          <p:cNvSpPr>
            <a:spLocks noGrp="1"/>
          </p:cNvSpPr>
          <p:nvPr>
            <p:ph idx="1"/>
          </p:nvPr>
        </p:nvSpPr>
        <p:spPr/>
        <p:txBody>
          <a:bodyPr/>
          <a:lstStyle/>
          <a:p>
            <a:pPr algn="ctr"/>
            <a:r>
              <a:rPr lang="en-US" dirty="0" smtClean="0"/>
              <a:t>Component			Quantity</a:t>
            </a:r>
          </a:p>
          <a:p>
            <a:endParaRPr lang="en-US" dirty="0"/>
          </a:p>
          <a:p>
            <a:pPr lvl="5"/>
            <a:r>
              <a:rPr lang="en-US" dirty="0" smtClean="0"/>
              <a:t>74LS73					2</a:t>
            </a:r>
          </a:p>
          <a:p>
            <a:pPr lvl="5"/>
            <a:r>
              <a:rPr lang="en-US" dirty="0" smtClean="0"/>
              <a:t>1k Resistor					3</a:t>
            </a:r>
          </a:p>
          <a:p>
            <a:pPr lvl="5"/>
            <a:endParaRPr lang="en-US" dirty="0"/>
          </a:p>
        </p:txBody>
      </p:sp>
    </p:spTree>
    <p:extLst>
      <p:ext uri="{BB962C8B-B14F-4D97-AF65-F5344CB8AC3E}">
        <p14:creationId xmlns:p14="http://schemas.microsoft.com/office/powerpoint/2010/main" val="731770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normAutofit fontScale="92500"/>
          </a:bodyPr>
          <a:lstStyle/>
          <a:p>
            <a:r>
              <a:rPr lang="en-US" dirty="0" smtClean="0"/>
              <a:t>This was my first time being introduced to the concept of halving clock speed by running a clock through a series of flip flops but it makes sense</a:t>
            </a:r>
          </a:p>
          <a:p>
            <a:r>
              <a:rPr lang="en-US" dirty="0" smtClean="0"/>
              <a:t>My first build would not achieve a 5v active state.  This is because I put resistors in series with the gates (which I have always done). I found out this is not how one should create this circuit because by doing so I’m lowering the voltage from the 5v source that reaches to component, which needs the full 5v to operate correctly.</a:t>
            </a:r>
          </a:p>
          <a:p>
            <a:r>
              <a:rPr lang="en-US" dirty="0" smtClean="0"/>
              <a:t>Proper and efficient set up of logic analyzer parameters remains elusive</a:t>
            </a:r>
          </a:p>
          <a:p>
            <a:endParaRPr lang="en-US" dirty="0" smtClean="0"/>
          </a:p>
          <a:p>
            <a:endParaRPr lang="en-US" dirty="0"/>
          </a:p>
        </p:txBody>
      </p:sp>
    </p:spTree>
    <p:extLst>
      <p:ext uri="{BB962C8B-B14F-4D97-AF65-F5344CB8AC3E}">
        <p14:creationId xmlns:p14="http://schemas.microsoft.com/office/powerpoint/2010/main" val="1197366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0-D Notes</a:t>
            </a:r>
            <a:endParaRPr lang="en-US" dirty="0"/>
          </a:p>
        </p:txBody>
      </p:sp>
      <p:sp>
        <p:nvSpPr>
          <p:cNvPr id="3" name="Content Placeholder 2"/>
          <p:cNvSpPr>
            <a:spLocks noGrp="1"/>
          </p:cNvSpPr>
          <p:nvPr>
            <p:ph idx="1"/>
          </p:nvPr>
        </p:nvSpPr>
        <p:spPr/>
        <p:txBody>
          <a:bodyPr>
            <a:normAutofit fontScale="92500"/>
          </a:bodyPr>
          <a:lstStyle/>
          <a:p>
            <a:r>
              <a:rPr lang="en-US" dirty="0" smtClean="0"/>
              <a:t>The components 74LS08N and 7408N in </a:t>
            </a:r>
            <a:r>
              <a:rPr lang="en-US" dirty="0" err="1" smtClean="0"/>
              <a:t>multisim</a:t>
            </a:r>
            <a:r>
              <a:rPr lang="en-US" dirty="0" smtClean="0"/>
              <a:t> are represented as the same exact component as far as I can tell but the ivytechengineering.com webpage only has the LS version of the component.  For other components like </a:t>
            </a:r>
            <a:r>
              <a:rPr lang="en-US" dirty="0" err="1" smtClean="0"/>
              <a:t>jk</a:t>
            </a:r>
            <a:r>
              <a:rPr lang="en-US" dirty="0" smtClean="0"/>
              <a:t> flip flop however the webpage has 7470 and </a:t>
            </a:r>
            <a:r>
              <a:rPr lang="en-US" dirty="0" err="1" smtClean="0"/>
              <a:t>multisim</a:t>
            </a:r>
            <a:r>
              <a:rPr lang="en-US" dirty="0" smtClean="0"/>
              <a:t> doesn’t.  I sometimes am not sure what components to use in simulation but I suppose I will learn as I continue to simulate and build.</a:t>
            </a:r>
          </a:p>
          <a:p>
            <a:r>
              <a:rPr lang="en-US" dirty="0" smtClean="0"/>
              <a:t>Also still don’t know how to properly use logic analyzer or converter.  Also have no experience with oscilloscope and other devices I get the feeling we should have learned about.</a:t>
            </a:r>
            <a:endParaRPr lang="en-US" dirty="0"/>
          </a:p>
        </p:txBody>
      </p:sp>
    </p:spTree>
    <p:extLst>
      <p:ext uri="{BB962C8B-B14F-4D97-AF65-F5344CB8AC3E}">
        <p14:creationId xmlns:p14="http://schemas.microsoft.com/office/powerpoint/2010/main" val="775024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1</a:t>
            </a:r>
            <a:endParaRPr lang="en-US" dirty="0"/>
          </a:p>
        </p:txBody>
      </p:sp>
      <p:sp>
        <p:nvSpPr>
          <p:cNvPr id="3" name="Content Placeholder 2"/>
          <p:cNvSpPr>
            <a:spLocks noGrp="1"/>
          </p:cNvSpPr>
          <p:nvPr>
            <p:ph idx="1"/>
          </p:nvPr>
        </p:nvSpPr>
        <p:spPr/>
        <p:txBody>
          <a:bodyPr/>
          <a:lstStyle/>
          <a:p>
            <a:pPr algn="ctr"/>
            <a:r>
              <a:rPr lang="en-US" dirty="0" smtClean="0"/>
              <a:t>Objective</a:t>
            </a:r>
          </a:p>
          <a:p>
            <a:r>
              <a:rPr lang="en-US" dirty="0" smtClean="0"/>
              <a:t>Characterize D Flip Flop</a:t>
            </a:r>
            <a:endParaRPr lang="en-US" dirty="0"/>
          </a:p>
        </p:txBody>
      </p:sp>
    </p:spTree>
    <p:extLst>
      <p:ext uri="{BB962C8B-B14F-4D97-AF65-F5344CB8AC3E}">
        <p14:creationId xmlns:p14="http://schemas.microsoft.com/office/powerpoint/2010/main" val="2866619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 Flip Flop</a:t>
            </a:r>
            <a:endParaRPr lang="en-US" dirty="0"/>
          </a:p>
        </p:txBody>
      </p:sp>
      <p:pic>
        <p:nvPicPr>
          <p:cNvPr id="4" name="Picture 3"/>
          <p:cNvPicPr>
            <a:picLocks noChangeAspect="1"/>
          </p:cNvPicPr>
          <p:nvPr/>
        </p:nvPicPr>
        <p:blipFill>
          <a:blip r:embed="rId2"/>
          <a:stretch>
            <a:fillRect/>
          </a:stretch>
        </p:blipFill>
        <p:spPr>
          <a:xfrm>
            <a:off x="529555" y="1884867"/>
            <a:ext cx="4898341" cy="2111520"/>
          </a:xfrm>
          <a:prstGeom prst="rect">
            <a:avLst/>
          </a:prstGeom>
        </p:spPr>
      </p:pic>
      <p:pic>
        <p:nvPicPr>
          <p:cNvPr id="3" name="Picture 2"/>
          <p:cNvPicPr>
            <a:picLocks noChangeAspect="1"/>
          </p:cNvPicPr>
          <p:nvPr/>
        </p:nvPicPr>
        <p:blipFill>
          <a:blip r:embed="rId3"/>
          <a:stretch>
            <a:fillRect/>
          </a:stretch>
        </p:blipFill>
        <p:spPr>
          <a:xfrm>
            <a:off x="6331529" y="1694800"/>
            <a:ext cx="4925597" cy="3702194"/>
          </a:xfrm>
          <a:prstGeom prst="rect">
            <a:avLst/>
          </a:prstGeom>
        </p:spPr>
      </p:pic>
    </p:spTree>
    <p:extLst>
      <p:ext uri="{BB962C8B-B14F-4D97-AF65-F5344CB8AC3E}">
        <p14:creationId xmlns:p14="http://schemas.microsoft.com/office/powerpoint/2010/main" val="1491818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71" y="230043"/>
            <a:ext cx="10515600" cy="1325563"/>
          </a:xfrm>
        </p:spPr>
        <p:txBody>
          <a:bodyPr/>
          <a:lstStyle/>
          <a:p>
            <a:pPr algn="ctr"/>
            <a:r>
              <a:rPr lang="en-US" dirty="0" smtClean="0"/>
              <a:t>Logic Diagram</a:t>
            </a:r>
            <a:endParaRPr lang="en-US" dirty="0"/>
          </a:p>
        </p:txBody>
      </p:sp>
      <p:pic>
        <p:nvPicPr>
          <p:cNvPr id="7" name="Content Placeholder 6"/>
          <p:cNvPicPr>
            <a:picLocks noGrp="1" noChangeAspect="1"/>
          </p:cNvPicPr>
          <p:nvPr>
            <p:ph idx="1"/>
          </p:nvPr>
        </p:nvPicPr>
        <p:blipFill>
          <a:blip r:embed="rId2"/>
          <a:stretch>
            <a:fillRect/>
          </a:stretch>
        </p:blipFill>
        <p:spPr>
          <a:xfrm>
            <a:off x="1260255" y="2290546"/>
            <a:ext cx="8971832" cy="2569440"/>
          </a:xfrm>
          <a:prstGeom prst="rect">
            <a:avLst/>
          </a:prstGeom>
        </p:spPr>
      </p:pic>
    </p:spTree>
    <p:extLst>
      <p:ext uri="{BB962C8B-B14F-4D97-AF65-F5344CB8AC3E}">
        <p14:creationId xmlns:p14="http://schemas.microsoft.com/office/powerpoint/2010/main" val="4156819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734"/>
            <a:ext cx="10515600" cy="1325563"/>
          </a:xfrm>
        </p:spPr>
        <p:txBody>
          <a:bodyPr/>
          <a:lstStyle/>
          <a:p>
            <a:pPr algn="ctr"/>
            <a:r>
              <a:rPr lang="en-US" dirty="0" smtClean="0"/>
              <a:t>Properties</a:t>
            </a:r>
            <a:endParaRPr lang="en-US" dirty="0"/>
          </a:p>
        </p:txBody>
      </p:sp>
      <p:sp>
        <p:nvSpPr>
          <p:cNvPr id="3" name="Content Placeholder 2"/>
          <p:cNvSpPr>
            <a:spLocks noGrp="1"/>
          </p:cNvSpPr>
          <p:nvPr>
            <p:ph idx="1"/>
          </p:nvPr>
        </p:nvSpPr>
        <p:spPr>
          <a:xfrm>
            <a:off x="838200" y="1825625"/>
            <a:ext cx="6448604" cy="4899978"/>
          </a:xfrm>
        </p:spPr>
        <p:txBody>
          <a:bodyPr>
            <a:normAutofit lnSpcReduction="10000"/>
          </a:bodyPr>
          <a:lstStyle/>
          <a:p>
            <a:r>
              <a:rPr lang="en-US" dirty="0" smtClean="0"/>
              <a:t>The Clocked D Flip Flop will take an input and transfer it to the output only when the clock goes positive.</a:t>
            </a:r>
          </a:p>
          <a:p>
            <a:r>
              <a:rPr lang="en-US" dirty="0" smtClean="0"/>
              <a:t>Normally Implemented by inverting one of the inputs on a clocked JK flip flop and then connecting the J and K inputs to the same signal.</a:t>
            </a:r>
          </a:p>
          <a:p>
            <a:r>
              <a:rPr lang="en-US" dirty="0" smtClean="0"/>
              <a:t>There is approximately 28ns of propagation delay from the time the clock goes positive and the output Q’ changes states, and 43ns of delay from when the clock goes positive and the output Q changes states.</a:t>
            </a:r>
            <a:endParaRPr lang="en-US" dirty="0"/>
          </a:p>
        </p:txBody>
      </p:sp>
      <p:pic>
        <p:nvPicPr>
          <p:cNvPr id="5" name="Picture 4"/>
          <p:cNvPicPr>
            <a:picLocks noChangeAspect="1"/>
          </p:cNvPicPr>
          <p:nvPr/>
        </p:nvPicPr>
        <p:blipFill>
          <a:blip r:embed="rId2"/>
          <a:stretch>
            <a:fillRect/>
          </a:stretch>
        </p:blipFill>
        <p:spPr>
          <a:xfrm>
            <a:off x="7286804" y="1680297"/>
            <a:ext cx="4905196" cy="395157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5036652"/>
              </p:ext>
            </p:extLst>
          </p:nvPr>
        </p:nvGraphicFramePr>
        <p:xfrm>
          <a:off x="7286804" y="5628323"/>
          <a:ext cx="4859481" cy="1097280"/>
        </p:xfrm>
        <a:graphic>
          <a:graphicData uri="http://schemas.openxmlformats.org/drawingml/2006/table">
            <a:tbl>
              <a:tblPr firstRow="1" bandRow="1">
                <a:tableStyleId>{5C22544A-7EE6-4342-B048-85BDC9FD1C3A}</a:tableStyleId>
              </a:tblPr>
              <a:tblGrid>
                <a:gridCol w="1619827"/>
                <a:gridCol w="1619827"/>
                <a:gridCol w="1619827"/>
              </a:tblGrid>
              <a:tr h="328148">
                <a:tc>
                  <a:txBody>
                    <a:bodyPr/>
                    <a:lstStyle/>
                    <a:p>
                      <a:r>
                        <a:rPr lang="en-US" dirty="0" smtClean="0"/>
                        <a:t>D</a:t>
                      </a:r>
                      <a:endParaRPr lang="en-US" dirty="0"/>
                    </a:p>
                  </a:txBody>
                  <a:tcPr/>
                </a:tc>
                <a:tc>
                  <a:txBody>
                    <a:bodyPr/>
                    <a:lstStyle/>
                    <a:p>
                      <a:r>
                        <a:rPr lang="en-US" dirty="0" smtClean="0"/>
                        <a:t>Clock</a:t>
                      </a:r>
                      <a:endParaRPr lang="en-US" dirty="0"/>
                    </a:p>
                  </a:txBody>
                  <a:tcPr/>
                </a:tc>
                <a:tc>
                  <a:txBody>
                    <a:bodyPr/>
                    <a:lstStyle/>
                    <a:p>
                      <a:r>
                        <a:rPr lang="en-US" dirty="0" smtClean="0"/>
                        <a:t>Q</a:t>
                      </a:r>
                      <a:endParaRPr lang="en-US" dirty="0"/>
                    </a:p>
                  </a:txBody>
                  <a:tcPr/>
                </a:tc>
              </a:tr>
              <a:tr h="328148">
                <a:tc>
                  <a:txBody>
                    <a:bodyPr/>
                    <a:lstStyle/>
                    <a:p>
                      <a:r>
                        <a:rPr lang="en-US" dirty="0" smtClean="0"/>
                        <a:t>0</a:t>
                      </a:r>
                      <a:endParaRPr lang="en-US" dirty="0"/>
                    </a:p>
                  </a:txBody>
                  <a:tcPr/>
                </a:tc>
                <a:tc>
                  <a:txBody>
                    <a:bodyPr/>
                    <a:lstStyle/>
                    <a:p>
                      <a:r>
                        <a:rPr lang="en-US" dirty="0" smtClean="0"/>
                        <a:t>Positive edge</a:t>
                      </a:r>
                      <a:endParaRPr lang="en-US" dirty="0"/>
                    </a:p>
                  </a:txBody>
                  <a:tcPr/>
                </a:tc>
                <a:tc>
                  <a:txBody>
                    <a:bodyPr/>
                    <a:lstStyle/>
                    <a:p>
                      <a:r>
                        <a:rPr lang="en-US" dirty="0" smtClean="0"/>
                        <a:t>0</a:t>
                      </a:r>
                      <a:endParaRPr lang="en-US" dirty="0"/>
                    </a:p>
                  </a:txBody>
                  <a:tcPr/>
                </a:tc>
              </a:tr>
              <a:tr h="328148">
                <a:tc>
                  <a:txBody>
                    <a:bodyPr/>
                    <a:lstStyle/>
                    <a:p>
                      <a:r>
                        <a:rPr lang="en-US" dirty="0" smtClean="0"/>
                        <a:t>1</a:t>
                      </a:r>
                      <a:endParaRPr lang="en-US" dirty="0"/>
                    </a:p>
                  </a:txBody>
                  <a:tcPr/>
                </a:tc>
                <a:tc>
                  <a:txBody>
                    <a:bodyPr/>
                    <a:lstStyle/>
                    <a:p>
                      <a:r>
                        <a:rPr lang="en-US" dirty="0" smtClean="0"/>
                        <a:t>Positive</a:t>
                      </a:r>
                      <a:r>
                        <a:rPr lang="en-US" baseline="0" dirty="0" smtClean="0"/>
                        <a:t> Edge</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789934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I tested multiple times and Q’ always changes states before Q which is interesting.</a:t>
            </a:r>
          </a:p>
          <a:p>
            <a:r>
              <a:rPr lang="en-US" dirty="0" smtClean="0"/>
              <a:t>Multisim records propagation delay of a changing from one state to another as about one nanosecond from peak to peak.</a:t>
            </a:r>
          </a:p>
          <a:p>
            <a:r>
              <a:rPr lang="en-US" dirty="0" smtClean="0"/>
              <a:t>I  characterized a clocked d flip flop but could not find a version in </a:t>
            </a:r>
            <a:r>
              <a:rPr lang="en-US" dirty="0" err="1" smtClean="0"/>
              <a:t>multisim</a:t>
            </a:r>
            <a:r>
              <a:rPr lang="en-US" dirty="0" smtClean="0"/>
              <a:t> without preset and clear, which is why I omitted mentioning them.</a:t>
            </a:r>
          </a:p>
          <a:p>
            <a:endParaRPr lang="en-US" dirty="0"/>
          </a:p>
        </p:txBody>
      </p:sp>
    </p:spTree>
    <p:extLst>
      <p:ext uri="{BB962C8B-B14F-4D97-AF65-F5344CB8AC3E}">
        <p14:creationId xmlns:p14="http://schemas.microsoft.com/office/powerpoint/2010/main" val="1599687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2</a:t>
            </a:r>
            <a:endParaRPr lang="en-US" dirty="0"/>
          </a:p>
        </p:txBody>
      </p:sp>
      <p:sp>
        <p:nvSpPr>
          <p:cNvPr id="3" name="Content Placeholder 2"/>
          <p:cNvSpPr>
            <a:spLocks noGrp="1"/>
          </p:cNvSpPr>
          <p:nvPr>
            <p:ph idx="1"/>
          </p:nvPr>
        </p:nvSpPr>
        <p:spPr/>
        <p:txBody>
          <a:bodyPr/>
          <a:lstStyle/>
          <a:p>
            <a:r>
              <a:rPr lang="en-US" dirty="0" smtClean="0"/>
              <a:t>Characterize JK – Flip Flop</a:t>
            </a:r>
            <a:endParaRPr lang="en-US" dirty="0"/>
          </a:p>
        </p:txBody>
      </p:sp>
    </p:spTree>
    <p:extLst>
      <p:ext uri="{BB962C8B-B14F-4D97-AF65-F5344CB8AC3E}">
        <p14:creationId xmlns:p14="http://schemas.microsoft.com/office/powerpoint/2010/main" val="2778192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JK Flip Flop</a:t>
            </a:r>
            <a:endParaRPr lang="en-US" dirty="0"/>
          </a:p>
        </p:txBody>
      </p:sp>
      <p:pic>
        <p:nvPicPr>
          <p:cNvPr id="4" name="Picture 3"/>
          <p:cNvPicPr>
            <a:picLocks noChangeAspect="1"/>
          </p:cNvPicPr>
          <p:nvPr/>
        </p:nvPicPr>
        <p:blipFill>
          <a:blip r:embed="rId2"/>
          <a:stretch>
            <a:fillRect/>
          </a:stretch>
        </p:blipFill>
        <p:spPr>
          <a:xfrm>
            <a:off x="669249" y="1690688"/>
            <a:ext cx="3413611" cy="3828721"/>
          </a:xfrm>
          <a:prstGeom prst="rect">
            <a:avLst/>
          </a:prstGeom>
        </p:spPr>
      </p:pic>
      <p:pic>
        <p:nvPicPr>
          <p:cNvPr id="5" name="Picture 4"/>
          <p:cNvPicPr>
            <a:picLocks noChangeAspect="1"/>
          </p:cNvPicPr>
          <p:nvPr/>
        </p:nvPicPr>
        <p:blipFill>
          <a:blip r:embed="rId3"/>
          <a:stretch>
            <a:fillRect/>
          </a:stretch>
        </p:blipFill>
        <p:spPr>
          <a:xfrm>
            <a:off x="4439395" y="1690688"/>
            <a:ext cx="4786198" cy="3597418"/>
          </a:xfrm>
          <a:prstGeom prst="rect">
            <a:avLst/>
          </a:prstGeom>
        </p:spPr>
      </p:pic>
    </p:spTree>
    <p:extLst>
      <p:ext uri="{BB962C8B-B14F-4D97-AF65-F5344CB8AC3E}">
        <p14:creationId xmlns:p14="http://schemas.microsoft.com/office/powerpoint/2010/main" val="115404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Gate Build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854036" y="1870362"/>
            <a:ext cx="6483927" cy="4152611"/>
          </a:xfrm>
          <a:prstGeom prst="rect">
            <a:avLst/>
          </a:prstGeom>
        </p:spPr>
      </p:pic>
    </p:spTree>
    <p:extLst>
      <p:ext uri="{BB962C8B-B14F-4D97-AF65-F5344CB8AC3E}">
        <p14:creationId xmlns:p14="http://schemas.microsoft.com/office/powerpoint/2010/main" val="2065757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Logic Diagram</a:t>
            </a:r>
            <a:endParaRPr lang="en-US" dirty="0"/>
          </a:p>
        </p:txBody>
      </p:sp>
      <p:pic>
        <p:nvPicPr>
          <p:cNvPr id="4" name="Picture 3"/>
          <p:cNvPicPr>
            <a:picLocks noChangeAspect="1"/>
          </p:cNvPicPr>
          <p:nvPr/>
        </p:nvPicPr>
        <p:blipFill>
          <a:blip r:embed="rId2"/>
          <a:stretch>
            <a:fillRect/>
          </a:stretch>
        </p:blipFill>
        <p:spPr>
          <a:xfrm>
            <a:off x="940095" y="2341707"/>
            <a:ext cx="9542882" cy="2569440"/>
          </a:xfrm>
          <a:prstGeom prst="rect">
            <a:avLst/>
          </a:prstGeom>
        </p:spPr>
      </p:pic>
    </p:spTree>
    <p:extLst>
      <p:ext uri="{BB962C8B-B14F-4D97-AF65-F5344CB8AC3E}">
        <p14:creationId xmlns:p14="http://schemas.microsoft.com/office/powerpoint/2010/main" val="345130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Properties</a:t>
            </a:r>
            <a:endParaRPr lang="en-US" dirty="0"/>
          </a:p>
        </p:txBody>
      </p:sp>
      <p:sp>
        <p:nvSpPr>
          <p:cNvPr id="3" name="Content Placeholder 2"/>
          <p:cNvSpPr>
            <a:spLocks noGrp="1"/>
          </p:cNvSpPr>
          <p:nvPr>
            <p:ph idx="1"/>
          </p:nvPr>
        </p:nvSpPr>
        <p:spPr>
          <a:xfrm>
            <a:off x="166254" y="1451791"/>
            <a:ext cx="5749637" cy="5278438"/>
          </a:xfrm>
        </p:spPr>
        <p:txBody>
          <a:bodyPr>
            <a:normAutofit fontScale="92500" lnSpcReduction="20000"/>
          </a:bodyPr>
          <a:lstStyle/>
          <a:p>
            <a:r>
              <a:rPr lang="en-US" dirty="0" smtClean="0"/>
              <a:t>A positive edged JK flip flop will change its outputs when the clock goes positive depending on inputs J and K.</a:t>
            </a:r>
            <a:r>
              <a:rPr lang="en-US" dirty="0"/>
              <a:t> </a:t>
            </a:r>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There is approximately 28ns </a:t>
            </a:r>
            <a:r>
              <a:rPr lang="en-US" dirty="0" err="1" smtClean="0"/>
              <a:t>propogation</a:t>
            </a:r>
            <a:r>
              <a:rPr lang="en-US" dirty="0" smtClean="0"/>
              <a:t> delay from when the clock goes positive and Q’ changes states, and 43ns from when the clock goes positive and Q changes states.</a:t>
            </a:r>
          </a:p>
        </p:txBody>
      </p:sp>
      <p:pic>
        <p:nvPicPr>
          <p:cNvPr id="5" name="Content Placeholder 3"/>
          <p:cNvPicPr>
            <a:picLocks noChangeAspect="1"/>
          </p:cNvPicPr>
          <p:nvPr/>
        </p:nvPicPr>
        <p:blipFill>
          <a:blip r:embed="rId2"/>
          <a:stretch>
            <a:fillRect/>
          </a:stretch>
        </p:blipFill>
        <p:spPr>
          <a:xfrm>
            <a:off x="5915888" y="4088002"/>
            <a:ext cx="4326082" cy="276999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617403987"/>
              </p:ext>
            </p:extLst>
          </p:nvPr>
        </p:nvGraphicFramePr>
        <p:xfrm>
          <a:off x="559380" y="2496511"/>
          <a:ext cx="4824840" cy="2123440"/>
        </p:xfrm>
        <a:graphic>
          <a:graphicData uri="http://schemas.openxmlformats.org/drawingml/2006/table">
            <a:tbl>
              <a:tblPr firstRow="1" bandRow="1">
                <a:tableStyleId>{5C22544A-7EE6-4342-B048-85BDC9FD1C3A}</a:tableStyleId>
              </a:tblPr>
              <a:tblGrid>
                <a:gridCol w="1206210"/>
                <a:gridCol w="1206210"/>
                <a:gridCol w="1206210"/>
                <a:gridCol w="1206210"/>
              </a:tblGrid>
              <a:tr h="370840">
                <a:tc>
                  <a:txBody>
                    <a:bodyPr/>
                    <a:lstStyle/>
                    <a:p>
                      <a:r>
                        <a:rPr lang="en-US" dirty="0" smtClean="0"/>
                        <a:t>J</a:t>
                      </a:r>
                      <a:endParaRPr lang="en-US" dirty="0"/>
                    </a:p>
                  </a:txBody>
                  <a:tcPr/>
                </a:tc>
                <a:tc>
                  <a:txBody>
                    <a:bodyPr/>
                    <a:lstStyle/>
                    <a:p>
                      <a:r>
                        <a:rPr lang="en-US" dirty="0" smtClean="0"/>
                        <a:t>K</a:t>
                      </a:r>
                      <a:endParaRPr lang="en-US" dirty="0"/>
                    </a:p>
                  </a:txBody>
                  <a:tcPr/>
                </a:tc>
                <a:tc>
                  <a:txBody>
                    <a:bodyPr/>
                    <a:lstStyle/>
                    <a:p>
                      <a:r>
                        <a:rPr lang="en-US" dirty="0" smtClean="0"/>
                        <a:t>Clock</a:t>
                      </a:r>
                      <a:endParaRPr lang="en-US" dirty="0"/>
                    </a:p>
                  </a:txBody>
                  <a:tcPr/>
                </a:tc>
                <a:tc>
                  <a:txBody>
                    <a:bodyPr/>
                    <a:lstStyle/>
                    <a:p>
                      <a:r>
                        <a:rPr lang="en-US" dirty="0" smtClean="0"/>
                        <a:t>Output</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P Edge</a:t>
                      </a:r>
                      <a:endParaRPr lang="en-US" dirty="0"/>
                    </a:p>
                  </a:txBody>
                  <a:tcPr/>
                </a:tc>
                <a:tc>
                  <a:txBody>
                    <a:bodyPr/>
                    <a:lstStyle/>
                    <a:p>
                      <a:r>
                        <a:rPr lang="en-US" dirty="0" smtClean="0"/>
                        <a:t>No</a:t>
                      </a:r>
                      <a:r>
                        <a:rPr lang="en-US" baseline="0" dirty="0" smtClean="0"/>
                        <a:t> Change</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P Edge</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P Edge</a:t>
                      </a:r>
                      <a:endParaRPr lang="en-US" dirty="0"/>
                    </a:p>
                  </a:txBody>
                  <a:tcPr/>
                </a:tc>
                <a:tc>
                  <a:txBody>
                    <a:bodyPr/>
                    <a:lstStyle/>
                    <a:p>
                      <a:r>
                        <a:rPr lang="en-US" dirty="0" smtClean="0"/>
                        <a:t>0</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P Edge</a:t>
                      </a:r>
                      <a:endParaRPr lang="en-US" dirty="0"/>
                    </a:p>
                  </a:txBody>
                  <a:tcPr/>
                </a:tc>
                <a:tc>
                  <a:txBody>
                    <a:bodyPr/>
                    <a:lstStyle/>
                    <a:p>
                      <a:r>
                        <a:rPr lang="en-US" dirty="0" smtClean="0"/>
                        <a:t>Toggle</a:t>
                      </a:r>
                      <a:endParaRPr lang="en-US" dirty="0"/>
                    </a:p>
                  </a:txBody>
                  <a:tcPr/>
                </a:tc>
              </a:tr>
            </a:tbl>
          </a:graphicData>
        </a:graphic>
      </p:graphicFrame>
      <p:pic>
        <p:nvPicPr>
          <p:cNvPr id="7" name="Picture 6"/>
          <p:cNvPicPr>
            <a:picLocks noChangeAspect="1"/>
          </p:cNvPicPr>
          <p:nvPr/>
        </p:nvPicPr>
        <p:blipFill>
          <a:blip r:embed="rId3"/>
          <a:stretch>
            <a:fillRect/>
          </a:stretch>
        </p:blipFill>
        <p:spPr>
          <a:xfrm>
            <a:off x="5915889" y="1537854"/>
            <a:ext cx="4326081" cy="2550147"/>
          </a:xfrm>
          <a:prstGeom prst="rect">
            <a:avLst/>
          </a:prstGeom>
        </p:spPr>
      </p:pic>
    </p:spTree>
    <p:extLst>
      <p:ext uri="{BB962C8B-B14F-4D97-AF65-F5344CB8AC3E}">
        <p14:creationId xmlns:p14="http://schemas.microsoft.com/office/powerpoint/2010/main" val="2152771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Again, the propagation delay is shorter from the clock trigger to Q’ than to Q.  This makes sense since clocked d flip flops are derived from this flip flop and exhibit that characteristic.</a:t>
            </a:r>
            <a:endParaRPr lang="en-US" dirty="0"/>
          </a:p>
        </p:txBody>
      </p:sp>
    </p:spTree>
    <p:extLst>
      <p:ext uri="{BB962C8B-B14F-4D97-AF65-F5344CB8AC3E}">
        <p14:creationId xmlns:p14="http://schemas.microsoft.com/office/powerpoint/2010/main" val="724969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3</a:t>
            </a:r>
            <a:endParaRPr lang="en-US" dirty="0"/>
          </a:p>
        </p:txBody>
      </p:sp>
      <p:sp>
        <p:nvSpPr>
          <p:cNvPr id="3" name="Content Placeholder 2"/>
          <p:cNvSpPr>
            <a:spLocks noGrp="1"/>
          </p:cNvSpPr>
          <p:nvPr>
            <p:ph idx="1"/>
          </p:nvPr>
        </p:nvSpPr>
        <p:spPr/>
        <p:txBody>
          <a:bodyPr/>
          <a:lstStyle/>
          <a:p>
            <a:r>
              <a:rPr lang="en-US" dirty="0" smtClean="0"/>
              <a:t>Characterize SR Flip Flop</a:t>
            </a:r>
            <a:endParaRPr lang="en-US" dirty="0"/>
          </a:p>
        </p:txBody>
      </p:sp>
    </p:spTree>
    <p:extLst>
      <p:ext uri="{BB962C8B-B14F-4D97-AF65-F5344CB8AC3E}">
        <p14:creationId xmlns:p14="http://schemas.microsoft.com/office/powerpoint/2010/main" val="3696089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Logic Diagram/Behavior</a:t>
            </a:r>
            <a:endParaRPr lang="en-US" dirty="0"/>
          </a:p>
        </p:txBody>
      </p:sp>
      <p:pic>
        <p:nvPicPr>
          <p:cNvPr id="6" name="Picture 5"/>
          <p:cNvPicPr>
            <a:picLocks noChangeAspect="1"/>
          </p:cNvPicPr>
          <p:nvPr/>
        </p:nvPicPr>
        <p:blipFill>
          <a:blip r:embed="rId2"/>
          <a:stretch>
            <a:fillRect/>
          </a:stretch>
        </p:blipFill>
        <p:spPr>
          <a:xfrm>
            <a:off x="505784" y="2415298"/>
            <a:ext cx="6713723" cy="3881593"/>
          </a:xfrm>
          <a:prstGeom prst="rect">
            <a:avLst/>
          </a:prstGeom>
        </p:spPr>
      </p:pic>
      <p:pic>
        <p:nvPicPr>
          <p:cNvPr id="7" name="Picture 6"/>
          <p:cNvPicPr>
            <a:picLocks noChangeAspect="1"/>
          </p:cNvPicPr>
          <p:nvPr/>
        </p:nvPicPr>
        <p:blipFill>
          <a:blip r:embed="rId3"/>
          <a:stretch>
            <a:fillRect/>
          </a:stretch>
        </p:blipFill>
        <p:spPr>
          <a:xfrm>
            <a:off x="7352655" y="2415298"/>
            <a:ext cx="4839345" cy="3914775"/>
          </a:xfrm>
          <a:prstGeom prst="rect">
            <a:avLst/>
          </a:prstGeom>
        </p:spPr>
      </p:pic>
    </p:spTree>
    <p:extLst>
      <p:ext uri="{BB962C8B-B14F-4D97-AF65-F5344CB8AC3E}">
        <p14:creationId xmlns:p14="http://schemas.microsoft.com/office/powerpoint/2010/main" val="4123582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2475709"/>
              </p:ext>
            </p:extLst>
          </p:nvPr>
        </p:nvGraphicFramePr>
        <p:xfrm>
          <a:off x="7090063" y="1825625"/>
          <a:ext cx="4984172" cy="2143700"/>
        </p:xfrm>
        <a:graphic>
          <a:graphicData uri="http://schemas.openxmlformats.org/drawingml/2006/table">
            <a:tbl>
              <a:tblPr firstRow="1" bandRow="1">
                <a:tableStyleId>{5C22544A-7EE6-4342-B048-85BDC9FD1C3A}</a:tableStyleId>
              </a:tblPr>
              <a:tblGrid>
                <a:gridCol w="1246043"/>
                <a:gridCol w="1246043"/>
                <a:gridCol w="1246043"/>
                <a:gridCol w="1246043"/>
              </a:tblGrid>
              <a:tr h="428740">
                <a:tc>
                  <a:txBody>
                    <a:bodyPr/>
                    <a:lstStyle/>
                    <a:p>
                      <a:r>
                        <a:rPr lang="en-US" dirty="0" smtClean="0"/>
                        <a:t>S</a:t>
                      </a:r>
                      <a:endParaRPr lang="en-US" dirty="0"/>
                    </a:p>
                  </a:txBody>
                  <a:tcPr/>
                </a:tc>
                <a:tc>
                  <a:txBody>
                    <a:bodyPr/>
                    <a:lstStyle/>
                    <a:p>
                      <a:r>
                        <a:rPr lang="en-US" dirty="0" smtClean="0"/>
                        <a:t>R</a:t>
                      </a:r>
                      <a:endParaRPr lang="en-US" dirty="0"/>
                    </a:p>
                  </a:txBody>
                  <a:tcPr/>
                </a:tc>
                <a:tc>
                  <a:txBody>
                    <a:bodyPr/>
                    <a:lstStyle/>
                    <a:p>
                      <a:r>
                        <a:rPr lang="en-US" dirty="0" smtClean="0"/>
                        <a:t>Clock</a:t>
                      </a:r>
                      <a:endParaRPr lang="en-US" dirty="0"/>
                    </a:p>
                  </a:txBody>
                  <a:tcPr/>
                </a:tc>
                <a:tc>
                  <a:txBody>
                    <a:bodyPr/>
                    <a:lstStyle/>
                    <a:p>
                      <a:r>
                        <a:rPr lang="en-US" dirty="0" smtClean="0"/>
                        <a:t>Output</a:t>
                      </a:r>
                      <a:endParaRPr lang="en-US" dirty="0"/>
                    </a:p>
                  </a:txBody>
                  <a:tcPr/>
                </a:tc>
              </a:tr>
              <a:tr h="4287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P Edge</a:t>
                      </a:r>
                      <a:endParaRPr lang="en-US" dirty="0"/>
                    </a:p>
                  </a:txBody>
                  <a:tcPr/>
                </a:tc>
                <a:tc>
                  <a:txBody>
                    <a:bodyPr/>
                    <a:lstStyle/>
                    <a:p>
                      <a:r>
                        <a:rPr lang="en-US" dirty="0" smtClean="0"/>
                        <a:t>No change</a:t>
                      </a:r>
                      <a:endParaRPr lang="en-US" dirty="0"/>
                    </a:p>
                  </a:txBody>
                  <a:tcPr/>
                </a:tc>
              </a:tr>
              <a:tr h="4287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P Edge</a:t>
                      </a:r>
                      <a:endParaRPr lang="en-US" dirty="0"/>
                    </a:p>
                  </a:txBody>
                  <a:tcPr/>
                </a:tc>
                <a:tc>
                  <a:txBody>
                    <a:bodyPr/>
                    <a:lstStyle/>
                    <a:p>
                      <a:r>
                        <a:rPr lang="en-US" dirty="0" smtClean="0"/>
                        <a:t>1</a:t>
                      </a:r>
                      <a:endParaRPr lang="en-US" dirty="0"/>
                    </a:p>
                  </a:txBody>
                  <a:tcPr/>
                </a:tc>
              </a:tr>
              <a:tr h="4287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P Edge</a:t>
                      </a:r>
                      <a:endParaRPr lang="en-US" dirty="0"/>
                    </a:p>
                  </a:txBody>
                  <a:tcPr/>
                </a:tc>
                <a:tc>
                  <a:txBody>
                    <a:bodyPr/>
                    <a:lstStyle/>
                    <a:p>
                      <a:r>
                        <a:rPr lang="en-US" dirty="0" smtClean="0"/>
                        <a:t>0</a:t>
                      </a:r>
                      <a:endParaRPr lang="en-US" dirty="0"/>
                    </a:p>
                  </a:txBody>
                  <a:tcPr/>
                </a:tc>
              </a:tr>
              <a:tr h="4287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P Edge</a:t>
                      </a:r>
                      <a:endParaRPr lang="en-US" dirty="0"/>
                    </a:p>
                  </a:txBody>
                  <a:tcPr/>
                </a:tc>
                <a:tc>
                  <a:txBody>
                    <a:bodyPr/>
                    <a:lstStyle/>
                    <a:p>
                      <a:r>
                        <a:rPr lang="en-US" dirty="0" smtClean="0"/>
                        <a:t>Ambiguous</a:t>
                      </a:r>
                      <a:endParaRPr lang="en-US" dirty="0"/>
                    </a:p>
                  </a:txBody>
                  <a:tcPr/>
                </a:tc>
              </a:tr>
            </a:tbl>
          </a:graphicData>
        </a:graphic>
      </p:graphicFrame>
      <p:pic>
        <p:nvPicPr>
          <p:cNvPr id="5" name="Picture 4"/>
          <p:cNvPicPr>
            <a:picLocks noChangeAspect="1"/>
          </p:cNvPicPr>
          <p:nvPr/>
        </p:nvPicPr>
        <p:blipFill>
          <a:blip r:embed="rId2"/>
          <a:stretch>
            <a:fillRect/>
          </a:stretch>
        </p:blipFill>
        <p:spPr>
          <a:xfrm>
            <a:off x="7816251" y="3969325"/>
            <a:ext cx="4257984" cy="2919846"/>
          </a:xfrm>
          <a:prstGeom prst="rect">
            <a:avLst/>
          </a:prstGeom>
        </p:spPr>
      </p:pic>
      <p:pic>
        <p:nvPicPr>
          <p:cNvPr id="6" name="Picture 5"/>
          <p:cNvPicPr>
            <a:picLocks noChangeAspect="1"/>
          </p:cNvPicPr>
          <p:nvPr/>
        </p:nvPicPr>
        <p:blipFill>
          <a:blip r:embed="rId3"/>
          <a:stretch>
            <a:fillRect/>
          </a:stretch>
        </p:blipFill>
        <p:spPr>
          <a:xfrm>
            <a:off x="3815752" y="3969325"/>
            <a:ext cx="4000499" cy="2888675"/>
          </a:xfrm>
          <a:prstGeom prst="rect">
            <a:avLst/>
          </a:prstGeom>
        </p:spPr>
      </p:pic>
      <p:sp>
        <p:nvSpPr>
          <p:cNvPr id="7" name="TextBox 6"/>
          <p:cNvSpPr txBox="1"/>
          <p:nvPr/>
        </p:nvSpPr>
        <p:spPr>
          <a:xfrm>
            <a:off x="561109" y="1548245"/>
            <a:ext cx="6452755"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Clocked Triggered SR flip flop will change states when the clock goes positive depending on inputs S and R as shown by the table.  When both inputs are high, the output becomes ambiguous, which is undesirable.</a:t>
            </a:r>
          </a:p>
          <a:p>
            <a:pPr marL="285750" indent="-285750">
              <a:buFont typeface="Arial" panose="020B0604020202020204" pitchFamily="34" charset="0"/>
              <a:buChar char="•"/>
            </a:pPr>
            <a:r>
              <a:rPr lang="en-US" dirty="0" smtClean="0"/>
              <a:t>The propagation delay from the positive edge of the clock to a change in Q is around 10ns and the delay from clock to Q’ is around 20us.</a:t>
            </a:r>
            <a:endParaRPr lang="en-US" dirty="0"/>
          </a:p>
        </p:txBody>
      </p:sp>
    </p:spTree>
    <p:extLst>
      <p:ext uri="{BB962C8B-B14F-4D97-AF65-F5344CB8AC3E}">
        <p14:creationId xmlns:p14="http://schemas.microsoft.com/office/powerpoint/2010/main" val="993732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I couldn’t find an SR flip flop in </a:t>
            </a:r>
            <a:r>
              <a:rPr lang="en-US" dirty="0" err="1" smtClean="0"/>
              <a:t>multisim</a:t>
            </a:r>
            <a:r>
              <a:rPr lang="en-US" dirty="0" smtClean="0"/>
              <a:t> so I just showed its logic with the gates.</a:t>
            </a:r>
          </a:p>
          <a:p>
            <a:r>
              <a:rPr lang="en-US" dirty="0" smtClean="0"/>
              <a:t>I couldn’t use clocks on the inputs S and R because when both went high it would cease the oscilloscope readings and crash the </a:t>
            </a:r>
            <a:r>
              <a:rPr lang="en-US" dirty="0" err="1" smtClean="0"/>
              <a:t>multisim</a:t>
            </a:r>
            <a:r>
              <a:rPr lang="en-US" dirty="0" smtClean="0"/>
              <a:t> circuit, so I put switches in to manipulate the inputs manually and show the different states of the circuit while avoiding the ambiguous state.</a:t>
            </a:r>
          </a:p>
          <a:p>
            <a:endParaRPr lang="en-US" dirty="0" smtClean="0"/>
          </a:p>
          <a:p>
            <a:endParaRPr lang="en-US" dirty="0"/>
          </a:p>
        </p:txBody>
      </p:sp>
    </p:spTree>
    <p:extLst>
      <p:ext uri="{BB962C8B-B14F-4D97-AF65-F5344CB8AC3E}">
        <p14:creationId xmlns:p14="http://schemas.microsoft.com/office/powerpoint/2010/main" val="1006154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4</a:t>
            </a:r>
            <a:endParaRPr lang="en-US" dirty="0"/>
          </a:p>
        </p:txBody>
      </p:sp>
      <p:sp>
        <p:nvSpPr>
          <p:cNvPr id="3" name="Content Placeholder 2"/>
          <p:cNvSpPr>
            <a:spLocks noGrp="1"/>
          </p:cNvSpPr>
          <p:nvPr>
            <p:ph idx="1"/>
          </p:nvPr>
        </p:nvSpPr>
        <p:spPr/>
        <p:txBody>
          <a:bodyPr/>
          <a:lstStyle/>
          <a:p>
            <a:r>
              <a:rPr lang="en-US" dirty="0" smtClean="0"/>
              <a:t>Characterize NAND Gate Latch</a:t>
            </a:r>
            <a:endParaRPr lang="en-US" dirty="0"/>
          </a:p>
        </p:txBody>
      </p:sp>
    </p:spTree>
    <p:extLst>
      <p:ext uri="{BB962C8B-B14F-4D97-AF65-F5344CB8AC3E}">
        <p14:creationId xmlns:p14="http://schemas.microsoft.com/office/powerpoint/2010/main" val="3074531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Logic Diagram</a:t>
            </a:r>
            <a:endParaRPr lang="en-US" dirty="0"/>
          </a:p>
        </p:txBody>
      </p:sp>
      <p:pic>
        <p:nvPicPr>
          <p:cNvPr id="4" name="Content Placeholder 3"/>
          <p:cNvPicPr>
            <a:picLocks noGrp="1" noChangeAspect="1"/>
          </p:cNvPicPr>
          <p:nvPr>
            <p:ph idx="1"/>
          </p:nvPr>
        </p:nvPicPr>
        <p:blipFill>
          <a:blip r:embed="rId2"/>
          <a:stretch>
            <a:fillRect/>
          </a:stretch>
        </p:blipFill>
        <p:spPr>
          <a:xfrm>
            <a:off x="1039155" y="2332616"/>
            <a:ext cx="5055257" cy="3541712"/>
          </a:xfrm>
          <a:prstGeom prst="rect">
            <a:avLst/>
          </a:prstGeom>
        </p:spPr>
      </p:pic>
      <p:pic>
        <p:nvPicPr>
          <p:cNvPr id="6" name="Picture 5"/>
          <p:cNvPicPr>
            <a:picLocks noChangeAspect="1"/>
          </p:cNvPicPr>
          <p:nvPr/>
        </p:nvPicPr>
        <p:blipFill>
          <a:blip r:embed="rId3"/>
          <a:stretch>
            <a:fillRect/>
          </a:stretch>
        </p:blipFill>
        <p:spPr>
          <a:xfrm>
            <a:off x="6553780" y="2452254"/>
            <a:ext cx="4980129" cy="3743181"/>
          </a:xfrm>
          <a:prstGeom prst="rect">
            <a:avLst/>
          </a:prstGeom>
        </p:spPr>
      </p:pic>
    </p:spTree>
    <p:extLst>
      <p:ext uri="{BB962C8B-B14F-4D97-AF65-F5344CB8AC3E}">
        <p14:creationId xmlns:p14="http://schemas.microsoft.com/office/powerpoint/2010/main" val="1355207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1788395"/>
              </p:ext>
            </p:extLst>
          </p:nvPr>
        </p:nvGraphicFramePr>
        <p:xfrm>
          <a:off x="7647708" y="4867998"/>
          <a:ext cx="3877686" cy="1854200"/>
        </p:xfrm>
        <a:graphic>
          <a:graphicData uri="http://schemas.openxmlformats.org/drawingml/2006/table">
            <a:tbl>
              <a:tblPr firstRow="1" bandRow="1">
                <a:tableStyleId>{5C22544A-7EE6-4342-B048-85BDC9FD1C3A}</a:tableStyleId>
              </a:tblPr>
              <a:tblGrid>
                <a:gridCol w="1292562"/>
                <a:gridCol w="1292562"/>
                <a:gridCol w="1292562"/>
              </a:tblGrid>
              <a:tr h="370840">
                <a:tc>
                  <a:txBody>
                    <a:bodyPr/>
                    <a:lstStyle/>
                    <a:p>
                      <a:r>
                        <a:rPr lang="en-US" dirty="0" smtClean="0"/>
                        <a:t>Set</a:t>
                      </a:r>
                      <a:endParaRPr lang="en-US" dirty="0"/>
                    </a:p>
                  </a:txBody>
                  <a:tcPr/>
                </a:tc>
                <a:tc>
                  <a:txBody>
                    <a:bodyPr/>
                    <a:lstStyle/>
                    <a:p>
                      <a:r>
                        <a:rPr lang="en-US" dirty="0" smtClean="0"/>
                        <a:t>Reset</a:t>
                      </a:r>
                      <a:endParaRPr lang="en-US" dirty="0"/>
                    </a:p>
                  </a:txBody>
                  <a:tcPr/>
                </a:tc>
                <a:tc>
                  <a:txBody>
                    <a:bodyPr/>
                    <a:lstStyle/>
                    <a:p>
                      <a:r>
                        <a:rPr lang="en-US" dirty="0" smtClean="0"/>
                        <a:t>Output</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No Change</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Q=1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Q=0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Invalid</a:t>
                      </a:r>
                      <a:endParaRPr lang="en-US" dirty="0"/>
                    </a:p>
                  </a:txBody>
                  <a:tcPr/>
                </a:tc>
              </a:tr>
            </a:tbl>
          </a:graphicData>
        </a:graphic>
      </p:graphicFrame>
      <p:pic>
        <p:nvPicPr>
          <p:cNvPr id="6" name="Picture 5"/>
          <p:cNvPicPr>
            <a:picLocks noChangeAspect="1"/>
          </p:cNvPicPr>
          <p:nvPr/>
        </p:nvPicPr>
        <p:blipFill>
          <a:blip r:embed="rId2"/>
          <a:stretch>
            <a:fillRect/>
          </a:stretch>
        </p:blipFill>
        <p:spPr>
          <a:xfrm>
            <a:off x="3568520" y="3946381"/>
            <a:ext cx="3873774" cy="2911619"/>
          </a:xfrm>
          <a:prstGeom prst="rect">
            <a:avLst/>
          </a:prstGeom>
        </p:spPr>
      </p:pic>
      <p:sp>
        <p:nvSpPr>
          <p:cNvPr id="8" name="TextBox 7"/>
          <p:cNvSpPr txBox="1"/>
          <p:nvPr/>
        </p:nvSpPr>
        <p:spPr>
          <a:xfrm>
            <a:off x="1226127" y="1644651"/>
            <a:ext cx="6099464"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normal position for the gates inputs are high.</a:t>
            </a:r>
          </a:p>
          <a:p>
            <a:pPr marL="285750" indent="-285750">
              <a:buFont typeface="Arial" panose="020B0604020202020204" pitchFamily="34" charset="0"/>
              <a:buChar char="•"/>
            </a:pPr>
            <a:r>
              <a:rPr lang="en-US" dirty="0" smtClean="0"/>
              <a:t>When set is pulsed low, the output will go high, this is called setting the latch.</a:t>
            </a:r>
          </a:p>
          <a:p>
            <a:pPr marL="285750" indent="-285750">
              <a:buFont typeface="Arial" panose="020B0604020202020204" pitchFamily="34" charset="0"/>
              <a:buChar char="•"/>
            </a:pPr>
            <a:r>
              <a:rPr lang="en-US" dirty="0" smtClean="0"/>
              <a:t>When the reset is pulsed low, the input will go low, this is called resetting the latch.</a:t>
            </a:r>
          </a:p>
          <a:p>
            <a:pPr marL="285750" indent="-285750">
              <a:buFont typeface="Arial" panose="020B0604020202020204" pitchFamily="34" charset="0"/>
              <a:buChar char="•"/>
            </a:pPr>
            <a:r>
              <a:rPr lang="en-US" dirty="0" smtClean="0"/>
              <a:t>When both set and reset are low at the same time, the circuit does not know how to behave because the logic cannot agree, you will get an invalid or ambiguous state.</a:t>
            </a:r>
            <a:endParaRPr lang="en-US" dirty="0"/>
          </a:p>
        </p:txBody>
      </p:sp>
      <p:sp>
        <p:nvSpPr>
          <p:cNvPr id="9" name="TextBox 8"/>
          <p:cNvSpPr txBox="1"/>
          <p:nvPr/>
        </p:nvSpPr>
        <p:spPr>
          <a:xfrm>
            <a:off x="1226127" y="3952975"/>
            <a:ext cx="2265218"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Propagation delay from pulsing an input to a change in Q’ is around 645ns.</a:t>
            </a:r>
          </a:p>
          <a:p>
            <a:pPr marL="285750" indent="-285750">
              <a:buFont typeface="Arial" panose="020B0604020202020204" pitchFamily="34" charset="0"/>
              <a:buChar char="•"/>
            </a:pPr>
            <a:r>
              <a:rPr lang="en-US" dirty="0" smtClean="0"/>
              <a:t>Propagation delay from pulsing an input to Q changing is around 661ns.</a:t>
            </a:r>
            <a:endParaRPr lang="en-US" dirty="0"/>
          </a:p>
        </p:txBody>
      </p:sp>
      <p:pic>
        <p:nvPicPr>
          <p:cNvPr id="10" name="Picture 9"/>
          <p:cNvPicPr>
            <a:picLocks noChangeAspect="1"/>
          </p:cNvPicPr>
          <p:nvPr/>
        </p:nvPicPr>
        <p:blipFill>
          <a:blip r:embed="rId3"/>
          <a:stretch>
            <a:fillRect/>
          </a:stretch>
        </p:blipFill>
        <p:spPr>
          <a:xfrm>
            <a:off x="7519469" y="1468006"/>
            <a:ext cx="4523531" cy="3399992"/>
          </a:xfrm>
          <a:prstGeom prst="rect">
            <a:avLst/>
          </a:prstGeom>
        </p:spPr>
      </p:pic>
    </p:spTree>
    <p:extLst>
      <p:ext uri="{BB962C8B-B14F-4D97-AF65-F5344CB8AC3E}">
        <p14:creationId xmlns:p14="http://schemas.microsoft.com/office/powerpoint/2010/main" val="401818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Components</a:t>
            </a:r>
            <a:endParaRPr lang="en-US" dirty="0"/>
          </a:p>
        </p:txBody>
      </p:sp>
      <p:sp>
        <p:nvSpPr>
          <p:cNvPr id="3" name="Content Placeholder 2"/>
          <p:cNvSpPr>
            <a:spLocks noGrp="1"/>
          </p:cNvSpPr>
          <p:nvPr>
            <p:ph idx="1"/>
          </p:nvPr>
        </p:nvSpPr>
        <p:spPr/>
        <p:txBody>
          <a:bodyPr/>
          <a:lstStyle/>
          <a:p>
            <a:pPr marL="0" indent="0" algn="ctr">
              <a:buNone/>
            </a:pPr>
            <a:r>
              <a:rPr lang="en-US" dirty="0" smtClean="0"/>
              <a:t>Component				Quantity</a:t>
            </a:r>
          </a:p>
          <a:p>
            <a:pPr marL="0" indent="0">
              <a:buNone/>
            </a:pPr>
            <a:endParaRPr lang="en-US" dirty="0"/>
          </a:p>
          <a:p>
            <a:pPr lvl="5"/>
            <a:r>
              <a:rPr lang="en-US" dirty="0" smtClean="0"/>
              <a:t>Quad Switch				1</a:t>
            </a:r>
          </a:p>
          <a:p>
            <a:pPr lvl="5"/>
            <a:r>
              <a:rPr lang="en-US" dirty="0" smtClean="0"/>
              <a:t>74LS08N					1</a:t>
            </a:r>
          </a:p>
          <a:p>
            <a:pPr lvl="5"/>
            <a:r>
              <a:rPr lang="en-US" dirty="0" smtClean="0"/>
              <a:t>1k Resistor					2</a:t>
            </a:r>
            <a:endParaRPr lang="en-US" dirty="0"/>
          </a:p>
        </p:txBody>
      </p:sp>
    </p:spTree>
    <p:extLst>
      <p:ext uri="{BB962C8B-B14F-4D97-AF65-F5344CB8AC3E}">
        <p14:creationId xmlns:p14="http://schemas.microsoft.com/office/powerpoint/2010/main" val="1619734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I had to use manual switches again because when both inputs would go low the circuit would crash.</a:t>
            </a:r>
          </a:p>
          <a:p>
            <a:r>
              <a:rPr lang="en-US" dirty="0" smtClean="0"/>
              <a:t>The length of time it took the logic level to go from high to low when opening and closing the circuit was much higher than the time it took for a gate reading the input to change its state as seen by the long initial transition in the oscilloscope readings and the relatively fast change in states of Q and Q’.</a:t>
            </a:r>
          </a:p>
          <a:p>
            <a:endParaRPr lang="en-US" dirty="0"/>
          </a:p>
        </p:txBody>
      </p:sp>
    </p:spTree>
    <p:extLst>
      <p:ext uri="{BB962C8B-B14F-4D97-AF65-F5344CB8AC3E}">
        <p14:creationId xmlns:p14="http://schemas.microsoft.com/office/powerpoint/2010/main" val="1069100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5</a:t>
            </a:r>
            <a:endParaRPr lang="en-US" dirty="0"/>
          </a:p>
        </p:txBody>
      </p:sp>
      <p:sp>
        <p:nvSpPr>
          <p:cNvPr id="3" name="Content Placeholder 2"/>
          <p:cNvSpPr>
            <a:spLocks noGrp="1"/>
          </p:cNvSpPr>
          <p:nvPr>
            <p:ph idx="1"/>
          </p:nvPr>
        </p:nvSpPr>
        <p:spPr/>
        <p:txBody>
          <a:bodyPr/>
          <a:lstStyle/>
          <a:p>
            <a:pPr algn="ctr"/>
            <a:r>
              <a:rPr lang="en-US" dirty="0" smtClean="0"/>
              <a:t>Objectives</a:t>
            </a:r>
          </a:p>
          <a:p>
            <a:r>
              <a:rPr lang="en-US" dirty="0" smtClean="0"/>
              <a:t>Build 2’s compliment circuit in </a:t>
            </a:r>
            <a:r>
              <a:rPr lang="en-US" dirty="0" err="1" smtClean="0"/>
              <a:t>multisim</a:t>
            </a:r>
            <a:endParaRPr lang="en-US" dirty="0"/>
          </a:p>
        </p:txBody>
      </p:sp>
    </p:spTree>
    <p:extLst>
      <p:ext uri="{BB962C8B-B14F-4D97-AF65-F5344CB8AC3E}">
        <p14:creationId xmlns:p14="http://schemas.microsoft.com/office/powerpoint/2010/main" val="2745347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a:t>
            </a:r>
            <a:endParaRPr lang="en-US" dirty="0"/>
          </a:p>
        </p:txBody>
      </p:sp>
      <p:pic>
        <p:nvPicPr>
          <p:cNvPr id="6" name="Content Placeholder 5"/>
          <p:cNvPicPr>
            <a:picLocks noGrp="1" noChangeAspect="1"/>
          </p:cNvPicPr>
          <p:nvPr>
            <p:ph idx="1"/>
          </p:nvPr>
        </p:nvPicPr>
        <p:blipFill>
          <a:blip r:embed="rId2"/>
          <a:stretch>
            <a:fillRect/>
          </a:stretch>
        </p:blipFill>
        <p:spPr>
          <a:xfrm>
            <a:off x="1648884" y="2207924"/>
            <a:ext cx="7270076" cy="3541712"/>
          </a:xfrm>
          <a:prstGeom prst="rect">
            <a:avLst/>
          </a:prstGeom>
        </p:spPr>
      </p:pic>
    </p:spTree>
    <p:extLst>
      <p:ext uri="{BB962C8B-B14F-4D97-AF65-F5344CB8AC3E}">
        <p14:creationId xmlns:p14="http://schemas.microsoft.com/office/powerpoint/2010/main" val="2497106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 with clocked inputs</a:t>
            </a:r>
            <a:endParaRPr lang="en-US" dirty="0"/>
          </a:p>
        </p:txBody>
      </p:sp>
      <p:pic>
        <p:nvPicPr>
          <p:cNvPr id="4" name="Content Placeholder 3"/>
          <p:cNvPicPr>
            <a:picLocks noGrp="1" noChangeAspect="1"/>
          </p:cNvPicPr>
          <p:nvPr>
            <p:ph idx="1"/>
          </p:nvPr>
        </p:nvPicPr>
        <p:blipFill>
          <a:blip r:embed="rId2"/>
          <a:stretch>
            <a:fillRect/>
          </a:stretch>
        </p:blipFill>
        <p:spPr>
          <a:xfrm>
            <a:off x="1141413" y="2249488"/>
            <a:ext cx="6612631" cy="3541712"/>
          </a:xfrm>
          <a:prstGeom prst="rect">
            <a:avLst/>
          </a:prstGeom>
        </p:spPr>
      </p:pic>
      <p:pic>
        <p:nvPicPr>
          <p:cNvPr id="6" name="Picture 5"/>
          <p:cNvPicPr>
            <a:picLocks noChangeAspect="1"/>
          </p:cNvPicPr>
          <p:nvPr/>
        </p:nvPicPr>
        <p:blipFill>
          <a:blip r:embed="rId3"/>
          <a:stretch>
            <a:fillRect/>
          </a:stretch>
        </p:blipFill>
        <p:spPr>
          <a:xfrm>
            <a:off x="7754044" y="2478088"/>
            <a:ext cx="4337573" cy="3836482"/>
          </a:xfrm>
          <a:prstGeom prst="rect">
            <a:avLst/>
          </a:prstGeom>
        </p:spPr>
      </p:pic>
    </p:spTree>
    <p:extLst>
      <p:ext uri="{BB962C8B-B14F-4D97-AF65-F5344CB8AC3E}">
        <p14:creationId xmlns:p14="http://schemas.microsoft.com/office/powerpoint/2010/main" val="3292018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a:t>
            </a:r>
            <a:endParaRPr lang="en-US" dirty="0"/>
          </a:p>
        </p:txBody>
      </p:sp>
      <p:sp>
        <p:nvSpPr>
          <p:cNvPr id="3" name="Content Placeholder 2"/>
          <p:cNvSpPr>
            <a:spLocks noGrp="1"/>
          </p:cNvSpPr>
          <p:nvPr>
            <p:ph idx="1"/>
          </p:nvPr>
        </p:nvSpPr>
        <p:spPr/>
        <p:txBody>
          <a:bodyPr>
            <a:normAutofit/>
          </a:bodyPr>
          <a:lstStyle/>
          <a:p>
            <a:pPr marL="3200400" lvl="7" indent="0">
              <a:buNone/>
            </a:pPr>
            <a:r>
              <a:rPr lang="en-US" sz="1800" dirty="0" smtClean="0"/>
              <a:t>Component		Quantity</a:t>
            </a:r>
          </a:p>
          <a:p>
            <a:pPr marL="3200400" lvl="7" indent="0">
              <a:buNone/>
            </a:pPr>
            <a:r>
              <a:rPr lang="en-US" sz="1200" dirty="0" smtClean="0"/>
              <a:t>5v power supply		4</a:t>
            </a:r>
          </a:p>
          <a:p>
            <a:pPr marL="3200400" lvl="7" indent="0">
              <a:buNone/>
            </a:pPr>
            <a:r>
              <a:rPr lang="en-US" sz="1200" dirty="0" smtClean="0"/>
              <a:t>DIP Switch		4</a:t>
            </a:r>
          </a:p>
          <a:p>
            <a:pPr marL="3200400" lvl="7" indent="0">
              <a:buNone/>
            </a:pPr>
            <a:r>
              <a:rPr lang="en-US" sz="1200" dirty="0" smtClean="0"/>
              <a:t>1k Resistor		4</a:t>
            </a:r>
          </a:p>
          <a:p>
            <a:pPr marL="3200400" lvl="7" indent="0">
              <a:buNone/>
            </a:pPr>
            <a:r>
              <a:rPr lang="en-US" sz="1200" dirty="0" smtClean="0"/>
              <a:t>74ls04			1</a:t>
            </a:r>
          </a:p>
          <a:p>
            <a:pPr marL="3200400" lvl="7" indent="0">
              <a:buNone/>
            </a:pPr>
            <a:r>
              <a:rPr lang="en-US" sz="1200" dirty="0" smtClean="0"/>
              <a:t>74ls283		1</a:t>
            </a:r>
          </a:p>
          <a:p>
            <a:pPr marL="3200400" lvl="7" indent="0">
              <a:buNone/>
            </a:pPr>
            <a:r>
              <a:rPr lang="en-US" sz="1200" dirty="0" smtClean="0"/>
              <a:t>Green Led Bar		1</a:t>
            </a:r>
          </a:p>
          <a:p>
            <a:pPr marL="3200400" lvl="7" indent="0">
              <a:buNone/>
            </a:pPr>
            <a:r>
              <a:rPr lang="en-US" sz="1200" dirty="0" smtClean="0"/>
              <a:t>Blue Led		1</a:t>
            </a:r>
          </a:p>
          <a:p>
            <a:pPr marL="3200400" lvl="7" indent="0">
              <a:buNone/>
            </a:pPr>
            <a:r>
              <a:rPr lang="en-US" sz="1200" dirty="0" smtClean="0"/>
              <a:t>Digital Constant		4</a:t>
            </a:r>
            <a:endParaRPr lang="en-US" sz="1200" dirty="0"/>
          </a:p>
        </p:txBody>
      </p:sp>
    </p:spTree>
    <p:extLst>
      <p:ext uri="{BB962C8B-B14F-4D97-AF65-F5344CB8AC3E}">
        <p14:creationId xmlns:p14="http://schemas.microsoft.com/office/powerpoint/2010/main" val="3842903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I made the circuit with a 4 bit clock input in order to capture all input values and their outputs over a short amount of time.</a:t>
            </a:r>
            <a:endParaRPr lang="en-US" dirty="0"/>
          </a:p>
        </p:txBody>
      </p:sp>
    </p:spTree>
    <p:extLst>
      <p:ext uri="{BB962C8B-B14F-4D97-AF65-F5344CB8AC3E}">
        <p14:creationId xmlns:p14="http://schemas.microsoft.com/office/powerpoint/2010/main" val="484935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6</a:t>
            </a:r>
            <a:endParaRPr lang="en-US" dirty="0"/>
          </a:p>
        </p:txBody>
      </p:sp>
      <p:sp>
        <p:nvSpPr>
          <p:cNvPr id="3" name="Content Placeholder 2"/>
          <p:cNvSpPr>
            <a:spLocks noGrp="1"/>
          </p:cNvSpPr>
          <p:nvPr>
            <p:ph idx="1"/>
          </p:nvPr>
        </p:nvSpPr>
        <p:spPr/>
        <p:txBody>
          <a:bodyPr/>
          <a:lstStyle/>
          <a:p>
            <a:pPr algn="ctr"/>
            <a:r>
              <a:rPr lang="en-US" dirty="0" smtClean="0"/>
              <a:t>Objectives</a:t>
            </a:r>
          </a:p>
          <a:p>
            <a:r>
              <a:rPr lang="en-US" dirty="0" smtClean="0"/>
              <a:t>Build 4 bit adder in </a:t>
            </a:r>
            <a:r>
              <a:rPr lang="en-US" dirty="0" err="1" smtClean="0"/>
              <a:t>multisim</a:t>
            </a:r>
            <a:endParaRPr lang="en-US" dirty="0"/>
          </a:p>
        </p:txBody>
      </p:sp>
    </p:spTree>
    <p:extLst>
      <p:ext uri="{BB962C8B-B14F-4D97-AF65-F5344CB8AC3E}">
        <p14:creationId xmlns:p14="http://schemas.microsoft.com/office/powerpoint/2010/main" val="2536737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Simlation</a:t>
            </a:r>
            <a:endParaRPr lang="en-US" dirty="0"/>
          </a:p>
        </p:txBody>
      </p:sp>
      <p:pic>
        <p:nvPicPr>
          <p:cNvPr id="8" name="Content Placeholder 7"/>
          <p:cNvPicPr>
            <a:picLocks noGrp="1" noChangeAspect="1"/>
          </p:cNvPicPr>
          <p:nvPr>
            <p:ph idx="1"/>
          </p:nvPr>
        </p:nvPicPr>
        <p:blipFill>
          <a:blip r:embed="rId2"/>
          <a:stretch>
            <a:fillRect/>
          </a:stretch>
        </p:blipFill>
        <p:spPr>
          <a:xfrm>
            <a:off x="1141413" y="2097088"/>
            <a:ext cx="5492068" cy="3541712"/>
          </a:xfrm>
          <a:prstGeom prst="rect">
            <a:avLst/>
          </a:prstGeom>
        </p:spPr>
      </p:pic>
    </p:spTree>
    <p:extLst>
      <p:ext uri="{BB962C8B-B14F-4D97-AF65-F5344CB8AC3E}">
        <p14:creationId xmlns:p14="http://schemas.microsoft.com/office/powerpoint/2010/main" val="3916068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 with 4 bit clock inputs</a:t>
            </a:r>
            <a:endParaRPr lang="en-US" dirty="0"/>
          </a:p>
        </p:txBody>
      </p:sp>
      <p:pic>
        <p:nvPicPr>
          <p:cNvPr id="4" name="Content Placeholder 3"/>
          <p:cNvPicPr>
            <a:picLocks noGrp="1" noChangeAspect="1"/>
          </p:cNvPicPr>
          <p:nvPr>
            <p:ph idx="1"/>
          </p:nvPr>
        </p:nvPicPr>
        <p:blipFill>
          <a:blip r:embed="rId2"/>
          <a:stretch>
            <a:fillRect/>
          </a:stretch>
        </p:blipFill>
        <p:spPr>
          <a:xfrm>
            <a:off x="406864" y="2097088"/>
            <a:ext cx="5687548" cy="3541712"/>
          </a:xfrm>
          <a:prstGeom prst="rect">
            <a:avLst/>
          </a:prstGeom>
        </p:spPr>
      </p:pic>
      <p:pic>
        <p:nvPicPr>
          <p:cNvPr id="5" name="Picture 4"/>
          <p:cNvPicPr>
            <a:picLocks noChangeAspect="1"/>
          </p:cNvPicPr>
          <p:nvPr/>
        </p:nvPicPr>
        <p:blipFill>
          <a:blip r:embed="rId3"/>
          <a:stretch>
            <a:fillRect/>
          </a:stretch>
        </p:blipFill>
        <p:spPr>
          <a:xfrm>
            <a:off x="6094412" y="2192049"/>
            <a:ext cx="5276850" cy="3990975"/>
          </a:xfrm>
          <a:prstGeom prst="rect">
            <a:avLst/>
          </a:prstGeom>
        </p:spPr>
      </p:pic>
    </p:spTree>
    <p:extLst>
      <p:ext uri="{BB962C8B-B14F-4D97-AF65-F5344CB8AC3E}">
        <p14:creationId xmlns:p14="http://schemas.microsoft.com/office/powerpoint/2010/main" val="1374199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a:t>
            </a:r>
            <a:endParaRPr lang="en-US" dirty="0"/>
          </a:p>
        </p:txBody>
      </p:sp>
      <p:sp>
        <p:nvSpPr>
          <p:cNvPr id="3" name="Content Placeholder 2"/>
          <p:cNvSpPr>
            <a:spLocks noGrp="1"/>
          </p:cNvSpPr>
          <p:nvPr>
            <p:ph idx="1"/>
          </p:nvPr>
        </p:nvSpPr>
        <p:spPr/>
        <p:txBody>
          <a:bodyPr/>
          <a:lstStyle/>
          <a:p>
            <a:pPr marL="2286000" lvl="5" indent="0">
              <a:buNone/>
            </a:pPr>
            <a:r>
              <a:rPr lang="en-US" dirty="0" smtClean="0"/>
              <a:t>	</a:t>
            </a:r>
            <a:r>
              <a:rPr lang="en-US" sz="1800" dirty="0" smtClean="0"/>
              <a:t>Component		Quantity</a:t>
            </a:r>
          </a:p>
          <a:p>
            <a:pPr marL="2286000" lvl="5" indent="0">
              <a:buNone/>
            </a:pPr>
            <a:r>
              <a:rPr lang="en-US" dirty="0"/>
              <a:t>	</a:t>
            </a:r>
            <a:r>
              <a:rPr lang="en-US" dirty="0" smtClean="0"/>
              <a:t>5v DC power supply		8</a:t>
            </a:r>
          </a:p>
          <a:p>
            <a:pPr marL="2286000" lvl="5" indent="0">
              <a:buNone/>
            </a:pPr>
            <a:r>
              <a:rPr lang="en-US" dirty="0"/>
              <a:t>	</a:t>
            </a:r>
            <a:r>
              <a:rPr lang="en-US" dirty="0" smtClean="0"/>
              <a:t>1k Resistor			8</a:t>
            </a:r>
          </a:p>
          <a:p>
            <a:pPr marL="2286000" lvl="5" indent="0">
              <a:buNone/>
            </a:pPr>
            <a:r>
              <a:rPr lang="en-US" dirty="0"/>
              <a:t>	</a:t>
            </a:r>
            <a:r>
              <a:rPr lang="en-US" dirty="0" smtClean="0"/>
              <a:t>74ls283			1</a:t>
            </a:r>
          </a:p>
          <a:p>
            <a:pPr marL="2286000" lvl="5" indent="0">
              <a:buNone/>
            </a:pPr>
            <a:r>
              <a:rPr lang="en-US" dirty="0"/>
              <a:t>	</a:t>
            </a:r>
            <a:r>
              <a:rPr lang="en-US" dirty="0" smtClean="0"/>
              <a:t>Red LED			1</a:t>
            </a:r>
          </a:p>
          <a:p>
            <a:pPr marL="2286000" lvl="5" indent="0">
              <a:buNone/>
            </a:pPr>
            <a:r>
              <a:rPr lang="en-US" dirty="0"/>
              <a:t>	</a:t>
            </a:r>
            <a:r>
              <a:rPr lang="en-US" dirty="0" smtClean="0"/>
              <a:t>Green LED Bar		1</a:t>
            </a:r>
          </a:p>
          <a:p>
            <a:pPr marL="2286000" lvl="5" indent="0">
              <a:buNone/>
            </a:pPr>
            <a:r>
              <a:rPr lang="en-US" dirty="0"/>
              <a:t>	</a:t>
            </a:r>
            <a:r>
              <a:rPr lang="en-US" dirty="0" smtClean="0"/>
              <a:t>DIP Switch			8</a:t>
            </a:r>
          </a:p>
        </p:txBody>
      </p:sp>
    </p:spTree>
    <p:extLst>
      <p:ext uri="{BB962C8B-B14F-4D97-AF65-F5344CB8AC3E}">
        <p14:creationId xmlns:p14="http://schemas.microsoft.com/office/powerpoint/2010/main" val="59264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
            </a:r>
            <a:r>
              <a:rPr lang="en-US" dirty="0" smtClean="0"/>
              <a:t>otes</a:t>
            </a:r>
            <a:endParaRPr lang="en-US" dirty="0"/>
          </a:p>
        </p:txBody>
      </p:sp>
      <p:sp>
        <p:nvSpPr>
          <p:cNvPr id="3" name="Content Placeholder 2"/>
          <p:cNvSpPr>
            <a:spLocks noGrp="1"/>
          </p:cNvSpPr>
          <p:nvPr>
            <p:ph idx="1"/>
          </p:nvPr>
        </p:nvSpPr>
        <p:spPr/>
        <p:txBody>
          <a:bodyPr/>
          <a:lstStyle/>
          <a:p>
            <a:r>
              <a:rPr lang="en-US" dirty="0" smtClean="0"/>
              <a:t>I remembered all the gates and their functions but experienced brief setbacks when simulating and building the function.  The setbacks were due to having little experience with simulating and building circuits in addition to not using the skills for a few weeks.</a:t>
            </a:r>
            <a:endParaRPr lang="en-US" dirty="0"/>
          </a:p>
        </p:txBody>
      </p:sp>
    </p:spTree>
    <p:extLst>
      <p:ext uri="{BB962C8B-B14F-4D97-AF65-F5344CB8AC3E}">
        <p14:creationId xmlns:p14="http://schemas.microsoft.com/office/powerpoint/2010/main" val="1324194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I again used clocked inputs to record all values over a time period to easier display the results.</a:t>
            </a:r>
            <a:endParaRPr lang="en-US" dirty="0"/>
          </a:p>
        </p:txBody>
      </p:sp>
    </p:spTree>
    <p:extLst>
      <p:ext uri="{BB962C8B-B14F-4D97-AF65-F5344CB8AC3E}">
        <p14:creationId xmlns:p14="http://schemas.microsoft.com/office/powerpoint/2010/main" val="333402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7</a:t>
            </a:r>
            <a:endParaRPr lang="en-US" dirty="0"/>
          </a:p>
        </p:txBody>
      </p:sp>
      <p:sp>
        <p:nvSpPr>
          <p:cNvPr id="3" name="Content Placeholder 2"/>
          <p:cNvSpPr>
            <a:spLocks noGrp="1"/>
          </p:cNvSpPr>
          <p:nvPr>
            <p:ph idx="1"/>
          </p:nvPr>
        </p:nvSpPr>
        <p:spPr/>
        <p:txBody>
          <a:bodyPr/>
          <a:lstStyle/>
          <a:p>
            <a:r>
              <a:rPr lang="en-US" dirty="0" smtClean="0"/>
              <a:t>Simulate and build figure </a:t>
            </a:r>
            <a:r>
              <a:rPr lang="en-US" dirty="0" smtClean="0"/>
              <a:t>6-14 using DIP switches to manipulate inputs</a:t>
            </a:r>
            <a:endParaRPr lang="en-US" dirty="0"/>
          </a:p>
        </p:txBody>
      </p:sp>
    </p:spTree>
    <p:extLst>
      <p:ext uri="{BB962C8B-B14F-4D97-AF65-F5344CB8AC3E}">
        <p14:creationId xmlns:p14="http://schemas.microsoft.com/office/powerpoint/2010/main" val="27251592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Simulated operations</a:t>
            </a:r>
            <a:endParaRPr lang="en-US" dirty="0"/>
          </a:p>
        </p:txBody>
      </p:sp>
      <p:pic>
        <p:nvPicPr>
          <p:cNvPr id="4" name="Content Placeholder 3"/>
          <p:cNvPicPr>
            <a:picLocks noGrp="1" noChangeAspect="1"/>
          </p:cNvPicPr>
          <p:nvPr>
            <p:ph idx="1"/>
          </p:nvPr>
        </p:nvPicPr>
        <p:blipFill>
          <a:blip r:embed="rId2"/>
          <a:stretch>
            <a:fillRect/>
          </a:stretch>
        </p:blipFill>
        <p:spPr>
          <a:xfrm>
            <a:off x="1141413" y="1755746"/>
            <a:ext cx="5550332" cy="4958006"/>
          </a:xfrm>
          <a:prstGeom prst="rect">
            <a:avLst/>
          </a:prstGeom>
        </p:spPr>
      </p:pic>
      <p:pic>
        <p:nvPicPr>
          <p:cNvPr id="5" name="Picture 4"/>
          <p:cNvPicPr>
            <a:picLocks noChangeAspect="1"/>
          </p:cNvPicPr>
          <p:nvPr/>
        </p:nvPicPr>
        <p:blipFill>
          <a:blip r:embed="rId3"/>
          <a:stretch>
            <a:fillRect/>
          </a:stretch>
        </p:blipFill>
        <p:spPr>
          <a:xfrm>
            <a:off x="6421582" y="1647358"/>
            <a:ext cx="5770418" cy="5066394"/>
          </a:xfrm>
          <a:prstGeom prst="rect">
            <a:avLst/>
          </a:prstGeom>
        </p:spPr>
      </p:pic>
    </p:spTree>
    <p:extLst>
      <p:ext uri="{BB962C8B-B14F-4D97-AF65-F5344CB8AC3E}">
        <p14:creationId xmlns:p14="http://schemas.microsoft.com/office/powerpoint/2010/main" val="718378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Simulated Operations</a:t>
            </a:r>
            <a:endParaRPr lang="en-US" dirty="0"/>
          </a:p>
        </p:txBody>
      </p:sp>
      <p:pic>
        <p:nvPicPr>
          <p:cNvPr id="4" name="Content Placeholder 3"/>
          <p:cNvPicPr>
            <a:picLocks noGrp="1" noChangeAspect="1"/>
          </p:cNvPicPr>
          <p:nvPr>
            <p:ph idx="1"/>
          </p:nvPr>
        </p:nvPicPr>
        <p:blipFill>
          <a:blip r:embed="rId2"/>
          <a:stretch>
            <a:fillRect/>
          </a:stretch>
        </p:blipFill>
        <p:spPr>
          <a:xfrm>
            <a:off x="237630" y="2097088"/>
            <a:ext cx="6152779" cy="4657003"/>
          </a:xfrm>
          <a:prstGeom prst="rect">
            <a:avLst/>
          </a:prstGeom>
        </p:spPr>
      </p:pic>
      <p:pic>
        <p:nvPicPr>
          <p:cNvPr id="6" name="Picture 5"/>
          <p:cNvPicPr>
            <a:picLocks noChangeAspect="1"/>
          </p:cNvPicPr>
          <p:nvPr/>
        </p:nvPicPr>
        <p:blipFill>
          <a:blip r:embed="rId3"/>
          <a:stretch>
            <a:fillRect/>
          </a:stretch>
        </p:blipFill>
        <p:spPr>
          <a:xfrm>
            <a:off x="6120244" y="2011746"/>
            <a:ext cx="6110741" cy="4846254"/>
          </a:xfrm>
          <a:prstGeom prst="rect">
            <a:avLst/>
          </a:prstGeom>
        </p:spPr>
      </p:pic>
    </p:spTree>
    <p:extLst>
      <p:ext uri="{BB962C8B-B14F-4D97-AF65-F5344CB8AC3E}">
        <p14:creationId xmlns:p14="http://schemas.microsoft.com/office/powerpoint/2010/main" val="4123123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8553" y="1889270"/>
            <a:ext cx="8311718" cy="4675340"/>
          </a:xfrm>
        </p:spPr>
      </p:pic>
    </p:spTree>
    <p:extLst>
      <p:ext uri="{BB962C8B-B14F-4D97-AF65-F5344CB8AC3E}">
        <p14:creationId xmlns:p14="http://schemas.microsoft.com/office/powerpoint/2010/main" val="112370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77" y="618518"/>
            <a:ext cx="9905998" cy="1478570"/>
          </a:xfrm>
        </p:spPr>
        <p:txBody>
          <a:bodyPr/>
          <a:lstStyle/>
          <a:p>
            <a:pPr algn="ctr"/>
            <a:r>
              <a:rPr lang="en-US" dirty="0" smtClean="0"/>
              <a:t>Build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8939" y="2097088"/>
            <a:ext cx="7910946" cy="4449907"/>
          </a:xfrm>
          <a:prstGeom prst="rect">
            <a:avLst/>
          </a:prstGeom>
        </p:spPr>
      </p:pic>
      <p:cxnSp>
        <p:nvCxnSpPr>
          <p:cNvPr id="8" name="Straight Arrow Connector 7"/>
          <p:cNvCxnSpPr/>
          <p:nvPr/>
        </p:nvCxnSpPr>
        <p:spPr>
          <a:xfrm flipH="1">
            <a:off x="9040092" y="2940628"/>
            <a:ext cx="1789111" cy="374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9175173" y="3335482"/>
            <a:ext cx="1570902" cy="83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8395855" y="3356264"/>
            <a:ext cx="2350220" cy="436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787236" y="3574473"/>
            <a:ext cx="1278082" cy="4468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77983" y="3377044"/>
            <a:ext cx="1309254" cy="646331"/>
          </a:xfrm>
          <a:prstGeom prst="rect">
            <a:avLst/>
          </a:prstGeom>
          <a:noFill/>
        </p:spPr>
        <p:txBody>
          <a:bodyPr wrap="square" rtlCol="0">
            <a:spAutoFit/>
          </a:bodyPr>
          <a:lstStyle/>
          <a:p>
            <a:r>
              <a:rPr lang="en-US" dirty="0" smtClean="0"/>
              <a:t>Subtrahend</a:t>
            </a:r>
          </a:p>
          <a:p>
            <a:r>
              <a:rPr lang="en-US" dirty="0" smtClean="0"/>
              <a:t>(0010)</a:t>
            </a:r>
            <a:endParaRPr lang="en-US" dirty="0"/>
          </a:p>
        </p:txBody>
      </p:sp>
      <p:cxnSp>
        <p:nvCxnSpPr>
          <p:cNvPr id="17" name="Straight Arrow Connector 16"/>
          <p:cNvCxnSpPr/>
          <p:nvPr/>
        </p:nvCxnSpPr>
        <p:spPr>
          <a:xfrm flipV="1">
            <a:off x="1787236" y="4104409"/>
            <a:ext cx="2223655" cy="7793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7803573" y="3964493"/>
            <a:ext cx="2942502" cy="748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10746075" y="4634345"/>
            <a:ext cx="1445925" cy="646331"/>
          </a:xfrm>
          <a:prstGeom prst="rect">
            <a:avLst/>
          </a:prstGeom>
          <a:noFill/>
        </p:spPr>
        <p:txBody>
          <a:bodyPr wrap="square" rtlCol="0">
            <a:spAutoFit/>
          </a:bodyPr>
          <a:lstStyle/>
          <a:p>
            <a:r>
              <a:rPr lang="en-US" dirty="0" smtClean="0"/>
              <a:t>Minuend</a:t>
            </a:r>
          </a:p>
          <a:p>
            <a:r>
              <a:rPr lang="en-US" dirty="0" smtClean="0"/>
              <a:t>(0100)</a:t>
            </a:r>
            <a:endParaRPr lang="en-US" dirty="0"/>
          </a:p>
        </p:txBody>
      </p:sp>
      <p:sp>
        <p:nvSpPr>
          <p:cNvPr id="21" name="TextBox 20"/>
          <p:cNvSpPr txBox="1"/>
          <p:nvPr/>
        </p:nvSpPr>
        <p:spPr>
          <a:xfrm>
            <a:off x="259773" y="4712638"/>
            <a:ext cx="1704109" cy="923330"/>
          </a:xfrm>
          <a:prstGeom prst="rect">
            <a:avLst/>
          </a:prstGeom>
          <a:noFill/>
        </p:spPr>
        <p:txBody>
          <a:bodyPr wrap="square" rtlCol="0">
            <a:spAutoFit/>
          </a:bodyPr>
          <a:lstStyle/>
          <a:p>
            <a:r>
              <a:rPr lang="en-US" dirty="0" smtClean="0"/>
              <a:t>Sub/Add Operation</a:t>
            </a:r>
          </a:p>
          <a:p>
            <a:r>
              <a:rPr lang="en-US" dirty="0" smtClean="0"/>
              <a:t>(In Sub Position)</a:t>
            </a:r>
          </a:p>
        </p:txBody>
      </p:sp>
      <p:sp>
        <p:nvSpPr>
          <p:cNvPr id="22" name="TextBox 21"/>
          <p:cNvSpPr txBox="1"/>
          <p:nvPr/>
        </p:nvSpPr>
        <p:spPr>
          <a:xfrm>
            <a:off x="10781506" y="2781484"/>
            <a:ext cx="602672" cy="369332"/>
          </a:xfrm>
          <a:prstGeom prst="rect">
            <a:avLst/>
          </a:prstGeom>
          <a:noFill/>
        </p:spPr>
        <p:txBody>
          <a:bodyPr wrap="square" rtlCol="0">
            <a:spAutoFit/>
          </a:bodyPr>
          <a:lstStyle/>
          <a:p>
            <a:r>
              <a:rPr lang="en-US" dirty="0" smtClean="0"/>
              <a:t>LSD</a:t>
            </a:r>
            <a:endParaRPr lang="en-US" dirty="0"/>
          </a:p>
        </p:txBody>
      </p:sp>
      <p:sp>
        <p:nvSpPr>
          <p:cNvPr id="23" name="TextBox 22"/>
          <p:cNvSpPr txBox="1"/>
          <p:nvPr/>
        </p:nvSpPr>
        <p:spPr>
          <a:xfrm>
            <a:off x="10746075" y="3335482"/>
            <a:ext cx="1276207" cy="369332"/>
          </a:xfrm>
          <a:prstGeom prst="rect">
            <a:avLst/>
          </a:prstGeom>
          <a:noFill/>
        </p:spPr>
        <p:txBody>
          <a:bodyPr wrap="square" rtlCol="0">
            <a:spAutoFit/>
          </a:bodyPr>
          <a:lstStyle/>
          <a:p>
            <a:r>
              <a:rPr lang="en-US" dirty="0" smtClean="0"/>
              <a:t>Carry Out</a:t>
            </a:r>
            <a:endParaRPr lang="en-US" dirty="0"/>
          </a:p>
        </p:txBody>
      </p:sp>
      <p:sp>
        <p:nvSpPr>
          <p:cNvPr id="24" name="TextBox 23"/>
          <p:cNvSpPr txBox="1"/>
          <p:nvPr/>
        </p:nvSpPr>
        <p:spPr>
          <a:xfrm>
            <a:off x="10829203" y="3746376"/>
            <a:ext cx="1234642" cy="369332"/>
          </a:xfrm>
          <a:prstGeom prst="rect">
            <a:avLst/>
          </a:prstGeom>
          <a:noFill/>
        </p:spPr>
        <p:txBody>
          <a:bodyPr wrap="square" rtlCol="0">
            <a:spAutoFit/>
          </a:bodyPr>
          <a:lstStyle/>
          <a:p>
            <a:r>
              <a:rPr lang="en-US" dirty="0" smtClean="0"/>
              <a:t>Carry In</a:t>
            </a:r>
            <a:endParaRPr lang="en-US" dirty="0"/>
          </a:p>
        </p:txBody>
      </p:sp>
    </p:spTree>
    <p:extLst>
      <p:ext uri="{BB962C8B-B14F-4D97-AF65-F5344CB8AC3E}">
        <p14:creationId xmlns:p14="http://schemas.microsoft.com/office/powerpoint/2010/main" val="633312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9751" y="2097088"/>
            <a:ext cx="8421297" cy="4736978"/>
          </a:xfrm>
        </p:spPr>
      </p:pic>
      <p:cxnSp>
        <p:nvCxnSpPr>
          <p:cNvPr id="6" name="Straight Arrow Connector 5"/>
          <p:cNvCxnSpPr/>
          <p:nvPr/>
        </p:nvCxnSpPr>
        <p:spPr>
          <a:xfrm>
            <a:off x="1141413" y="3034145"/>
            <a:ext cx="1695305" cy="13092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9663546" y="3148445"/>
            <a:ext cx="966354" cy="342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8323118" y="4104409"/>
            <a:ext cx="2493818" cy="7169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1141413" y="4343400"/>
            <a:ext cx="2859087" cy="5403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0692245" y="3034145"/>
            <a:ext cx="1278082" cy="369332"/>
          </a:xfrm>
          <a:prstGeom prst="rect">
            <a:avLst/>
          </a:prstGeom>
          <a:noFill/>
        </p:spPr>
        <p:txBody>
          <a:bodyPr wrap="square" rtlCol="0">
            <a:spAutoFit/>
          </a:bodyPr>
          <a:lstStyle/>
          <a:p>
            <a:r>
              <a:rPr lang="en-US" dirty="0" smtClean="0"/>
              <a:t>LSD</a:t>
            </a:r>
            <a:endParaRPr lang="en-US" dirty="0"/>
          </a:p>
        </p:txBody>
      </p:sp>
      <p:sp>
        <p:nvSpPr>
          <p:cNvPr id="15" name="TextBox 14"/>
          <p:cNvSpPr txBox="1"/>
          <p:nvPr/>
        </p:nvSpPr>
        <p:spPr>
          <a:xfrm>
            <a:off x="10816936" y="4686300"/>
            <a:ext cx="1288473" cy="369332"/>
          </a:xfrm>
          <a:prstGeom prst="rect">
            <a:avLst/>
          </a:prstGeom>
          <a:noFill/>
        </p:spPr>
        <p:txBody>
          <a:bodyPr wrap="square" rtlCol="0">
            <a:spAutoFit/>
          </a:bodyPr>
          <a:lstStyle/>
          <a:p>
            <a:r>
              <a:rPr lang="en-US" dirty="0" smtClean="0"/>
              <a:t>(0100)</a:t>
            </a:r>
            <a:endParaRPr lang="en-US" dirty="0"/>
          </a:p>
        </p:txBody>
      </p:sp>
      <p:sp>
        <p:nvSpPr>
          <p:cNvPr id="16" name="TextBox 15"/>
          <p:cNvSpPr txBox="1"/>
          <p:nvPr/>
        </p:nvSpPr>
        <p:spPr>
          <a:xfrm>
            <a:off x="207141" y="2664813"/>
            <a:ext cx="1141413" cy="369332"/>
          </a:xfrm>
          <a:prstGeom prst="rect">
            <a:avLst/>
          </a:prstGeom>
          <a:noFill/>
        </p:spPr>
        <p:txBody>
          <a:bodyPr wrap="square" rtlCol="0">
            <a:spAutoFit/>
          </a:bodyPr>
          <a:lstStyle/>
          <a:p>
            <a:r>
              <a:rPr lang="en-US" dirty="0" smtClean="0"/>
              <a:t>(1010)</a:t>
            </a:r>
            <a:endParaRPr lang="en-US" dirty="0"/>
          </a:p>
        </p:txBody>
      </p:sp>
      <p:sp>
        <p:nvSpPr>
          <p:cNvPr id="17" name="TextBox 16"/>
          <p:cNvSpPr txBox="1"/>
          <p:nvPr/>
        </p:nvSpPr>
        <p:spPr>
          <a:xfrm>
            <a:off x="114300" y="4686300"/>
            <a:ext cx="1027113" cy="646331"/>
          </a:xfrm>
          <a:prstGeom prst="rect">
            <a:avLst/>
          </a:prstGeom>
          <a:noFill/>
        </p:spPr>
        <p:txBody>
          <a:bodyPr wrap="square" rtlCol="0">
            <a:spAutoFit/>
          </a:bodyPr>
          <a:lstStyle/>
          <a:p>
            <a:r>
              <a:rPr lang="en-US" dirty="0" smtClean="0"/>
              <a:t>In Add Position</a:t>
            </a:r>
            <a:endParaRPr lang="en-US" dirty="0"/>
          </a:p>
        </p:txBody>
      </p:sp>
    </p:spTree>
    <p:extLst>
      <p:ext uri="{BB962C8B-B14F-4D97-AF65-F5344CB8AC3E}">
        <p14:creationId xmlns:p14="http://schemas.microsoft.com/office/powerpoint/2010/main" val="83675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 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3185652" y="2249487"/>
            <a:ext cx="5437051" cy="4077789"/>
          </a:xfrm>
        </p:spPr>
      </p:pic>
    </p:spTree>
    <p:extLst>
      <p:ext uri="{BB962C8B-B14F-4D97-AF65-F5344CB8AC3E}">
        <p14:creationId xmlns:p14="http://schemas.microsoft.com/office/powerpoint/2010/main" val="598599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a:xfrm>
            <a:off x="1141412" y="2249486"/>
            <a:ext cx="9905999" cy="4348741"/>
          </a:xfrm>
        </p:spPr>
        <p:txBody>
          <a:bodyPr>
            <a:normAutofit fontScale="85000" lnSpcReduction="20000"/>
          </a:bodyPr>
          <a:lstStyle/>
          <a:p>
            <a:r>
              <a:rPr lang="en-US" dirty="0" smtClean="0"/>
              <a:t>I had a lot trouble ensuring my switches were working properly in </a:t>
            </a:r>
            <a:r>
              <a:rPr lang="en-US" dirty="0" err="1" smtClean="0"/>
              <a:t>multisim</a:t>
            </a:r>
            <a:r>
              <a:rPr lang="en-US" dirty="0" smtClean="0"/>
              <a:t>, once I put a resistor in each branch rather than one resistor for all branches the circuit worked as intended.</a:t>
            </a:r>
          </a:p>
          <a:p>
            <a:r>
              <a:rPr lang="en-US" dirty="0" smtClean="0"/>
              <a:t>Circuit only had one minor problem after building which was one of IC’s was not grounded.</a:t>
            </a:r>
          </a:p>
          <a:p>
            <a:r>
              <a:rPr lang="en-US" dirty="0" smtClean="0"/>
              <a:t>The wiring to the switches was incorrect with respect to correctly representing the significance of the digits</a:t>
            </a:r>
          </a:p>
          <a:p>
            <a:r>
              <a:rPr lang="en-US" dirty="0" smtClean="0"/>
              <a:t>In the top switch, the significance of the digits represented from left to right was 2,4,1,3</a:t>
            </a:r>
          </a:p>
          <a:p>
            <a:r>
              <a:rPr lang="en-US" dirty="0" smtClean="0"/>
              <a:t>In the bottom switch, the significance of the digits represented from left to right was 2,1,3,4</a:t>
            </a:r>
          </a:p>
          <a:p>
            <a:r>
              <a:rPr lang="en-US" dirty="0" smtClean="0"/>
              <a:t>After introducing LED’s to show the outputs of the 74ls283, the logic highs dropped from around 4.5v to </a:t>
            </a:r>
            <a:r>
              <a:rPr lang="en-US" dirty="0" smtClean="0"/>
              <a:t>2.1v</a:t>
            </a:r>
          </a:p>
          <a:p>
            <a:r>
              <a:rPr lang="en-US" dirty="0" smtClean="0"/>
              <a:t>I rebuilt this circuit much neater at a later date. I included its picture because it is the circuit I used going forward.</a:t>
            </a:r>
            <a:endParaRPr lang="en-US" dirty="0" smtClean="0"/>
          </a:p>
        </p:txBody>
      </p:sp>
    </p:spTree>
    <p:extLst>
      <p:ext uri="{BB962C8B-B14F-4D97-AF65-F5344CB8AC3E}">
        <p14:creationId xmlns:p14="http://schemas.microsoft.com/office/powerpoint/2010/main" val="525621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a:t>
            </a:r>
            <a:endParaRPr lang="en-US" dirty="0"/>
          </a:p>
        </p:txBody>
      </p:sp>
      <p:sp>
        <p:nvSpPr>
          <p:cNvPr id="3" name="Content Placeholder 2"/>
          <p:cNvSpPr>
            <a:spLocks noGrp="1"/>
          </p:cNvSpPr>
          <p:nvPr>
            <p:ph idx="1"/>
          </p:nvPr>
        </p:nvSpPr>
        <p:spPr/>
        <p:txBody>
          <a:bodyPr>
            <a:normAutofit lnSpcReduction="10000"/>
          </a:bodyPr>
          <a:lstStyle/>
          <a:p>
            <a:pPr marL="2286000" lvl="5" indent="0">
              <a:buNone/>
            </a:pPr>
            <a:r>
              <a:rPr lang="en-US" dirty="0" smtClean="0"/>
              <a:t>	</a:t>
            </a:r>
            <a:r>
              <a:rPr lang="en-US" sz="1800" dirty="0" smtClean="0"/>
              <a:t>Component		Quantity</a:t>
            </a:r>
          </a:p>
          <a:p>
            <a:pPr marL="2286000" lvl="5" indent="0">
              <a:buNone/>
            </a:pPr>
            <a:r>
              <a:rPr lang="en-US" dirty="0"/>
              <a:t>	</a:t>
            </a:r>
            <a:r>
              <a:rPr lang="en-US" dirty="0" smtClean="0"/>
              <a:t>74ls08			2</a:t>
            </a:r>
          </a:p>
          <a:p>
            <a:pPr marL="2286000" lvl="5" indent="0">
              <a:buNone/>
            </a:pPr>
            <a:r>
              <a:rPr lang="en-US" dirty="0"/>
              <a:t>	</a:t>
            </a:r>
            <a:r>
              <a:rPr lang="en-US" dirty="0" smtClean="0"/>
              <a:t>74ls32			1</a:t>
            </a:r>
          </a:p>
          <a:p>
            <a:pPr marL="2286000" lvl="5" indent="0">
              <a:buNone/>
            </a:pPr>
            <a:r>
              <a:rPr lang="en-US" dirty="0"/>
              <a:t>	</a:t>
            </a:r>
            <a:r>
              <a:rPr lang="en-US" dirty="0" smtClean="0"/>
              <a:t>74ls04			1</a:t>
            </a:r>
          </a:p>
          <a:p>
            <a:pPr marL="2286000" lvl="5" indent="0">
              <a:buNone/>
            </a:pPr>
            <a:r>
              <a:rPr lang="en-US" dirty="0"/>
              <a:t>	</a:t>
            </a:r>
            <a:r>
              <a:rPr lang="en-US" dirty="0" smtClean="0"/>
              <a:t>1k Resistor			9</a:t>
            </a:r>
          </a:p>
          <a:p>
            <a:pPr marL="2286000" lvl="5" indent="0">
              <a:buNone/>
            </a:pPr>
            <a:r>
              <a:rPr lang="en-US" dirty="0"/>
              <a:t>	</a:t>
            </a:r>
            <a:r>
              <a:rPr lang="en-US" dirty="0" smtClean="0"/>
              <a:t>5v DC power supply		1</a:t>
            </a:r>
          </a:p>
          <a:p>
            <a:pPr marL="2286000" lvl="5" indent="0">
              <a:buNone/>
            </a:pPr>
            <a:r>
              <a:rPr lang="en-US" dirty="0"/>
              <a:t>	</a:t>
            </a:r>
            <a:r>
              <a:rPr lang="en-US" dirty="0" smtClean="0"/>
              <a:t>4 Terminal DIP Switch		</a:t>
            </a:r>
            <a:r>
              <a:rPr lang="en-US" dirty="0"/>
              <a:t>3</a:t>
            </a:r>
            <a:endParaRPr lang="en-US" dirty="0" smtClean="0"/>
          </a:p>
          <a:p>
            <a:pPr marL="2286000" lvl="5" indent="0">
              <a:buNone/>
            </a:pPr>
            <a:r>
              <a:rPr lang="en-US" dirty="0"/>
              <a:t>	</a:t>
            </a:r>
            <a:r>
              <a:rPr lang="en-US" dirty="0" smtClean="0"/>
              <a:t>Red LED			4</a:t>
            </a:r>
          </a:p>
          <a:p>
            <a:pPr marL="2286000" lvl="5" indent="0">
              <a:buNone/>
            </a:pPr>
            <a:r>
              <a:rPr lang="en-US" dirty="0"/>
              <a:t>	</a:t>
            </a:r>
            <a:r>
              <a:rPr lang="en-US" dirty="0" smtClean="0"/>
              <a:t>Green LED			1</a:t>
            </a:r>
          </a:p>
          <a:p>
            <a:pPr marL="2286000" lvl="5" indent="0">
              <a:buNone/>
            </a:pPr>
            <a:r>
              <a:rPr lang="en-US" dirty="0"/>
              <a:t>	</a:t>
            </a:r>
            <a:r>
              <a:rPr lang="en-US" dirty="0" smtClean="0"/>
              <a:t>Yellow LED			1</a:t>
            </a:r>
          </a:p>
          <a:p>
            <a:pPr marL="2286000" lvl="5" indent="0">
              <a:buNone/>
            </a:pPr>
            <a:r>
              <a:rPr lang="en-US" dirty="0"/>
              <a:t>	</a:t>
            </a:r>
            <a:r>
              <a:rPr lang="en-US" dirty="0" smtClean="0"/>
              <a:t>74ls283			1</a:t>
            </a:r>
            <a:endParaRPr lang="en-US" dirty="0"/>
          </a:p>
        </p:txBody>
      </p:sp>
    </p:spTree>
    <p:extLst>
      <p:ext uri="{BB962C8B-B14F-4D97-AF65-F5344CB8AC3E}">
        <p14:creationId xmlns:p14="http://schemas.microsoft.com/office/powerpoint/2010/main" val="419375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A</a:t>
            </a:r>
            <a:endParaRPr lang="en-US" dirty="0"/>
          </a:p>
        </p:txBody>
      </p:sp>
      <p:sp>
        <p:nvSpPr>
          <p:cNvPr id="7" name="Content Placeholder 6"/>
          <p:cNvSpPr>
            <a:spLocks noGrp="1"/>
          </p:cNvSpPr>
          <p:nvPr>
            <p:ph idx="1"/>
          </p:nvPr>
        </p:nvSpPr>
        <p:spPr/>
        <p:txBody>
          <a:bodyPr/>
          <a:lstStyle/>
          <a:p>
            <a:pPr marL="3657600" lvl="8" indent="0">
              <a:buNone/>
            </a:pPr>
            <a:r>
              <a:rPr lang="en-US" dirty="0" smtClean="0"/>
              <a:t>       </a:t>
            </a:r>
            <a:r>
              <a:rPr lang="en-US" sz="3200" dirty="0" smtClean="0"/>
              <a:t>Objectives</a:t>
            </a:r>
          </a:p>
          <a:p>
            <a:r>
              <a:rPr lang="en-US" dirty="0" smtClean="0"/>
              <a:t>Build Circuit 4-2 on page 139 in </a:t>
            </a:r>
            <a:r>
              <a:rPr lang="en-US" dirty="0" err="1" smtClean="0"/>
              <a:t>multisim</a:t>
            </a:r>
            <a:endParaRPr lang="en-US" dirty="0" smtClean="0"/>
          </a:p>
          <a:p>
            <a:r>
              <a:rPr lang="en-US" dirty="0" smtClean="0"/>
              <a:t>Verify Outputs</a:t>
            </a:r>
          </a:p>
          <a:p>
            <a:r>
              <a:rPr lang="en-US" dirty="0" smtClean="0"/>
              <a:t>Simplify Circuit With </a:t>
            </a:r>
            <a:r>
              <a:rPr lang="en-US" dirty="0" err="1" smtClean="0"/>
              <a:t>Karnaugh</a:t>
            </a:r>
            <a:r>
              <a:rPr lang="en-US" dirty="0" smtClean="0"/>
              <a:t> Map</a:t>
            </a:r>
          </a:p>
          <a:p>
            <a:r>
              <a:rPr lang="en-US" dirty="0" smtClean="0"/>
              <a:t>Use Logic Converter to Derive Simplified Boolean Expression</a:t>
            </a:r>
            <a:endParaRPr lang="en-US" dirty="0"/>
          </a:p>
        </p:txBody>
      </p:sp>
    </p:spTree>
    <p:extLst>
      <p:ext uri="{BB962C8B-B14F-4D97-AF65-F5344CB8AC3E}">
        <p14:creationId xmlns:p14="http://schemas.microsoft.com/office/powerpoint/2010/main" val="3896058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8</a:t>
            </a:r>
            <a:endParaRPr lang="en-US" dirty="0"/>
          </a:p>
        </p:txBody>
      </p:sp>
      <p:sp>
        <p:nvSpPr>
          <p:cNvPr id="3" name="Content Placeholder 2"/>
          <p:cNvSpPr>
            <a:spLocks noGrp="1"/>
          </p:cNvSpPr>
          <p:nvPr>
            <p:ph idx="1"/>
          </p:nvPr>
        </p:nvSpPr>
        <p:spPr/>
        <p:txBody>
          <a:bodyPr/>
          <a:lstStyle/>
          <a:p>
            <a:r>
              <a:rPr lang="en-US" dirty="0" smtClean="0"/>
              <a:t>Simulate and Build 7 segment display circuit</a:t>
            </a:r>
            <a:endParaRPr lang="en-US" dirty="0"/>
          </a:p>
        </p:txBody>
      </p:sp>
    </p:spTree>
    <p:extLst>
      <p:ext uri="{BB962C8B-B14F-4D97-AF65-F5344CB8AC3E}">
        <p14:creationId xmlns:p14="http://schemas.microsoft.com/office/powerpoint/2010/main" val="2693049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a:t>
            </a:r>
            <a:endParaRPr lang="en-US" dirty="0"/>
          </a:p>
        </p:txBody>
      </p:sp>
      <p:pic>
        <p:nvPicPr>
          <p:cNvPr id="5" name="Picture 4"/>
          <p:cNvPicPr>
            <a:picLocks noChangeAspect="1"/>
          </p:cNvPicPr>
          <p:nvPr/>
        </p:nvPicPr>
        <p:blipFill>
          <a:blip r:embed="rId2"/>
          <a:stretch>
            <a:fillRect/>
          </a:stretch>
        </p:blipFill>
        <p:spPr>
          <a:xfrm>
            <a:off x="1141413" y="618518"/>
            <a:ext cx="9241678" cy="5737193"/>
          </a:xfrm>
          <a:prstGeom prst="rect">
            <a:avLst/>
          </a:prstGeom>
        </p:spPr>
      </p:pic>
    </p:spTree>
    <p:extLst>
      <p:ext uri="{BB962C8B-B14F-4D97-AF65-F5344CB8AC3E}">
        <p14:creationId xmlns:p14="http://schemas.microsoft.com/office/powerpoint/2010/main" val="8858534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 on simulation</a:t>
            </a:r>
            <a:endParaRPr lang="en-US" dirty="0"/>
          </a:p>
        </p:txBody>
      </p:sp>
      <p:sp>
        <p:nvSpPr>
          <p:cNvPr id="3" name="Content Placeholder 2"/>
          <p:cNvSpPr>
            <a:spLocks noGrp="1"/>
          </p:cNvSpPr>
          <p:nvPr>
            <p:ph idx="1"/>
          </p:nvPr>
        </p:nvSpPr>
        <p:spPr/>
        <p:txBody>
          <a:bodyPr/>
          <a:lstStyle/>
          <a:p>
            <a:r>
              <a:rPr lang="en-US" dirty="0" smtClean="0"/>
              <a:t>I had some difficulty creating the component in </a:t>
            </a:r>
            <a:r>
              <a:rPr lang="en-US" dirty="0" err="1" smtClean="0"/>
              <a:t>multisim</a:t>
            </a:r>
            <a:r>
              <a:rPr lang="en-US" dirty="0" smtClean="0"/>
              <a:t>.  It turns out I was continuously missing one of the very obviously stated steps.  That’s embarrassing.</a:t>
            </a:r>
            <a:endParaRPr lang="en-US" dirty="0"/>
          </a:p>
        </p:txBody>
      </p:sp>
    </p:spTree>
    <p:extLst>
      <p:ext uri="{BB962C8B-B14F-4D97-AF65-F5344CB8AC3E}">
        <p14:creationId xmlns:p14="http://schemas.microsoft.com/office/powerpoint/2010/main" val="42873719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284" y="1777613"/>
            <a:ext cx="8628676" cy="4853630"/>
          </a:xfrm>
          <a:prstGeom prst="rect">
            <a:avLst/>
          </a:prstGeom>
        </p:spPr>
      </p:pic>
    </p:spTree>
    <p:extLst>
      <p:ext uri="{BB962C8B-B14F-4D97-AF65-F5344CB8AC3E}">
        <p14:creationId xmlns:p14="http://schemas.microsoft.com/office/powerpoint/2010/main" val="846688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a:t>
            </a:r>
            <a:endParaRPr lang="en-US" dirty="0"/>
          </a:p>
        </p:txBody>
      </p:sp>
      <p:sp>
        <p:nvSpPr>
          <p:cNvPr id="3" name="Content Placeholder 2"/>
          <p:cNvSpPr>
            <a:spLocks noGrp="1"/>
          </p:cNvSpPr>
          <p:nvPr>
            <p:ph idx="1"/>
          </p:nvPr>
        </p:nvSpPr>
        <p:spPr/>
        <p:txBody>
          <a:bodyPr/>
          <a:lstStyle/>
          <a:p>
            <a:pPr lvl="6"/>
            <a:r>
              <a:rPr lang="en-US" sz="1800" dirty="0" smtClean="0"/>
              <a:t>Component		Quantity</a:t>
            </a:r>
          </a:p>
          <a:p>
            <a:pPr lvl="6"/>
            <a:r>
              <a:rPr lang="en-US" dirty="0" smtClean="0"/>
              <a:t>08MAN74		2</a:t>
            </a:r>
          </a:p>
          <a:p>
            <a:pPr lvl="6"/>
            <a:r>
              <a:rPr lang="en-US" dirty="0" smtClean="0"/>
              <a:t>1k Resistor		14</a:t>
            </a:r>
          </a:p>
          <a:p>
            <a:pPr lvl="6"/>
            <a:r>
              <a:rPr lang="en-US" dirty="0" smtClean="0"/>
              <a:t>74LS48N			2</a:t>
            </a:r>
          </a:p>
          <a:p>
            <a:pPr lvl="6"/>
            <a:endParaRPr lang="en-US" dirty="0"/>
          </a:p>
        </p:txBody>
      </p:sp>
    </p:spTree>
    <p:extLst>
      <p:ext uri="{BB962C8B-B14F-4D97-AF65-F5344CB8AC3E}">
        <p14:creationId xmlns:p14="http://schemas.microsoft.com/office/powerpoint/2010/main" val="26947936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I had some difficulty trying to keep the circuit clean looking.</a:t>
            </a:r>
          </a:p>
          <a:p>
            <a:r>
              <a:rPr lang="en-US" dirty="0" smtClean="0"/>
              <a:t>Keeping the resistors from coming into contact in such close proximity is a hassle.</a:t>
            </a:r>
            <a:endParaRPr lang="en-US" dirty="0"/>
          </a:p>
        </p:txBody>
      </p:sp>
    </p:spTree>
    <p:extLst>
      <p:ext uri="{BB962C8B-B14F-4D97-AF65-F5344CB8AC3E}">
        <p14:creationId xmlns:p14="http://schemas.microsoft.com/office/powerpoint/2010/main" val="25539207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9</a:t>
            </a:r>
            <a:endParaRPr lang="en-US" dirty="0"/>
          </a:p>
        </p:txBody>
      </p:sp>
      <p:sp>
        <p:nvSpPr>
          <p:cNvPr id="3" name="Content Placeholder 2"/>
          <p:cNvSpPr>
            <a:spLocks noGrp="1"/>
          </p:cNvSpPr>
          <p:nvPr>
            <p:ph idx="1"/>
          </p:nvPr>
        </p:nvSpPr>
        <p:spPr/>
        <p:txBody>
          <a:bodyPr/>
          <a:lstStyle/>
          <a:p>
            <a:r>
              <a:rPr lang="en-US" dirty="0" smtClean="0"/>
              <a:t>Build 4 bit binary to 5 bit BCD converter circuit</a:t>
            </a:r>
            <a:endParaRPr lang="en-US" dirty="0"/>
          </a:p>
        </p:txBody>
      </p:sp>
    </p:spTree>
    <p:extLst>
      <p:ext uri="{BB962C8B-B14F-4D97-AF65-F5344CB8AC3E}">
        <p14:creationId xmlns:p14="http://schemas.microsoft.com/office/powerpoint/2010/main" val="10126684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a:t>
            </a:r>
            <a:endParaRPr lang="en-US" dirty="0"/>
          </a:p>
        </p:txBody>
      </p:sp>
      <p:pic>
        <p:nvPicPr>
          <p:cNvPr id="4" name="Picture 3"/>
          <p:cNvPicPr>
            <a:picLocks noChangeAspect="1"/>
          </p:cNvPicPr>
          <p:nvPr/>
        </p:nvPicPr>
        <p:blipFill>
          <a:blip r:embed="rId2"/>
          <a:stretch>
            <a:fillRect/>
          </a:stretch>
        </p:blipFill>
        <p:spPr>
          <a:xfrm>
            <a:off x="334297" y="1553498"/>
            <a:ext cx="9220854" cy="5149628"/>
          </a:xfrm>
          <a:prstGeom prst="rect">
            <a:avLst/>
          </a:prstGeom>
        </p:spPr>
      </p:pic>
      <p:pic>
        <p:nvPicPr>
          <p:cNvPr id="5" name="Picture 4"/>
          <p:cNvPicPr>
            <a:picLocks noChangeAspect="1"/>
          </p:cNvPicPr>
          <p:nvPr/>
        </p:nvPicPr>
        <p:blipFill>
          <a:blip r:embed="rId3"/>
          <a:stretch>
            <a:fillRect/>
          </a:stretch>
        </p:blipFill>
        <p:spPr>
          <a:xfrm>
            <a:off x="8681884" y="5634093"/>
            <a:ext cx="3394184" cy="1069033"/>
          </a:xfrm>
          <a:prstGeom prst="rect">
            <a:avLst/>
          </a:prstGeom>
        </p:spPr>
      </p:pic>
    </p:spTree>
    <p:extLst>
      <p:ext uri="{BB962C8B-B14F-4D97-AF65-F5344CB8AC3E}">
        <p14:creationId xmlns:p14="http://schemas.microsoft.com/office/powerpoint/2010/main" val="123874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 Notes</a:t>
            </a:r>
            <a:endParaRPr lang="en-US" dirty="0"/>
          </a:p>
        </p:txBody>
      </p:sp>
      <p:sp>
        <p:nvSpPr>
          <p:cNvPr id="3" name="Content Placeholder 2"/>
          <p:cNvSpPr>
            <a:spLocks noGrp="1"/>
          </p:cNvSpPr>
          <p:nvPr>
            <p:ph idx="1"/>
          </p:nvPr>
        </p:nvSpPr>
        <p:spPr/>
        <p:txBody>
          <a:bodyPr/>
          <a:lstStyle/>
          <a:p>
            <a:r>
              <a:rPr lang="en-US" dirty="0" smtClean="0"/>
              <a:t>This is the logic for the custom part we made with </a:t>
            </a:r>
            <a:r>
              <a:rPr lang="en-US" dirty="0" err="1" smtClean="0"/>
              <a:t>multisim</a:t>
            </a:r>
            <a:r>
              <a:rPr lang="en-US" dirty="0" smtClean="0"/>
              <a:t> in lab 8</a:t>
            </a:r>
          </a:p>
          <a:p>
            <a:r>
              <a:rPr lang="en-US" dirty="0" smtClean="0"/>
              <a:t>My partner and I collaborated on this simulation so I put his name on the title block</a:t>
            </a:r>
            <a:endParaRPr lang="en-US" dirty="0"/>
          </a:p>
        </p:txBody>
      </p:sp>
    </p:spTree>
    <p:extLst>
      <p:ext uri="{BB962C8B-B14F-4D97-AF65-F5344CB8AC3E}">
        <p14:creationId xmlns:p14="http://schemas.microsoft.com/office/powerpoint/2010/main" val="35901441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5412" y="2097088"/>
            <a:ext cx="6858000" cy="3857625"/>
          </a:xfrm>
          <a:prstGeom prst="rect">
            <a:avLst/>
          </a:prstGeom>
        </p:spPr>
      </p:pic>
    </p:spTree>
    <p:extLst>
      <p:ext uri="{BB962C8B-B14F-4D97-AF65-F5344CB8AC3E}">
        <p14:creationId xmlns:p14="http://schemas.microsoft.com/office/powerpoint/2010/main" val="117126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Multisim</a:t>
            </a:r>
            <a:endParaRPr lang="en-US" dirty="0"/>
          </a:p>
        </p:txBody>
      </p:sp>
      <p:pic>
        <p:nvPicPr>
          <p:cNvPr id="4" name="Content Placeholder 3"/>
          <p:cNvPicPr>
            <a:picLocks noGrp="1" noChangeAspect="1"/>
          </p:cNvPicPr>
          <p:nvPr>
            <p:ph idx="1"/>
          </p:nvPr>
        </p:nvPicPr>
        <p:blipFill>
          <a:blip r:embed="rId2"/>
          <a:stretch>
            <a:fillRect/>
          </a:stretch>
        </p:blipFill>
        <p:spPr>
          <a:xfrm>
            <a:off x="284307" y="1482725"/>
            <a:ext cx="8672367" cy="5063548"/>
          </a:xfrm>
          <a:prstGeom prst="rect">
            <a:avLst/>
          </a:prstGeom>
        </p:spPr>
      </p:pic>
      <p:pic>
        <p:nvPicPr>
          <p:cNvPr id="5" name="Picture 4"/>
          <p:cNvPicPr>
            <a:picLocks noChangeAspect="1"/>
          </p:cNvPicPr>
          <p:nvPr/>
        </p:nvPicPr>
        <p:blipFill>
          <a:blip r:embed="rId3"/>
          <a:stretch>
            <a:fillRect/>
          </a:stretch>
        </p:blipFill>
        <p:spPr>
          <a:xfrm>
            <a:off x="7527781" y="2964152"/>
            <a:ext cx="4867275" cy="3086100"/>
          </a:xfrm>
          <a:prstGeom prst="rect">
            <a:avLst/>
          </a:prstGeom>
        </p:spPr>
      </p:pic>
    </p:spTree>
    <p:extLst>
      <p:ext uri="{BB962C8B-B14F-4D97-AF65-F5344CB8AC3E}">
        <p14:creationId xmlns:p14="http://schemas.microsoft.com/office/powerpoint/2010/main" val="1499812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a:t>
            </a:r>
            <a:endParaRPr lang="en-US" dirty="0"/>
          </a:p>
        </p:txBody>
      </p:sp>
      <p:sp>
        <p:nvSpPr>
          <p:cNvPr id="3" name="Content Placeholder 2"/>
          <p:cNvSpPr>
            <a:spLocks noGrp="1"/>
          </p:cNvSpPr>
          <p:nvPr>
            <p:ph idx="1"/>
          </p:nvPr>
        </p:nvSpPr>
        <p:spPr/>
        <p:txBody>
          <a:bodyPr/>
          <a:lstStyle/>
          <a:p>
            <a:pPr lvl="7"/>
            <a:r>
              <a:rPr lang="en-US" sz="1800" dirty="0" smtClean="0"/>
              <a:t>Component		Quantity</a:t>
            </a:r>
          </a:p>
          <a:p>
            <a:pPr lvl="7"/>
            <a:r>
              <a:rPr lang="en-US" sz="1800" dirty="0" smtClean="0"/>
              <a:t>74LS04		1</a:t>
            </a:r>
          </a:p>
          <a:p>
            <a:pPr lvl="7"/>
            <a:r>
              <a:rPr lang="en-US" sz="1800" dirty="0" smtClean="0"/>
              <a:t>74LS08		3</a:t>
            </a:r>
          </a:p>
          <a:p>
            <a:pPr lvl="7"/>
            <a:r>
              <a:rPr lang="en-US" sz="1800" dirty="0" smtClean="0"/>
              <a:t>74LS32		1</a:t>
            </a:r>
          </a:p>
          <a:p>
            <a:pPr lvl="7"/>
            <a:endParaRPr lang="en-US" dirty="0"/>
          </a:p>
        </p:txBody>
      </p:sp>
    </p:spTree>
    <p:extLst>
      <p:ext uri="{BB962C8B-B14F-4D97-AF65-F5344CB8AC3E}">
        <p14:creationId xmlns:p14="http://schemas.microsoft.com/office/powerpoint/2010/main" val="1248832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 Notes</a:t>
            </a:r>
            <a:endParaRPr lang="en-US" dirty="0"/>
          </a:p>
        </p:txBody>
      </p:sp>
      <p:sp>
        <p:nvSpPr>
          <p:cNvPr id="3" name="Content Placeholder 2"/>
          <p:cNvSpPr>
            <a:spLocks noGrp="1"/>
          </p:cNvSpPr>
          <p:nvPr>
            <p:ph idx="1"/>
          </p:nvPr>
        </p:nvSpPr>
        <p:spPr/>
        <p:txBody>
          <a:bodyPr/>
          <a:lstStyle/>
          <a:p>
            <a:r>
              <a:rPr lang="en-US" dirty="0" smtClean="0"/>
              <a:t>Though the circuit was straightforward to build (especially with </a:t>
            </a:r>
            <a:r>
              <a:rPr lang="en-US" dirty="0" err="1" smtClean="0"/>
              <a:t>sumlation</a:t>
            </a:r>
            <a:r>
              <a:rPr lang="en-US" dirty="0" smtClean="0"/>
              <a:t> to guide me) I still had to make to attempts at making the circuit.  Silly mistakes take a long time to identify and should therefore be avoided.</a:t>
            </a:r>
          </a:p>
          <a:p>
            <a:r>
              <a:rPr lang="en-US" dirty="0" smtClean="0"/>
              <a:t>The loose wires on the board are the wires that will connect it to the other parts of the Mini-Lou</a:t>
            </a:r>
            <a:endParaRPr lang="en-US" dirty="0"/>
          </a:p>
        </p:txBody>
      </p:sp>
    </p:spTree>
    <p:extLst>
      <p:ext uri="{BB962C8B-B14F-4D97-AF65-F5344CB8AC3E}">
        <p14:creationId xmlns:p14="http://schemas.microsoft.com/office/powerpoint/2010/main" val="14461401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10</a:t>
            </a:r>
            <a:endParaRPr lang="en-US" dirty="0"/>
          </a:p>
        </p:txBody>
      </p:sp>
      <p:sp>
        <p:nvSpPr>
          <p:cNvPr id="3" name="Content Placeholder 2"/>
          <p:cNvSpPr>
            <a:spLocks noGrp="1"/>
          </p:cNvSpPr>
          <p:nvPr>
            <p:ph idx="1"/>
          </p:nvPr>
        </p:nvSpPr>
        <p:spPr/>
        <p:txBody>
          <a:bodyPr/>
          <a:lstStyle/>
          <a:p>
            <a:r>
              <a:rPr lang="en-US" dirty="0" smtClean="0"/>
              <a:t>Complete the Mini-Lou</a:t>
            </a:r>
            <a:endParaRPr lang="en-US" dirty="0"/>
          </a:p>
        </p:txBody>
      </p:sp>
    </p:spTree>
    <p:extLst>
      <p:ext uri="{BB962C8B-B14F-4D97-AF65-F5344CB8AC3E}">
        <p14:creationId xmlns:p14="http://schemas.microsoft.com/office/powerpoint/2010/main" val="33027726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2412" y="1641985"/>
            <a:ext cx="9144000" cy="4890933"/>
          </a:xfrm>
          <a:prstGeom prst="rect">
            <a:avLst/>
          </a:prstGeom>
        </p:spPr>
      </p:pic>
    </p:spTree>
    <p:extLst>
      <p:ext uri="{BB962C8B-B14F-4D97-AF65-F5344CB8AC3E}">
        <p14:creationId xmlns:p14="http://schemas.microsoft.com/office/powerpoint/2010/main" val="4821575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4652" y="1641986"/>
            <a:ext cx="4519520" cy="5127523"/>
          </a:xfrm>
          <a:prstGeom prst="rect">
            <a:avLst/>
          </a:prstGeom>
        </p:spPr>
      </p:pic>
    </p:spTree>
    <p:extLst>
      <p:ext uri="{BB962C8B-B14F-4D97-AF65-F5344CB8AC3E}">
        <p14:creationId xmlns:p14="http://schemas.microsoft.com/office/powerpoint/2010/main" val="2686370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a:t>
            </a:r>
            <a:endParaRPr lang="en-US" dirty="0"/>
          </a:p>
        </p:txBody>
      </p:sp>
      <p:sp>
        <p:nvSpPr>
          <p:cNvPr id="3" name="Content Placeholder 2"/>
          <p:cNvSpPr>
            <a:spLocks noGrp="1"/>
          </p:cNvSpPr>
          <p:nvPr>
            <p:ph idx="1"/>
          </p:nvPr>
        </p:nvSpPr>
        <p:spPr>
          <a:xfrm>
            <a:off x="1141413" y="2097088"/>
            <a:ext cx="9905999" cy="4608513"/>
          </a:xfrm>
        </p:spPr>
        <p:txBody>
          <a:bodyPr>
            <a:normAutofit/>
          </a:bodyPr>
          <a:lstStyle/>
          <a:p>
            <a:pPr lvl="6"/>
            <a:r>
              <a:rPr lang="en-US" sz="1800" dirty="0" smtClean="0"/>
              <a:t>Component		Quantity</a:t>
            </a:r>
          </a:p>
          <a:p>
            <a:pPr marL="2743200" lvl="6" indent="0">
              <a:buNone/>
            </a:pPr>
            <a:r>
              <a:rPr lang="en-US" dirty="0" smtClean="0"/>
              <a:t>    08MAN74		2</a:t>
            </a:r>
          </a:p>
          <a:p>
            <a:pPr marL="2743200" lvl="6" indent="0">
              <a:buNone/>
            </a:pPr>
            <a:r>
              <a:rPr lang="en-US" dirty="0" smtClean="0"/>
              <a:t>    1k Resistor		23</a:t>
            </a:r>
          </a:p>
          <a:p>
            <a:pPr marL="2743200" lvl="6" indent="0">
              <a:buNone/>
            </a:pPr>
            <a:r>
              <a:rPr lang="en-US" dirty="0"/>
              <a:t> </a:t>
            </a:r>
            <a:r>
              <a:rPr lang="en-US" dirty="0" smtClean="0"/>
              <a:t>   74LS48N			2</a:t>
            </a:r>
          </a:p>
          <a:p>
            <a:pPr marL="2286000" lvl="5" indent="0">
              <a:buNone/>
            </a:pPr>
            <a:r>
              <a:rPr lang="en-US" dirty="0"/>
              <a:t>	</a:t>
            </a:r>
            <a:r>
              <a:rPr lang="en-US" dirty="0" smtClean="0"/>
              <a:t>    74ls08</a:t>
            </a:r>
            <a:r>
              <a:rPr lang="en-US" dirty="0"/>
              <a:t>			</a:t>
            </a:r>
            <a:r>
              <a:rPr lang="en-US" dirty="0" smtClean="0"/>
              <a:t>5</a:t>
            </a:r>
            <a:endParaRPr lang="en-US" dirty="0"/>
          </a:p>
          <a:p>
            <a:pPr marL="2286000" lvl="5" indent="0">
              <a:buNone/>
            </a:pPr>
            <a:r>
              <a:rPr lang="en-US" dirty="0"/>
              <a:t>	</a:t>
            </a:r>
            <a:r>
              <a:rPr lang="en-US" dirty="0" smtClean="0"/>
              <a:t>    74ls32</a:t>
            </a:r>
            <a:r>
              <a:rPr lang="en-US" dirty="0"/>
              <a:t>			</a:t>
            </a:r>
            <a:r>
              <a:rPr lang="en-US" dirty="0" smtClean="0"/>
              <a:t>2</a:t>
            </a:r>
            <a:endParaRPr lang="en-US" dirty="0"/>
          </a:p>
          <a:p>
            <a:pPr marL="2286000" lvl="5" indent="0">
              <a:buNone/>
            </a:pPr>
            <a:r>
              <a:rPr lang="en-US" dirty="0"/>
              <a:t>	</a:t>
            </a:r>
            <a:r>
              <a:rPr lang="en-US" dirty="0" smtClean="0"/>
              <a:t>    74ls04</a:t>
            </a:r>
            <a:r>
              <a:rPr lang="en-US" dirty="0"/>
              <a:t>			</a:t>
            </a:r>
            <a:r>
              <a:rPr lang="en-US" dirty="0" smtClean="0"/>
              <a:t>2</a:t>
            </a:r>
            <a:endParaRPr lang="en-US" dirty="0"/>
          </a:p>
          <a:p>
            <a:pPr marL="2286000" lvl="5" indent="0">
              <a:buNone/>
            </a:pPr>
            <a:r>
              <a:rPr lang="en-US" dirty="0"/>
              <a:t>	</a:t>
            </a:r>
            <a:r>
              <a:rPr lang="en-US" dirty="0" smtClean="0"/>
              <a:t>    5v </a:t>
            </a:r>
            <a:r>
              <a:rPr lang="en-US" dirty="0"/>
              <a:t>DC power supply		1</a:t>
            </a:r>
          </a:p>
          <a:p>
            <a:pPr marL="2286000" lvl="5" indent="0">
              <a:buNone/>
            </a:pPr>
            <a:r>
              <a:rPr lang="en-US" dirty="0"/>
              <a:t>	</a:t>
            </a:r>
            <a:r>
              <a:rPr lang="en-US" dirty="0" smtClean="0"/>
              <a:t>    4 </a:t>
            </a:r>
            <a:r>
              <a:rPr lang="en-US" dirty="0"/>
              <a:t>Terminal DIP Switch		</a:t>
            </a:r>
            <a:r>
              <a:rPr lang="en-US" dirty="0" smtClean="0"/>
              <a:t>1</a:t>
            </a:r>
          </a:p>
          <a:p>
            <a:pPr marL="2286000" lvl="5" indent="0">
              <a:buNone/>
            </a:pPr>
            <a:r>
              <a:rPr lang="en-US" dirty="0"/>
              <a:t>	</a:t>
            </a:r>
            <a:r>
              <a:rPr lang="en-US" dirty="0" smtClean="0"/>
              <a:t>    8 Terminal DIP Switch		1</a:t>
            </a:r>
            <a:endParaRPr lang="en-US" dirty="0"/>
          </a:p>
          <a:p>
            <a:pPr marL="2286000" lvl="5" indent="0">
              <a:buNone/>
            </a:pPr>
            <a:r>
              <a:rPr lang="en-US" dirty="0"/>
              <a:t>	</a:t>
            </a:r>
            <a:r>
              <a:rPr lang="en-US" dirty="0" smtClean="0"/>
              <a:t>    74ls283</a:t>
            </a:r>
            <a:r>
              <a:rPr lang="en-US" dirty="0"/>
              <a:t>			</a:t>
            </a:r>
            <a:r>
              <a:rPr lang="en-US" dirty="0" smtClean="0"/>
              <a:t>1</a:t>
            </a:r>
            <a:endParaRPr lang="en-US" dirty="0"/>
          </a:p>
          <a:p>
            <a:pPr lvl="6"/>
            <a:endParaRPr lang="en-US" dirty="0"/>
          </a:p>
        </p:txBody>
      </p:sp>
    </p:spTree>
    <p:extLst>
      <p:ext uri="{BB962C8B-B14F-4D97-AF65-F5344CB8AC3E}">
        <p14:creationId xmlns:p14="http://schemas.microsoft.com/office/powerpoint/2010/main" val="22528989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ITS ALLIIIIIIVVVEEEEE!!!  Or at least works as intended</a:t>
            </a:r>
          </a:p>
          <a:p>
            <a:r>
              <a:rPr lang="en-US" dirty="0" smtClean="0"/>
              <a:t>Possibly the most practical calculator to date.</a:t>
            </a:r>
          </a:p>
          <a:p>
            <a:r>
              <a:rPr lang="en-US" dirty="0" smtClean="0"/>
              <a:t>Project took about 5 weeks to complete.</a:t>
            </a:r>
          </a:p>
          <a:p>
            <a:r>
              <a:rPr lang="en-US" dirty="0" smtClean="0"/>
              <a:t>Students from other classes had pilfered pieces from our 4bit binary to 5bit BCD board so we had to remake it which was frustrating.</a:t>
            </a:r>
          </a:p>
          <a:p>
            <a:r>
              <a:rPr lang="en-US" dirty="0" smtClean="0"/>
              <a:t>Circuit worked just fine first time all parts were connected together properly.</a:t>
            </a:r>
            <a:endParaRPr lang="en-US" dirty="0"/>
          </a:p>
        </p:txBody>
      </p:sp>
    </p:spTree>
    <p:extLst>
      <p:ext uri="{BB962C8B-B14F-4D97-AF65-F5344CB8AC3E}">
        <p14:creationId xmlns:p14="http://schemas.microsoft.com/office/powerpoint/2010/main" val="2942608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11</a:t>
            </a:r>
            <a:endParaRPr lang="en-US" dirty="0"/>
          </a:p>
        </p:txBody>
      </p:sp>
      <p:sp>
        <p:nvSpPr>
          <p:cNvPr id="3" name="Content Placeholder 2"/>
          <p:cNvSpPr>
            <a:spLocks noGrp="1"/>
          </p:cNvSpPr>
          <p:nvPr>
            <p:ph idx="1"/>
          </p:nvPr>
        </p:nvSpPr>
        <p:spPr/>
        <p:txBody>
          <a:bodyPr/>
          <a:lstStyle/>
          <a:p>
            <a:r>
              <a:rPr lang="en-US" dirty="0" smtClean="0"/>
              <a:t>Use Arduino in place of “74xyzJA” board in Mini-Lou project.</a:t>
            </a:r>
            <a:endParaRPr lang="en-US" dirty="0"/>
          </a:p>
        </p:txBody>
      </p:sp>
    </p:spTree>
    <p:extLst>
      <p:ext uri="{BB962C8B-B14F-4D97-AF65-F5344CB8AC3E}">
        <p14:creationId xmlns:p14="http://schemas.microsoft.com/office/powerpoint/2010/main" val="33459644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783" y="1534651"/>
            <a:ext cx="4915258" cy="5146367"/>
          </a:xfrm>
          <a:prstGeom prst="rect">
            <a:avLst/>
          </a:prstGeom>
        </p:spPr>
      </p:pic>
    </p:spTree>
    <p:extLst>
      <p:ext uri="{BB962C8B-B14F-4D97-AF65-F5344CB8AC3E}">
        <p14:creationId xmlns:p14="http://schemas.microsoft.com/office/powerpoint/2010/main" val="32647995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Notes</a:t>
            </a:r>
            <a:endParaRPr lang="en-US" dirty="0"/>
          </a:p>
        </p:txBody>
      </p:sp>
      <p:sp>
        <p:nvSpPr>
          <p:cNvPr id="3" name="Content Placeholder 2"/>
          <p:cNvSpPr>
            <a:spLocks noGrp="1"/>
          </p:cNvSpPr>
          <p:nvPr>
            <p:ph idx="1"/>
          </p:nvPr>
        </p:nvSpPr>
        <p:spPr/>
        <p:txBody>
          <a:bodyPr/>
          <a:lstStyle/>
          <a:p>
            <a:r>
              <a:rPr lang="en-US" dirty="0" smtClean="0"/>
              <a:t>In the end I used a series of “if” statements rather than Boolean functions to achieve the desired effect.</a:t>
            </a:r>
          </a:p>
          <a:p>
            <a:r>
              <a:rPr lang="en-US" dirty="0" smtClean="0"/>
              <a:t>Took a decent amount of research to figure out how to program the Arduino but it seems like its going to be fun to mess around with it.</a:t>
            </a:r>
          </a:p>
          <a:p>
            <a:r>
              <a:rPr lang="en-US" dirty="0" smtClean="0"/>
              <a:t>We used an Arduino </a:t>
            </a:r>
            <a:r>
              <a:rPr lang="en-US" dirty="0" err="1" smtClean="0"/>
              <a:t>uno</a:t>
            </a:r>
            <a:r>
              <a:rPr lang="en-US" dirty="0" smtClean="0"/>
              <a:t> in our circuit.</a:t>
            </a:r>
            <a:endParaRPr lang="en-US" dirty="0"/>
          </a:p>
        </p:txBody>
      </p:sp>
    </p:spTree>
    <p:extLst>
      <p:ext uri="{BB962C8B-B14F-4D97-AF65-F5344CB8AC3E}">
        <p14:creationId xmlns:p14="http://schemas.microsoft.com/office/powerpoint/2010/main" val="244046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313170"/>
            <a:ext cx="10515600" cy="1325563"/>
          </a:xfrm>
        </p:spPr>
        <p:txBody>
          <a:bodyPr/>
          <a:lstStyle/>
          <a:p>
            <a:pPr algn="ctr"/>
            <a:r>
              <a:rPr lang="en-US" dirty="0" smtClean="0"/>
              <a:t>Truth Table and </a:t>
            </a:r>
            <a:r>
              <a:rPr lang="en-US" dirty="0" err="1" smtClean="0"/>
              <a:t>Karnaugh</a:t>
            </a:r>
            <a:r>
              <a:rPr lang="en-US" dirty="0" smtClean="0"/>
              <a:t> Map</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68737783"/>
              </p:ext>
            </p:extLst>
          </p:nvPr>
        </p:nvGraphicFramePr>
        <p:xfrm>
          <a:off x="2195945" y="2481623"/>
          <a:ext cx="3061856" cy="3056730"/>
        </p:xfrm>
        <a:graphic>
          <a:graphicData uri="http://schemas.openxmlformats.org/drawingml/2006/table">
            <a:tbl>
              <a:tblPr>
                <a:tableStyleId>{5C22544A-7EE6-4342-B048-85BDC9FD1C3A}</a:tableStyleId>
              </a:tblPr>
              <a:tblGrid>
                <a:gridCol w="765464"/>
                <a:gridCol w="765464"/>
                <a:gridCol w="765464"/>
                <a:gridCol w="765464"/>
              </a:tblGrid>
              <a:tr h="305673">
                <a:tc>
                  <a:txBody>
                    <a:bodyPr/>
                    <a:lstStyle/>
                    <a:p>
                      <a:pPr algn="l" fontAlgn="b"/>
                      <a:r>
                        <a:rPr lang="en-US" sz="1200"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9525" marR="9525" marT="9525" marB="0" anchor="b"/>
                </a:tc>
                <a:tc gridSpan="2">
                  <a:txBody>
                    <a:bodyPr/>
                    <a:lstStyle/>
                    <a:p>
                      <a:pPr algn="l" fontAlgn="b"/>
                      <a:r>
                        <a:rPr lang="en-US" sz="1200" u="none" strike="noStrike" dirty="0">
                          <a:effectLst/>
                        </a:rPr>
                        <a:t>    Truth Table</a:t>
                      </a:r>
                      <a:endParaRPr lang="en-US" sz="12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05673">
                <a:tc>
                  <a:txBody>
                    <a:bodyPr/>
                    <a:lstStyle/>
                    <a:p>
                      <a:pPr algn="ctr" fontAlgn="b"/>
                      <a:r>
                        <a:rPr lang="en-US" sz="1200" u="none" strike="noStrike">
                          <a:effectLst/>
                        </a:rPr>
                        <a:t>A</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B</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C</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Z</a:t>
                      </a:r>
                      <a:endParaRPr lang="en-US" sz="1200" b="1" i="0" u="none" strike="noStrike">
                        <a:solidFill>
                          <a:srgbClr val="000000"/>
                        </a:solidFill>
                        <a:effectLst/>
                        <a:latin typeface="Times New Roman" panose="02020603050405020304" pitchFamily="18" charset="0"/>
                      </a:endParaRPr>
                    </a:p>
                  </a:txBody>
                  <a:tcPr marL="9525" marR="9525" marT="9525" marB="0" anchor="b"/>
                </a:tc>
              </a:tr>
              <a:tr h="305673">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r>
              <a:tr h="305673">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r>
              <a:tr h="305673">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r>
              <a:tr h="305673">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r>
              <a:tr h="305673">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r>
              <a:tr h="305673">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r>
              <a:tr h="305673">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r>
              <a:tr h="305673">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0302125"/>
              </p:ext>
            </p:extLst>
          </p:nvPr>
        </p:nvGraphicFramePr>
        <p:xfrm>
          <a:off x="5417127" y="3409913"/>
          <a:ext cx="2438400" cy="1200150"/>
        </p:xfrm>
        <a:graphic>
          <a:graphicData uri="http://schemas.openxmlformats.org/drawingml/2006/table">
            <a:tbl>
              <a:tblPr>
                <a:tableStyleId>{5C22544A-7EE6-4342-B048-85BDC9FD1C3A}</a:tableStyleId>
              </a:tblPr>
              <a:tblGrid>
                <a:gridCol w="609600"/>
                <a:gridCol w="609600"/>
                <a:gridCol w="609600"/>
                <a:gridCol w="609600"/>
              </a:tblGrid>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K-Map</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ctr" fontAlgn="b"/>
                      <a:r>
                        <a:rPr lang="en-US" sz="1100" u="none" strike="noStrike">
                          <a:effectLst/>
                        </a:rPr>
                        <a:t>A'B'</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ctr" fontAlgn="b"/>
                      <a:r>
                        <a:rPr lang="en-US" sz="1100" u="none" strike="noStrike">
                          <a:effectLst/>
                        </a:rPr>
                        <a:t>A'B'</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=ABC'</a:t>
                      </a:r>
                      <a:endParaRPr lang="en-US" sz="11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ctr" fontAlgn="b"/>
                      <a:r>
                        <a:rPr lang="en-US" sz="1100" u="none" strike="noStrike">
                          <a:effectLst/>
                        </a:rPr>
                        <a:t>AB</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200025">
                <a:tc>
                  <a:txBody>
                    <a:bodyPr/>
                    <a:lstStyle/>
                    <a:p>
                      <a:pPr algn="ctr" fontAlgn="b"/>
                      <a:r>
                        <a:rPr lang="en-US" sz="1100" u="none" strike="noStrike">
                          <a:effectLst/>
                        </a:rPr>
                        <a:t>AB'</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488688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Overall CLASS NOTES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tend to use 1k resistors at all times, I should get used to using different values.</a:t>
            </a:r>
          </a:p>
          <a:p>
            <a:r>
              <a:rPr lang="en-US" dirty="0" smtClean="0"/>
              <a:t>I still need to work on making my </a:t>
            </a:r>
            <a:r>
              <a:rPr lang="en-US" dirty="0" err="1" smtClean="0"/>
              <a:t>multisim</a:t>
            </a:r>
            <a:r>
              <a:rPr lang="en-US" dirty="0" smtClean="0"/>
              <a:t> circuits a direct schematic that will be easy to follow when building.</a:t>
            </a:r>
          </a:p>
          <a:p>
            <a:r>
              <a:rPr lang="en-US" dirty="0" smtClean="0"/>
              <a:t>My circuits tend to get too messy, need to work on being neater.</a:t>
            </a:r>
          </a:p>
          <a:p>
            <a:r>
              <a:rPr lang="en-US" dirty="0" smtClean="0"/>
              <a:t>I improved immensely at troubleshooting both mine, and other people’s circuits, which is great.</a:t>
            </a:r>
          </a:p>
          <a:p>
            <a:r>
              <a:rPr lang="en-US" dirty="0" smtClean="0"/>
              <a:t>I also got way quicker at rebuilding circuits I’ve built before</a:t>
            </a:r>
          </a:p>
          <a:p>
            <a:r>
              <a:rPr lang="en-US" dirty="0" smtClean="0"/>
              <a:t>I look forward to working with </a:t>
            </a:r>
            <a:r>
              <a:rPr lang="en-US" dirty="0" err="1" smtClean="0"/>
              <a:t>arduino</a:t>
            </a:r>
            <a:r>
              <a:rPr lang="en-US" dirty="0" smtClean="0"/>
              <a:t>, basic stamps, and raspberry pi</a:t>
            </a:r>
            <a:endParaRPr lang="en-US" dirty="0"/>
          </a:p>
        </p:txBody>
      </p:sp>
    </p:spTree>
    <p:extLst>
      <p:ext uri="{BB962C8B-B14F-4D97-AF65-F5344CB8AC3E}">
        <p14:creationId xmlns:p14="http://schemas.microsoft.com/office/powerpoint/2010/main" val="2004788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1267</TotalTime>
  <Words>2101</Words>
  <Application>Microsoft Office PowerPoint</Application>
  <PresentationFormat>Widescreen</PresentationFormat>
  <Paragraphs>404</Paragraphs>
  <Slides>90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Times New Roman</vt:lpstr>
      <vt:lpstr>Trebuchet MS</vt:lpstr>
      <vt:lpstr>Tw Cen MT</vt:lpstr>
      <vt:lpstr>Circuit</vt:lpstr>
      <vt:lpstr>Lab Notebook</vt:lpstr>
      <vt:lpstr>Lab 0</vt:lpstr>
      <vt:lpstr>Multisim</vt:lpstr>
      <vt:lpstr>AND Gate Build</vt:lpstr>
      <vt:lpstr>Components</vt:lpstr>
      <vt:lpstr>Notes</vt:lpstr>
      <vt:lpstr>Lab A</vt:lpstr>
      <vt:lpstr>Multisim</vt:lpstr>
      <vt:lpstr>Truth Table and Karnaugh Map</vt:lpstr>
      <vt:lpstr>Items Used</vt:lpstr>
      <vt:lpstr>Notes</vt:lpstr>
      <vt:lpstr>Lab B</vt:lpstr>
      <vt:lpstr>Multisim</vt:lpstr>
      <vt:lpstr>Items Used</vt:lpstr>
      <vt:lpstr>Notes</vt:lpstr>
      <vt:lpstr>Lab C</vt:lpstr>
      <vt:lpstr>Simulations of 1-8</vt:lpstr>
      <vt:lpstr>Multisim 13a</vt:lpstr>
      <vt:lpstr>Multisim 13b</vt:lpstr>
      <vt:lpstr>Multisim 14</vt:lpstr>
      <vt:lpstr>Multisim 15a</vt:lpstr>
      <vt:lpstr>Multisim 15b</vt:lpstr>
      <vt:lpstr>Multisim 16</vt:lpstr>
      <vt:lpstr>Multisim 17</vt:lpstr>
      <vt:lpstr>Items Used</vt:lpstr>
      <vt:lpstr>Observations</vt:lpstr>
      <vt:lpstr>Lab D</vt:lpstr>
      <vt:lpstr>Multisim</vt:lpstr>
      <vt:lpstr>Build</vt:lpstr>
      <vt:lpstr>Items Used</vt:lpstr>
      <vt:lpstr>Notes</vt:lpstr>
      <vt:lpstr>Lab 0-D Notes</vt:lpstr>
      <vt:lpstr>Lab 1</vt:lpstr>
      <vt:lpstr>D Flip Flop</vt:lpstr>
      <vt:lpstr>Logic Diagram</vt:lpstr>
      <vt:lpstr>Properties</vt:lpstr>
      <vt:lpstr>Notes</vt:lpstr>
      <vt:lpstr>Lab 2</vt:lpstr>
      <vt:lpstr>JK Flip Flop</vt:lpstr>
      <vt:lpstr>Logic Diagram</vt:lpstr>
      <vt:lpstr>Properties</vt:lpstr>
      <vt:lpstr>Notes</vt:lpstr>
      <vt:lpstr>Lab 3</vt:lpstr>
      <vt:lpstr>Logic Diagram/Behavior</vt:lpstr>
      <vt:lpstr>Properties</vt:lpstr>
      <vt:lpstr>Notes</vt:lpstr>
      <vt:lpstr>Lab 4</vt:lpstr>
      <vt:lpstr>Logic Diagram</vt:lpstr>
      <vt:lpstr>Properties</vt:lpstr>
      <vt:lpstr>Notes</vt:lpstr>
      <vt:lpstr>Lab 5</vt:lpstr>
      <vt:lpstr>Circuit</vt:lpstr>
      <vt:lpstr>Circuit with clocked inputs</vt:lpstr>
      <vt:lpstr>Parts</vt:lpstr>
      <vt:lpstr>Notes</vt:lpstr>
      <vt:lpstr>Lab 6</vt:lpstr>
      <vt:lpstr>Simlation</vt:lpstr>
      <vt:lpstr>Circuit with 4 bit clock inputs</vt:lpstr>
      <vt:lpstr>Parts</vt:lpstr>
      <vt:lpstr>Notes</vt:lpstr>
      <vt:lpstr>Lab 7</vt:lpstr>
      <vt:lpstr>Simulated operations</vt:lpstr>
      <vt:lpstr>Simulated Operations</vt:lpstr>
      <vt:lpstr>Build</vt:lpstr>
      <vt:lpstr>Build</vt:lpstr>
      <vt:lpstr>Build</vt:lpstr>
      <vt:lpstr>Build 2</vt:lpstr>
      <vt:lpstr>Notes</vt:lpstr>
      <vt:lpstr>Parts</vt:lpstr>
      <vt:lpstr>Lab 8</vt:lpstr>
      <vt:lpstr>Simulation</vt:lpstr>
      <vt:lpstr>Notes on simulation</vt:lpstr>
      <vt:lpstr>Build</vt:lpstr>
      <vt:lpstr>Parts</vt:lpstr>
      <vt:lpstr>Notes</vt:lpstr>
      <vt:lpstr>Lab 9</vt:lpstr>
      <vt:lpstr>Simulation</vt:lpstr>
      <vt:lpstr>Simulation Notes</vt:lpstr>
      <vt:lpstr>Build</vt:lpstr>
      <vt:lpstr>Parts</vt:lpstr>
      <vt:lpstr>Build Notes</vt:lpstr>
      <vt:lpstr>Lab 10</vt:lpstr>
      <vt:lpstr>Build</vt:lpstr>
      <vt:lpstr>Build</vt:lpstr>
      <vt:lpstr>Parts</vt:lpstr>
      <vt:lpstr>Notes</vt:lpstr>
      <vt:lpstr>Lab 11</vt:lpstr>
      <vt:lpstr>Build</vt:lpstr>
      <vt:lpstr>Notes</vt:lpstr>
      <vt:lpstr>Overall CLASS NOTES</vt:lpstr>
    </vt:vector>
  </TitlesOfParts>
  <Company>Ivy Tech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Notebook</dc:title>
  <dc:creator>Lucas  Bazile</dc:creator>
  <cp:lastModifiedBy>Lucas  Bazile</cp:lastModifiedBy>
  <cp:revision>81</cp:revision>
  <dcterms:created xsi:type="dcterms:W3CDTF">2017-01-25T23:35:37Z</dcterms:created>
  <dcterms:modified xsi:type="dcterms:W3CDTF">2017-05-10T23:21:07Z</dcterms:modified>
</cp:coreProperties>
</file>