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03" d="100"/>
          <a:sy n="203" d="100"/>
        </p:scale>
        <p:origin x="59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
              <a:t>-possibly explain classic rules vs gameplay</a:t>
            </a:r>
          </a:p>
          <a:p>
            <a:pPr marL="0" lvl="0" indent="0">
              <a:spcBef>
                <a:spcPts val="0"/>
              </a:spcBef>
              <a:buNone/>
            </a:pPr>
            <a:r>
              <a:rPr lang="en"/>
              <a:t>-what the classic boardgame experience was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a:spcBef>
                <a:spcPts val="0"/>
              </a:spcBef>
              <a:buSzPts val="5200"/>
              <a:buNone/>
              <a:defRPr sz="5200"/>
            </a:lvl1pPr>
            <a:lvl2pPr lvl="1" algn="ctr">
              <a:spcBef>
                <a:spcPts val="0"/>
              </a:spcBef>
              <a:buSzPts val="5200"/>
              <a:buNone/>
              <a:defRPr sz="5200"/>
            </a:lvl2pPr>
            <a:lvl3pPr lvl="2" algn="ctr">
              <a:spcBef>
                <a:spcPts val="0"/>
              </a:spcBef>
              <a:buSzPts val="5200"/>
              <a:buNone/>
              <a:defRPr sz="5200"/>
            </a:lvl3pPr>
            <a:lvl4pPr lvl="3" algn="ctr">
              <a:spcBef>
                <a:spcPts val="0"/>
              </a:spcBef>
              <a:buSzPts val="5200"/>
              <a:buNone/>
              <a:defRPr sz="5200"/>
            </a:lvl4pPr>
            <a:lvl5pPr lvl="4" algn="ctr">
              <a:spcBef>
                <a:spcPts val="0"/>
              </a:spcBef>
              <a:buSzPts val="5200"/>
              <a:buNone/>
              <a:defRPr sz="5200"/>
            </a:lvl5pPr>
            <a:lvl6pPr lvl="5" algn="ctr">
              <a:spcBef>
                <a:spcPts val="0"/>
              </a:spcBef>
              <a:buSzPts val="5200"/>
              <a:buNone/>
              <a:defRPr sz="5200"/>
            </a:lvl6pPr>
            <a:lvl7pPr lvl="6" algn="ctr">
              <a:spcBef>
                <a:spcPts val="0"/>
              </a:spcBef>
              <a:buSzPts val="5200"/>
              <a:buNone/>
              <a:defRPr sz="5200"/>
            </a:lvl7pPr>
            <a:lvl8pPr lvl="7" algn="ctr">
              <a:spcBef>
                <a:spcPts val="0"/>
              </a:spcBef>
              <a:buSzPts val="5200"/>
              <a:buNone/>
              <a:defRPr sz="5200"/>
            </a:lvl8pPr>
            <a:lvl9pPr lvl="8" algn="ctr">
              <a:spcBef>
                <a:spcPts val="0"/>
              </a:spcBef>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a:spcBef>
                <a:spcPts val="0"/>
              </a:spcBef>
              <a:buSzPts val="12000"/>
              <a:buNone/>
              <a:defRPr sz="12000"/>
            </a:lvl1pPr>
            <a:lvl2pPr lvl="1" algn="ctr">
              <a:spcBef>
                <a:spcPts val="0"/>
              </a:spcBef>
              <a:buSzPts val="12000"/>
              <a:buNone/>
              <a:defRPr sz="12000"/>
            </a:lvl2pPr>
            <a:lvl3pPr lvl="2" algn="ctr">
              <a:spcBef>
                <a:spcPts val="0"/>
              </a:spcBef>
              <a:buSzPts val="12000"/>
              <a:buNone/>
              <a:defRPr sz="12000"/>
            </a:lvl3pPr>
            <a:lvl4pPr lvl="3" algn="ctr">
              <a:spcBef>
                <a:spcPts val="0"/>
              </a:spcBef>
              <a:buSzPts val="12000"/>
              <a:buNone/>
              <a:defRPr sz="12000"/>
            </a:lvl4pPr>
            <a:lvl5pPr lvl="4" algn="ctr">
              <a:spcBef>
                <a:spcPts val="0"/>
              </a:spcBef>
              <a:buSzPts val="12000"/>
              <a:buNone/>
              <a:defRPr sz="12000"/>
            </a:lvl5pPr>
            <a:lvl6pPr lvl="5" algn="ctr">
              <a:spcBef>
                <a:spcPts val="0"/>
              </a:spcBef>
              <a:buSzPts val="12000"/>
              <a:buNone/>
              <a:defRPr sz="12000"/>
            </a:lvl6pPr>
            <a:lvl7pPr lvl="6" algn="ctr">
              <a:spcBef>
                <a:spcPts val="0"/>
              </a:spcBef>
              <a:buSzPts val="12000"/>
              <a:buNone/>
              <a:defRPr sz="12000"/>
            </a:lvl7pPr>
            <a:lvl8pPr lvl="7" algn="ctr">
              <a:spcBef>
                <a:spcPts val="0"/>
              </a:spcBef>
              <a:buSzPts val="12000"/>
              <a:buNone/>
              <a:defRPr sz="12000"/>
            </a:lvl8pPr>
            <a:lvl9pPr lvl="8" algn="ctr">
              <a:spcBef>
                <a:spcPts val="0"/>
              </a:spcBef>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lvl="0" algn="ctr">
              <a:spcBef>
                <a:spcPts val="0"/>
              </a:spcBef>
              <a:buSzPts val="1800"/>
              <a:buChar char="●"/>
              <a:defRPr/>
            </a:lvl1pPr>
            <a:lvl2pPr lvl="1" algn="ctr">
              <a:spcBef>
                <a:spcPts val="0"/>
              </a:spcBef>
              <a:buSzPts val="1400"/>
              <a:buChar char="○"/>
              <a:defRPr/>
            </a:lvl2pPr>
            <a:lvl3pPr lvl="2" algn="ctr">
              <a:spcBef>
                <a:spcPts val="0"/>
              </a:spcBef>
              <a:buSzPts val="1400"/>
              <a:buChar char="■"/>
              <a:defRPr/>
            </a:lvl3pPr>
            <a:lvl4pPr lvl="3" algn="ctr">
              <a:spcBef>
                <a:spcPts val="0"/>
              </a:spcBef>
              <a:buSzPts val="1400"/>
              <a:buChar char="●"/>
              <a:defRPr/>
            </a:lvl4pPr>
            <a:lvl5pPr lvl="4" algn="ctr">
              <a:spcBef>
                <a:spcPts val="0"/>
              </a:spcBef>
              <a:buSzPts val="1400"/>
              <a:buChar char="○"/>
              <a:defRPr/>
            </a:lvl5pPr>
            <a:lvl6pPr lvl="5" algn="ctr">
              <a:spcBef>
                <a:spcPts val="0"/>
              </a:spcBef>
              <a:buSzPts val="1400"/>
              <a:buChar char="■"/>
              <a:defRPr/>
            </a:lvl6pPr>
            <a:lvl7pPr lvl="6" algn="ctr">
              <a:spcBef>
                <a:spcPts val="0"/>
              </a:spcBef>
              <a:buSzPts val="1400"/>
              <a:buChar char="●"/>
              <a:defRPr/>
            </a:lvl7pPr>
            <a:lvl8pPr lvl="7" algn="ctr">
              <a:spcBef>
                <a:spcPts val="0"/>
              </a:spcBef>
              <a:buSzPts val="1400"/>
              <a:buChar char="○"/>
              <a:defRPr/>
            </a:lvl8pPr>
            <a:lvl9pPr lvl="8" algn="ctr">
              <a:spcBef>
                <a:spcPts val="0"/>
              </a:spcBef>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a:spcBef>
                <a:spcPts val="0"/>
              </a:spcBef>
              <a:buSzPts val="3600"/>
              <a:buNone/>
              <a:defRPr sz="3600"/>
            </a:lvl1pPr>
            <a:lvl2pPr lvl="1" algn="ctr">
              <a:spcBef>
                <a:spcPts val="0"/>
              </a:spcBef>
              <a:buSzPts val="3600"/>
              <a:buNone/>
              <a:defRPr sz="3600"/>
            </a:lvl2pPr>
            <a:lvl3pPr lvl="2" algn="ctr">
              <a:spcBef>
                <a:spcPts val="0"/>
              </a:spcBef>
              <a:buSzPts val="3600"/>
              <a:buNone/>
              <a:defRPr sz="3600"/>
            </a:lvl3pPr>
            <a:lvl4pPr lvl="3" algn="ctr">
              <a:spcBef>
                <a:spcPts val="0"/>
              </a:spcBef>
              <a:buSzPts val="3600"/>
              <a:buNone/>
              <a:defRPr sz="3600"/>
            </a:lvl4pPr>
            <a:lvl5pPr lvl="4" algn="ctr">
              <a:spcBef>
                <a:spcPts val="0"/>
              </a:spcBef>
              <a:buSzPts val="3600"/>
              <a:buNone/>
              <a:defRPr sz="3600"/>
            </a:lvl5pPr>
            <a:lvl6pPr lvl="5" algn="ctr">
              <a:spcBef>
                <a:spcPts val="0"/>
              </a:spcBef>
              <a:buSzPts val="3600"/>
              <a:buNone/>
              <a:defRPr sz="3600"/>
            </a:lvl6pPr>
            <a:lvl7pPr lvl="6" algn="ctr">
              <a:spcBef>
                <a:spcPts val="0"/>
              </a:spcBef>
              <a:buSzPts val="3600"/>
              <a:buNone/>
              <a:defRPr sz="3600"/>
            </a:lvl7pPr>
            <a:lvl8pPr lvl="7" algn="ctr">
              <a:spcBef>
                <a:spcPts val="0"/>
              </a:spcBef>
              <a:buSzPts val="3600"/>
              <a:buNone/>
              <a:defRPr sz="3600"/>
            </a:lvl8pPr>
            <a:lvl9pPr lvl="8" algn="ctr">
              <a:spcBef>
                <a:spcPts val="0"/>
              </a:spcBef>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a:spcBef>
                <a:spcPts val="0"/>
              </a:spcBef>
              <a:buSzPts val="4800"/>
              <a:buNone/>
              <a:defRPr sz="4800"/>
            </a:lvl1pPr>
            <a:lvl2pPr lvl="1">
              <a:spcBef>
                <a:spcPts val="0"/>
              </a:spcBef>
              <a:buSzPts val="4800"/>
              <a:buNone/>
              <a:defRPr sz="4800"/>
            </a:lvl2pPr>
            <a:lvl3pPr lvl="2">
              <a:spcBef>
                <a:spcPts val="0"/>
              </a:spcBef>
              <a:buSzPts val="4800"/>
              <a:buNone/>
              <a:defRPr sz="4800"/>
            </a:lvl3pPr>
            <a:lvl4pPr lvl="3">
              <a:spcBef>
                <a:spcPts val="0"/>
              </a:spcBef>
              <a:buSzPts val="4800"/>
              <a:buNone/>
              <a:defRPr sz="4800"/>
            </a:lvl4pPr>
            <a:lvl5pPr lvl="4">
              <a:spcBef>
                <a:spcPts val="0"/>
              </a:spcBef>
              <a:buSzPts val="4800"/>
              <a:buNone/>
              <a:defRPr sz="4800"/>
            </a:lvl5pPr>
            <a:lvl6pPr lvl="5">
              <a:spcBef>
                <a:spcPts val="0"/>
              </a:spcBef>
              <a:buSzPts val="4800"/>
              <a:buNone/>
              <a:defRPr sz="4800"/>
            </a:lvl6pPr>
            <a:lvl7pPr lvl="6">
              <a:spcBef>
                <a:spcPts val="0"/>
              </a:spcBef>
              <a:buSzPts val="4800"/>
              <a:buNone/>
              <a:defRPr sz="4800"/>
            </a:lvl7pPr>
            <a:lvl8pPr lvl="7">
              <a:spcBef>
                <a:spcPts val="0"/>
              </a:spcBef>
              <a:buSzPts val="4800"/>
              <a:buNone/>
              <a:defRPr sz="4800"/>
            </a:lvl8pPr>
            <a:lvl9pPr lvl="8">
              <a:spcBef>
                <a:spcPts val="0"/>
              </a:spcBef>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a:spcBef>
                <a:spcPts val="0"/>
              </a:spcBef>
              <a:buSzPts val="4200"/>
              <a:buNone/>
              <a:defRPr sz="4200"/>
            </a:lvl1pPr>
            <a:lvl2pPr lvl="1" algn="ctr">
              <a:spcBef>
                <a:spcPts val="0"/>
              </a:spcBef>
              <a:buSzPts val="4200"/>
              <a:buNone/>
              <a:defRPr sz="4200"/>
            </a:lvl2pPr>
            <a:lvl3pPr lvl="2" algn="ctr">
              <a:spcBef>
                <a:spcPts val="0"/>
              </a:spcBef>
              <a:buSzPts val="4200"/>
              <a:buNone/>
              <a:defRPr sz="4200"/>
            </a:lvl3pPr>
            <a:lvl4pPr lvl="3" algn="ctr">
              <a:spcBef>
                <a:spcPts val="0"/>
              </a:spcBef>
              <a:buSzPts val="4200"/>
              <a:buNone/>
              <a:defRPr sz="4200"/>
            </a:lvl4pPr>
            <a:lvl5pPr lvl="4" algn="ctr">
              <a:spcBef>
                <a:spcPts val="0"/>
              </a:spcBef>
              <a:buSzPts val="4200"/>
              <a:buNone/>
              <a:defRPr sz="4200"/>
            </a:lvl5pPr>
            <a:lvl6pPr lvl="5" algn="ctr">
              <a:spcBef>
                <a:spcPts val="0"/>
              </a:spcBef>
              <a:buSzPts val="4200"/>
              <a:buNone/>
              <a:defRPr sz="4200"/>
            </a:lvl6pPr>
            <a:lvl7pPr lvl="6" algn="ctr">
              <a:spcBef>
                <a:spcPts val="0"/>
              </a:spcBef>
              <a:buSzPts val="4200"/>
              <a:buNone/>
              <a:defRPr sz="4200"/>
            </a:lvl7pPr>
            <a:lvl8pPr lvl="7" algn="ctr">
              <a:spcBef>
                <a:spcPts val="0"/>
              </a:spcBef>
              <a:buSzPts val="4200"/>
              <a:buNone/>
              <a:defRPr sz="4200"/>
            </a:lvl8pPr>
            <a:lvl9pPr lvl="8" algn="ctr">
              <a:spcBef>
                <a:spcPts val="0"/>
              </a:spcBef>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Clr>
                <a:schemeClr val="dk1"/>
              </a:buClr>
              <a:buSzPts val="2800"/>
              <a:buNone/>
              <a:defRPr sz="2800">
                <a:solidFill>
                  <a:schemeClr val="dk1"/>
                </a:solidFill>
              </a:defRPr>
            </a:lvl1pPr>
            <a:lvl2pPr lvl="1">
              <a:spcBef>
                <a:spcPts val="0"/>
              </a:spcBef>
              <a:buClr>
                <a:schemeClr val="dk1"/>
              </a:buClr>
              <a:buSzPts val="2800"/>
              <a:buNone/>
              <a:defRPr sz="2800">
                <a:solidFill>
                  <a:schemeClr val="dk1"/>
                </a:solidFill>
              </a:defRPr>
            </a:lvl2pPr>
            <a:lvl3pPr lvl="2">
              <a:spcBef>
                <a:spcPts val="0"/>
              </a:spcBef>
              <a:buClr>
                <a:schemeClr val="dk1"/>
              </a:buClr>
              <a:buSzPts val="2800"/>
              <a:buNone/>
              <a:defRPr sz="2800">
                <a:solidFill>
                  <a:schemeClr val="dk1"/>
                </a:solidFill>
              </a:defRPr>
            </a:lvl3pPr>
            <a:lvl4pPr lvl="3">
              <a:spcBef>
                <a:spcPts val="0"/>
              </a:spcBef>
              <a:buClr>
                <a:schemeClr val="dk1"/>
              </a:buClr>
              <a:buSzPts val="2800"/>
              <a:buNone/>
              <a:defRPr sz="2800">
                <a:solidFill>
                  <a:schemeClr val="dk1"/>
                </a:solidFill>
              </a:defRPr>
            </a:lvl4pPr>
            <a:lvl5pPr lvl="4">
              <a:spcBef>
                <a:spcPts val="0"/>
              </a:spcBef>
              <a:buClr>
                <a:schemeClr val="dk1"/>
              </a:buClr>
              <a:buSzPts val="2800"/>
              <a:buNone/>
              <a:defRPr sz="2800">
                <a:solidFill>
                  <a:schemeClr val="dk1"/>
                </a:solidFill>
              </a:defRPr>
            </a:lvl5pPr>
            <a:lvl6pPr lvl="5">
              <a:spcBef>
                <a:spcPts val="0"/>
              </a:spcBef>
              <a:buClr>
                <a:schemeClr val="dk1"/>
              </a:buClr>
              <a:buSzPts val="2800"/>
              <a:buNone/>
              <a:defRPr sz="2800">
                <a:solidFill>
                  <a:schemeClr val="dk1"/>
                </a:solidFill>
              </a:defRPr>
            </a:lvl6pPr>
            <a:lvl7pPr lvl="6">
              <a:spcBef>
                <a:spcPts val="0"/>
              </a:spcBef>
              <a:buClr>
                <a:schemeClr val="dk1"/>
              </a:buClr>
              <a:buSzPts val="2800"/>
              <a:buNone/>
              <a:defRPr sz="2800">
                <a:solidFill>
                  <a:schemeClr val="dk1"/>
                </a:solidFill>
              </a:defRPr>
            </a:lvl7pPr>
            <a:lvl8pPr lvl="7">
              <a:spcBef>
                <a:spcPts val="0"/>
              </a:spcBef>
              <a:buClr>
                <a:schemeClr val="dk1"/>
              </a:buClr>
              <a:buSzPts val="2800"/>
              <a:buNone/>
              <a:defRPr sz="2800">
                <a:solidFill>
                  <a:schemeClr val="dk1"/>
                </a:solidFill>
              </a:defRPr>
            </a:lvl8pPr>
            <a:lvl9pPr lvl="8">
              <a:spcBef>
                <a:spcPts val="0"/>
              </a:spcBef>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ts val="1800"/>
              <a:buChar char="●"/>
              <a:defRPr sz="1800">
                <a:solidFill>
                  <a:schemeClr val="dk2"/>
                </a:solidFill>
              </a:defRPr>
            </a:lvl1pPr>
            <a:lvl2pPr lvl="1">
              <a:lnSpc>
                <a:spcPct val="115000"/>
              </a:lnSpc>
              <a:spcBef>
                <a:spcPts val="0"/>
              </a:spcBef>
              <a:spcAft>
                <a:spcPts val="1600"/>
              </a:spcAft>
              <a:buClr>
                <a:schemeClr val="dk2"/>
              </a:buClr>
              <a:buSzPts val="1400"/>
              <a:buChar char="○"/>
              <a:defRPr>
                <a:solidFill>
                  <a:schemeClr val="dk2"/>
                </a:solidFill>
              </a:defRPr>
            </a:lvl2pPr>
            <a:lvl3pPr lvl="2">
              <a:lnSpc>
                <a:spcPct val="115000"/>
              </a:lnSpc>
              <a:spcBef>
                <a:spcPts val="0"/>
              </a:spcBef>
              <a:spcAft>
                <a:spcPts val="1600"/>
              </a:spcAft>
              <a:buClr>
                <a:schemeClr val="dk2"/>
              </a:buClr>
              <a:buSzPts val="1400"/>
              <a:buChar char="■"/>
              <a:defRPr>
                <a:solidFill>
                  <a:schemeClr val="dk2"/>
                </a:solidFill>
              </a:defRPr>
            </a:lvl3pPr>
            <a:lvl4pPr lvl="3">
              <a:lnSpc>
                <a:spcPct val="115000"/>
              </a:lnSpc>
              <a:spcBef>
                <a:spcPts val="0"/>
              </a:spcBef>
              <a:spcAft>
                <a:spcPts val="1600"/>
              </a:spcAft>
              <a:buClr>
                <a:schemeClr val="dk2"/>
              </a:buClr>
              <a:buSzPts val="1400"/>
              <a:buChar char="●"/>
              <a:defRPr>
                <a:solidFill>
                  <a:schemeClr val="dk2"/>
                </a:solidFill>
              </a:defRPr>
            </a:lvl4pPr>
            <a:lvl5pPr lvl="4">
              <a:lnSpc>
                <a:spcPct val="115000"/>
              </a:lnSpc>
              <a:spcBef>
                <a:spcPts val="0"/>
              </a:spcBef>
              <a:spcAft>
                <a:spcPts val="1600"/>
              </a:spcAft>
              <a:buClr>
                <a:schemeClr val="dk2"/>
              </a:buClr>
              <a:buSzPts val="1400"/>
              <a:buChar char="○"/>
              <a:defRPr>
                <a:solidFill>
                  <a:schemeClr val="dk2"/>
                </a:solidFill>
              </a:defRPr>
            </a:lvl5pPr>
            <a:lvl6pPr lvl="5">
              <a:lnSpc>
                <a:spcPct val="115000"/>
              </a:lnSpc>
              <a:spcBef>
                <a:spcPts val="0"/>
              </a:spcBef>
              <a:spcAft>
                <a:spcPts val="1600"/>
              </a:spcAft>
              <a:buClr>
                <a:schemeClr val="dk2"/>
              </a:buClr>
              <a:buSzPts val="1400"/>
              <a:buChar char="■"/>
              <a:defRPr>
                <a:solidFill>
                  <a:schemeClr val="dk2"/>
                </a:solidFill>
              </a:defRPr>
            </a:lvl6pPr>
            <a:lvl7pPr lvl="6">
              <a:lnSpc>
                <a:spcPct val="115000"/>
              </a:lnSpc>
              <a:spcBef>
                <a:spcPts val="0"/>
              </a:spcBef>
              <a:spcAft>
                <a:spcPts val="1600"/>
              </a:spcAft>
              <a:buClr>
                <a:schemeClr val="dk2"/>
              </a:buClr>
              <a:buSzPts val="1400"/>
              <a:buChar char="●"/>
              <a:defRPr>
                <a:solidFill>
                  <a:schemeClr val="dk2"/>
                </a:solidFill>
              </a:defRPr>
            </a:lvl7pPr>
            <a:lvl8pPr lvl="7">
              <a:lnSpc>
                <a:spcPct val="115000"/>
              </a:lnSpc>
              <a:spcBef>
                <a:spcPts val="0"/>
              </a:spcBef>
              <a:spcAft>
                <a:spcPts val="1600"/>
              </a:spcAft>
              <a:buClr>
                <a:schemeClr val="dk2"/>
              </a:buClr>
              <a:buSzPts val="1400"/>
              <a:buChar char="○"/>
              <a:defRPr>
                <a:solidFill>
                  <a:schemeClr val="dk2"/>
                </a:solidFill>
              </a:defRPr>
            </a:lvl8pPr>
            <a:lvl9pPr lvl="8">
              <a:lnSpc>
                <a:spcPct val="115000"/>
              </a:lnSpc>
              <a:spcBef>
                <a:spcPts val="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marL="0" lvl="0" indent="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en.cppreference.com/w/c/numeric/random/rand"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wrap="square" lIns="91425" tIns="91425" rIns="91425" bIns="91425" anchor="b" anchorCtr="0">
            <a:noAutofit/>
          </a:bodyPr>
          <a:lstStyle/>
          <a:p>
            <a:pPr marL="0" lvl="0" indent="0">
              <a:spcBef>
                <a:spcPts val="0"/>
              </a:spcBef>
              <a:buNone/>
            </a:pPr>
            <a:r>
              <a:rPr lang="en"/>
              <a:t>Mastermind in C++</a:t>
            </a:r>
          </a:p>
        </p:txBody>
      </p:sp>
      <p:sp>
        <p:nvSpPr>
          <p:cNvPr id="55" name="Shape 55"/>
          <p:cNvSpPr txBox="1">
            <a:spLocks noGrp="1"/>
          </p:cNvSpPr>
          <p:nvPr>
            <p:ph type="subTitle" idx="1"/>
          </p:nvPr>
        </p:nvSpPr>
        <p:spPr>
          <a:xfrm>
            <a:off x="311700" y="2834125"/>
            <a:ext cx="8520600" cy="792600"/>
          </a:xfrm>
          <a:prstGeom prst="rect">
            <a:avLst/>
          </a:prstGeom>
        </p:spPr>
        <p:txBody>
          <a:bodyPr wrap="square" lIns="91425" tIns="91425" rIns="91425" bIns="91425" anchor="t" anchorCtr="0">
            <a:noAutofit/>
          </a:bodyPr>
          <a:lstStyle/>
          <a:p>
            <a:pPr marL="0" lvl="0" indent="0">
              <a:spcBef>
                <a:spcPts val="0"/>
              </a:spcBef>
              <a:buNone/>
            </a:pPr>
            <a:r>
              <a:rPr lang="en"/>
              <a:t>Caitlin Crowley, Lucas Bazile, Oscar Guzman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2150850"/>
            <a:ext cx="8520600" cy="841800"/>
          </a:xfrm>
          <a:prstGeom prst="rect">
            <a:avLst/>
          </a:prstGeom>
        </p:spPr>
        <p:txBody>
          <a:bodyPr wrap="square" lIns="91425" tIns="91425" rIns="91425" bIns="91425" anchor="ctr" anchorCtr="0">
            <a:noAutofit/>
          </a:bodyPr>
          <a:lstStyle/>
          <a:p>
            <a:pPr marL="0" lvl="0" indent="0">
              <a:spcBef>
                <a:spcPts val="0"/>
              </a:spcBef>
              <a:buNone/>
            </a:pPr>
            <a:r>
              <a:rPr lang="en"/>
              <a:t>Examples of class topics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260800"/>
            <a:ext cx="8520600" cy="572700"/>
          </a:xfrm>
          <a:prstGeom prst="rect">
            <a:avLst/>
          </a:prstGeom>
        </p:spPr>
        <p:txBody>
          <a:bodyPr wrap="square" lIns="91425" tIns="91425" rIns="91425" bIns="91425" anchor="t" anchorCtr="0">
            <a:noAutofit/>
          </a:bodyPr>
          <a:lstStyle/>
          <a:p>
            <a:pPr marL="0" lvl="0" indent="0">
              <a:spcBef>
                <a:spcPts val="0"/>
              </a:spcBef>
              <a:buNone/>
            </a:pPr>
            <a:r>
              <a:rPr lang="en"/>
              <a:t>Control flow</a:t>
            </a:r>
          </a:p>
        </p:txBody>
      </p:sp>
      <p:sp>
        <p:nvSpPr>
          <p:cNvPr id="121" name="Shape 121"/>
          <p:cNvSpPr txBox="1">
            <a:spLocks noGrp="1"/>
          </p:cNvSpPr>
          <p:nvPr>
            <p:ph type="body" idx="1"/>
          </p:nvPr>
        </p:nvSpPr>
        <p:spPr>
          <a:xfrm>
            <a:off x="311700" y="833500"/>
            <a:ext cx="8520600" cy="38823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r>
              <a:rPr lang="en" sz="850">
                <a:solidFill>
                  <a:srgbClr val="BA2DA2"/>
                </a:solidFill>
              </a:rPr>
              <a:t>void</a:t>
            </a:r>
            <a:r>
              <a:rPr lang="en" sz="850">
                <a:solidFill>
                  <a:schemeClr val="dk1"/>
                </a:solidFill>
              </a:rPr>
              <a:t> game()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level</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for</a:t>
            </a:r>
            <a:r>
              <a:rPr lang="en" sz="850">
                <a:solidFill>
                  <a:schemeClr val="dk1"/>
                </a:solidFill>
              </a:rPr>
              <a:t> (</a:t>
            </a:r>
            <a:r>
              <a:rPr lang="en" sz="850">
                <a:solidFill>
                  <a:srgbClr val="BA2DA2"/>
                </a:solidFill>
              </a:rPr>
              <a:t>int</a:t>
            </a:r>
            <a:r>
              <a:rPr lang="en" sz="850">
                <a:solidFill>
                  <a:schemeClr val="dk1"/>
                </a:solidFill>
              </a:rPr>
              <a:t> n = </a:t>
            </a:r>
            <a:r>
              <a:rPr lang="en" sz="850">
                <a:solidFill>
                  <a:srgbClr val="272AD8"/>
                </a:solidFill>
              </a:rPr>
              <a:t>0</a:t>
            </a:r>
            <a:r>
              <a:rPr lang="en" sz="850">
                <a:solidFill>
                  <a:schemeClr val="dk1"/>
                </a:solidFill>
              </a:rPr>
              <a:t>; n &lt; </a:t>
            </a:r>
            <a:r>
              <a:rPr lang="en" sz="850">
                <a:solidFill>
                  <a:srgbClr val="4F8187"/>
                </a:solidFill>
              </a:rPr>
              <a:t>dif</a:t>
            </a:r>
            <a:r>
              <a:rPr lang="en" sz="850">
                <a:solidFill>
                  <a:schemeClr val="dk1"/>
                </a:solidFill>
              </a:rPr>
              <a:t>; n = n + </a:t>
            </a:r>
            <a:r>
              <a:rPr lang="en" sz="850">
                <a:solidFill>
                  <a:srgbClr val="272AD8"/>
                </a:solidFill>
              </a:rPr>
              <a:t>1</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if</a:t>
            </a:r>
            <a:r>
              <a:rPr lang="en" sz="850">
                <a:solidFill>
                  <a:schemeClr val="dk1"/>
                </a:solidFill>
              </a:rPr>
              <a:t> (n == </a:t>
            </a:r>
            <a:r>
              <a:rPr lang="en" sz="850">
                <a:solidFill>
                  <a:srgbClr val="4F8187"/>
                </a:solidFill>
              </a:rPr>
              <a:t>dif</a:t>
            </a:r>
            <a:r>
              <a:rPr lang="en" sz="850">
                <a:solidFill>
                  <a:schemeClr val="dk1"/>
                </a:solidFill>
              </a:rPr>
              <a:t> / </a:t>
            </a:r>
            <a:r>
              <a:rPr lang="en" sz="850">
                <a:solidFill>
                  <a:srgbClr val="272AD8"/>
                </a:solidFill>
              </a:rPr>
              <a:t>2</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703DAA"/>
                </a:solidFill>
              </a:rPr>
              <a:t>cout</a:t>
            </a:r>
            <a:r>
              <a:rPr lang="en" sz="850">
                <a:solidFill>
                  <a:schemeClr val="dk1"/>
                </a:solidFill>
              </a:rPr>
              <a:t> &lt;&lt; </a:t>
            </a:r>
            <a:r>
              <a:rPr lang="en" sz="850">
                <a:solidFill>
                  <a:srgbClr val="D12F1B"/>
                </a:solidFill>
              </a:rPr>
              <a:t>"You have "</a:t>
            </a:r>
            <a:r>
              <a:rPr lang="en" sz="850">
                <a:solidFill>
                  <a:schemeClr val="dk1"/>
                </a:solidFill>
              </a:rPr>
              <a:t> &lt;&lt; n &lt;&lt; </a:t>
            </a:r>
            <a:r>
              <a:rPr lang="en" sz="850">
                <a:solidFill>
                  <a:srgbClr val="D12F1B"/>
                </a:solidFill>
              </a:rPr>
              <a:t>" turns left,"</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for</a:t>
            </a:r>
            <a:r>
              <a:rPr lang="en" sz="850">
                <a:solidFill>
                  <a:schemeClr val="dk1"/>
                </a:solidFill>
              </a:rPr>
              <a:t> (</a:t>
            </a:r>
            <a:r>
              <a:rPr lang="en" sz="850">
                <a:solidFill>
                  <a:srgbClr val="BA2DA2"/>
                </a:solidFill>
              </a:rPr>
              <a:t>int</a:t>
            </a:r>
            <a:r>
              <a:rPr lang="en" sz="850">
                <a:solidFill>
                  <a:schemeClr val="dk1"/>
                </a:solidFill>
              </a:rPr>
              <a:t> i = </a:t>
            </a:r>
            <a:r>
              <a:rPr lang="en" sz="850">
                <a:solidFill>
                  <a:srgbClr val="272AD8"/>
                </a:solidFill>
              </a:rPr>
              <a:t>0</a:t>
            </a:r>
            <a:r>
              <a:rPr lang="en" sz="850">
                <a:solidFill>
                  <a:schemeClr val="dk1"/>
                </a:solidFill>
              </a:rPr>
              <a:t>; i &lt; </a:t>
            </a:r>
            <a:r>
              <a:rPr lang="en" sz="850">
                <a:solidFill>
                  <a:srgbClr val="272AD8"/>
                </a:solidFill>
              </a:rPr>
              <a:t>4</a:t>
            </a:r>
            <a:r>
              <a:rPr lang="en" sz="850">
                <a:solidFill>
                  <a:schemeClr val="dk1"/>
                </a:solidFill>
              </a:rPr>
              <a:t>; i++)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4F8187"/>
                </a:solidFill>
              </a:rPr>
              <a:t>clue</a:t>
            </a:r>
            <a:r>
              <a:rPr lang="en" sz="850">
                <a:solidFill>
                  <a:schemeClr val="dk1"/>
                </a:solidFill>
              </a:rPr>
              <a:t>[i] = </a:t>
            </a:r>
            <a:r>
              <a:rPr lang="en" sz="850">
                <a:solidFill>
                  <a:srgbClr val="272AD8"/>
                </a:solidFill>
              </a:rPr>
              <a:t>0</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4F8187"/>
                </a:solidFill>
              </a:rPr>
              <a:t>hold</a:t>
            </a:r>
            <a:r>
              <a:rPr lang="en" sz="850">
                <a:solidFill>
                  <a:schemeClr val="dk1"/>
                </a:solidFill>
              </a:rPr>
              <a:t>[i] = </a:t>
            </a:r>
            <a:r>
              <a:rPr lang="en" sz="850">
                <a:solidFill>
                  <a:srgbClr val="272AD8"/>
                </a:solidFill>
              </a:rPr>
              <a:t>0</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703DAA"/>
                </a:solidFill>
              </a:rPr>
              <a:t>cout</a:t>
            </a:r>
            <a:r>
              <a:rPr lang="en" sz="850">
                <a:solidFill>
                  <a:schemeClr val="dk1"/>
                </a:solidFill>
              </a:rPr>
              <a:t> &lt;&lt; </a:t>
            </a:r>
            <a:r>
              <a:rPr lang="en" sz="850">
                <a:solidFill>
                  <a:srgbClr val="D12F1B"/>
                </a:solidFill>
              </a:rPr>
              <a:t>"Input your guess with spaces between numbers."</a:t>
            </a:r>
            <a:r>
              <a:rPr lang="en" sz="850">
                <a:solidFill>
                  <a:schemeClr val="dk1"/>
                </a:solidFill>
              </a:rPr>
              <a:t> &lt;&lt; </a:t>
            </a:r>
            <a:r>
              <a:rPr lang="en" sz="850">
                <a:solidFill>
                  <a:srgbClr val="3E1E81"/>
                </a:solidFill>
              </a:rPr>
              <a:t>endl</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for</a:t>
            </a:r>
            <a:r>
              <a:rPr lang="en" sz="850">
                <a:solidFill>
                  <a:schemeClr val="dk1"/>
                </a:solidFill>
              </a:rPr>
              <a:t> (</a:t>
            </a:r>
            <a:r>
              <a:rPr lang="en" sz="850">
                <a:solidFill>
                  <a:srgbClr val="BA2DA2"/>
                </a:solidFill>
              </a:rPr>
              <a:t>int</a:t>
            </a:r>
            <a:r>
              <a:rPr lang="en" sz="850">
                <a:solidFill>
                  <a:schemeClr val="dk1"/>
                </a:solidFill>
              </a:rPr>
              <a:t> i = </a:t>
            </a:r>
            <a:r>
              <a:rPr lang="en" sz="850">
                <a:solidFill>
                  <a:srgbClr val="272AD8"/>
                </a:solidFill>
              </a:rPr>
              <a:t>0</a:t>
            </a:r>
            <a:r>
              <a:rPr lang="en" sz="850">
                <a:solidFill>
                  <a:schemeClr val="dk1"/>
                </a:solidFill>
              </a:rPr>
              <a:t>; i &lt; </a:t>
            </a:r>
            <a:r>
              <a:rPr lang="en" sz="850">
                <a:solidFill>
                  <a:srgbClr val="272AD8"/>
                </a:solidFill>
              </a:rPr>
              <a:t>4</a:t>
            </a:r>
            <a:r>
              <a:rPr lang="en" sz="850">
                <a:solidFill>
                  <a:schemeClr val="dk1"/>
                </a:solidFill>
              </a:rPr>
              <a:t>; i++) </a:t>
            </a:r>
            <a:r>
              <a:rPr lang="en" sz="850">
                <a:solidFill>
                  <a:srgbClr val="008400"/>
                </a:solidFill>
              </a:rPr>
              <a:t>// player makes their guess here</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703DAA"/>
                </a:solidFill>
              </a:rPr>
              <a:t>cin</a:t>
            </a:r>
            <a:r>
              <a:rPr lang="en" sz="850">
                <a:solidFill>
                  <a:schemeClr val="dk1"/>
                </a:solidFill>
              </a:rPr>
              <a:t> &gt;&gt; </a:t>
            </a:r>
            <a:r>
              <a:rPr lang="en" sz="850">
                <a:solidFill>
                  <a:srgbClr val="4F8187"/>
                </a:solidFill>
              </a:rPr>
              <a:t>guess</a:t>
            </a:r>
            <a:r>
              <a:rPr lang="en" sz="850">
                <a:solidFill>
                  <a:schemeClr val="dk1"/>
                </a:solidFill>
              </a:rPr>
              <a:t>[i];</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checktwo</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E1E81"/>
                </a:solidFill>
              </a:rPr>
              <a:t>sort</a:t>
            </a:r>
            <a:r>
              <a:rPr lang="en" sz="850">
                <a:solidFill>
                  <a:schemeClr val="dk1"/>
                </a:solidFill>
              </a:rPr>
              <a:t>(</a:t>
            </a:r>
            <a:r>
              <a:rPr lang="en" sz="850">
                <a:solidFill>
                  <a:srgbClr val="4F8187"/>
                </a:solidFill>
              </a:rPr>
              <a:t>clue</a:t>
            </a:r>
            <a:r>
              <a:rPr lang="en" sz="850">
                <a:solidFill>
                  <a:schemeClr val="dk1"/>
                </a:solidFill>
              </a:rPr>
              <a:t>, </a:t>
            </a:r>
            <a:r>
              <a:rPr lang="en" sz="850">
                <a:solidFill>
                  <a:srgbClr val="4F8187"/>
                </a:solidFill>
              </a:rPr>
              <a:t>clue</a:t>
            </a:r>
            <a:r>
              <a:rPr lang="en" sz="850">
                <a:solidFill>
                  <a:schemeClr val="dk1"/>
                </a:solidFill>
              </a:rPr>
              <a:t> + </a:t>
            </a:r>
            <a:r>
              <a:rPr lang="en" sz="850">
                <a:solidFill>
                  <a:srgbClr val="272AD8"/>
                </a:solidFill>
              </a:rPr>
              <a:t>4</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if</a:t>
            </a:r>
            <a:r>
              <a:rPr lang="en" sz="850">
                <a:solidFill>
                  <a:schemeClr val="dk1"/>
                </a:solidFill>
              </a:rPr>
              <a:t> (</a:t>
            </a:r>
            <a:r>
              <a:rPr lang="en" sz="850">
                <a:solidFill>
                  <a:srgbClr val="4F8187"/>
                </a:solidFill>
              </a:rPr>
              <a:t>clue</a:t>
            </a:r>
            <a:r>
              <a:rPr lang="en" sz="850">
                <a:solidFill>
                  <a:schemeClr val="dk1"/>
                </a:solidFill>
              </a:rPr>
              <a:t>[</a:t>
            </a:r>
            <a:r>
              <a:rPr lang="en" sz="850">
                <a:solidFill>
                  <a:srgbClr val="272AD8"/>
                </a:solidFill>
              </a:rPr>
              <a:t>0</a:t>
            </a:r>
            <a:r>
              <a:rPr lang="en" sz="850">
                <a:solidFill>
                  <a:schemeClr val="dk1"/>
                </a:solidFill>
              </a:rPr>
              <a:t>] == </a:t>
            </a:r>
            <a:r>
              <a:rPr lang="en" sz="850">
                <a:solidFill>
                  <a:srgbClr val="272AD8"/>
                </a:solidFill>
              </a:rPr>
              <a:t>2</a:t>
            </a:r>
            <a:r>
              <a:rPr lang="en" sz="850">
                <a:solidFill>
                  <a:schemeClr val="dk1"/>
                </a:solidFill>
              </a:rPr>
              <a:t> &amp;&amp; </a:t>
            </a:r>
            <a:r>
              <a:rPr lang="en" sz="850">
                <a:solidFill>
                  <a:srgbClr val="4F8187"/>
                </a:solidFill>
              </a:rPr>
              <a:t>clue</a:t>
            </a:r>
            <a:r>
              <a:rPr lang="en" sz="850">
                <a:solidFill>
                  <a:schemeClr val="dk1"/>
                </a:solidFill>
              </a:rPr>
              <a:t>[</a:t>
            </a:r>
            <a:r>
              <a:rPr lang="en" sz="850">
                <a:solidFill>
                  <a:srgbClr val="272AD8"/>
                </a:solidFill>
              </a:rPr>
              <a:t>1</a:t>
            </a:r>
            <a:r>
              <a:rPr lang="en" sz="850">
                <a:solidFill>
                  <a:schemeClr val="dk1"/>
                </a:solidFill>
              </a:rPr>
              <a:t>] == </a:t>
            </a:r>
            <a:r>
              <a:rPr lang="en" sz="850">
                <a:solidFill>
                  <a:srgbClr val="272AD8"/>
                </a:solidFill>
              </a:rPr>
              <a:t>2</a:t>
            </a:r>
            <a:r>
              <a:rPr lang="en" sz="850">
                <a:solidFill>
                  <a:schemeClr val="dk1"/>
                </a:solidFill>
              </a:rPr>
              <a:t> &amp;&amp; </a:t>
            </a:r>
            <a:r>
              <a:rPr lang="en" sz="850">
                <a:solidFill>
                  <a:srgbClr val="4F8187"/>
                </a:solidFill>
              </a:rPr>
              <a:t>clue</a:t>
            </a:r>
            <a:r>
              <a:rPr lang="en" sz="850">
                <a:solidFill>
                  <a:schemeClr val="dk1"/>
                </a:solidFill>
              </a:rPr>
              <a:t>[</a:t>
            </a:r>
            <a:r>
              <a:rPr lang="en" sz="850">
                <a:solidFill>
                  <a:srgbClr val="272AD8"/>
                </a:solidFill>
              </a:rPr>
              <a:t>2</a:t>
            </a:r>
            <a:r>
              <a:rPr lang="en" sz="850">
                <a:solidFill>
                  <a:schemeClr val="dk1"/>
                </a:solidFill>
              </a:rPr>
              <a:t>] == </a:t>
            </a:r>
            <a:r>
              <a:rPr lang="en" sz="850">
                <a:solidFill>
                  <a:srgbClr val="272AD8"/>
                </a:solidFill>
              </a:rPr>
              <a:t>2</a:t>
            </a:r>
            <a:r>
              <a:rPr lang="en" sz="850">
                <a:solidFill>
                  <a:schemeClr val="dk1"/>
                </a:solidFill>
              </a:rPr>
              <a:t> &amp;&amp; </a:t>
            </a:r>
            <a:r>
              <a:rPr lang="en" sz="850">
                <a:solidFill>
                  <a:srgbClr val="4F8187"/>
                </a:solidFill>
              </a:rPr>
              <a:t>clue</a:t>
            </a:r>
            <a:r>
              <a:rPr lang="en" sz="850">
                <a:solidFill>
                  <a:schemeClr val="dk1"/>
                </a:solidFill>
              </a:rPr>
              <a:t>[</a:t>
            </a:r>
            <a:r>
              <a:rPr lang="en" sz="850">
                <a:solidFill>
                  <a:srgbClr val="272AD8"/>
                </a:solidFill>
              </a:rPr>
              <a:t>3</a:t>
            </a:r>
            <a:r>
              <a:rPr lang="en" sz="850">
                <a:solidFill>
                  <a:schemeClr val="dk1"/>
                </a:solidFill>
              </a:rPr>
              <a:t>] == </a:t>
            </a:r>
            <a:r>
              <a:rPr lang="en" sz="850">
                <a:solidFill>
                  <a:srgbClr val="272AD8"/>
                </a:solidFill>
              </a:rPr>
              <a:t>2</a:t>
            </a:r>
            <a:r>
              <a:rPr lang="en" sz="850">
                <a:solidFill>
                  <a:schemeClr val="dk1"/>
                </a:solidFill>
              </a:rPr>
              <a:t>)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winScreen</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instr</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else</a:t>
            </a:r>
            <a:r>
              <a:rPr lang="en" sz="850">
                <a:solidFill>
                  <a:schemeClr val="dk1"/>
                </a:solidFill>
              </a:rPr>
              <a:t>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for</a:t>
            </a:r>
            <a:r>
              <a:rPr lang="en" sz="850">
                <a:solidFill>
                  <a:schemeClr val="dk1"/>
                </a:solidFill>
              </a:rPr>
              <a:t> (</a:t>
            </a:r>
            <a:r>
              <a:rPr lang="en" sz="850">
                <a:solidFill>
                  <a:srgbClr val="BA2DA2"/>
                </a:solidFill>
              </a:rPr>
              <a:t>int</a:t>
            </a:r>
            <a:r>
              <a:rPr lang="en" sz="850">
                <a:solidFill>
                  <a:schemeClr val="dk1"/>
                </a:solidFill>
              </a:rPr>
              <a:t> i = </a:t>
            </a:r>
            <a:r>
              <a:rPr lang="en" sz="850">
                <a:solidFill>
                  <a:srgbClr val="272AD8"/>
                </a:solidFill>
              </a:rPr>
              <a:t>0</a:t>
            </a:r>
            <a:r>
              <a:rPr lang="en" sz="850">
                <a:solidFill>
                  <a:schemeClr val="dk1"/>
                </a:solidFill>
              </a:rPr>
              <a:t>; i &lt; </a:t>
            </a:r>
            <a:r>
              <a:rPr lang="en" sz="850">
                <a:solidFill>
                  <a:srgbClr val="272AD8"/>
                </a:solidFill>
              </a:rPr>
              <a:t>4</a:t>
            </a:r>
            <a:r>
              <a:rPr lang="en" sz="850">
                <a:solidFill>
                  <a:schemeClr val="dk1"/>
                </a:solidFill>
              </a:rPr>
              <a:t>; i++)</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703DAA"/>
                </a:solidFill>
              </a:rPr>
              <a:t>cout</a:t>
            </a:r>
            <a:r>
              <a:rPr lang="en" sz="850">
                <a:solidFill>
                  <a:schemeClr val="dk1"/>
                </a:solidFill>
              </a:rPr>
              <a:t> &lt;&lt; </a:t>
            </a:r>
            <a:r>
              <a:rPr lang="en" sz="850">
                <a:solidFill>
                  <a:srgbClr val="4F8187"/>
                </a:solidFill>
              </a:rPr>
              <a:t>clue</a:t>
            </a:r>
            <a:r>
              <a:rPr lang="en" sz="850">
                <a:solidFill>
                  <a:schemeClr val="dk1"/>
                </a:solidFill>
              </a:rPr>
              <a:t>[i] &lt;&lt; </a:t>
            </a:r>
            <a:r>
              <a:rPr lang="en" sz="850">
                <a:solidFill>
                  <a:srgbClr val="D12F1B"/>
                </a:solidFill>
              </a:rPr>
              <a:t>" "</a:t>
            </a:r>
            <a:r>
              <a:rPr lang="en" sz="850">
                <a:solidFill>
                  <a:schemeClr val="dk1"/>
                </a:solidFill>
              </a:rPr>
              <a:t>; </a:t>
            </a:r>
            <a:r>
              <a:rPr lang="en" sz="850">
                <a:solidFill>
                  <a:srgbClr val="008400"/>
                </a:solidFill>
              </a:rPr>
              <a:t>/* space between clues added*/</a:t>
            </a:r>
          </a:p>
          <a:p>
            <a:pPr marL="0" lvl="0" indent="-69850" rtl="0">
              <a:spcBef>
                <a:spcPts val="0"/>
              </a:spcBef>
              <a:spcAft>
                <a:spcPts val="0"/>
              </a:spcAft>
              <a:buClr>
                <a:schemeClr val="dk1"/>
              </a:buClr>
              <a:buSzPts val="1100"/>
              <a:buFont typeface="Arial"/>
              <a:buNone/>
            </a:pPr>
            <a:r>
              <a:rPr lang="en" sz="850">
                <a:solidFill>
                  <a:schemeClr val="dk1"/>
                </a:solidFill>
              </a:rPr>
              <a:t>    }</a:t>
            </a:r>
          </a:p>
          <a:p>
            <a:pPr marL="0" lvl="0" indent="-69850" rtl="0">
              <a:spcBef>
                <a:spcPts val="0"/>
              </a:spcBef>
              <a:spcAft>
                <a:spcPts val="0"/>
              </a:spcAft>
              <a:buClr>
                <a:schemeClr val="dk1"/>
              </a:buClr>
              <a:buSzPts val="1100"/>
              <a:buFont typeface="Arial"/>
              <a:buNone/>
            </a:pP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008400"/>
                </a:solidFill>
              </a:rPr>
              <a:t>//if the code reaches this point, the user has lost. Correct 2 2 2 2 triggers a win screen.</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703DAA"/>
                </a:solidFill>
              </a:rPr>
              <a:t>cout</a:t>
            </a:r>
            <a:r>
              <a:rPr lang="en" sz="850">
                <a:solidFill>
                  <a:schemeClr val="dk1"/>
                </a:solidFill>
              </a:rPr>
              <a:t> &lt;&lt; </a:t>
            </a:r>
            <a:r>
              <a:rPr lang="en" sz="850">
                <a:solidFill>
                  <a:srgbClr val="D12F1B"/>
                </a:solidFill>
              </a:rPr>
              <a:t>"\nYou lose!\nPlay Again?\n\n"</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a:t>
            </a:r>
          </a:p>
          <a:p>
            <a:pPr marL="0" lvl="0" indent="0">
              <a:spcBef>
                <a:spcPts val="0"/>
              </a:spcBef>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Arrays</a:t>
            </a:r>
          </a:p>
        </p:txBody>
      </p:sp>
      <p:sp>
        <p:nvSpPr>
          <p:cNvPr id="127" name="Shape 127"/>
          <p:cNvSpPr txBox="1"/>
          <p:nvPr/>
        </p:nvSpPr>
        <p:spPr>
          <a:xfrm>
            <a:off x="379975" y="1152200"/>
            <a:ext cx="7930500" cy="3419700"/>
          </a:xfrm>
          <a:prstGeom prst="rect">
            <a:avLst/>
          </a:prstGeom>
          <a:noFill/>
          <a:ln>
            <a:noFill/>
          </a:ln>
        </p:spPr>
        <p:txBody>
          <a:bodyPr wrap="square" lIns="91425" tIns="91425" rIns="91425" bIns="91425" anchor="t" anchorCtr="0">
            <a:noAutofit/>
          </a:bodyPr>
          <a:lstStyle/>
          <a:p>
            <a:pPr marL="0" lvl="0" indent="-69850" rtl="0">
              <a:lnSpc>
                <a:spcPct val="115000"/>
              </a:lnSpc>
              <a:spcBef>
                <a:spcPts val="0"/>
              </a:spcBef>
              <a:buClr>
                <a:schemeClr val="dk1"/>
              </a:buClr>
              <a:buSzPts val="1100"/>
              <a:buFont typeface="Arial"/>
              <a:buNone/>
            </a:pPr>
            <a:r>
              <a:rPr lang="en" sz="1100">
                <a:solidFill>
                  <a:srgbClr val="BA2DA2"/>
                </a:solidFill>
              </a:rPr>
              <a:t>void</a:t>
            </a:r>
            <a:r>
              <a:rPr lang="en" sz="1100">
                <a:solidFill>
                  <a:schemeClr val="dk1"/>
                </a:solidFill>
              </a:rPr>
              <a:t> checktwo() {</a:t>
            </a:r>
          </a:p>
          <a:p>
            <a:pPr marL="0" lvl="0" indent="-69850" rtl="0">
              <a:lnSpc>
                <a:spcPct val="115000"/>
              </a:lnSpc>
              <a:spcBef>
                <a:spcPts val="0"/>
              </a:spcBef>
              <a:buClr>
                <a:schemeClr val="dk1"/>
              </a:buClr>
              <a:buSzPts val="1100"/>
              <a:buFont typeface="Arial"/>
              <a:buNone/>
            </a:pPr>
            <a:r>
              <a:rPr lang="en" sz="1100">
                <a:solidFill>
                  <a:schemeClr val="dk1"/>
                </a:solidFill>
              </a:rPr>
              <a:t>    </a:t>
            </a:r>
            <a:r>
              <a:rPr lang="en" sz="1100">
                <a:solidFill>
                  <a:srgbClr val="BA2DA2"/>
                </a:solidFill>
              </a:rPr>
              <a:t>for</a:t>
            </a:r>
            <a:r>
              <a:rPr lang="en" sz="1100">
                <a:solidFill>
                  <a:schemeClr val="dk1"/>
                </a:solidFill>
              </a:rPr>
              <a:t> (</a:t>
            </a:r>
            <a:r>
              <a:rPr lang="en" sz="1100">
                <a:solidFill>
                  <a:srgbClr val="BA2DA2"/>
                </a:solidFill>
              </a:rPr>
              <a:t>int</a:t>
            </a:r>
            <a:r>
              <a:rPr lang="en" sz="1100">
                <a:solidFill>
                  <a:schemeClr val="dk1"/>
                </a:solidFill>
              </a:rPr>
              <a:t> i = </a:t>
            </a:r>
            <a:r>
              <a:rPr lang="en" sz="1100">
                <a:solidFill>
                  <a:srgbClr val="272AD8"/>
                </a:solidFill>
              </a:rPr>
              <a:t>0</a:t>
            </a:r>
            <a:r>
              <a:rPr lang="en" sz="1100">
                <a:solidFill>
                  <a:schemeClr val="dk1"/>
                </a:solidFill>
              </a:rPr>
              <a:t>; i &lt; </a:t>
            </a:r>
            <a:r>
              <a:rPr lang="en" sz="1100">
                <a:solidFill>
                  <a:srgbClr val="272AD8"/>
                </a:solidFill>
              </a:rPr>
              <a:t>4</a:t>
            </a:r>
            <a:r>
              <a:rPr lang="en" sz="1100">
                <a:solidFill>
                  <a:schemeClr val="dk1"/>
                </a:solidFill>
              </a:rPr>
              <a:t>; i++) {</a:t>
            </a:r>
          </a:p>
          <a:p>
            <a:pPr marL="0" lvl="0" indent="-69850" rtl="0">
              <a:lnSpc>
                <a:spcPct val="115000"/>
              </a:lnSpc>
              <a:spcBef>
                <a:spcPts val="0"/>
              </a:spcBef>
              <a:buClr>
                <a:schemeClr val="dk1"/>
              </a:buClr>
              <a:buSzPts val="1100"/>
              <a:buFont typeface="Arial"/>
              <a:buNone/>
            </a:pPr>
            <a:r>
              <a:rPr lang="en" sz="1100">
                <a:solidFill>
                  <a:schemeClr val="dk1"/>
                </a:solidFill>
              </a:rPr>
              <a:t>        </a:t>
            </a:r>
            <a:r>
              <a:rPr lang="en" sz="1100">
                <a:solidFill>
                  <a:srgbClr val="BA2DA2"/>
                </a:solidFill>
              </a:rPr>
              <a:t>if</a:t>
            </a:r>
            <a:r>
              <a:rPr lang="en" sz="1100">
                <a:solidFill>
                  <a:schemeClr val="dk1"/>
                </a:solidFill>
              </a:rPr>
              <a:t> (</a:t>
            </a:r>
            <a:r>
              <a:rPr lang="en" sz="1100">
                <a:solidFill>
                  <a:srgbClr val="4F8187"/>
                </a:solidFill>
              </a:rPr>
              <a:t>guess</a:t>
            </a:r>
            <a:r>
              <a:rPr lang="en" sz="1100">
                <a:solidFill>
                  <a:schemeClr val="dk1"/>
                </a:solidFill>
              </a:rPr>
              <a:t>[i] == </a:t>
            </a:r>
            <a:r>
              <a:rPr lang="en" sz="1100">
                <a:solidFill>
                  <a:srgbClr val="4F8187"/>
                </a:solidFill>
              </a:rPr>
              <a:t>code</a:t>
            </a:r>
            <a:r>
              <a:rPr lang="en" sz="1100">
                <a:solidFill>
                  <a:schemeClr val="dk1"/>
                </a:solidFill>
              </a:rPr>
              <a:t>[i]) {</a:t>
            </a:r>
          </a:p>
          <a:p>
            <a:pPr marL="0" lvl="0" indent="-69850" rtl="0">
              <a:lnSpc>
                <a:spcPct val="115000"/>
              </a:lnSpc>
              <a:spcBef>
                <a:spcPts val="0"/>
              </a:spcBef>
              <a:buClr>
                <a:schemeClr val="dk1"/>
              </a:buClr>
              <a:buSzPts val="1100"/>
              <a:buFont typeface="Arial"/>
              <a:buNone/>
            </a:pPr>
            <a:r>
              <a:rPr lang="en" sz="1100">
                <a:solidFill>
                  <a:schemeClr val="dk1"/>
                </a:solidFill>
              </a:rPr>
              <a:t>            </a:t>
            </a:r>
            <a:r>
              <a:rPr lang="en" sz="1100">
                <a:solidFill>
                  <a:srgbClr val="4F8187"/>
                </a:solidFill>
              </a:rPr>
              <a:t>clue</a:t>
            </a:r>
            <a:r>
              <a:rPr lang="en" sz="1100">
                <a:solidFill>
                  <a:schemeClr val="dk1"/>
                </a:solidFill>
              </a:rPr>
              <a:t>[i] = </a:t>
            </a:r>
            <a:r>
              <a:rPr lang="en" sz="1100">
                <a:solidFill>
                  <a:srgbClr val="272AD8"/>
                </a:solidFill>
              </a:rPr>
              <a:t>2</a:t>
            </a:r>
            <a:r>
              <a:rPr lang="en" sz="1100">
                <a:solidFill>
                  <a:schemeClr val="dk1"/>
                </a:solidFill>
              </a:rPr>
              <a:t>;</a:t>
            </a:r>
          </a:p>
          <a:p>
            <a:pPr marL="0" lvl="0" indent="-69850" rtl="0">
              <a:lnSpc>
                <a:spcPct val="115000"/>
              </a:lnSpc>
              <a:spcBef>
                <a:spcPts val="0"/>
              </a:spcBef>
              <a:buClr>
                <a:schemeClr val="dk1"/>
              </a:buClr>
              <a:buSzPts val="1100"/>
              <a:buFont typeface="Arial"/>
              <a:buNone/>
            </a:pPr>
            <a:r>
              <a:rPr lang="en" sz="1100">
                <a:solidFill>
                  <a:schemeClr val="dk1"/>
                </a:solidFill>
              </a:rPr>
              <a:t>            </a:t>
            </a:r>
            <a:r>
              <a:rPr lang="en" sz="1100">
                <a:solidFill>
                  <a:srgbClr val="4F8187"/>
                </a:solidFill>
              </a:rPr>
              <a:t>hold</a:t>
            </a:r>
            <a:r>
              <a:rPr lang="en" sz="1100">
                <a:solidFill>
                  <a:schemeClr val="dk1"/>
                </a:solidFill>
              </a:rPr>
              <a:t>[i] = </a:t>
            </a:r>
            <a:r>
              <a:rPr lang="en" sz="1100">
                <a:solidFill>
                  <a:srgbClr val="272AD8"/>
                </a:solidFill>
              </a:rPr>
              <a:t>2</a:t>
            </a:r>
            <a:r>
              <a:rPr lang="en" sz="1100">
                <a:solidFill>
                  <a:schemeClr val="dk1"/>
                </a:solidFill>
              </a:rPr>
              <a:t>;</a:t>
            </a:r>
          </a:p>
          <a:p>
            <a:pPr marL="0" lvl="0" indent="-69850" rtl="0">
              <a:lnSpc>
                <a:spcPct val="115000"/>
              </a:lnSpc>
              <a:spcBef>
                <a:spcPts val="0"/>
              </a:spcBef>
              <a:buClr>
                <a:schemeClr val="dk1"/>
              </a:buClr>
              <a:buSzPts val="1100"/>
              <a:buFont typeface="Arial"/>
              <a:buNone/>
            </a:pPr>
            <a:r>
              <a:rPr lang="en" sz="1100">
                <a:solidFill>
                  <a:schemeClr val="dk1"/>
                </a:solidFill>
              </a:rPr>
              <a:t>        }</a:t>
            </a:r>
          </a:p>
          <a:p>
            <a:pPr marL="0" lvl="0" indent="-69850" rtl="0">
              <a:lnSpc>
                <a:spcPct val="115000"/>
              </a:lnSpc>
              <a:spcBef>
                <a:spcPts val="0"/>
              </a:spcBef>
              <a:buClr>
                <a:schemeClr val="dk1"/>
              </a:buClr>
              <a:buSzPts val="1100"/>
              <a:buFont typeface="Arial"/>
              <a:buNone/>
            </a:pPr>
            <a:r>
              <a:rPr lang="en" sz="1100">
                <a:solidFill>
                  <a:schemeClr val="dk1"/>
                </a:solidFill>
              </a:rPr>
              <a:t>        </a:t>
            </a:r>
            <a:r>
              <a:rPr lang="en" sz="1100">
                <a:solidFill>
                  <a:srgbClr val="BA2DA2"/>
                </a:solidFill>
              </a:rPr>
              <a:t>else</a:t>
            </a:r>
          </a:p>
          <a:p>
            <a:pPr marL="0" lvl="0" indent="-69850" rtl="0">
              <a:lnSpc>
                <a:spcPct val="115000"/>
              </a:lnSpc>
              <a:spcBef>
                <a:spcPts val="0"/>
              </a:spcBef>
              <a:buClr>
                <a:schemeClr val="dk1"/>
              </a:buClr>
              <a:buSzPts val="1100"/>
              <a:buFont typeface="Arial"/>
              <a:buNone/>
            </a:pPr>
            <a:r>
              <a:rPr lang="en" sz="1100">
                <a:solidFill>
                  <a:schemeClr val="dk1"/>
                </a:solidFill>
              </a:rPr>
              <a:t>            </a:t>
            </a:r>
            <a:r>
              <a:rPr lang="en" sz="1100">
                <a:solidFill>
                  <a:srgbClr val="BA2DA2"/>
                </a:solidFill>
              </a:rPr>
              <a:t>for</a:t>
            </a:r>
            <a:r>
              <a:rPr lang="en" sz="1100">
                <a:solidFill>
                  <a:schemeClr val="dk1"/>
                </a:solidFill>
              </a:rPr>
              <a:t> (</a:t>
            </a:r>
            <a:r>
              <a:rPr lang="en" sz="1100">
                <a:solidFill>
                  <a:srgbClr val="BA2DA2"/>
                </a:solidFill>
              </a:rPr>
              <a:t>int</a:t>
            </a:r>
            <a:r>
              <a:rPr lang="en" sz="1100">
                <a:solidFill>
                  <a:schemeClr val="dk1"/>
                </a:solidFill>
              </a:rPr>
              <a:t> j = </a:t>
            </a:r>
            <a:r>
              <a:rPr lang="en" sz="1100">
                <a:solidFill>
                  <a:srgbClr val="272AD8"/>
                </a:solidFill>
              </a:rPr>
              <a:t>0</a:t>
            </a:r>
            <a:r>
              <a:rPr lang="en" sz="1100">
                <a:solidFill>
                  <a:schemeClr val="dk1"/>
                </a:solidFill>
              </a:rPr>
              <a:t>; j &lt; </a:t>
            </a:r>
            <a:r>
              <a:rPr lang="en" sz="1100">
                <a:solidFill>
                  <a:srgbClr val="272AD8"/>
                </a:solidFill>
              </a:rPr>
              <a:t>4</a:t>
            </a:r>
            <a:r>
              <a:rPr lang="en" sz="1100">
                <a:solidFill>
                  <a:schemeClr val="dk1"/>
                </a:solidFill>
              </a:rPr>
              <a:t>; j++) {</a:t>
            </a:r>
          </a:p>
          <a:p>
            <a:pPr marL="0" lvl="0" indent="-69850" rtl="0">
              <a:lnSpc>
                <a:spcPct val="115000"/>
              </a:lnSpc>
              <a:spcBef>
                <a:spcPts val="0"/>
              </a:spcBef>
              <a:buClr>
                <a:schemeClr val="dk1"/>
              </a:buClr>
              <a:buSzPts val="1100"/>
              <a:buFont typeface="Arial"/>
              <a:buNone/>
            </a:pPr>
            <a:r>
              <a:rPr lang="en" sz="1100">
                <a:solidFill>
                  <a:schemeClr val="dk1"/>
                </a:solidFill>
              </a:rPr>
              <a:t>                </a:t>
            </a:r>
            <a:r>
              <a:rPr lang="en" sz="1100">
                <a:solidFill>
                  <a:srgbClr val="BA2DA2"/>
                </a:solidFill>
              </a:rPr>
              <a:t>if</a:t>
            </a:r>
            <a:r>
              <a:rPr lang="en" sz="1100">
                <a:solidFill>
                  <a:schemeClr val="dk1"/>
                </a:solidFill>
              </a:rPr>
              <a:t> (</a:t>
            </a:r>
            <a:r>
              <a:rPr lang="en" sz="1100">
                <a:solidFill>
                  <a:srgbClr val="4F8187"/>
                </a:solidFill>
              </a:rPr>
              <a:t>guess</a:t>
            </a:r>
            <a:r>
              <a:rPr lang="en" sz="1100">
                <a:solidFill>
                  <a:schemeClr val="dk1"/>
                </a:solidFill>
              </a:rPr>
              <a:t>[i] == </a:t>
            </a:r>
            <a:r>
              <a:rPr lang="en" sz="1100">
                <a:solidFill>
                  <a:srgbClr val="4F8187"/>
                </a:solidFill>
              </a:rPr>
              <a:t>code</a:t>
            </a:r>
            <a:r>
              <a:rPr lang="en" sz="1100">
                <a:solidFill>
                  <a:schemeClr val="dk1"/>
                </a:solidFill>
              </a:rPr>
              <a:t>[j] &amp;&amp; </a:t>
            </a:r>
            <a:r>
              <a:rPr lang="en" sz="1100">
                <a:solidFill>
                  <a:srgbClr val="4F8187"/>
                </a:solidFill>
              </a:rPr>
              <a:t>clue</a:t>
            </a:r>
            <a:r>
              <a:rPr lang="en" sz="1100">
                <a:solidFill>
                  <a:schemeClr val="dk1"/>
                </a:solidFill>
              </a:rPr>
              <a:t>[j] == </a:t>
            </a:r>
            <a:r>
              <a:rPr lang="en" sz="1100">
                <a:solidFill>
                  <a:srgbClr val="272AD8"/>
                </a:solidFill>
              </a:rPr>
              <a:t>0</a:t>
            </a:r>
            <a:r>
              <a:rPr lang="en" sz="1100">
                <a:solidFill>
                  <a:schemeClr val="dk1"/>
                </a:solidFill>
              </a:rPr>
              <a:t> &amp;&amp; </a:t>
            </a:r>
            <a:r>
              <a:rPr lang="en" sz="1100">
                <a:solidFill>
                  <a:srgbClr val="4F8187"/>
                </a:solidFill>
              </a:rPr>
              <a:t>hold</a:t>
            </a:r>
            <a:r>
              <a:rPr lang="en" sz="1100">
                <a:solidFill>
                  <a:schemeClr val="dk1"/>
                </a:solidFill>
              </a:rPr>
              <a:t>[i] == </a:t>
            </a:r>
            <a:r>
              <a:rPr lang="en" sz="1100">
                <a:solidFill>
                  <a:srgbClr val="272AD8"/>
                </a:solidFill>
              </a:rPr>
              <a:t>0</a:t>
            </a:r>
            <a:r>
              <a:rPr lang="en" sz="1100">
                <a:solidFill>
                  <a:schemeClr val="dk1"/>
                </a:solidFill>
              </a:rPr>
              <a:t>) {</a:t>
            </a:r>
          </a:p>
          <a:p>
            <a:pPr marL="0" lvl="0" indent="-69850" rtl="0">
              <a:lnSpc>
                <a:spcPct val="115000"/>
              </a:lnSpc>
              <a:spcBef>
                <a:spcPts val="0"/>
              </a:spcBef>
              <a:buClr>
                <a:schemeClr val="dk1"/>
              </a:buClr>
              <a:buSzPts val="1100"/>
              <a:buFont typeface="Arial"/>
              <a:buNone/>
            </a:pPr>
            <a:r>
              <a:rPr lang="en" sz="1100">
                <a:solidFill>
                  <a:schemeClr val="dk1"/>
                </a:solidFill>
              </a:rPr>
              <a:t>                    </a:t>
            </a:r>
            <a:r>
              <a:rPr lang="en" sz="1100">
                <a:solidFill>
                  <a:srgbClr val="4F8187"/>
                </a:solidFill>
              </a:rPr>
              <a:t>clue</a:t>
            </a:r>
            <a:r>
              <a:rPr lang="en" sz="1100">
                <a:solidFill>
                  <a:schemeClr val="dk1"/>
                </a:solidFill>
              </a:rPr>
              <a:t>[j] = </a:t>
            </a:r>
            <a:r>
              <a:rPr lang="en" sz="1100">
                <a:solidFill>
                  <a:srgbClr val="272AD8"/>
                </a:solidFill>
              </a:rPr>
              <a:t>1</a:t>
            </a:r>
            <a:r>
              <a:rPr lang="en" sz="1100">
                <a:solidFill>
                  <a:schemeClr val="dk1"/>
                </a:solidFill>
              </a:rPr>
              <a:t>;</a:t>
            </a:r>
          </a:p>
          <a:p>
            <a:pPr marL="0" lvl="0" indent="-69850" rtl="0">
              <a:lnSpc>
                <a:spcPct val="115000"/>
              </a:lnSpc>
              <a:spcBef>
                <a:spcPts val="0"/>
              </a:spcBef>
              <a:buClr>
                <a:schemeClr val="dk1"/>
              </a:buClr>
              <a:buSzPts val="1100"/>
              <a:buFont typeface="Arial"/>
              <a:buNone/>
            </a:pPr>
            <a:r>
              <a:rPr lang="en" sz="1100">
                <a:solidFill>
                  <a:schemeClr val="dk1"/>
                </a:solidFill>
              </a:rPr>
              <a:t>                    </a:t>
            </a:r>
            <a:r>
              <a:rPr lang="en" sz="1100">
                <a:solidFill>
                  <a:srgbClr val="4F8187"/>
                </a:solidFill>
              </a:rPr>
              <a:t>hold</a:t>
            </a:r>
            <a:r>
              <a:rPr lang="en" sz="1100">
                <a:solidFill>
                  <a:schemeClr val="dk1"/>
                </a:solidFill>
              </a:rPr>
              <a:t>[i] = </a:t>
            </a:r>
            <a:r>
              <a:rPr lang="en" sz="1100">
                <a:solidFill>
                  <a:srgbClr val="272AD8"/>
                </a:solidFill>
              </a:rPr>
              <a:t>1</a:t>
            </a:r>
            <a:r>
              <a:rPr lang="en" sz="1100">
                <a:solidFill>
                  <a:schemeClr val="dk1"/>
                </a:solidFill>
              </a:rPr>
              <a:t>;</a:t>
            </a:r>
          </a:p>
          <a:p>
            <a:pPr marL="0" lvl="0" indent="0">
              <a:spcBef>
                <a:spcPts val="0"/>
              </a:spcBef>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Input and output</a:t>
            </a:r>
          </a:p>
        </p:txBody>
      </p:sp>
      <p:sp>
        <p:nvSpPr>
          <p:cNvPr id="133" name="Shape 133"/>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int</a:t>
            </a:r>
            <a:r>
              <a:rPr lang="en" sz="1000">
                <a:solidFill>
                  <a:schemeClr val="dk1"/>
                </a:solidFill>
              </a:rPr>
              <a:t> intro;</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703DAA"/>
                </a:solidFill>
              </a:rPr>
              <a:t>cout</a:t>
            </a:r>
            <a:r>
              <a:rPr lang="en" sz="1000">
                <a:solidFill>
                  <a:schemeClr val="dk1"/>
                </a:solidFill>
              </a:rPr>
              <a:t> &lt;&lt; </a:t>
            </a:r>
            <a:r>
              <a:rPr lang="en" sz="1000">
                <a:solidFill>
                  <a:srgbClr val="D12F1B"/>
                </a:solidFill>
              </a:rPr>
              <a:t>"Welcome to Mastermind!!"</a:t>
            </a:r>
            <a:r>
              <a:rPr lang="en" sz="1000">
                <a:solidFill>
                  <a:schemeClr val="dk1"/>
                </a:solidFill>
              </a:rPr>
              <a:t> &lt;&lt; </a:t>
            </a:r>
            <a:r>
              <a:rPr lang="en" sz="1000">
                <a:solidFill>
                  <a:srgbClr val="3E1E81"/>
                </a:solidFill>
              </a:rPr>
              <a:t>endl</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703DAA"/>
                </a:solidFill>
              </a:rPr>
              <a:t>cout</a:t>
            </a:r>
            <a:r>
              <a:rPr lang="en" sz="1000">
                <a:solidFill>
                  <a:schemeClr val="dk1"/>
                </a:solidFill>
              </a:rPr>
              <a:t> &lt;&lt; </a:t>
            </a:r>
            <a:r>
              <a:rPr lang="en" sz="1000">
                <a:solidFill>
                  <a:srgbClr val="D12F1B"/>
                </a:solidFill>
              </a:rPr>
              <a:t>"Press 1 to start a game: "</a:t>
            </a:r>
            <a:r>
              <a:rPr lang="en" sz="1000">
                <a:solidFill>
                  <a:schemeClr val="dk1"/>
                </a:solidFill>
              </a:rPr>
              <a:t> &lt;&lt; </a:t>
            </a:r>
            <a:r>
              <a:rPr lang="en" sz="1000">
                <a:solidFill>
                  <a:srgbClr val="3E1E81"/>
                </a:solidFill>
              </a:rPr>
              <a:t>endl</a:t>
            </a:r>
            <a:r>
              <a:rPr lang="en" sz="1000">
                <a:solidFill>
                  <a:schemeClr val="dk1"/>
                </a:solidFill>
              </a:rPr>
              <a:t> &lt;&lt; </a:t>
            </a:r>
            <a:r>
              <a:rPr lang="en" sz="1000">
                <a:solidFill>
                  <a:srgbClr val="D12F1B"/>
                </a:solidFill>
              </a:rPr>
              <a:t>"Press 2 to read the rules for mastermind: "</a:t>
            </a:r>
            <a:r>
              <a:rPr lang="en" sz="1000">
                <a:solidFill>
                  <a:schemeClr val="dk1"/>
                </a:solidFill>
              </a:rPr>
              <a:t> &lt;&lt; </a:t>
            </a:r>
            <a:r>
              <a:rPr lang="en" sz="1000">
                <a:solidFill>
                  <a:srgbClr val="3E1E81"/>
                </a:solidFill>
              </a:rPr>
              <a:t>endl</a:t>
            </a:r>
            <a:r>
              <a:rPr lang="en" sz="1000">
                <a:solidFill>
                  <a:schemeClr val="dk1"/>
                </a:solidFill>
              </a:rPr>
              <a:t> &lt;&lt; </a:t>
            </a:r>
            <a:r>
              <a:rPr lang="en" sz="1000">
                <a:solidFill>
                  <a:srgbClr val="D12F1B"/>
                </a:solidFill>
              </a:rPr>
              <a:t>"Press 3 to exit the game:  "</a:t>
            </a:r>
            <a:r>
              <a:rPr lang="en" sz="1000">
                <a:solidFill>
                  <a:schemeClr val="dk1"/>
                </a:solidFill>
              </a:rPr>
              <a:t> &lt;&lt; </a:t>
            </a:r>
            <a:r>
              <a:rPr lang="en" sz="1000">
                <a:solidFill>
                  <a:srgbClr val="3E1E81"/>
                </a:solidFill>
              </a:rPr>
              <a:t>endl</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703DAA"/>
                </a:solidFill>
              </a:rPr>
              <a:t>cin</a:t>
            </a:r>
            <a:r>
              <a:rPr lang="en" sz="1000">
                <a:solidFill>
                  <a:schemeClr val="dk1"/>
                </a:solidFill>
              </a:rPr>
              <a:t> &gt;&gt; intro;</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switch</a:t>
            </a:r>
            <a:r>
              <a:rPr lang="en" sz="1000">
                <a:solidFill>
                  <a:schemeClr val="dk1"/>
                </a:solidFill>
              </a:rPr>
              <a:t> (intro) {</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case</a:t>
            </a:r>
            <a:r>
              <a:rPr lang="en" sz="1000">
                <a:solidFill>
                  <a:schemeClr val="dk1"/>
                </a:solidFill>
              </a:rPr>
              <a:t> </a:t>
            </a:r>
            <a:r>
              <a:rPr lang="en" sz="1000">
                <a:solidFill>
                  <a:srgbClr val="272AD8"/>
                </a:solidFill>
              </a:rPr>
              <a:t>1</a:t>
            </a:r>
            <a:r>
              <a:rPr lang="en" sz="1000">
                <a:solidFill>
                  <a:schemeClr val="dk1"/>
                </a:solidFill>
              </a:rPr>
              <a:t>: </a:t>
            </a:r>
            <a:r>
              <a:rPr lang="en" sz="1000">
                <a:solidFill>
                  <a:srgbClr val="008400"/>
                </a:solidFill>
              </a:rPr>
              <a:t>//call mastermind function</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31595D"/>
                </a:solidFill>
              </a:rPr>
              <a:t>secretcode</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31595D"/>
                </a:solidFill>
              </a:rPr>
              <a:t>game</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break</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case</a:t>
            </a:r>
            <a:r>
              <a:rPr lang="en" sz="1000">
                <a:solidFill>
                  <a:schemeClr val="dk1"/>
                </a:solidFill>
              </a:rPr>
              <a:t> </a:t>
            </a:r>
            <a:r>
              <a:rPr lang="en" sz="1000">
                <a:solidFill>
                  <a:srgbClr val="272AD8"/>
                </a:solidFill>
              </a:rPr>
              <a:t>2</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31595D"/>
                </a:solidFill>
              </a:rPr>
              <a:t>printInstr</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break</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case</a:t>
            </a:r>
            <a:r>
              <a:rPr lang="en" sz="1000">
                <a:solidFill>
                  <a:schemeClr val="dk1"/>
                </a:solidFill>
              </a:rPr>
              <a:t> </a:t>
            </a:r>
            <a:r>
              <a:rPr lang="en" sz="1000">
                <a:solidFill>
                  <a:srgbClr val="272AD8"/>
                </a:solidFill>
              </a:rPr>
              <a:t>3</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3E1E81"/>
                </a:solidFill>
              </a:rPr>
              <a:t>exit</a:t>
            </a:r>
            <a:r>
              <a:rPr lang="en" sz="1000">
                <a:solidFill>
                  <a:schemeClr val="dk1"/>
                </a:solidFill>
              </a:rPr>
              <a:t>(</a:t>
            </a:r>
            <a:r>
              <a:rPr lang="en" sz="1000">
                <a:solidFill>
                  <a:srgbClr val="272AD8"/>
                </a:solidFill>
              </a:rPr>
              <a:t>0</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break</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default</a:t>
            </a:r>
            <a:r>
              <a:rPr lang="en" sz="1000">
                <a:solidFill>
                  <a:schemeClr val="dk1"/>
                </a:solidFill>
              </a:rPr>
              <a:t>: </a:t>
            </a:r>
            <a:r>
              <a:rPr lang="en" sz="1000">
                <a:solidFill>
                  <a:srgbClr val="008400"/>
                </a:solidFill>
              </a:rPr>
              <a:t>//call mastermind function</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31595D"/>
                </a:solidFill>
              </a:rPr>
              <a:t>secretcode</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31595D"/>
                </a:solidFill>
              </a:rPr>
              <a:t>game</a:t>
            </a:r>
            <a:r>
              <a:rPr lang="en" sz="1000">
                <a:solidFill>
                  <a:schemeClr val="dk1"/>
                </a:solidFill>
              </a:rPr>
              <a:t>();</a:t>
            </a:r>
          </a:p>
          <a:p>
            <a:pPr marL="0" lvl="0" indent="-69850" rtl="0">
              <a:spcBef>
                <a:spcPts val="0"/>
              </a:spcBef>
              <a:spcAft>
                <a:spcPts val="0"/>
              </a:spcAft>
              <a:buClr>
                <a:schemeClr val="dk1"/>
              </a:buClr>
              <a:buSzPts val="1100"/>
              <a:buFont typeface="Arial"/>
              <a:buNone/>
            </a:pPr>
            <a:r>
              <a:rPr lang="en" sz="1000">
                <a:solidFill>
                  <a:schemeClr val="dk1"/>
                </a:solidFill>
              </a:rPr>
              <a:t>            </a:t>
            </a:r>
            <a:r>
              <a:rPr lang="en" sz="1000">
                <a:solidFill>
                  <a:srgbClr val="BA2DA2"/>
                </a:solidFill>
              </a:rPr>
              <a:t>break</a:t>
            </a:r>
            <a:r>
              <a:rPr lang="en" sz="1000">
                <a:solidFill>
                  <a:schemeClr val="dk1"/>
                </a:solidFill>
              </a:rPr>
              <a:t>;</a:t>
            </a:r>
          </a:p>
          <a:p>
            <a:pPr marL="0" lvl="0" indent="0">
              <a:spcBef>
                <a:spcPts val="0"/>
              </a:spcBef>
              <a:buNone/>
            </a:pPr>
            <a:endParaRPr/>
          </a:p>
        </p:txBody>
      </p:sp>
      <p:pic>
        <p:nvPicPr>
          <p:cNvPr id="134" name="Shape 134"/>
          <p:cNvPicPr preferRelativeResize="0"/>
          <p:nvPr/>
        </p:nvPicPr>
        <p:blipFill>
          <a:blip r:embed="rId3">
            <a:alphaModFix/>
          </a:blip>
          <a:stretch>
            <a:fillRect/>
          </a:stretch>
        </p:blipFill>
        <p:spPr>
          <a:xfrm>
            <a:off x="2941725" y="2525025"/>
            <a:ext cx="5890575" cy="23612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If/else</a:t>
            </a:r>
          </a:p>
        </p:txBody>
      </p:sp>
      <p:sp>
        <p:nvSpPr>
          <p:cNvPr id="140" name="Shape 140"/>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endParaRPr sz="1100">
              <a:solidFill>
                <a:schemeClr val="dk1"/>
              </a:solidFill>
            </a:endParaRPr>
          </a:p>
          <a:p>
            <a:pPr marL="0" lvl="0" indent="-69850" rtl="0">
              <a:spcBef>
                <a:spcPts val="0"/>
              </a:spcBef>
              <a:spcAft>
                <a:spcPts val="0"/>
              </a:spcAft>
              <a:buClr>
                <a:schemeClr val="dk1"/>
              </a:buClr>
              <a:buSzPts val="1100"/>
              <a:buFont typeface="Arial"/>
              <a:buNone/>
            </a:pPr>
            <a:r>
              <a:rPr lang="en" sz="1100">
                <a:solidFill>
                  <a:srgbClr val="BA2DA2"/>
                </a:solidFill>
              </a:rPr>
              <a:t>void</a:t>
            </a:r>
            <a:r>
              <a:rPr lang="en" sz="1100">
                <a:solidFill>
                  <a:schemeClr val="dk1"/>
                </a:solidFill>
              </a:rPr>
              <a:t> checktwo() {</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for</a:t>
            </a:r>
            <a:r>
              <a:rPr lang="en" sz="1100">
                <a:solidFill>
                  <a:schemeClr val="dk1"/>
                </a:solidFill>
              </a:rPr>
              <a:t> (</a:t>
            </a:r>
            <a:r>
              <a:rPr lang="en" sz="1100">
                <a:solidFill>
                  <a:srgbClr val="BA2DA2"/>
                </a:solidFill>
              </a:rPr>
              <a:t>int</a:t>
            </a:r>
            <a:r>
              <a:rPr lang="en" sz="1100">
                <a:solidFill>
                  <a:schemeClr val="dk1"/>
                </a:solidFill>
              </a:rPr>
              <a:t> i = </a:t>
            </a:r>
            <a:r>
              <a:rPr lang="en" sz="1100">
                <a:solidFill>
                  <a:srgbClr val="272AD8"/>
                </a:solidFill>
              </a:rPr>
              <a:t>0</a:t>
            </a:r>
            <a:r>
              <a:rPr lang="en" sz="1100">
                <a:solidFill>
                  <a:schemeClr val="dk1"/>
                </a:solidFill>
              </a:rPr>
              <a:t>; i &lt; </a:t>
            </a:r>
            <a:r>
              <a:rPr lang="en" sz="1100">
                <a:solidFill>
                  <a:srgbClr val="272AD8"/>
                </a:solidFill>
              </a:rPr>
              <a:t>4</a:t>
            </a:r>
            <a:r>
              <a:rPr lang="en" sz="1100">
                <a:solidFill>
                  <a:schemeClr val="dk1"/>
                </a:solidFill>
              </a:rPr>
              <a:t>; i++) {</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if</a:t>
            </a:r>
            <a:r>
              <a:rPr lang="en" sz="1100">
                <a:solidFill>
                  <a:schemeClr val="dk1"/>
                </a:solidFill>
              </a:rPr>
              <a:t> (</a:t>
            </a:r>
            <a:r>
              <a:rPr lang="en" sz="1100">
                <a:solidFill>
                  <a:srgbClr val="4F8187"/>
                </a:solidFill>
              </a:rPr>
              <a:t>guess</a:t>
            </a:r>
            <a:r>
              <a:rPr lang="en" sz="1100">
                <a:solidFill>
                  <a:schemeClr val="dk1"/>
                </a:solidFill>
              </a:rPr>
              <a:t>[i] == </a:t>
            </a:r>
            <a:r>
              <a:rPr lang="en" sz="1100">
                <a:solidFill>
                  <a:srgbClr val="4F8187"/>
                </a:solidFill>
              </a:rPr>
              <a:t>code</a:t>
            </a:r>
            <a:r>
              <a:rPr lang="en" sz="1100">
                <a:solidFill>
                  <a:schemeClr val="dk1"/>
                </a:solidFill>
              </a:rPr>
              <a:t>[i]) {</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clue</a:t>
            </a:r>
            <a:r>
              <a:rPr lang="en" sz="1100">
                <a:solidFill>
                  <a:schemeClr val="dk1"/>
                </a:solidFill>
              </a:rPr>
              <a:t>[i] = </a:t>
            </a:r>
            <a:r>
              <a:rPr lang="en" sz="1100">
                <a:solidFill>
                  <a:srgbClr val="272AD8"/>
                </a:solidFill>
              </a:rPr>
              <a:t>2</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hold</a:t>
            </a:r>
            <a:r>
              <a:rPr lang="en" sz="1100">
                <a:solidFill>
                  <a:schemeClr val="dk1"/>
                </a:solidFill>
              </a:rPr>
              <a:t>[i] = </a:t>
            </a:r>
            <a:r>
              <a:rPr lang="en" sz="1100">
                <a:solidFill>
                  <a:srgbClr val="272AD8"/>
                </a:solidFill>
              </a:rPr>
              <a:t>2</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else</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for</a:t>
            </a:r>
            <a:r>
              <a:rPr lang="en" sz="1100">
                <a:solidFill>
                  <a:schemeClr val="dk1"/>
                </a:solidFill>
              </a:rPr>
              <a:t> (</a:t>
            </a:r>
            <a:r>
              <a:rPr lang="en" sz="1100">
                <a:solidFill>
                  <a:srgbClr val="BA2DA2"/>
                </a:solidFill>
              </a:rPr>
              <a:t>int</a:t>
            </a:r>
            <a:r>
              <a:rPr lang="en" sz="1100">
                <a:solidFill>
                  <a:schemeClr val="dk1"/>
                </a:solidFill>
              </a:rPr>
              <a:t> j = </a:t>
            </a:r>
            <a:r>
              <a:rPr lang="en" sz="1100">
                <a:solidFill>
                  <a:srgbClr val="272AD8"/>
                </a:solidFill>
              </a:rPr>
              <a:t>0</a:t>
            </a:r>
            <a:r>
              <a:rPr lang="en" sz="1100">
                <a:solidFill>
                  <a:schemeClr val="dk1"/>
                </a:solidFill>
              </a:rPr>
              <a:t>; j &lt; </a:t>
            </a:r>
            <a:r>
              <a:rPr lang="en" sz="1100">
                <a:solidFill>
                  <a:srgbClr val="272AD8"/>
                </a:solidFill>
              </a:rPr>
              <a:t>4</a:t>
            </a:r>
            <a:r>
              <a:rPr lang="en" sz="1100">
                <a:solidFill>
                  <a:schemeClr val="dk1"/>
                </a:solidFill>
              </a:rPr>
              <a:t>; j++) {</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if</a:t>
            </a:r>
            <a:r>
              <a:rPr lang="en" sz="1100">
                <a:solidFill>
                  <a:schemeClr val="dk1"/>
                </a:solidFill>
              </a:rPr>
              <a:t> (</a:t>
            </a:r>
            <a:r>
              <a:rPr lang="en" sz="1100">
                <a:solidFill>
                  <a:srgbClr val="4F8187"/>
                </a:solidFill>
              </a:rPr>
              <a:t>guess</a:t>
            </a:r>
            <a:r>
              <a:rPr lang="en" sz="1100">
                <a:solidFill>
                  <a:schemeClr val="dk1"/>
                </a:solidFill>
              </a:rPr>
              <a:t>[i] == </a:t>
            </a:r>
            <a:r>
              <a:rPr lang="en" sz="1100">
                <a:solidFill>
                  <a:srgbClr val="4F8187"/>
                </a:solidFill>
              </a:rPr>
              <a:t>code</a:t>
            </a:r>
            <a:r>
              <a:rPr lang="en" sz="1100">
                <a:solidFill>
                  <a:schemeClr val="dk1"/>
                </a:solidFill>
              </a:rPr>
              <a:t>[j] &amp;&amp; </a:t>
            </a:r>
            <a:r>
              <a:rPr lang="en" sz="1100">
                <a:solidFill>
                  <a:srgbClr val="4F8187"/>
                </a:solidFill>
              </a:rPr>
              <a:t>clue</a:t>
            </a:r>
            <a:r>
              <a:rPr lang="en" sz="1100">
                <a:solidFill>
                  <a:schemeClr val="dk1"/>
                </a:solidFill>
              </a:rPr>
              <a:t>[j] == </a:t>
            </a:r>
            <a:r>
              <a:rPr lang="en" sz="1100">
                <a:solidFill>
                  <a:srgbClr val="272AD8"/>
                </a:solidFill>
              </a:rPr>
              <a:t>0</a:t>
            </a:r>
            <a:r>
              <a:rPr lang="en" sz="1100">
                <a:solidFill>
                  <a:schemeClr val="dk1"/>
                </a:solidFill>
              </a:rPr>
              <a:t> &amp;&amp; </a:t>
            </a:r>
            <a:r>
              <a:rPr lang="en" sz="1100">
                <a:solidFill>
                  <a:srgbClr val="4F8187"/>
                </a:solidFill>
              </a:rPr>
              <a:t>hold</a:t>
            </a:r>
            <a:r>
              <a:rPr lang="en" sz="1100">
                <a:solidFill>
                  <a:schemeClr val="dk1"/>
                </a:solidFill>
              </a:rPr>
              <a:t>[i] == </a:t>
            </a:r>
            <a:r>
              <a:rPr lang="en" sz="1100">
                <a:solidFill>
                  <a:srgbClr val="272AD8"/>
                </a:solidFill>
              </a:rPr>
              <a:t>0</a:t>
            </a:r>
            <a:r>
              <a:rPr lang="en" sz="1100">
                <a:solidFill>
                  <a:schemeClr val="dk1"/>
                </a:solidFill>
              </a:rPr>
              <a:t>) {</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clue</a:t>
            </a:r>
            <a:r>
              <a:rPr lang="en" sz="1100">
                <a:solidFill>
                  <a:schemeClr val="dk1"/>
                </a:solidFill>
              </a:rPr>
              <a:t>[j] = </a:t>
            </a:r>
            <a:r>
              <a:rPr lang="en" sz="1100">
                <a:solidFill>
                  <a:srgbClr val="272AD8"/>
                </a:solidFill>
              </a:rPr>
              <a:t>1</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hold</a:t>
            </a:r>
            <a:r>
              <a:rPr lang="en" sz="1100">
                <a:solidFill>
                  <a:schemeClr val="dk1"/>
                </a:solidFill>
              </a:rPr>
              <a:t>[i] = </a:t>
            </a:r>
            <a:r>
              <a:rPr lang="en" sz="1100">
                <a:solidFill>
                  <a:srgbClr val="272AD8"/>
                </a:solidFill>
              </a:rPr>
              <a:t>1</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a:t>
            </a:r>
          </a:p>
          <a:p>
            <a:pPr marL="0" lvl="0" indent="0">
              <a:spcBef>
                <a:spcPts val="0"/>
              </a:spcBef>
              <a:buNone/>
            </a:pPr>
            <a:endParaRPr/>
          </a:p>
        </p:txBody>
      </p:sp>
      <p:pic>
        <p:nvPicPr>
          <p:cNvPr id="141" name="Shape 141"/>
          <p:cNvPicPr preferRelativeResize="0"/>
          <p:nvPr/>
        </p:nvPicPr>
        <p:blipFill>
          <a:blip r:embed="rId3">
            <a:alphaModFix/>
          </a:blip>
          <a:stretch>
            <a:fillRect/>
          </a:stretch>
        </p:blipFill>
        <p:spPr>
          <a:xfrm>
            <a:off x="4091125" y="1152463"/>
            <a:ext cx="4918275" cy="16761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Switch case</a:t>
            </a:r>
          </a:p>
        </p:txBody>
      </p:sp>
      <p:sp>
        <p:nvSpPr>
          <p:cNvPr id="147" name="Shape 147"/>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r>
              <a:rPr lang="en" sz="1100">
                <a:solidFill>
                  <a:srgbClr val="BA2DA2"/>
                </a:solidFill>
              </a:rPr>
              <a:t>void</a:t>
            </a:r>
            <a:r>
              <a:rPr lang="en" sz="1100">
                <a:solidFill>
                  <a:schemeClr val="dk1"/>
                </a:solidFill>
              </a:rPr>
              <a:t> level(){</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int</a:t>
            </a:r>
            <a:r>
              <a:rPr lang="en" sz="1100">
                <a:solidFill>
                  <a:schemeClr val="dk1"/>
                </a:solidFill>
              </a:rPr>
              <a:t> difficulty;</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703DAA"/>
                </a:solidFill>
              </a:rPr>
              <a:t>cout</a:t>
            </a:r>
            <a:r>
              <a:rPr lang="en" sz="1100">
                <a:solidFill>
                  <a:schemeClr val="dk1"/>
                </a:solidFill>
              </a:rPr>
              <a:t> &lt;&lt; </a:t>
            </a:r>
            <a:r>
              <a:rPr lang="en" sz="1100">
                <a:solidFill>
                  <a:srgbClr val="D12F1B"/>
                </a:solidFill>
              </a:rPr>
              <a:t>"Choose the difficulty setting"</a:t>
            </a:r>
            <a:r>
              <a:rPr lang="en" sz="1100">
                <a:solidFill>
                  <a:schemeClr val="dk1"/>
                </a:solidFill>
              </a:rPr>
              <a:t> &lt;&lt; </a:t>
            </a:r>
            <a:r>
              <a:rPr lang="en" sz="1100">
                <a:solidFill>
                  <a:srgbClr val="3E1E81"/>
                </a:solidFill>
              </a:rPr>
              <a:t>endl</a:t>
            </a:r>
            <a:r>
              <a:rPr lang="en" sz="1100">
                <a:solidFill>
                  <a:schemeClr val="dk1"/>
                </a:solidFill>
              </a:rPr>
              <a:t> &lt;&lt; </a:t>
            </a:r>
            <a:r>
              <a:rPr lang="en" sz="1100">
                <a:solidFill>
                  <a:srgbClr val="D12F1B"/>
                </a:solidFill>
              </a:rPr>
              <a:t>"Press 1 for easy (20 guesses)"</a:t>
            </a:r>
            <a:r>
              <a:rPr lang="en" sz="1100">
                <a:solidFill>
                  <a:schemeClr val="dk1"/>
                </a:solidFill>
              </a:rPr>
              <a:t> &lt;&lt; </a:t>
            </a:r>
            <a:r>
              <a:rPr lang="en" sz="1100">
                <a:solidFill>
                  <a:srgbClr val="3E1E81"/>
                </a:solidFill>
              </a:rPr>
              <a:t>endl</a:t>
            </a:r>
            <a:r>
              <a:rPr lang="en" sz="1100">
                <a:solidFill>
                  <a:schemeClr val="dk1"/>
                </a:solidFill>
              </a:rPr>
              <a:t> &lt;&lt; </a:t>
            </a:r>
            <a:r>
              <a:rPr lang="en" sz="1100">
                <a:solidFill>
                  <a:srgbClr val="D12F1B"/>
                </a:solidFill>
              </a:rPr>
              <a:t>"Press 2 for medium (12 guesses)"</a:t>
            </a:r>
            <a:r>
              <a:rPr lang="en" sz="1100">
                <a:solidFill>
                  <a:schemeClr val="dk1"/>
                </a:solidFill>
              </a:rPr>
              <a:t> &lt;&lt; </a:t>
            </a:r>
            <a:r>
              <a:rPr lang="en" sz="1100">
                <a:solidFill>
                  <a:srgbClr val="3E1E81"/>
                </a:solidFill>
              </a:rPr>
              <a:t>endl</a:t>
            </a:r>
            <a:r>
              <a:rPr lang="en" sz="1100">
                <a:solidFill>
                  <a:schemeClr val="dk1"/>
                </a:solidFill>
              </a:rPr>
              <a:t> &lt;&lt; </a:t>
            </a:r>
            <a:r>
              <a:rPr lang="en" sz="1100">
                <a:solidFill>
                  <a:srgbClr val="D12F1B"/>
                </a:solidFill>
              </a:rPr>
              <a:t>"Press 3 for hard (8 guesses)"</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703DAA"/>
                </a:solidFill>
              </a:rPr>
              <a:t>cin</a:t>
            </a:r>
            <a:r>
              <a:rPr lang="en" sz="1100">
                <a:solidFill>
                  <a:schemeClr val="dk1"/>
                </a:solidFill>
              </a:rPr>
              <a:t> &gt;&gt; difficulty;</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switch</a:t>
            </a:r>
            <a:r>
              <a:rPr lang="en" sz="1100">
                <a:solidFill>
                  <a:schemeClr val="dk1"/>
                </a:solidFill>
              </a:rPr>
              <a:t> (difficulty) {</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case</a:t>
            </a:r>
            <a:r>
              <a:rPr lang="en" sz="1100">
                <a:solidFill>
                  <a:schemeClr val="dk1"/>
                </a:solidFill>
              </a:rPr>
              <a:t> </a:t>
            </a:r>
            <a:r>
              <a:rPr lang="en" sz="1100">
                <a:solidFill>
                  <a:srgbClr val="272AD8"/>
                </a:solidFill>
              </a:rPr>
              <a:t>1</a:t>
            </a:r>
            <a:r>
              <a:rPr lang="en" sz="1100">
                <a:solidFill>
                  <a:schemeClr val="dk1"/>
                </a:solidFill>
              </a:rPr>
              <a:t>:     </a:t>
            </a:r>
            <a:r>
              <a:rPr lang="en" sz="1100">
                <a:solidFill>
                  <a:srgbClr val="008400"/>
                </a:solidFill>
              </a:rPr>
              <a:t>//easy level</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dif</a:t>
            </a:r>
            <a:r>
              <a:rPr lang="en" sz="1100">
                <a:solidFill>
                  <a:schemeClr val="dk1"/>
                </a:solidFill>
              </a:rPr>
              <a:t> = </a:t>
            </a:r>
            <a:r>
              <a:rPr lang="en" sz="1100">
                <a:solidFill>
                  <a:srgbClr val="272AD8"/>
                </a:solidFill>
              </a:rPr>
              <a:t>20</a:t>
            </a:r>
            <a:r>
              <a:rPr lang="en" sz="1100">
                <a:solidFill>
                  <a:schemeClr val="dk1"/>
                </a:solidFill>
              </a:rPr>
              <a:t>; </a:t>
            </a:r>
            <a:r>
              <a:rPr lang="en" sz="1100">
                <a:solidFill>
                  <a:srgbClr val="008400"/>
                </a:solidFill>
              </a:rPr>
              <a:t>// 20 guesses</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break</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case</a:t>
            </a:r>
            <a:r>
              <a:rPr lang="en" sz="1100">
                <a:solidFill>
                  <a:schemeClr val="dk1"/>
                </a:solidFill>
              </a:rPr>
              <a:t> </a:t>
            </a:r>
            <a:r>
              <a:rPr lang="en" sz="1100">
                <a:solidFill>
                  <a:srgbClr val="272AD8"/>
                </a:solidFill>
              </a:rPr>
              <a:t>2</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dif</a:t>
            </a:r>
            <a:r>
              <a:rPr lang="en" sz="1100">
                <a:solidFill>
                  <a:schemeClr val="dk1"/>
                </a:solidFill>
              </a:rPr>
              <a:t> = </a:t>
            </a:r>
            <a:r>
              <a:rPr lang="en" sz="1100">
                <a:solidFill>
                  <a:srgbClr val="272AD8"/>
                </a:solidFill>
              </a:rPr>
              <a:t>12</a:t>
            </a:r>
            <a:r>
              <a:rPr lang="en" sz="1100">
                <a:solidFill>
                  <a:schemeClr val="dk1"/>
                </a:solidFill>
              </a:rPr>
              <a:t>; </a:t>
            </a:r>
            <a:r>
              <a:rPr lang="en" sz="1100">
                <a:solidFill>
                  <a:srgbClr val="008400"/>
                </a:solidFill>
              </a:rPr>
              <a:t>// 12 guesses</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break</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case</a:t>
            </a:r>
            <a:r>
              <a:rPr lang="en" sz="1100">
                <a:solidFill>
                  <a:schemeClr val="dk1"/>
                </a:solidFill>
              </a:rPr>
              <a:t> </a:t>
            </a:r>
            <a:r>
              <a:rPr lang="en" sz="1100">
                <a:solidFill>
                  <a:srgbClr val="272AD8"/>
                </a:solidFill>
              </a:rPr>
              <a:t>3</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dif</a:t>
            </a:r>
            <a:r>
              <a:rPr lang="en" sz="1100">
                <a:solidFill>
                  <a:schemeClr val="dk1"/>
                </a:solidFill>
              </a:rPr>
              <a:t> = </a:t>
            </a:r>
            <a:r>
              <a:rPr lang="en" sz="1100">
                <a:solidFill>
                  <a:srgbClr val="272AD8"/>
                </a:solidFill>
              </a:rPr>
              <a:t>8</a:t>
            </a:r>
            <a:r>
              <a:rPr lang="en" sz="1100">
                <a:solidFill>
                  <a:schemeClr val="dk1"/>
                </a:solidFill>
              </a:rPr>
              <a:t>; </a:t>
            </a:r>
            <a:r>
              <a:rPr lang="en" sz="1100">
                <a:solidFill>
                  <a:srgbClr val="008400"/>
                </a:solidFill>
              </a:rPr>
              <a:t>// 8 guesses</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break</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default</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dif</a:t>
            </a:r>
            <a:r>
              <a:rPr lang="en" sz="1100">
                <a:solidFill>
                  <a:schemeClr val="dk1"/>
                </a:solidFill>
              </a:rPr>
              <a:t> = </a:t>
            </a:r>
            <a:r>
              <a:rPr lang="en" sz="1100">
                <a:solidFill>
                  <a:srgbClr val="272AD8"/>
                </a:solidFill>
              </a:rPr>
              <a:t>12</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break</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p>
          <a:p>
            <a:pPr marL="0" lvl="0" indent="-69850" rtl="0">
              <a:spcBef>
                <a:spcPts val="0"/>
              </a:spcBef>
              <a:spcAft>
                <a:spcPts val="0"/>
              </a:spcAft>
              <a:buClr>
                <a:schemeClr val="dk1"/>
              </a:buClr>
              <a:buSzPts val="1100"/>
              <a:buFont typeface="Arial"/>
              <a:buNone/>
            </a:pPr>
            <a:r>
              <a:rPr lang="en" sz="1100">
                <a:solidFill>
                  <a:schemeClr val="dk1"/>
                </a:solidFill>
              </a:rPr>
              <a:t>}</a:t>
            </a:r>
          </a:p>
          <a:p>
            <a:pPr marL="0" lvl="0" indent="0">
              <a:spcBef>
                <a:spcPts val="0"/>
              </a:spcBef>
              <a:buNone/>
            </a:pPr>
            <a:endParaRPr/>
          </a:p>
        </p:txBody>
      </p:sp>
      <p:pic>
        <p:nvPicPr>
          <p:cNvPr id="148" name="Shape 148"/>
          <p:cNvPicPr preferRelativeResize="0"/>
          <p:nvPr/>
        </p:nvPicPr>
        <p:blipFill>
          <a:blip r:embed="rId3">
            <a:alphaModFix/>
          </a:blip>
          <a:stretch>
            <a:fillRect/>
          </a:stretch>
        </p:blipFill>
        <p:spPr>
          <a:xfrm>
            <a:off x="3934601" y="3065075"/>
            <a:ext cx="4371475" cy="13722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Libraries</a:t>
            </a:r>
          </a:p>
        </p:txBody>
      </p:sp>
      <p:sp>
        <p:nvSpPr>
          <p:cNvPr id="154" name="Shape 154"/>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r>
              <a:rPr lang="en" sz="1200">
                <a:solidFill>
                  <a:srgbClr val="78492A"/>
                </a:solidFill>
              </a:rPr>
              <a:t>#include </a:t>
            </a:r>
            <a:r>
              <a:rPr lang="en" sz="1200">
                <a:solidFill>
                  <a:srgbClr val="D12F1B"/>
                </a:solidFill>
              </a:rPr>
              <a:t>&lt;stdlib.h&gt;</a:t>
            </a:r>
          </a:p>
          <a:p>
            <a:pPr marL="0" lvl="0" indent="-69850" rtl="0">
              <a:spcBef>
                <a:spcPts val="0"/>
              </a:spcBef>
              <a:spcAft>
                <a:spcPts val="0"/>
              </a:spcAft>
              <a:buClr>
                <a:schemeClr val="dk1"/>
              </a:buClr>
              <a:buSzPts val="1100"/>
              <a:buFont typeface="Arial"/>
              <a:buNone/>
            </a:pPr>
            <a:r>
              <a:rPr lang="en" sz="1200">
                <a:solidFill>
                  <a:srgbClr val="78492A"/>
                </a:solidFill>
              </a:rPr>
              <a:t>#include </a:t>
            </a:r>
            <a:r>
              <a:rPr lang="en" sz="1200">
                <a:solidFill>
                  <a:srgbClr val="D12F1B"/>
                </a:solidFill>
              </a:rPr>
              <a:t>&lt;time.h&gt;</a:t>
            </a:r>
          </a:p>
          <a:p>
            <a:pPr marL="0" lvl="0" indent="-69850" rtl="0">
              <a:spcBef>
                <a:spcPts val="0"/>
              </a:spcBef>
              <a:spcAft>
                <a:spcPts val="0"/>
              </a:spcAft>
              <a:buClr>
                <a:schemeClr val="dk1"/>
              </a:buClr>
              <a:buSzPts val="1100"/>
              <a:buFont typeface="Arial"/>
              <a:buNone/>
            </a:pPr>
            <a:r>
              <a:rPr lang="en" sz="1200">
                <a:solidFill>
                  <a:srgbClr val="78492A"/>
                </a:solidFill>
              </a:rPr>
              <a:t>#include </a:t>
            </a:r>
            <a:r>
              <a:rPr lang="en" sz="1200">
                <a:solidFill>
                  <a:srgbClr val="D12F1B"/>
                </a:solidFill>
              </a:rPr>
              <a:t>&lt;algorithm&gt;</a:t>
            </a:r>
          </a:p>
          <a:p>
            <a:pPr marL="0" lvl="0" indent="-69850" rtl="0">
              <a:spcBef>
                <a:spcPts val="0"/>
              </a:spcBef>
              <a:spcAft>
                <a:spcPts val="0"/>
              </a:spcAft>
              <a:buClr>
                <a:schemeClr val="dk1"/>
              </a:buClr>
              <a:buSzPts val="1100"/>
              <a:buFont typeface="Arial"/>
              <a:buNone/>
            </a:pPr>
            <a:r>
              <a:rPr lang="en" sz="1200">
                <a:solidFill>
                  <a:srgbClr val="78492A"/>
                </a:solidFill>
              </a:rPr>
              <a:t>#include </a:t>
            </a:r>
            <a:r>
              <a:rPr lang="en" sz="1200">
                <a:solidFill>
                  <a:srgbClr val="D12F1B"/>
                </a:solidFill>
              </a:rPr>
              <a:t>&lt;iostream&gt;</a:t>
            </a:r>
          </a:p>
          <a:p>
            <a:pPr marL="0" lvl="0" indent="0">
              <a:spcBef>
                <a:spcPts val="0"/>
              </a:spcBef>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311700" y="117625"/>
            <a:ext cx="8520600" cy="841800"/>
          </a:xfrm>
          <a:prstGeom prst="rect">
            <a:avLst/>
          </a:prstGeom>
        </p:spPr>
        <p:txBody>
          <a:bodyPr wrap="square" lIns="91425" tIns="91425" rIns="91425" bIns="91425" anchor="ctr" anchorCtr="0">
            <a:noAutofit/>
          </a:bodyPr>
          <a:lstStyle/>
          <a:p>
            <a:pPr marL="0" lvl="0" indent="0">
              <a:spcBef>
                <a:spcPts val="0"/>
              </a:spcBef>
              <a:buNone/>
            </a:pPr>
            <a:r>
              <a:rPr lang="en"/>
              <a:t>Debugging</a:t>
            </a:r>
          </a:p>
        </p:txBody>
      </p:sp>
      <p:sp>
        <p:nvSpPr>
          <p:cNvPr id="160" name="Shape 160"/>
          <p:cNvSpPr txBox="1">
            <a:spLocks noGrp="1"/>
          </p:cNvSpPr>
          <p:nvPr>
            <p:ph type="body" idx="4294967295"/>
          </p:nvPr>
        </p:nvSpPr>
        <p:spPr>
          <a:xfrm>
            <a:off x="0" y="2909200"/>
            <a:ext cx="2754600" cy="1526400"/>
          </a:xfrm>
          <a:prstGeom prst="rect">
            <a:avLst/>
          </a:prstGeom>
        </p:spPr>
        <p:txBody>
          <a:bodyPr wrap="square" lIns="91425" tIns="91425" rIns="91425" bIns="91425" anchor="t" anchorCtr="0">
            <a:noAutofit/>
          </a:bodyPr>
          <a:lstStyle/>
          <a:p>
            <a:pPr marL="0" lvl="0" indent="0" rtl="0">
              <a:spcBef>
                <a:spcPts val="0"/>
              </a:spcBef>
              <a:buNone/>
            </a:pPr>
            <a:r>
              <a:rPr lang="en"/>
              <a:t>0 - incorrect</a:t>
            </a:r>
          </a:p>
          <a:p>
            <a:pPr marL="0" lvl="0" indent="0">
              <a:spcBef>
                <a:spcPts val="0"/>
              </a:spcBef>
              <a:buNone/>
            </a:pPr>
            <a:r>
              <a:rPr lang="en"/>
              <a:t>1 - incorrect placement</a:t>
            </a:r>
          </a:p>
          <a:p>
            <a:pPr marL="0" lvl="0" indent="0" rtl="0">
              <a:spcBef>
                <a:spcPts val="0"/>
              </a:spcBef>
              <a:buNone/>
            </a:pPr>
            <a:r>
              <a:rPr lang="en"/>
              <a:t>2 - correct</a:t>
            </a:r>
          </a:p>
        </p:txBody>
      </p:sp>
      <p:pic>
        <p:nvPicPr>
          <p:cNvPr id="161" name="Shape 161"/>
          <p:cNvPicPr preferRelativeResize="0"/>
          <p:nvPr/>
        </p:nvPicPr>
        <p:blipFill>
          <a:blip r:embed="rId3">
            <a:alphaModFix/>
          </a:blip>
          <a:stretch>
            <a:fillRect/>
          </a:stretch>
        </p:blipFill>
        <p:spPr>
          <a:xfrm>
            <a:off x="3176225" y="2811950"/>
            <a:ext cx="5967775" cy="2272725"/>
          </a:xfrm>
          <a:prstGeom prst="rect">
            <a:avLst/>
          </a:prstGeom>
          <a:noFill/>
          <a:ln>
            <a:noFill/>
          </a:ln>
        </p:spPr>
      </p:pic>
      <p:sp>
        <p:nvSpPr>
          <p:cNvPr id="162" name="Shape 162"/>
          <p:cNvSpPr txBox="1"/>
          <p:nvPr/>
        </p:nvSpPr>
        <p:spPr>
          <a:xfrm>
            <a:off x="2212800" y="959425"/>
            <a:ext cx="4718400" cy="1414500"/>
          </a:xfrm>
          <a:prstGeom prst="rect">
            <a:avLst/>
          </a:prstGeom>
          <a:noFill/>
          <a:ln>
            <a:noFill/>
          </a:ln>
        </p:spPr>
        <p:txBody>
          <a:bodyPr wrap="square" lIns="91425" tIns="91425" rIns="91425" bIns="91425" anchor="t" anchorCtr="0">
            <a:noAutofit/>
          </a:bodyPr>
          <a:lstStyle/>
          <a:p>
            <a:pPr marL="0" lvl="0" indent="0">
              <a:spcBef>
                <a:spcPts val="0"/>
              </a:spcBef>
              <a:buNone/>
            </a:pPr>
            <a:r>
              <a:rPr lang="en" sz="1800"/>
              <a:t>Mostly done by displaying the secretcode while running the program to properly test all cases.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311700" y="128625"/>
            <a:ext cx="8520600" cy="841800"/>
          </a:xfrm>
          <a:prstGeom prst="rect">
            <a:avLst/>
          </a:prstGeom>
        </p:spPr>
        <p:txBody>
          <a:bodyPr wrap="square" lIns="91425" tIns="91425" rIns="91425" bIns="91425" anchor="ctr" anchorCtr="0">
            <a:noAutofit/>
          </a:bodyPr>
          <a:lstStyle/>
          <a:p>
            <a:pPr marL="0" lvl="0" indent="0">
              <a:spcBef>
                <a:spcPts val="0"/>
              </a:spcBef>
              <a:buNone/>
            </a:pPr>
            <a:r>
              <a:rPr lang="en"/>
              <a:t>Getting wrong clues</a:t>
            </a:r>
          </a:p>
        </p:txBody>
      </p:sp>
      <p:sp>
        <p:nvSpPr>
          <p:cNvPr id="168" name="Shape 168"/>
          <p:cNvSpPr txBox="1"/>
          <p:nvPr/>
        </p:nvSpPr>
        <p:spPr>
          <a:xfrm>
            <a:off x="311700" y="3790475"/>
            <a:ext cx="6330600" cy="738600"/>
          </a:xfrm>
          <a:prstGeom prst="rect">
            <a:avLst/>
          </a:prstGeom>
          <a:noFill/>
          <a:ln>
            <a:noFill/>
          </a:ln>
        </p:spPr>
        <p:txBody>
          <a:bodyPr wrap="square" lIns="91425" tIns="91425" rIns="91425" bIns="91425" anchor="t" anchorCtr="0">
            <a:noAutofit/>
          </a:bodyPr>
          <a:lstStyle/>
          <a:p>
            <a:pPr marL="0" lvl="0" indent="0">
              <a:spcBef>
                <a:spcPts val="0"/>
              </a:spcBef>
              <a:buNone/>
            </a:pPr>
            <a:r>
              <a:rPr lang="en"/>
              <a:t>We were also getting a problem with the clues the player would receive, if the user’s  guess contained one correct number but that number was in the code twice, the program would give the users two clues for that number.</a:t>
            </a:r>
          </a:p>
        </p:txBody>
      </p:sp>
      <p:sp>
        <p:nvSpPr>
          <p:cNvPr id="169" name="Shape 169"/>
          <p:cNvSpPr txBox="1"/>
          <p:nvPr/>
        </p:nvSpPr>
        <p:spPr>
          <a:xfrm>
            <a:off x="6975000" y="3593825"/>
            <a:ext cx="1857300" cy="1131900"/>
          </a:xfrm>
          <a:prstGeom prst="rect">
            <a:avLst/>
          </a:prstGeom>
          <a:noFill/>
          <a:ln>
            <a:noFill/>
          </a:ln>
        </p:spPr>
        <p:txBody>
          <a:bodyPr wrap="square" lIns="91425" tIns="91425" rIns="91425" bIns="91425" anchor="t" anchorCtr="0">
            <a:noAutofit/>
          </a:bodyPr>
          <a:lstStyle/>
          <a:p>
            <a:pPr marL="0" lvl="0" indent="0">
              <a:spcBef>
                <a:spcPts val="0"/>
              </a:spcBef>
              <a:buNone/>
            </a:pPr>
            <a:r>
              <a:rPr lang="en"/>
              <a:t>         Example:</a:t>
            </a:r>
          </a:p>
          <a:p>
            <a:pPr marL="0" lvl="0" indent="0">
              <a:spcBef>
                <a:spcPts val="0"/>
              </a:spcBef>
              <a:buNone/>
            </a:pPr>
            <a:r>
              <a:rPr lang="en"/>
              <a:t>SecretCode: 8 4 4 6</a:t>
            </a:r>
          </a:p>
          <a:p>
            <a:pPr marL="0" lvl="0" indent="0">
              <a:spcBef>
                <a:spcPts val="0"/>
              </a:spcBef>
              <a:buNone/>
            </a:pPr>
            <a:r>
              <a:rPr lang="en"/>
              <a:t>User guess:  4 2 9 5</a:t>
            </a:r>
          </a:p>
          <a:p>
            <a:pPr marL="0" lvl="0" indent="0">
              <a:spcBef>
                <a:spcPts val="0"/>
              </a:spcBef>
              <a:buNone/>
            </a:pPr>
            <a:r>
              <a:rPr lang="en"/>
              <a:t>Clues given:  0 0 1 1</a:t>
            </a:r>
          </a:p>
          <a:p>
            <a:pPr marL="0" lvl="0" indent="0">
              <a:spcBef>
                <a:spcPts val="0"/>
              </a:spcBef>
              <a:buNone/>
            </a:pPr>
            <a:r>
              <a:rPr lang="en"/>
              <a:t>Correct Clue: 0 0 0 1</a:t>
            </a:r>
          </a:p>
        </p:txBody>
      </p:sp>
      <p:sp>
        <p:nvSpPr>
          <p:cNvPr id="170" name="Shape 170"/>
          <p:cNvSpPr txBox="1"/>
          <p:nvPr/>
        </p:nvSpPr>
        <p:spPr>
          <a:xfrm>
            <a:off x="439625" y="1538675"/>
            <a:ext cx="6330600" cy="738600"/>
          </a:xfrm>
          <a:prstGeom prst="rect">
            <a:avLst/>
          </a:prstGeom>
          <a:noFill/>
          <a:ln>
            <a:noFill/>
          </a:ln>
        </p:spPr>
        <p:txBody>
          <a:bodyPr wrap="square" lIns="91425" tIns="91425" rIns="91425" bIns="91425" anchor="t" anchorCtr="0">
            <a:noAutofit/>
          </a:bodyPr>
          <a:lstStyle/>
          <a:p>
            <a:pPr marL="0" lvl="0" indent="0">
              <a:spcBef>
                <a:spcPts val="0"/>
              </a:spcBef>
              <a:buNone/>
            </a:pPr>
            <a:r>
              <a:rPr lang="en"/>
              <a:t>Got “repeat” clues that ended up being a result of the clue array not being re initialized to zero.</a:t>
            </a:r>
          </a:p>
        </p:txBody>
      </p:sp>
      <p:sp>
        <p:nvSpPr>
          <p:cNvPr id="171" name="Shape 171"/>
          <p:cNvSpPr txBox="1"/>
          <p:nvPr/>
        </p:nvSpPr>
        <p:spPr>
          <a:xfrm>
            <a:off x="7044825" y="1351800"/>
            <a:ext cx="1930500" cy="1417200"/>
          </a:xfrm>
          <a:prstGeom prst="rect">
            <a:avLst/>
          </a:prstGeom>
          <a:noFill/>
          <a:ln>
            <a:noFill/>
          </a:ln>
        </p:spPr>
        <p:txBody>
          <a:bodyPr wrap="square" lIns="91425" tIns="91425" rIns="91425" bIns="91425" anchor="t" anchorCtr="0">
            <a:noAutofit/>
          </a:bodyPr>
          <a:lstStyle/>
          <a:p>
            <a:pPr marL="0" lvl="0" indent="0">
              <a:spcBef>
                <a:spcPts val="0"/>
              </a:spcBef>
              <a:buNone/>
            </a:pPr>
            <a:r>
              <a:rPr lang="en"/>
              <a:t>        Example:</a:t>
            </a:r>
          </a:p>
          <a:p>
            <a:pPr marL="0" lvl="0" indent="0">
              <a:spcBef>
                <a:spcPts val="0"/>
              </a:spcBef>
              <a:buNone/>
            </a:pPr>
            <a:r>
              <a:rPr lang="en"/>
              <a:t>Secret Code: 8 4 4 6</a:t>
            </a:r>
          </a:p>
          <a:p>
            <a:pPr marL="0" lvl="0" indent="0">
              <a:spcBef>
                <a:spcPts val="0"/>
              </a:spcBef>
              <a:buNone/>
            </a:pPr>
            <a:r>
              <a:rPr lang="en"/>
              <a:t>First guess:    4 5 5 2</a:t>
            </a:r>
          </a:p>
          <a:p>
            <a:pPr marL="0" lvl="0" indent="0">
              <a:spcBef>
                <a:spcPts val="0"/>
              </a:spcBef>
              <a:buNone/>
            </a:pPr>
            <a:r>
              <a:rPr lang="en"/>
              <a:t>First Clue:      0 0 0 1</a:t>
            </a:r>
          </a:p>
          <a:p>
            <a:pPr marL="0" lvl="0" indent="0">
              <a:spcBef>
                <a:spcPts val="0"/>
              </a:spcBef>
              <a:buNone/>
            </a:pPr>
            <a:r>
              <a:rPr lang="en"/>
              <a:t>2nd Guess:    5 5 5 5</a:t>
            </a:r>
          </a:p>
          <a:p>
            <a:pPr marL="0" lvl="0" indent="0">
              <a:spcBef>
                <a:spcPts val="0"/>
              </a:spcBef>
              <a:buNone/>
            </a:pPr>
            <a:r>
              <a:rPr lang="en"/>
              <a:t>2nd Clue:       0 0 0 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311700" y="183550"/>
            <a:ext cx="8520600" cy="841800"/>
          </a:xfrm>
          <a:prstGeom prst="rect">
            <a:avLst/>
          </a:prstGeom>
        </p:spPr>
        <p:txBody>
          <a:bodyPr wrap="square" lIns="91425" tIns="91425" rIns="91425" bIns="91425" anchor="ctr" anchorCtr="0">
            <a:noAutofit/>
          </a:bodyPr>
          <a:lstStyle/>
          <a:p>
            <a:pPr marL="0" lvl="0" indent="0">
              <a:spcBef>
                <a:spcPts val="0"/>
              </a:spcBef>
              <a:buNone/>
            </a:pPr>
            <a:r>
              <a:rPr lang="en"/>
              <a:t>Turn Counter</a:t>
            </a:r>
          </a:p>
        </p:txBody>
      </p:sp>
      <p:sp>
        <p:nvSpPr>
          <p:cNvPr id="177" name="Shape 177"/>
          <p:cNvSpPr txBox="1"/>
          <p:nvPr/>
        </p:nvSpPr>
        <p:spPr>
          <a:xfrm>
            <a:off x="934175" y="1318850"/>
            <a:ext cx="6330600" cy="738600"/>
          </a:xfrm>
          <a:prstGeom prst="rect">
            <a:avLst/>
          </a:prstGeom>
          <a:noFill/>
          <a:ln>
            <a:noFill/>
          </a:ln>
        </p:spPr>
        <p:txBody>
          <a:bodyPr wrap="square" lIns="91425" tIns="91425" rIns="91425" bIns="91425" anchor="t" anchorCtr="0">
            <a:noAutofit/>
          </a:bodyPr>
          <a:lstStyle/>
          <a:p>
            <a:pPr marL="0" lvl="0" indent="0">
              <a:spcBef>
                <a:spcPts val="0"/>
              </a:spcBef>
              <a:buNone/>
            </a:pPr>
            <a:r>
              <a:rPr lang="en"/>
              <a:t>The turn counter was shortening the length of subsequent games relative to how many guesses it took to win the first game.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How to play mastermind</a:t>
            </a:r>
          </a:p>
        </p:txBody>
      </p:sp>
      <p:sp>
        <p:nvSpPr>
          <p:cNvPr id="61" name="Shape 61"/>
          <p:cNvSpPr txBox="1">
            <a:spLocks noGrp="1"/>
          </p:cNvSpPr>
          <p:nvPr>
            <p:ph type="body" idx="1"/>
          </p:nvPr>
        </p:nvSpPr>
        <p:spPr>
          <a:xfrm>
            <a:off x="814250" y="5712200"/>
            <a:ext cx="8520600" cy="3416400"/>
          </a:xfrm>
          <a:prstGeom prst="rect">
            <a:avLst/>
          </a:prstGeom>
        </p:spPr>
        <p:txBody>
          <a:bodyPr wrap="square" lIns="91425" tIns="91425" rIns="91425" bIns="91425" anchor="t" anchorCtr="0">
            <a:noAutofit/>
          </a:bodyPr>
          <a:lstStyle/>
          <a:p>
            <a:pPr marL="0" lvl="0" indent="0">
              <a:spcBef>
                <a:spcPts val="0"/>
              </a:spcBef>
              <a:buNone/>
            </a:pPr>
            <a:endParaRPr/>
          </a:p>
        </p:txBody>
      </p:sp>
      <p:pic>
        <p:nvPicPr>
          <p:cNvPr id="62" name="Shape 62"/>
          <p:cNvPicPr preferRelativeResize="0"/>
          <p:nvPr/>
        </p:nvPicPr>
        <p:blipFill>
          <a:blip r:embed="rId3">
            <a:alphaModFix/>
          </a:blip>
          <a:stretch>
            <a:fillRect/>
          </a:stretch>
        </p:blipFill>
        <p:spPr>
          <a:xfrm>
            <a:off x="457005" y="1316212"/>
            <a:ext cx="6253500" cy="16836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311700" y="445025"/>
            <a:ext cx="8520600" cy="572700"/>
          </a:xfrm>
          <a:prstGeom prst="rect">
            <a:avLst/>
          </a:prstGeom>
          <a:ln>
            <a:noFill/>
          </a:ln>
        </p:spPr>
        <p:txBody>
          <a:bodyPr wrap="square" lIns="91425" tIns="91425" rIns="91425" bIns="91425" anchor="t" anchorCtr="0">
            <a:noAutofit/>
          </a:bodyPr>
          <a:lstStyle/>
          <a:p>
            <a:pPr marL="0" lvl="0" indent="0">
              <a:spcBef>
                <a:spcPts val="0"/>
              </a:spcBef>
              <a:buNone/>
            </a:pPr>
            <a:r>
              <a:rPr lang="en"/>
              <a:t>Global vs local variables</a:t>
            </a:r>
          </a:p>
        </p:txBody>
      </p:sp>
      <p:sp>
        <p:nvSpPr>
          <p:cNvPr id="183" name="Shape 183"/>
          <p:cNvSpPr txBox="1">
            <a:spLocks noGrp="1"/>
          </p:cNvSpPr>
          <p:nvPr>
            <p:ph type="body" idx="1"/>
          </p:nvPr>
        </p:nvSpPr>
        <p:spPr>
          <a:xfrm>
            <a:off x="265125" y="1168000"/>
            <a:ext cx="4208700" cy="34164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1200">
                <a:solidFill>
                  <a:srgbClr val="BA2DA2"/>
                </a:solidFill>
              </a:rPr>
              <a:t>int</a:t>
            </a:r>
            <a:r>
              <a:rPr lang="en" sz="1200">
                <a:solidFill>
                  <a:schemeClr val="dk1"/>
                </a:solidFill>
              </a:rPr>
              <a:t> dif; </a:t>
            </a:r>
            <a:r>
              <a:rPr lang="en" sz="1200">
                <a:solidFill>
                  <a:srgbClr val="008400"/>
                </a:solidFill>
              </a:rPr>
              <a:t>// number of tries</a:t>
            </a:r>
          </a:p>
          <a:p>
            <a:pPr marL="0" lvl="0" indent="-69850" rtl="0">
              <a:spcBef>
                <a:spcPts val="0"/>
              </a:spcBef>
              <a:spcAft>
                <a:spcPts val="0"/>
              </a:spcAft>
              <a:buClr>
                <a:schemeClr val="dk1"/>
              </a:buClr>
              <a:buSzPts val="1100"/>
              <a:buFont typeface="Arial"/>
              <a:buNone/>
            </a:pPr>
            <a:r>
              <a:rPr lang="en" sz="1200">
                <a:solidFill>
                  <a:srgbClr val="BA2DA2"/>
                </a:solidFill>
              </a:rPr>
              <a:t>int</a:t>
            </a:r>
            <a:r>
              <a:rPr lang="en" sz="1200">
                <a:solidFill>
                  <a:schemeClr val="dk1"/>
                </a:solidFill>
              </a:rPr>
              <a:t> difficulty; </a:t>
            </a:r>
            <a:r>
              <a:rPr lang="en" sz="1200">
                <a:solidFill>
                  <a:srgbClr val="008400"/>
                </a:solidFill>
              </a:rPr>
              <a:t>// temp difficulty variable</a:t>
            </a:r>
          </a:p>
          <a:p>
            <a:pPr marL="0" lvl="0" indent="-69850" rtl="0">
              <a:spcBef>
                <a:spcPts val="0"/>
              </a:spcBef>
              <a:spcAft>
                <a:spcPts val="0"/>
              </a:spcAft>
              <a:buClr>
                <a:schemeClr val="dk1"/>
              </a:buClr>
              <a:buSzPts val="1100"/>
              <a:buFont typeface="Arial"/>
              <a:buNone/>
            </a:pPr>
            <a:r>
              <a:rPr lang="en" sz="1200">
                <a:solidFill>
                  <a:srgbClr val="BA2DA2"/>
                </a:solidFill>
              </a:rPr>
              <a:t>int</a:t>
            </a:r>
            <a:r>
              <a:rPr lang="en" sz="1200">
                <a:solidFill>
                  <a:schemeClr val="dk1"/>
                </a:solidFill>
              </a:rPr>
              <a:t> code[</a:t>
            </a:r>
            <a:r>
              <a:rPr lang="en" sz="1200">
                <a:solidFill>
                  <a:srgbClr val="272AD8"/>
                </a:solidFill>
              </a:rPr>
              <a:t>4</a:t>
            </a:r>
            <a:r>
              <a:rPr lang="en" sz="1200">
                <a:solidFill>
                  <a:schemeClr val="dk1"/>
                </a:solidFill>
              </a:rPr>
              <a:t>]; </a:t>
            </a:r>
            <a:r>
              <a:rPr lang="en" sz="1200">
                <a:solidFill>
                  <a:srgbClr val="008400"/>
                </a:solidFill>
              </a:rPr>
              <a:t>// array that holds the secret code</a:t>
            </a:r>
          </a:p>
          <a:p>
            <a:pPr marL="0" lvl="0" indent="-69850" rtl="0">
              <a:spcBef>
                <a:spcPts val="0"/>
              </a:spcBef>
              <a:spcAft>
                <a:spcPts val="0"/>
              </a:spcAft>
              <a:buClr>
                <a:schemeClr val="dk1"/>
              </a:buClr>
              <a:buSzPts val="1100"/>
              <a:buFont typeface="Arial"/>
              <a:buNone/>
            </a:pPr>
            <a:r>
              <a:rPr lang="en" sz="1200">
                <a:solidFill>
                  <a:srgbClr val="BA2DA2"/>
                </a:solidFill>
              </a:rPr>
              <a:t>int</a:t>
            </a:r>
            <a:r>
              <a:rPr lang="en" sz="1200">
                <a:solidFill>
                  <a:schemeClr val="dk1"/>
                </a:solidFill>
              </a:rPr>
              <a:t> guess[</a:t>
            </a:r>
            <a:r>
              <a:rPr lang="en" sz="1200">
                <a:solidFill>
                  <a:srgbClr val="272AD8"/>
                </a:solidFill>
              </a:rPr>
              <a:t>4</a:t>
            </a:r>
            <a:r>
              <a:rPr lang="en" sz="1200">
                <a:solidFill>
                  <a:schemeClr val="dk1"/>
                </a:solidFill>
              </a:rPr>
              <a:t>]; </a:t>
            </a:r>
            <a:r>
              <a:rPr lang="en" sz="1200">
                <a:solidFill>
                  <a:srgbClr val="008400"/>
                </a:solidFill>
              </a:rPr>
              <a:t>// array the player will input their guess of the secret code into</a:t>
            </a:r>
          </a:p>
          <a:p>
            <a:pPr marL="0" lvl="0" indent="-69850" rtl="0">
              <a:spcBef>
                <a:spcPts val="0"/>
              </a:spcBef>
              <a:spcAft>
                <a:spcPts val="0"/>
              </a:spcAft>
              <a:buClr>
                <a:schemeClr val="dk1"/>
              </a:buClr>
              <a:buSzPts val="1100"/>
              <a:buFont typeface="Arial"/>
              <a:buNone/>
            </a:pPr>
            <a:r>
              <a:rPr lang="en" sz="1200">
                <a:solidFill>
                  <a:srgbClr val="BA2DA2"/>
                </a:solidFill>
              </a:rPr>
              <a:t>int</a:t>
            </a:r>
            <a:r>
              <a:rPr lang="en" sz="1200">
                <a:solidFill>
                  <a:schemeClr val="dk1"/>
                </a:solidFill>
              </a:rPr>
              <a:t> clue[</a:t>
            </a:r>
            <a:r>
              <a:rPr lang="en" sz="1200">
                <a:solidFill>
                  <a:srgbClr val="272AD8"/>
                </a:solidFill>
              </a:rPr>
              <a:t>4</a:t>
            </a:r>
            <a:r>
              <a:rPr lang="en" sz="1200">
                <a:solidFill>
                  <a:schemeClr val="dk1"/>
                </a:solidFill>
              </a:rPr>
              <a:t>] = { </a:t>
            </a:r>
            <a:r>
              <a:rPr lang="en" sz="1200">
                <a:solidFill>
                  <a:srgbClr val="272AD8"/>
                </a:solidFill>
              </a:rPr>
              <a:t>0</a:t>
            </a:r>
            <a:r>
              <a:rPr lang="en" sz="1200">
                <a:solidFill>
                  <a:schemeClr val="dk1"/>
                </a:solidFill>
              </a:rPr>
              <a:t> }; </a:t>
            </a:r>
            <a:r>
              <a:rPr lang="en" sz="1200">
                <a:solidFill>
                  <a:srgbClr val="008400"/>
                </a:solidFill>
              </a:rPr>
              <a:t>// array which will store the clues for the player</a:t>
            </a:r>
          </a:p>
          <a:p>
            <a:pPr marL="0" lvl="0" indent="-69850" rtl="0">
              <a:spcBef>
                <a:spcPts val="0"/>
              </a:spcBef>
              <a:spcAft>
                <a:spcPts val="0"/>
              </a:spcAft>
              <a:buClr>
                <a:schemeClr val="dk1"/>
              </a:buClr>
              <a:buSzPts val="1100"/>
              <a:buFont typeface="Arial"/>
              <a:buNone/>
            </a:pPr>
            <a:r>
              <a:rPr lang="en" sz="1200">
                <a:solidFill>
                  <a:srgbClr val="BA2DA2"/>
                </a:solidFill>
              </a:rPr>
              <a:t>int</a:t>
            </a:r>
            <a:r>
              <a:rPr lang="en" sz="1200">
                <a:solidFill>
                  <a:schemeClr val="dk1"/>
                </a:solidFill>
              </a:rPr>
              <a:t> hold[</a:t>
            </a:r>
            <a:r>
              <a:rPr lang="en" sz="1200">
                <a:solidFill>
                  <a:srgbClr val="272AD8"/>
                </a:solidFill>
              </a:rPr>
              <a:t>4</a:t>
            </a:r>
            <a:r>
              <a:rPr lang="en" sz="1200">
                <a:solidFill>
                  <a:schemeClr val="dk1"/>
                </a:solidFill>
              </a:rPr>
              <a:t>] = { </a:t>
            </a:r>
            <a:r>
              <a:rPr lang="en" sz="1200">
                <a:solidFill>
                  <a:srgbClr val="272AD8"/>
                </a:solidFill>
              </a:rPr>
              <a:t>0</a:t>
            </a:r>
            <a:r>
              <a:rPr lang="en" sz="1200">
                <a:solidFill>
                  <a:schemeClr val="dk1"/>
                </a:solidFill>
              </a:rPr>
              <a:t> }; </a:t>
            </a:r>
            <a:r>
              <a:rPr lang="en" sz="1200">
                <a:solidFill>
                  <a:srgbClr val="008400"/>
                </a:solidFill>
              </a:rPr>
              <a:t>// array that will keep track of which numbers in the player’s  guess have been accounted for</a:t>
            </a:r>
          </a:p>
          <a:p>
            <a:pPr marL="0" lvl="0" indent="0">
              <a:spcBef>
                <a:spcPts val="0"/>
              </a:spcBef>
              <a:buNone/>
            </a:pPr>
            <a:endParaRPr/>
          </a:p>
        </p:txBody>
      </p:sp>
      <p:sp>
        <p:nvSpPr>
          <p:cNvPr id="184" name="Shape 184"/>
          <p:cNvSpPr txBox="1"/>
          <p:nvPr/>
        </p:nvSpPr>
        <p:spPr>
          <a:xfrm>
            <a:off x="4882525" y="1763700"/>
            <a:ext cx="3046500" cy="853800"/>
          </a:xfrm>
          <a:prstGeom prst="rect">
            <a:avLst/>
          </a:prstGeom>
          <a:noFill/>
          <a:ln>
            <a:noFill/>
          </a:ln>
        </p:spPr>
        <p:txBody>
          <a:bodyPr wrap="square" lIns="91425" tIns="91425" rIns="91425" bIns="91425" anchor="t" anchorCtr="0">
            <a:noAutofit/>
          </a:bodyPr>
          <a:lstStyle/>
          <a:p>
            <a:pPr marL="0" lvl="0" indent="0">
              <a:spcBef>
                <a:spcPts val="0"/>
              </a:spcBef>
              <a:buNone/>
            </a:pPr>
            <a:r>
              <a:rPr lang="en"/>
              <a:t>Int main()</a:t>
            </a:r>
          </a:p>
        </p:txBody>
      </p:sp>
      <p:sp>
        <p:nvSpPr>
          <p:cNvPr id="185" name="Shape 185"/>
          <p:cNvSpPr/>
          <p:nvPr/>
        </p:nvSpPr>
        <p:spPr>
          <a:xfrm>
            <a:off x="4882514" y="2154056"/>
            <a:ext cx="2875800" cy="16650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endParaRPr/>
          </a:p>
        </p:txBody>
      </p:sp>
      <p:sp>
        <p:nvSpPr>
          <p:cNvPr id="186" name="Shape 186"/>
          <p:cNvSpPr txBox="1"/>
          <p:nvPr/>
        </p:nvSpPr>
        <p:spPr>
          <a:xfrm>
            <a:off x="5332694" y="2351152"/>
            <a:ext cx="3046500" cy="717300"/>
          </a:xfrm>
          <a:prstGeom prst="rect">
            <a:avLst/>
          </a:prstGeom>
          <a:noFill/>
          <a:ln>
            <a:noFill/>
          </a:ln>
        </p:spPr>
        <p:txBody>
          <a:bodyPr wrap="square" lIns="91425" tIns="91425" rIns="91425" bIns="91425" anchor="t" anchorCtr="0">
            <a:noAutofit/>
          </a:bodyPr>
          <a:lstStyle/>
          <a:p>
            <a:pPr marL="0" lvl="0" indent="0" rtl="0">
              <a:spcBef>
                <a:spcPts val="0"/>
              </a:spcBef>
              <a:buNone/>
            </a:pPr>
            <a:r>
              <a:rPr lang="en"/>
              <a:t>Int game()</a:t>
            </a:r>
          </a:p>
        </p:txBody>
      </p:sp>
      <p:sp>
        <p:nvSpPr>
          <p:cNvPr id="187" name="Shape 187"/>
          <p:cNvSpPr/>
          <p:nvPr/>
        </p:nvSpPr>
        <p:spPr>
          <a:xfrm>
            <a:off x="5332700" y="2759500"/>
            <a:ext cx="2091900" cy="8538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endParaRPr/>
          </a:p>
        </p:txBody>
      </p:sp>
      <p:sp>
        <p:nvSpPr>
          <p:cNvPr id="188" name="Shape 188"/>
          <p:cNvSpPr txBox="1"/>
          <p:nvPr/>
        </p:nvSpPr>
        <p:spPr>
          <a:xfrm>
            <a:off x="5389152" y="2827753"/>
            <a:ext cx="3046500" cy="717300"/>
          </a:xfrm>
          <a:prstGeom prst="rect">
            <a:avLst/>
          </a:prstGeom>
          <a:noFill/>
          <a:ln>
            <a:noFill/>
          </a:ln>
        </p:spPr>
        <p:txBody>
          <a:bodyPr wrap="square" lIns="91425" tIns="91425" rIns="91425" bIns="91425" anchor="t" anchorCtr="0">
            <a:noAutofit/>
          </a:bodyPr>
          <a:lstStyle/>
          <a:p>
            <a:pPr marL="0" lvl="0" indent="0">
              <a:spcBef>
                <a:spcPts val="0"/>
              </a:spcBef>
              <a:buNone/>
            </a:pPr>
            <a:r>
              <a:rPr lang="en"/>
              <a:t>Int difficulty;</a:t>
            </a:r>
          </a:p>
          <a:p>
            <a:pPr marL="0" lvl="0" indent="0">
              <a:spcBef>
                <a:spcPts val="0"/>
              </a:spcBef>
              <a:buNone/>
            </a:pPr>
            <a:r>
              <a:rPr lang="en"/>
              <a:t>Clue[];</a:t>
            </a:r>
          </a:p>
          <a:p>
            <a:pPr marL="0" lvl="0" indent="0" rtl="0">
              <a:spcBef>
                <a:spcPts val="0"/>
              </a:spcBef>
              <a:buNone/>
            </a:pPr>
            <a:r>
              <a:rPr lang="en"/>
              <a:t>Guess[];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Design practices </a:t>
            </a:r>
          </a:p>
        </p:txBody>
      </p:sp>
      <p:sp>
        <p:nvSpPr>
          <p:cNvPr id="68" name="Shape 68"/>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SzPts val="1800"/>
              <a:buChar char="●"/>
            </a:pPr>
            <a:r>
              <a:rPr lang="en"/>
              <a:t>Naming format</a:t>
            </a:r>
          </a:p>
          <a:p>
            <a:pPr marL="457200" lvl="0" indent="-342900" rtl="0">
              <a:spcBef>
                <a:spcPts val="0"/>
              </a:spcBef>
              <a:spcAft>
                <a:spcPts val="0"/>
              </a:spcAft>
              <a:buSzPts val="1800"/>
              <a:buChar char="●"/>
            </a:pPr>
            <a:r>
              <a:rPr lang="en"/>
              <a:t>Encapsulation</a:t>
            </a:r>
          </a:p>
          <a:p>
            <a:pPr marL="457200" lvl="0" indent="-342900" rtl="0">
              <a:spcBef>
                <a:spcPts val="0"/>
              </a:spcBef>
              <a:spcAft>
                <a:spcPts val="0"/>
              </a:spcAft>
              <a:buSzPts val="1800"/>
              <a:buChar char="●"/>
            </a:pPr>
            <a:r>
              <a:rPr lang="en"/>
              <a:t>Bottom up Programming </a:t>
            </a:r>
          </a:p>
          <a:p>
            <a:pPr marL="457200" lvl="0" indent="-342900" rtl="0">
              <a:spcBef>
                <a:spcPts val="0"/>
              </a:spcBef>
              <a:spcAft>
                <a:spcPts val="0"/>
              </a:spcAft>
              <a:buSzPts val="1800"/>
              <a:buChar char="●"/>
            </a:pPr>
            <a:r>
              <a:rPr lang="en"/>
              <a:t>Formatting</a:t>
            </a:r>
          </a:p>
          <a:p>
            <a:pPr marL="457200" lvl="0" indent="-342900" rtl="0">
              <a:spcBef>
                <a:spcPts val="0"/>
              </a:spcBef>
              <a:spcAft>
                <a:spcPts val="0"/>
              </a:spcAft>
              <a:buSzPts val="1800"/>
              <a:buChar char="●"/>
            </a:pPr>
            <a:r>
              <a:rPr lang="en"/>
              <a:t>Working separately on program functions</a:t>
            </a:r>
          </a:p>
          <a:p>
            <a:pPr marL="457200" lvl="0" indent="-342900">
              <a:spcBef>
                <a:spcPts val="0"/>
              </a:spcBef>
              <a:buSzPts val="1800"/>
              <a:buChar char="●"/>
            </a:pPr>
            <a:r>
              <a:rPr lang="en"/>
              <a:t>Text style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The use of notes</a:t>
            </a:r>
          </a:p>
        </p:txBody>
      </p:sp>
      <p:sp>
        <p:nvSpPr>
          <p:cNvPr id="74" name="Shape 74"/>
          <p:cNvSpPr txBox="1">
            <a:spLocks noGrp="1"/>
          </p:cNvSpPr>
          <p:nvPr>
            <p:ph type="body" idx="1"/>
          </p:nvPr>
        </p:nvSpPr>
        <p:spPr>
          <a:xfrm>
            <a:off x="311700" y="1152475"/>
            <a:ext cx="3855900" cy="38241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r>
              <a:rPr lang="en" sz="850">
                <a:solidFill>
                  <a:srgbClr val="BA2DA2"/>
                </a:solidFill>
              </a:rPr>
              <a:t>void</a:t>
            </a:r>
            <a:r>
              <a:rPr lang="en" sz="850">
                <a:solidFill>
                  <a:schemeClr val="dk1"/>
                </a:solidFill>
              </a:rPr>
              <a:t> printInstr(); </a:t>
            </a:r>
            <a:r>
              <a:rPr lang="en" sz="850">
                <a:solidFill>
                  <a:srgbClr val="008400"/>
                </a:solidFill>
              </a:rPr>
              <a:t>// prints instructions to game</a:t>
            </a:r>
          </a:p>
          <a:p>
            <a:pPr marL="0" lvl="0" indent="-69850" rtl="0">
              <a:spcBef>
                <a:spcPts val="0"/>
              </a:spcBef>
              <a:spcAft>
                <a:spcPts val="0"/>
              </a:spcAft>
              <a:buClr>
                <a:schemeClr val="dk1"/>
              </a:buClr>
              <a:buSzPts val="1100"/>
              <a:buFont typeface="Arial"/>
              <a:buNone/>
            </a:pPr>
            <a:r>
              <a:rPr lang="en" sz="850">
                <a:solidFill>
                  <a:srgbClr val="BA2DA2"/>
                </a:solidFill>
              </a:rPr>
              <a:t>void</a:t>
            </a:r>
            <a:r>
              <a:rPr lang="en" sz="850">
                <a:solidFill>
                  <a:schemeClr val="dk1"/>
                </a:solidFill>
              </a:rPr>
              <a:t> secretcode(); </a:t>
            </a:r>
            <a:r>
              <a:rPr lang="en" sz="850">
                <a:solidFill>
                  <a:srgbClr val="008400"/>
                </a:solidFill>
              </a:rPr>
              <a:t>// generates the secret code</a:t>
            </a:r>
          </a:p>
          <a:p>
            <a:pPr marL="0" lvl="0" indent="0" rtl="0">
              <a:spcBef>
                <a:spcPts val="0"/>
              </a:spcBef>
              <a:spcAft>
                <a:spcPts val="0"/>
              </a:spcAft>
              <a:buNone/>
            </a:pPr>
            <a:r>
              <a:rPr lang="en" sz="850">
                <a:solidFill>
                  <a:srgbClr val="BA2DA2"/>
                </a:solidFill>
              </a:rPr>
              <a:t>void</a:t>
            </a:r>
            <a:r>
              <a:rPr lang="en" sz="850">
                <a:solidFill>
                  <a:schemeClr val="dk1"/>
                </a:solidFill>
              </a:rPr>
              <a:t> winScreen(); </a:t>
            </a:r>
            <a:r>
              <a:rPr lang="en" sz="850">
                <a:solidFill>
                  <a:srgbClr val="008400"/>
                </a:solidFill>
              </a:rPr>
              <a:t>// prints after successful game</a:t>
            </a:r>
          </a:p>
          <a:p>
            <a:pPr marL="0" lvl="0" indent="0" rtl="0">
              <a:spcBef>
                <a:spcPts val="0"/>
              </a:spcBef>
              <a:spcAft>
                <a:spcPts val="0"/>
              </a:spcAft>
              <a:buNone/>
            </a:pPr>
            <a:endParaRPr sz="850">
              <a:solidFill>
                <a:srgbClr val="008400"/>
              </a:solidFill>
            </a:endParaRPr>
          </a:p>
          <a:p>
            <a:pPr marL="0" lvl="0" indent="0" rtl="0">
              <a:spcBef>
                <a:spcPts val="0"/>
              </a:spcBef>
              <a:spcAft>
                <a:spcPts val="0"/>
              </a:spcAft>
              <a:buNone/>
            </a:pPr>
            <a:endParaRPr sz="850">
              <a:solidFill>
                <a:srgbClr val="008400"/>
              </a:solidFill>
            </a:endParaRPr>
          </a:p>
          <a:p>
            <a:pPr marL="0" lvl="0" indent="-69850" rtl="0">
              <a:spcBef>
                <a:spcPts val="0"/>
              </a:spcBef>
              <a:spcAft>
                <a:spcPts val="0"/>
              </a:spcAft>
              <a:buClr>
                <a:schemeClr val="dk1"/>
              </a:buClr>
              <a:buSzPts val="1100"/>
              <a:buFont typeface="Arial"/>
              <a:buNone/>
            </a:pPr>
            <a:r>
              <a:rPr lang="en" sz="850">
                <a:solidFill>
                  <a:srgbClr val="703DAA"/>
                </a:solidFill>
              </a:rPr>
              <a:t>cout</a:t>
            </a:r>
            <a:r>
              <a:rPr lang="en" sz="850">
                <a:solidFill>
                  <a:schemeClr val="dk1"/>
                </a:solidFill>
              </a:rPr>
              <a:t> &lt;&lt; </a:t>
            </a:r>
            <a:r>
              <a:rPr lang="en" sz="850">
                <a:solidFill>
                  <a:srgbClr val="D12F1B"/>
                </a:solidFill>
              </a:rPr>
              <a:t>"Input your guess with spaces between numbers."</a:t>
            </a:r>
            <a:r>
              <a:rPr lang="en" sz="850">
                <a:solidFill>
                  <a:schemeClr val="dk1"/>
                </a:solidFill>
              </a:rPr>
              <a:t> &lt;&lt; </a:t>
            </a:r>
            <a:r>
              <a:rPr lang="en" sz="850">
                <a:solidFill>
                  <a:srgbClr val="3E1E81"/>
                </a:solidFill>
              </a:rPr>
              <a:t>endl</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for</a:t>
            </a:r>
            <a:r>
              <a:rPr lang="en" sz="850">
                <a:solidFill>
                  <a:schemeClr val="dk1"/>
                </a:solidFill>
              </a:rPr>
              <a:t> (</a:t>
            </a:r>
            <a:r>
              <a:rPr lang="en" sz="850">
                <a:solidFill>
                  <a:srgbClr val="BA2DA2"/>
                </a:solidFill>
              </a:rPr>
              <a:t>int</a:t>
            </a:r>
            <a:r>
              <a:rPr lang="en" sz="850">
                <a:solidFill>
                  <a:schemeClr val="dk1"/>
                </a:solidFill>
              </a:rPr>
              <a:t> i = </a:t>
            </a:r>
            <a:r>
              <a:rPr lang="en" sz="850">
                <a:solidFill>
                  <a:srgbClr val="272AD8"/>
                </a:solidFill>
              </a:rPr>
              <a:t>0</a:t>
            </a:r>
            <a:r>
              <a:rPr lang="en" sz="850">
                <a:solidFill>
                  <a:schemeClr val="dk1"/>
                </a:solidFill>
              </a:rPr>
              <a:t>; i &lt; </a:t>
            </a:r>
            <a:r>
              <a:rPr lang="en" sz="850">
                <a:solidFill>
                  <a:srgbClr val="272AD8"/>
                </a:solidFill>
              </a:rPr>
              <a:t>4</a:t>
            </a:r>
            <a:r>
              <a:rPr lang="en" sz="850">
                <a:solidFill>
                  <a:schemeClr val="dk1"/>
                </a:solidFill>
              </a:rPr>
              <a:t>; i++) </a:t>
            </a:r>
            <a:r>
              <a:rPr lang="en" sz="850">
                <a:solidFill>
                  <a:srgbClr val="008400"/>
                </a:solidFill>
              </a:rPr>
              <a:t>// player makes their guess here</a:t>
            </a:r>
          </a:p>
          <a:p>
            <a:pPr marL="0" lvl="0" indent="0" rtl="0">
              <a:spcBef>
                <a:spcPts val="0"/>
              </a:spcBef>
              <a:spcAft>
                <a:spcPts val="0"/>
              </a:spcAft>
              <a:buNone/>
            </a:pPr>
            <a:r>
              <a:rPr lang="en" sz="850">
                <a:solidFill>
                  <a:schemeClr val="dk1"/>
                </a:solidFill>
              </a:rPr>
              <a:t>        </a:t>
            </a:r>
            <a:r>
              <a:rPr lang="en" sz="850">
                <a:solidFill>
                  <a:srgbClr val="703DAA"/>
                </a:solidFill>
              </a:rPr>
              <a:t>cin</a:t>
            </a:r>
            <a:r>
              <a:rPr lang="en" sz="850">
                <a:solidFill>
                  <a:schemeClr val="dk1"/>
                </a:solidFill>
              </a:rPr>
              <a:t> &gt;&gt; </a:t>
            </a:r>
            <a:r>
              <a:rPr lang="en" sz="850">
                <a:solidFill>
                  <a:srgbClr val="4F8187"/>
                </a:solidFill>
              </a:rPr>
              <a:t>guess</a:t>
            </a:r>
            <a:r>
              <a:rPr lang="en" sz="850">
                <a:solidFill>
                  <a:schemeClr val="dk1"/>
                </a:solidFill>
              </a:rPr>
              <a:t>[i];</a:t>
            </a:r>
          </a:p>
          <a:p>
            <a:pPr marL="0" lvl="0" indent="0" rtl="0">
              <a:spcBef>
                <a:spcPts val="0"/>
              </a:spcBef>
              <a:spcAft>
                <a:spcPts val="0"/>
              </a:spcAft>
              <a:buNone/>
            </a:pPr>
            <a:endParaRPr sz="850">
              <a:solidFill>
                <a:schemeClr val="dk1"/>
              </a:solidFill>
            </a:endParaRP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switch</a:t>
            </a:r>
            <a:r>
              <a:rPr lang="en" sz="850">
                <a:solidFill>
                  <a:schemeClr val="dk1"/>
                </a:solidFill>
              </a:rPr>
              <a:t> (intro)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case</a:t>
            </a:r>
            <a:r>
              <a:rPr lang="en" sz="850">
                <a:solidFill>
                  <a:schemeClr val="dk1"/>
                </a:solidFill>
              </a:rPr>
              <a:t> </a:t>
            </a:r>
            <a:r>
              <a:rPr lang="en" sz="850">
                <a:solidFill>
                  <a:srgbClr val="272AD8"/>
                </a:solidFill>
              </a:rPr>
              <a:t>1</a:t>
            </a:r>
            <a:r>
              <a:rPr lang="en" sz="850">
                <a:solidFill>
                  <a:schemeClr val="dk1"/>
                </a:solidFill>
              </a:rPr>
              <a:t>: </a:t>
            </a:r>
            <a:r>
              <a:rPr lang="en" sz="850">
                <a:solidFill>
                  <a:srgbClr val="008400"/>
                </a:solidFill>
              </a:rPr>
              <a:t>//call mastermind function</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secretcode</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game</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break</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case</a:t>
            </a:r>
            <a:r>
              <a:rPr lang="en" sz="850">
                <a:solidFill>
                  <a:schemeClr val="dk1"/>
                </a:solidFill>
              </a:rPr>
              <a:t> </a:t>
            </a:r>
            <a:r>
              <a:rPr lang="en" sz="850">
                <a:solidFill>
                  <a:srgbClr val="272AD8"/>
                </a:solidFill>
              </a:rPr>
              <a:t>2</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printInstr</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break</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case</a:t>
            </a:r>
            <a:r>
              <a:rPr lang="en" sz="850">
                <a:solidFill>
                  <a:schemeClr val="dk1"/>
                </a:solidFill>
              </a:rPr>
              <a:t> </a:t>
            </a:r>
            <a:r>
              <a:rPr lang="en" sz="850">
                <a:solidFill>
                  <a:srgbClr val="272AD8"/>
                </a:solidFill>
              </a:rPr>
              <a:t>3</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E1E81"/>
                </a:solidFill>
              </a:rPr>
              <a:t>exit</a:t>
            </a:r>
            <a:r>
              <a:rPr lang="en" sz="850">
                <a:solidFill>
                  <a:schemeClr val="dk1"/>
                </a:solidFill>
              </a:rPr>
              <a:t>(</a:t>
            </a:r>
            <a:r>
              <a:rPr lang="en" sz="850">
                <a:solidFill>
                  <a:srgbClr val="272AD8"/>
                </a:solidFill>
              </a:rPr>
              <a:t>0</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break</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default</a:t>
            </a:r>
            <a:r>
              <a:rPr lang="en" sz="850">
                <a:solidFill>
                  <a:schemeClr val="dk1"/>
                </a:solidFill>
              </a:rPr>
              <a:t>: </a:t>
            </a:r>
            <a:r>
              <a:rPr lang="en" sz="850">
                <a:solidFill>
                  <a:srgbClr val="008400"/>
                </a:solidFill>
              </a:rPr>
              <a:t>//call mastermind function</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secretcode</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game</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BA2DA2"/>
                </a:solidFill>
              </a:rPr>
              <a:t>break</a:t>
            </a:r>
            <a:r>
              <a:rPr lang="en" sz="850">
                <a:solidFill>
                  <a:schemeClr val="dk1"/>
                </a:solidFill>
              </a:rPr>
              <a:t>;</a:t>
            </a:r>
          </a:p>
          <a:p>
            <a:pPr marL="0" lvl="0" indent="0">
              <a:spcBef>
                <a:spcPts val="0"/>
              </a:spcBef>
              <a:buNone/>
            </a:pPr>
            <a:endParaRPr/>
          </a:p>
        </p:txBody>
      </p:sp>
      <p:sp>
        <p:nvSpPr>
          <p:cNvPr id="75" name="Shape 75"/>
          <p:cNvSpPr txBox="1"/>
          <p:nvPr/>
        </p:nvSpPr>
        <p:spPr>
          <a:xfrm>
            <a:off x="4498450" y="1213475"/>
            <a:ext cx="3383100" cy="3677100"/>
          </a:xfrm>
          <a:prstGeom prst="rect">
            <a:avLst/>
          </a:prstGeom>
          <a:noFill/>
          <a:ln>
            <a:noFill/>
          </a:ln>
        </p:spPr>
        <p:txBody>
          <a:bodyPr wrap="square" lIns="91425" tIns="91425" rIns="91425" bIns="91425" anchor="t" anchorCtr="0">
            <a:noAutofit/>
          </a:bodyPr>
          <a:lstStyle/>
          <a:p>
            <a:pPr marL="0" lvl="0" indent="0">
              <a:spcBef>
                <a:spcPts val="0"/>
              </a:spcBef>
              <a:buNone/>
            </a:pPr>
            <a:r>
              <a:rPr lang="en"/>
              <a:t>Purpose of functions</a:t>
            </a: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r>
              <a:rPr lang="en"/>
              <a:t>Explanation of features</a:t>
            </a: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r>
              <a:rPr lang="en"/>
              <a:t>Instructions for changes should be made to the code.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Functions</a:t>
            </a:r>
          </a:p>
        </p:txBody>
      </p:sp>
      <p:sp>
        <p:nvSpPr>
          <p:cNvPr id="81" name="Shape 81"/>
          <p:cNvSpPr txBox="1">
            <a:spLocks noGrp="1"/>
          </p:cNvSpPr>
          <p:nvPr>
            <p:ph type="body" idx="1"/>
          </p:nvPr>
        </p:nvSpPr>
        <p:spPr>
          <a:xfrm>
            <a:off x="311700" y="1152475"/>
            <a:ext cx="3999900" cy="3416400"/>
          </a:xfrm>
          <a:prstGeom prst="rect">
            <a:avLst/>
          </a:prstGeom>
        </p:spPr>
        <p:txBody>
          <a:bodyPr wrap="square" lIns="91425" tIns="91425" rIns="91425" bIns="91425" anchor="t" anchorCtr="0">
            <a:noAutofit/>
          </a:bodyPr>
          <a:lstStyle/>
          <a:p>
            <a:pPr marL="0" lvl="0" indent="0">
              <a:spcBef>
                <a:spcPts val="0"/>
              </a:spcBef>
              <a:buNone/>
            </a:pPr>
            <a:r>
              <a:rPr lang="en"/>
              <a:t>Built in</a:t>
            </a:r>
          </a:p>
          <a:p>
            <a:pPr marL="0" lvl="0" indent="0" rtl="0">
              <a:spcBef>
                <a:spcPts val="0"/>
              </a:spcBef>
              <a:spcAft>
                <a:spcPts val="0"/>
              </a:spcAft>
              <a:buNone/>
            </a:pPr>
            <a:r>
              <a:rPr lang="en" sz="1200">
                <a:solidFill>
                  <a:schemeClr val="dk1"/>
                </a:solidFill>
              </a:rPr>
              <a:t> </a:t>
            </a:r>
            <a:r>
              <a:rPr lang="en" sz="1200">
                <a:solidFill>
                  <a:srgbClr val="3E1E81"/>
                </a:solidFill>
              </a:rPr>
              <a:t>srand</a:t>
            </a:r>
            <a:r>
              <a:rPr lang="en" sz="1200">
                <a:solidFill>
                  <a:schemeClr val="dk1"/>
                </a:solidFill>
              </a:rPr>
              <a:t>((</a:t>
            </a:r>
            <a:r>
              <a:rPr lang="en" sz="1200">
                <a:solidFill>
                  <a:srgbClr val="BA2DA2"/>
                </a:solidFill>
              </a:rPr>
              <a:t>unsigned</a:t>
            </a:r>
            <a:r>
              <a:rPr lang="en" sz="1200">
                <a:solidFill>
                  <a:schemeClr val="dk1"/>
                </a:solidFill>
              </a:rPr>
              <a:t> </a:t>
            </a:r>
            <a:r>
              <a:rPr lang="en" sz="1200">
                <a:solidFill>
                  <a:srgbClr val="BA2DA2"/>
                </a:solidFill>
              </a:rPr>
              <a:t>int</a:t>
            </a:r>
            <a:r>
              <a:rPr lang="en" sz="1200">
                <a:solidFill>
                  <a:schemeClr val="dk1"/>
                </a:solidFill>
              </a:rPr>
              <a:t>)</a:t>
            </a:r>
            <a:r>
              <a:rPr lang="en" sz="1200">
                <a:solidFill>
                  <a:srgbClr val="3E1E81"/>
                </a:solidFill>
              </a:rPr>
              <a:t>time</a:t>
            </a:r>
            <a:r>
              <a:rPr lang="en" sz="1200">
                <a:solidFill>
                  <a:schemeClr val="dk1"/>
                </a:solidFill>
              </a:rPr>
              <a:t>(</a:t>
            </a:r>
            <a:r>
              <a:rPr lang="en" sz="1200">
                <a:solidFill>
                  <a:srgbClr val="BA2DA2"/>
                </a:solidFill>
              </a:rPr>
              <a:t>NULL</a:t>
            </a:r>
            <a:r>
              <a:rPr lang="en" sz="1200">
                <a:solidFill>
                  <a:schemeClr val="dk1"/>
                </a:solidFill>
              </a:rPr>
              <a:t>)); </a:t>
            </a:r>
            <a:r>
              <a:rPr lang="en" sz="1200">
                <a:solidFill>
                  <a:srgbClr val="008400"/>
                </a:solidFill>
              </a:rPr>
              <a:t>// code that will randomly generate numberes </a:t>
            </a:r>
          </a:p>
          <a:p>
            <a:pPr marL="0" lvl="0" indent="-69850" rtl="0">
              <a:spcBef>
                <a:spcPts val="0"/>
              </a:spcBef>
              <a:spcAft>
                <a:spcPts val="0"/>
              </a:spcAft>
              <a:buClr>
                <a:schemeClr val="dk1"/>
              </a:buClr>
              <a:buSzPts val="1100"/>
              <a:buFont typeface="Arial"/>
              <a:buNone/>
            </a:pPr>
            <a:r>
              <a:rPr lang="en" sz="1200">
                <a:solidFill>
                  <a:srgbClr val="008400"/>
                </a:solidFill>
              </a:rPr>
              <a:t>for the secret code</a:t>
            </a:r>
          </a:p>
          <a:p>
            <a:pPr marL="0" lvl="0" indent="-69850" rtl="0">
              <a:spcBef>
                <a:spcPts val="0"/>
              </a:spcBef>
              <a:spcAft>
                <a:spcPts val="0"/>
              </a:spcAft>
              <a:buClr>
                <a:schemeClr val="dk1"/>
              </a:buClr>
              <a:buSzPts val="1100"/>
              <a:buFont typeface="Arial"/>
              <a:buNone/>
            </a:pPr>
            <a:endParaRPr sz="1200">
              <a:solidFill>
                <a:srgbClr val="008400"/>
              </a:solidFill>
            </a:endParaRPr>
          </a:p>
          <a:p>
            <a:pPr marL="0" lvl="0" indent="-69850" rtl="0">
              <a:spcBef>
                <a:spcPts val="0"/>
              </a:spcBef>
              <a:spcAft>
                <a:spcPts val="0"/>
              </a:spcAft>
              <a:buClr>
                <a:schemeClr val="dk1"/>
              </a:buClr>
              <a:buSzPts val="1100"/>
              <a:buFont typeface="Arial"/>
              <a:buNone/>
            </a:pPr>
            <a:r>
              <a:rPr lang="en" sz="1200">
                <a:solidFill>
                  <a:srgbClr val="3E1E81"/>
                </a:solidFill>
              </a:rPr>
              <a:t>sort</a:t>
            </a:r>
            <a:r>
              <a:rPr lang="en" sz="1200">
                <a:solidFill>
                  <a:schemeClr val="dk1"/>
                </a:solidFill>
              </a:rPr>
              <a:t>(</a:t>
            </a:r>
            <a:r>
              <a:rPr lang="en" sz="1200">
                <a:solidFill>
                  <a:srgbClr val="4F8187"/>
                </a:solidFill>
              </a:rPr>
              <a:t>clue</a:t>
            </a:r>
            <a:r>
              <a:rPr lang="en" sz="1200">
                <a:solidFill>
                  <a:schemeClr val="dk1"/>
                </a:solidFill>
              </a:rPr>
              <a:t>, </a:t>
            </a:r>
            <a:r>
              <a:rPr lang="en" sz="1200">
                <a:solidFill>
                  <a:srgbClr val="4F8187"/>
                </a:solidFill>
              </a:rPr>
              <a:t>clue</a:t>
            </a:r>
            <a:r>
              <a:rPr lang="en" sz="1200">
                <a:solidFill>
                  <a:schemeClr val="dk1"/>
                </a:solidFill>
              </a:rPr>
              <a:t> + </a:t>
            </a:r>
            <a:r>
              <a:rPr lang="en" sz="1200">
                <a:solidFill>
                  <a:srgbClr val="272AD8"/>
                </a:solidFill>
              </a:rPr>
              <a:t>4</a:t>
            </a:r>
            <a:r>
              <a:rPr lang="en" sz="1200">
                <a:solidFill>
                  <a:schemeClr val="dk1"/>
                </a:solidFill>
              </a:rPr>
              <a:t>);</a:t>
            </a:r>
          </a:p>
          <a:p>
            <a:pPr marL="0" lvl="0" indent="-69850" rtl="0">
              <a:spcBef>
                <a:spcPts val="0"/>
              </a:spcBef>
              <a:spcAft>
                <a:spcPts val="0"/>
              </a:spcAft>
              <a:buClr>
                <a:schemeClr val="dk1"/>
              </a:buClr>
              <a:buSzPts val="1100"/>
              <a:buFont typeface="Arial"/>
              <a:buNone/>
            </a:pPr>
            <a:r>
              <a:rPr lang="en" sz="1200">
                <a:solidFill>
                  <a:srgbClr val="3E1E81"/>
                </a:solidFill>
              </a:rPr>
              <a:t>exit</a:t>
            </a:r>
            <a:r>
              <a:rPr lang="en" sz="1200">
                <a:solidFill>
                  <a:schemeClr val="dk1"/>
                </a:solidFill>
              </a:rPr>
              <a:t>(</a:t>
            </a:r>
            <a:r>
              <a:rPr lang="en" sz="1200">
                <a:solidFill>
                  <a:srgbClr val="272AD8"/>
                </a:solidFill>
              </a:rPr>
              <a:t>0</a:t>
            </a:r>
            <a:r>
              <a:rPr lang="en" sz="1200">
                <a:solidFill>
                  <a:schemeClr val="dk1"/>
                </a:solidFill>
              </a:rPr>
              <a:t>);</a:t>
            </a:r>
          </a:p>
          <a:p>
            <a:pPr marL="0" lvl="0" indent="0">
              <a:spcBef>
                <a:spcPts val="0"/>
              </a:spcBef>
              <a:buNone/>
            </a:pPr>
            <a:endParaRPr/>
          </a:p>
        </p:txBody>
      </p:sp>
      <p:sp>
        <p:nvSpPr>
          <p:cNvPr id="82" name="Shape 82"/>
          <p:cNvSpPr txBox="1">
            <a:spLocks noGrp="1"/>
          </p:cNvSpPr>
          <p:nvPr>
            <p:ph type="body" idx="2"/>
          </p:nvPr>
        </p:nvSpPr>
        <p:spPr>
          <a:xfrm>
            <a:off x="4535100" y="1152475"/>
            <a:ext cx="4297200" cy="3416400"/>
          </a:xfrm>
          <a:prstGeom prst="rect">
            <a:avLst/>
          </a:prstGeom>
        </p:spPr>
        <p:txBody>
          <a:bodyPr wrap="square" lIns="91425" tIns="91425" rIns="91425" bIns="91425" anchor="t" anchorCtr="0">
            <a:noAutofit/>
          </a:bodyPr>
          <a:lstStyle/>
          <a:p>
            <a:pPr marL="0" lvl="0" indent="0" rtl="0">
              <a:spcBef>
                <a:spcPts val="0"/>
              </a:spcBef>
              <a:buNone/>
            </a:pPr>
            <a:r>
              <a:rPr lang="en"/>
              <a:t>Team designed</a:t>
            </a:r>
          </a:p>
          <a:p>
            <a:pPr marL="0" lvl="0" indent="-69850" rtl="0">
              <a:spcBef>
                <a:spcPts val="0"/>
              </a:spcBef>
              <a:spcAft>
                <a:spcPts val="0"/>
              </a:spcAft>
              <a:buClr>
                <a:schemeClr val="dk1"/>
              </a:buClr>
              <a:buSzPts val="1100"/>
              <a:buFont typeface="Arial"/>
              <a:buNone/>
            </a:pPr>
            <a:r>
              <a:rPr lang="en" sz="1200">
                <a:solidFill>
                  <a:srgbClr val="BA2DA2"/>
                </a:solidFill>
              </a:rPr>
              <a:t>void</a:t>
            </a:r>
            <a:r>
              <a:rPr lang="en" sz="1200">
                <a:solidFill>
                  <a:schemeClr val="dk1"/>
                </a:solidFill>
              </a:rPr>
              <a:t> checktwo(); </a:t>
            </a:r>
            <a:r>
              <a:rPr lang="en" sz="1200">
                <a:solidFill>
                  <a:srgbClr val="6AA84F"/>
                </a:solidFill>
              </a:rPr>
              <a:t>// function that checks the user’s guess to the elements of the array containing the secret code</a:t>
            </a:r>
          </a:p>
          <a:p>
            <a:pPr marL="0" lvl="0" indent="-69850" rtl="0">
              <a:spcBef>
                <a:spcPts val="0"/>
              </a:spcBef>
              <a:spcAft>
                <a:spcPts val="0"/>
              </a:spcAft>
              <a:buClr>
                <a:schemeClr val="dk1"/>
              </a:buClr>
              <a:buSzPts val="1100"/>
              <a:buFont typeface="Arial"/>
              <a:buNone/>
            </a:pPr>
            <a:r>
              <a:rPr lang="en" sz="1200">
                <a:solidFill>
                  <a:srgbClr val="BA2DA2"/>
                </a:solidFill>
              </a:rPr>
              <a:t>void</a:t>
            </a:r>
            <a:r>
              <a:rPr lang="en" sz="1200">
                <a:solidFill>
                  <a:schemeClr val="dk1"/>
                </a:solidFill>
              </a:rPr>
              <a:t> game(); </a:t>
            </a:r>
            <a:r>
              <a:rPr lang="en" sz="1200">
                <a:solidFill>
                  <a:srgbClr val="008400"/>
                </a:solidFill>
              </a:rPr>
              <a:t>// function that runs main code of game</a:t>
            </a:r>
          </a:p>
          <a:p>
            <a:pPr marL="0" lvl="0" indent="-69850" rtl="0">
              <a:spcBef>
                <a:spcPts val="0"/>
              </a:spcBef>
              <a:spcAft>
                <a:spcPts val="0"/>
              </a:spcAft>
              <a:buClr>
                <a:schemeClr val="dk1"/>
              </a:buClr>
              <a:buSzPts val="1100"/>
              <a:buFont typeface="Arial"/>
              <a:buNone/>
            </a:pPr>
            <a:r>
              <a:rPr lang="en" sz="1200">
                <a:solidFill>
                  <a:srgbClr val="BA2DA2"/>
                </a:solidFill>
              </a:rPr>
              <a:t>void</a:t>
            </a:r>
            <a:r>
              <a:rPr lang="en" sz="1200">
                <a:solidFill>
                  <a:schemeClr val="dk1"/>
                </a:solidFill>
              </a:rPr>
              <a:t> instr();</a:t>
            </a:r>
          </a:p>
          <a:p>
            <a:pPr marL="0" lvl="0" indent="-69850" rtl="0">
              <a:spcBef>
                <a:spcPts val="0"/>
              </a:spcBef>
              <a:spcAft>
                <a:spcPts val="0"/>
              </a:spcAft>
              <a:buClr>
                <a:schemeClr val="dk1"/>
              </a:buClr>
              <a:buSzPts val="1100"/>
              <a:buFont typeface="Arial"/>
              <a:buNone/>
            </a:pPr>
            <a:r>
              <a:rPr lang="en" sz="1200">
                <a:solidFill>
                  <a:srgbClr val="BA2DA2"/>
                </a:solidFill>
              </a:rPr>
              <a:t>void</a:t>
            </a:r>
            <a:r>
              <a:rPr lang="en" sz="1200">
                <a:solidFill>
                  <a:schemeClr val="dk1"/>
                </a:solidFill>
              </a:rPr>
              <a:t> printInstr(); </a:t>
            </a:r>
            <a:r>
              <a:rPr lang="en" sz="1200">
                <a:solidFill>
                  <a:srgbClr val="008400"/>
                </a:solidFill>
              </a:rPr>
              <a:t>// prints instructions to game</a:t>
            </a:r>
          </a:p>
          <a:p>
            <a:pPr marL="0" lvl="0" indent="-69850" rtl="0">
              <a:spcBef>
                <a:spcPts val="0"/>
              </a:spcBef>
              <a:spcAft>
                <a:spcPts val="0"/>
              </a:spcAft>
              <a:buClr>
                <a:schemeClr val="dk1"/>
              </a:buClr>
              <a:buSzPts val="1100"/>
              <a:buFont typeface="Arial"/>
              <a:buNone/>
            </a:pPr>
            <a:r>
              <a:rPr lang="en" sz="1200">
                <a:solidFill>
                  <a:srgbClr val="BA2DA2"/>
                </a:solidFill>
              </a:rPr>
              <a:t>void</a:t>
            </a:r>
            <a:r>
              <a:rPr lang="en" sz="1200">
                <a:solidFill>
                  <a:schemeClr val="dk1"/>
                </a:solidFill>
              </a:rPr>
              <a:t> secretcode(); </a:t>
            </a:r>
            <a:r>
              <a:rPr lang="en" sz="1200">
                <a:solidFill>
                  <a:srgbClr val="008400"/>
                </a:solidFill>
              </a:rPr>
              <a:t>// generates the secret code</a:t>
            </a:r>
          </a:p>
          <a:p>
            <a:pPr marL="0" lvl="0" indent="-69850" rtl="0">
              <a:spcBef>
                <a:spcPts val="0"/>
              </a:spcBef>
              <a:spcAft>
                <a:spcPts val="0"/>
              </a:spcAft>
              <a:buClr>
                <a:schemeClr val="dk1"/>
              </a:buClr>
              <a:buSzPts val="1100"/>
              <a:buFont typeface="Arial"/>
              <a:buNone/>
            </a:pPr>
            <a:r>
              <a:rPr lang="en" sz="1200">
                <a:solidFill>
                  <a:srgbClr val="BA2DA2"/>
                </a:solidFill>
              </a:rPr>
              <a:t>void</a:t>
            </a:r>
            <a:r>
              <a:rPr lang="en" sz="1200">
                <a:solidFill>
                  <a:schemeClr val="dk1"/>
                </a:solidFill>
              </a:rPr>
              <a:t> winScreen(); </a:t>
            </a:r>
            <a:r>
              <a:rPr lang="en" sz="1200">
                <a:solidFill>
                  <a:srgbClr val="008400"/>
                </a:solidFill>
              </a:rPr>
              <a:t>// prints after successful game</a:t>
            </a:r>
          </a:p>
          <a:p>
            <a:pPr marL="0" lvl="0" indent="0" rtl="0">
              <a:spcBef>
                <a:spcPts val="0"/>
              </a:spcBef>
              <a:spcAft>
                <a:spcPts val="0"/>
              </a:spcAft>
              <a:buNone/>
            </a:pPr>
            <a:r>
              <a:rPr lang="en" sz="1200">
                <a:solidFill>
                  <a:srgbClr val="BA2DA2"/>
                </a:solidFill>
              </a:rPr>
              <a:t>void</a:t>
            </a:r>
            <a:r>
              <a:rPr lang="en" sz="1200">
                <a:solidFill>
                  <a:schemeClr val="dk1"/>
                </a:solidFill>
              </a:rPr>
              <a:t> level();</a:t>
            </a:r>
          </a:p>
          <a:p>
            <a:pPr marL="0" lvl="0" indent="-69850" rtl="0">
              <a:spcBef>
                <a:spcPts val="0"/>
              </a:spcBef>
              <a:spcAft>
                <a:spcPts val="0"/>
              </a:spcAft>
              <a:buClr>
                <a:schemeClr val="dk1"/>
              </a:buClr>
              <a:buSzPts val="1100"/>
              <a:buFont typeface="Arial"/>
              <a:buNone/>
            </a:pPr>
            <a:endParaRPr sz="1200">
              <a:solidFill>
                <a:schemeClr val="dk1"/>
              </a:solidFill>
            </a:endParaRPr>
          </a:p>
          <a:p>
            <a:pPr marL="0" lvl="0" indent="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Randomize</a:t>
            </a:r>
          </a:p>
        </p:txBody>
      </p:sp>
      <p:sp>
        <p:nvSpPr>
          <p:cNvPr id="88" name="Shape 88"/>
          <p:cNvSpPr txBox="1">
            <a:spLocks noGrp="1"/>
          </p:cNvSpPr>
          <p:nvPr>
            <p:ph type="body" idx="1"/>
          </p:nvPr>
        </p:nvSpPr>
        <p:spPr>
          <a:xfrm>
            <a:off x="311700" y="1152475"/>
            <a:ext cx="8520600" cy="12744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r>
              <a:rPr lang="en" sz="1200">
                <a:solidFill>
                  <a:schemeClr val="dk1"/>
                </a:solidFill>
              </a:rPr>
              <a:t> </a:t>
            </a:r>
            <a:r>
              <a:rPr lang="en" sz="1400">
                <a:solidFill>
                  <a:schemeClr val="dk1"/>
                </a:solidFill>
              </a:rPr>
              <a:t>   </a:t>
            </a:r>
            <a:r>
              <a:rPr lang="en" sz="1400">
                <a:solidFill>
                  <a:srgbClr val="3E1E81"/>
                </a:solidFill>
              </a:rPr>
              <a:t>srand</a:t>
            </a:r>
            <a:r>
              <a:rPr lang="en" sz="1400">
                <a:solidFill>
                  <a:schemeClr val="dk1"/>
                </a:solidFill>
              </a:rPr>
              <a:t>((</a:t>
            </a:r>
            <a:r>
              <a:rPr lang="en" sz="1400">
                <a:solidFill>
                  <a:srgbClr val="BA2DA2"/>
                </a:solidFill>
              </a:rPr>
              <a:t>unsigned</a:t>
            </a:r>
            <a:r>
              <a:rPr lang="en" sz="1400">
                <a:solidFill>
                  <a:schemeClr val="dk1"/>
                </a:solidFill>
              </a:rPr>
              <a:t> </a:t>
            </a:r>
            <a:r>
              <a:rPr lang="en" sz="1400">
                <a:solidFill>
                  <a:srgbClr val="BA2DA2"/>
                </a:solidFill>
              </a:rPr>
              <a:t>int</a:t>
            </a:r>
            <a:r>
              <a:rPr lang="en" sz="1400">
                <a:solidFill>
                  <a:schemeClr val="dk1"/>
                </a:solidFill>
              </a:rPr>
              <a:t>)</a:t>
            </a:r>
            <a:r>
              <a:rPr lang="en" sz="1400">
                <a:solidFill>
                  <a:srgbClr val="3E1E81"/>
                </a:solidFill>
              </a:rPr>
              <a:t>time</a:t>
            </a:r>
            <a:r>
              <a:rPr lang="en" sz="1400">
                <a:solidFill>
                  <a:schemeClr val="dk1"/>
                </a:solidFill>
              </a:rPr>
              <a:t>(</a:t>
            </a:r>
            <a:r>
              <a:rPr lang="en" sz="1400">
                <a:solidFill>
                  <a:srgbClr val="BA2DA2"/>
                </a:solidFill>
              </a:rPr>
              <a:t>NULL</a:t>
            </a:r>
            <a:r>
              <a:rPr lang="en" sz="1400">
                <a:solidFill>
                  <a:schemeClr val="dk1"/>
                </a:solidFill>
              </a:rPr>
              <a:t>)); </a:t>
            </a:r>
            <a:r>
              <a:rPr lang="en" sz="1400">
                <a:solidFill>
                  <a:srgbClr val="008400"/>
                </a:solidFill>
              </a:rPr>
              <a:t>// code that will randomly generate numbers for the secret code</a:t>
            </a:r>
          </a:p>
          <a:p>
            <a:pPr marL="0" lvl="0" indent="-69850" rtl="0">
              <a:spcBef>
                <a:spcPts val="0"/>
              </a:spcBef>
              <a:spcAft>
                <a:spcPts val="0"/>
              </a:spcAft>
              <a:buClr>
                <a:schemeClr val="dk1"/>
              </a:buClr>
              <a:buSzPts val="1100"/>
              <a:buFont typeface="Arial"/>
              <a:buNone/>
            </a:pPr>
            <a:r>
              <a:rPr lang="en" sz="1400">
                <a:solidFill>
                  <a:schemeClr val="dk1"/>
                </a:solidFill>
              </a:rPr>
              <a:t>    </a:t>
            </a:r>
            <a:r>
              <a:rPr lang="en" sz="1400">
                <a:solidFill>
                  <a:srgbClr val="BA2DA2"/>
                </a:solidFill>
              </a:rPr>
              <a:t>for</a:t>
            </a:r>
            <a:r>
              <a:rPr lang="en" sz="1400">
                <a:solidFill>
                  <a:schemeClr val="dk1"/>
                </a:solidFill>
              </a:rPr>
              <a:t> (</a:t>
            </a:r>
            <a:r>
              <a:rPr lang="en" sz="1400">
                <a:solidFill>
                  <a:srgbClr val="BA2DA2"/>
                </a:solidFill>
              </a:rPr>
              <a:t>int</a:t>
            </a:r>
            <a:r>
              <a:rPr lang="en" sz="1400">
                <a:solidFill>
                  <a:schemeClr val="dk1"/>
                </a:solidFill>
              </a:rPr>
              <a:t> i = </a:t>
            </a:r>
            <a:r>
              <a:rPr lang="en" sz="1400">
                <a:solidFill>
                  <a:srgbClr val="272AD8"/>
                </a:solidFill>
              </a:rPr>
              <a:t>0</a:t>
            </a:r>
            <a:r>
              <a:rPr lang="en" sz="1400">
                <a:solidFill>
                  <a:schemeClr val="dk1"/>
                </a:solidFill>
              </a:rPr>
              <a:t>; i &lt; </a:t>
            </a:r>
            <a:r>
              <a:rPr lang="en" sz="1400">
                <a:solidFill>
                  <a:srgbClr val="272AD8"/>
                </a:solidFill>
              </a:rPr>
              <a:t>4</a:t>
            </a:r>
            <a:r>
              <a:rPr lang="en" sz="1400">
                <a:solidFill>
                  <a:schemeClr val="dk1"/>
                </a:solidFill>
              </a:rPr>
              <a:t>; i++) {</a:t>
            </a:r>
          </a:p>
          <a:p>
            <a:pPr marL="0" lvl="0" indent="-69850" rtl="0">
              <a:spcBef>
                <a:spcPts val="0"/>
              </a:spcBef>
              <a:spcAft>
                <a:spcPts val="0"/>
              </a:spcAft>
              <a:buClr>
                <a:schemeClr val="dk1"/>
              </a:buClr>
              <a:buSzPts val="1100"/>
              <a:buFont typeface="Arial"/>
              <a:buNone/>
            </a:pPr>
            <a:r>
              <a:rPr lang="en" sz="1400">
                <a:solidFill>
                  <a:schemeClr val="dk1"/>
                </a:solidFill>
              </a:rPr>
              <a:t>        </a:t>
            </a:r>
            <a:r>
              <a:rPr lang="en" sz="1400">
                <a:solidFill>
                  <a:srgbClr val="4F8187"/>
                </a:solidFill>
              </a:rPr>
              <a:t>code</a:t>
            </a:r>
            <a:r>
              <a:rPr lang="en" sz="1400">
                <a:solidFill>
                  <a:schemeClr val="dk1"/>
                </a:solidFill>
              </a:rPr>
              <a:t>[i] = </a:t>
            </a:r>
            <a:r>
              <a:rPr lang="en" sz="1400">
                <a:solidFill>
                  <a:srgbClr val="3E1E81"/>
                </a:solidFill>
              </a:rPr>
              <a:t>rand</a:t>
            </a:r>
            <a:r>
              <a:rPr lang="en" sz="1400">
                <a:solidFill>
                  <a:schemeClr val="dk1"/>
                </a:solidFill>
              </a:rPr>
              <a:t>() % </a:t>
            </a:r>
            <a:r>
              <a:rPr lang="en" sz="1400">
                <a:solidFill>
                  <a:srgbClr val="272AD8"/>
                </a:solidFill>
              </a:rPr>
              <a:t>10</a:t>
            </a:r>
            <a:r>
              <a:rPr lang="en" sz="1400">
                <a:solidFill>
                  <a:schemeClr val="dk1"/>
                </a:solidFill>
              </a:rPr>
              <a:t>; </a:t>
            </a:r>
            <a:r>
              <a:rPr lang="en" sz="1400">
                <a:solidFill>
                  <a:srgbClr val="008400"/>
                </a:solidFill>
              </a:rPr>
              <a:t>// assigns the randomly generated numbers to the secret code</a:t>
            </a:r>
          </a:p>
          <a:p>
            <a:pPr marL="0" lvl="0" indent="-69850" rtl="0">
              <a:spcBef>
                <a:spcPts val="0"/>
              </a:spcBef>
              <a:spcAft>
                <a:spcPts val="0"/>
              </a:spcAft>
              <a:buClr>
                <a:schemeClr val="dk1"/>
              </a:buClr>
              <a:buSzPts val="1100"/>
              <a:buFont typeface="Arial"/>
              <a:buNone/>
            </a:pPr>
            <a:r>
              <a:rPr lang="en" sz="1400">
                <a:solidFill>
                  <a:schemeClr val="dk1"/>
                </a:solidFill>
              </a:rPr>
              <a:t>        </a:t>
            </a:r>
            <a:r>
              <a:rPr lang="en" sz="1400">
                <a:solidFill>
                  <a:srgbClr val="703DAA"/>
                </a:solidFill>
              </a:rPr>
              <a:t>cout</a:t>
            </a:r>
            <a:r>
              <a:rPr lang="en" sz="1400">
                <a:solidFill>
                  <a:schemeClr val="dk1"/>
                </a:solidFill>
              </a:rPr>
              <a:t> &lt;&lt; </a:t>
            </a:r>
            <a:r>
              <a:rPr lang="en" sz="1400">
                <a:solidFill>
                  <a:srgbClr val="4F8187"/>
                </a:solidFill>
              </a:rPr>
              <a:t>code</a:t>
            </a:r>
            <a:r>
              <a:rPr lang="en" sz="1400">
                <a:solidFill>
                  <a:schemeClr val="dk1"/>
                </a:solidFill>
              </a:rPr>
              <a:t>[i] &lt;&lt; </a:t>
            </a:r>
            <a:r>
              <a:rPr lang="en" sz="1400">
                <a:solidFill>
                  <a:srgbClr val="D12F1B"/>
                </a:solidFill>
              </a:rPr>
              <a:t>" "</a:t>
            </a:r>
            <a:r>
              <a:rPr lang="en" sz="1400">
                <a:solidFill>
                  <a:schemeClr val="dk1"/>
                </a:solidFill>
              </a:rPr>
              <a:t>;</a:t>
            </a:r>
          </a:p>
          <a:p>
            <a:pPr marL="0" lvl="0" indent="0">
              <a:spcBef>
                <a:spcPts val="0"/>
              </a:spcBef>
              <a:buNone/>
            </a:pPr>
            <a:endParaRPr/>
          </a:p>
          <a:p>
            <a:pPr marL="0" lvl="0" indent="0">
              <a:spcBef>
                <a:spcPts val="0"/>
              </a:spcBef>
              <a:buNone/>
            </a:pPr>
            <a:endParaRPr/>
          </a:p>
        </p:txBody>
      </p:sp>
      <p:sp>
        <p:nvSpPr>
          <p:cNvPr id="89" name="Shape 89"/>
          <p:cNvSpPr txBox="1"/>
          <p:nvPr/>
        </p:nvSpPr>
        <p:spPr>
          <a:xfrm>
            <a:off x="379975" y="2635325"/>
            <a:ext cx="8334900" cy="2206200"/>
          </a:xfrm>
          <a:prstGeom prst="rect">
            <a:avLst/>
          </a:prstGeom>
          <a:noFill/>
          <a:ln>
            <a:noFill/>
          </a:ln>
        </p:spPr>
        <p:txBody>
          <a:bodyPr wrap="square" lIns="91425" tIns="91425" rIns="91425" bIns="91425" anchor="t" anchorCtr="0">
            <a:noAutofit/>
          </a:bodyPr>
          <a:lstStyle/>
          <a:p>
            <a:pPr marL="0" lvl="0" indent="0" rtl="0">
              <a:lnSpc>
                <a:spcPct val="120000"/>
              </a:lnSpc>
              <a:spcBef>
                <a:spcPts val="400"/>
              </a:spcBef>
              <a:spcAft>
                <a:spcPts val="600"/>
              </a:spcAft>
              <a:buNone/>
            </a:pPr>
            <a:r>
              <a:rPr lang="en">
                <a:solidFill>
                  <a:schemeClr val="dk1"/>
                </a:solidFill>
              </a:rPr>
              <a:t>“Seeds the pseudo-random number generator used by </a:t>
            </a:r>
            <a:r>
              <a:rPr lang="en">
                <a:solidFill>
                  <a:srgbClr val="0B0080"/>
                </a:solidFill>
                <a:hlinkClick r:id="rId3"/>
              </a:rPr>
              <a:t>rand()</a:t>
            </a:r>
            <a:r>
              <a:rPr lang="en">
                <a:solidFill>
                  <a:schemeClr val="dk1"/>
                </a:solidFill>
              </a:rPr>
              <a:t> with the value seed.  If rand() is used before any calls to srand(), rand() behaves as if it was seeded with srand(1).  Each time rand() is seeded with the same seed, it must produce the same sequence of values.  srand() is not guaranteed to be thread-safe.</a:t>
            </a:r>
          </a:p>
          <a:p>
            <a:pPr marL="0" lvl="0" indent="0" rtl="0">
              <a:lnSpc>
                <a:spcPct val="120000"/>
              </a:lnSpc>
              <a:spcBef>
                <a:spcPts val="400"/>
              </a:spcBef>
              <a:spcAft>
                <a:spcPts val="600"/>
              </a:spcAft>
              <a:buNone/>
            </a:pPr>
            <a:r>
              <a:rPr lang="en">
                <a:solidFill>
                  <a:schemeClr val="dk1"/>
                </a:solidFill>
              </a:rPr>
              <a:t>Parameters - the seed value (time)</a:t>
            </a:r>
          </a:p>
          <a:p>
            <a:pPr marL="0" lvl="0" indent="-69850" rtl="0">
              <a:lnSpc>
                <a:spcPct val="120000"/>
              </a:lnSpc>
              <a:spcBef>
                <a:spcPts val="400"/>
              </a:spcBef>
              <a:spcAft>
                <a:spcPts val="600"/>
              </a:spcAft>
              <a:buClr>
                <a:schemeClr val="dk1"/>
              </a:buClr>
              <a:buSzPts val="1100"/>
              <a:buFont typeface="Arial"/>
              <a:buNone/>
            </a:pPr>
            <a:r>
              <a:rPr lang="en">
                <a:solidFill>
                  <a:schemeClr val="dk1"/>
                </a:solidFill>
              </a:rPr>
              <a:t>Return value - none”</a:t>
            </a:r>
          </a:p>
          <a:p>
            <a:pPr marL="0" lvl="0" indent="0">
              <a:spcBef>
                <a:spcPts val="0"/>
              </a:spcBef>
              <a:buNone/>
            </a:pPr>
            <a:r>
              <a:rPr lang="en" sz="1000"/>
              <a:t>-http://en.cppreference.com/w/c/numeric/random/srand</a:t>
            </a:r>
          </a:p>
        </p:txBody>
      </p:sp>
      <p:pic>
        <p:nvPicPr>
          <p:cNvPr id="90" name="Shape 90"/>
          <p:cNvPicPr preferRelativeResize="0"/>
          <p:nvPr/>
        </p:nvPicPr>
        <p:blipFill>
          <a:blip r:embed="rId4">
            <a:alphaModFix/>
          </a:blip>
          <a:stretch>
            <a:fillRect/>
          </a:stretch>
        </p:blipFill>
        <p:spPr>
          <a:xfrm>
            <a:off x="5466838" y="3621025"/>
            <a:ext cx="3248025" cy="1333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Instructional screens</a:t>
            </a:r>
          </a:p>
        </p:txBody>
      </p:sp>
      <p:sp>
        <p:nvSpPr>
          <p:cNvPr id="96" name="Shape 96"/>
          <p:cNvSpPr txBox="1">
            <a:spLocks noGrp="1"/>
          </p:cNvSpPr>
          <p:nvPr>
            <p:ph type="body" idx="1"/>
          </p:nvPr>
        </p:nvSpPr>
        <p:spPr>
          <a:xfrm>
            <a:off x="311700" y="1127850"/>
            <a:ext cx="3488100" cy="34164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r>
              <a:rPr lang="en" sz="850">
                <a:solidFill>
                  <a:srgbClr val="BA2DA2"/>
                </a:solidFill>
              </a:rPr>
              <a:t>void</a:t>
            </a:r>
            <a:r>
              <a:rPr lang="en" sz="850">
                <a:solidFill>
                  <a:schemeClr val="dk1"/>
                </a:solidFill>
              </a:rPr>
              <a:t> printInstr()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703DAA"/>
                </a:solidFill>
              </a:rPr>
              <a:t>cout</a:t>
            </a:r>
            <a:r>
              <a:rPr lang="en" sz="850">
                <a:solidFill>
                  <a:schemeClr val="dk1"/>
                </a:solidFill>
              </a:rPr>
              <a:t> &lt;&lt; </a:t>
            </a:r>
            <a:r>
              <a:rPr lang="en" sz="850">
                <a:solidFill>
                  <a:srgbClr val="D12F1B"/>
                </a:solidFill>
              </a:rPr>
              <a:t>"Instructions: The object of Mastermind is to guess a secret code consisting of a series of 4 numbers. Each guess results in feedback narrowing the possibilities of the code."</a:t>
            </a:r>
            <a:r>
              <a:rPr lang="en" sz="850">
                <a:solidFill>
                  <a:schemeClr val="dk1"/>
                </a:solidFill>
              </a:rPr>
              <a:t> &lt;&lt; </a:t>
            </a:r>
            <a:r>
              <a:rPr lang="en" sz="850">
                <a:solidFill>
                  <a:srgbClr val="3E1E81"/>
                </a:solidFill>
              </a:rPr>
              <a:t>endl</a:t>
            </a:r>
            <a:r>
              <a:rPr lang="en" sz="850">
                <a:solidFill>
                  <a:schemeClr val="dk1"/>
                </a:solidFill>
              </a:rPr>
              <a:t> &lt;&lt; </a:t>
            </a:r>
            <a:r>
              <a:rPr lang="en" sz="850">
                <a:solidFill>
                  <a:srgbClr val="D12F1B"/>
                </a:solidFill>
              </a:rPr>
              <a:t>"If a number in your guess is not in the secret code your clue will be a zero"</a:t>
            </a:r>
            <a:r>
              <a:rPr lang="en" sz="850">
                <a:solidFill>
                  <a:schemeClr val="dk1"/>
                </a:solidFill>
              </a:rPr>
              <a:t> &lt;&lt; </a:t>
            </a:r>
            <a:r>
              <a:rPr lang="en" sz="850">
                <a:solidFill>
                  <a:srgbClr val="3E1E81"/>
                </a:solidFill>
              </a:rPr>
              <a:t>endl</a:t>
            </a:r>
          </a:p>
          <a:p>
            <a:pPr marL="0" lvl="0" indent="-69850" rtl="0">
              <a:spcBef>
                <a:spcPts val="0"/>
              </a:spcBef>
              <a:spcAft>
                <a:spcPts val="0"/>
              </a:spcAft>
              <a:buClr>
                <a:schemeClr val="dk1"/>
              </a:buClr>
              <a:buSzPts val="1100"/>
              <a:buFont typeface="Arial"/>
              <a:buNone/>
            </a:pPr>
            <a:r>
              <a:rPr lang="en" sz="850">
                <a:solidFill>
                  <a:schemeClr val="dk1"/>
                </a:solidFill>
              </a:rPr>
              <a:t>    &lt;&lt; </a:t>
            </a:r>
            <a:r>
              <a:rPr lang="en" sz="850">
                <a:solidFill>
                  <a:srgbClr val="D12F1B"/>
                </a:solidFill>
              </a:rPr>
              <a:t>"If a number in your guess is in the secret code but in the wrong spot your clue will be a one"</a:t>
            </a:r>
            <a:r>
              <a:rPr lang="en" sz="850">
                <a:solidFill>
                  <a:schemeClr val="dk1"/>
                </a:solidFill>
              </a:rPr>
              <a:t> &lt;&lt; </a:t>
            </a:r>
            <a:r>
              <a:rPr lang="en" sz="850">
                <a:solidFill>
                  <a:srgbClr val="3E1E81"/>
                </a:solidFill>
              </a:rPr>
              <a:t>endl</a:t>
            </a:r>
            <a:r>
              <a:rPr lang="en" sz="850">
                <a:solidFill>
                  <a:schemeClr val="dk1"/>
                </a:solidFill>
              </a:rPr>
              <a:t> &lt;&lt; </a:t>
            </a:r>
            <a:r>
              <a:rPr lang="en" sz="850">
                <a:solidFill>
                  <a:srgbClr val="D12F1B"/>
                </a:solidFill>
              </a:rPr>
              <a:t>"If a number in your guess is the correct number in the correct spot of the secret code your clue will be a two"</a:t>
            </a:r>
            <a:r>
              <a:rPr lang="en" sz="850">
                <a:solidFill>
                  <a:schemeClr val="dk1"/>
                </a:solidFill>
              </a:rPr>
              <a:t> &lt;&lt; </a:t>
            </a:r>
            <a:r>
              <a:rPr lang="en" sz="850">
                <a:solidFill>
                  <a:srgbClr val="3E1E81"/>
                </a:solidFill>
              </a:rPr>
              <a:t>endl</a:t>
            </a:r>
            <a:r>
              <a:rPr lang="en" sz="850">
                <a:solidFill>
                  <a:schemeClr val="dk1"/>
                </a:solidFill>
              </a:rPr>
              <a:t> &lt;&lt; </a:t>
            </a:r>
            <a:r>
              <a:rPr lang="en" sz="850">
                <a:solidFill>
                  <a:srgbClr val="3E1E81"/>
                </a:solidFill>
              </a:rPr>
              <a:t>endl</a:t>
            </a: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31595D"/>
                </a:solidFill>
              </a:rPr>
              <a:t>instr</a:t>
            </a:r>
            <a:r>
              <a:rPr lang="en" sz="850">
                <a:solidFill>
                  <a:schemeClr val="dk1"/>
                </a:solidFill>
              </a:rPr>
              <a:t>(); </a:t>
            </a:r>
            <a:r>
              <a:rPr lang="en" sz="850">
                <a:solidFill>
                  <a:srgbClr val="008400"/>
                </a:solidFill>
              </a:rPr>
              <a:t>//goes back to options</a:t>
            </a:r>
          </a:p>
          <a:p>
            <a:pPr marL="0" lvl="0" indent="-69850" rtl="0">
              <a:spcBef>
                <a:spcPts val="0"/>
              </a:spcBef>
              <a:spcAft>
                <a:spcPts val="0"/>
              </a:spcAft>
              <a:buClr>
                <a:schemeClr val="dk1"/>
              </a:buClr>
              <a:buSzPts val="1100"/>
              <a:buFont typeface="Arial"/>
              <a:buNone/>
            </a:pPr>
            <a:r>
              <a:rPr lang="en" sz="850">
                <a:solidFill>
                  <a:schemeClr val="dk1"/>
                </a:solidFill>
              </a:rPr>
              <a:t>}</a:t>
            </a:r>
          </a:p>
          <a:p>
            <a:pPr marL="0" lvl="0" indent="-69850" rtl="0">
              <a:spcBef>
                <a:spcPts val="0"/>
              </a:spcBef>
              <a:spcAft>
                <a:spcPts val="0"/>
              </a:spcAft>
              <a:buClr>
                <a:schemeClr val="dk1"/>
              </a:buClr>
              <a:buSzPts val="1100"/>
              <a:buFont typeface="Arial"/>
              <a:buNone/>
            </a:pPr>
            <a:r>
              <a:rPr lang="en" sz="850">
                <a:solidFill>
                  <a:srgbClr val="BA2DA2"/>
                </a:solidFill>
              </a:rPr>
              <a:t>void</a:t>
            </a:r>
            <a:r>
              <a:rPr lang="en" sz="850">
                <a:solidFill>
                  <a:schemeClr val="dk1"/>
                </a:solidFill>
              </a:rPr>
              <a:t> winScreen() {</a:t>
            </a:r>
          </a:p>
          <a:p>
            <a:pPr marL="0" lvl="0" indent="-69850" rtl="0">
              <a:spcBef>
                <a:spcPts val="0"/>
              </a:spcBef>
              <a:spcAft>
                <a:spcPts val="0"/>
              </a:spcAft>
              <a:buClr>
                <a:schemeClr val="dk1"/>
              </a:buClr>
              <a:buSzPts val="1100"/>
              <a:buFont typeface="Arial"/>
              <a:buNone/>
            </a:pPr>
            <a:r>
              <a:rPr lang="en" sz="850">
                <a:solidFill>
                  <a:schemeClr val="dk1"/>
                </a:solidFill>
              </a:rPr>
              <a:t>    </a:t>
            </a:r>
            <a:r>
              <a:rPr lang="en" sz="850">
                <a:solidFill>
                  <a:srgbClr val="703DAA"/>
                </a:solidFill>
              </a:rPr>
              <a:t>cout</a:t>
            </a:r>
            <a:r>
              <a:rPr lang="en" sz="850">
                <a:solidFill>
                  <a:schemeClr val="dk1"/>
                </a:solidFill>
              </a:rPr>
              <a:t> &lt;&lt; </a:t>
            </a:r>
            <a:r>
              <a:rPr lang="en" sz="850">
                <a:solidFill>
                  <a:srgbClr val="D12F1B"/>
                </a:solidFill>
              </a:rPr>
              <a:t>"\nYou Win!\n\nPlay Again?\n\n"</a:t>
            </a:r>
            <a:r>
              <a:rPr lang="en" sz="850">
                <a:solidFill>
                  <a:schemeClr val="dk1"/>
                </a:solidFill>
              </a:rPr>
              <a:t>;</a:t>
            </a:r>
          </a:p>
          <a:p>
            <a:pPr marL="0" lvl="0" indent="0">
              <a:spcBef>
                <a:spcPts val="0"/>
              </a:spcBef>
              <a:buNone/>
            </a:pPr>
            <a:endParaRPr/>
          </a:p>
          <a:p>
            <a:pPr marL="0" lvl="0" indent="0">
              <a:spcBef>
                <a:spcPts val="0"/>
              </a:spcBef>
              <a:buNone/>
            </a:pPr>
            <a:endParaRPr/>
          </a:p>
        </p:txBody>
      </p:sp>
      <p:sp>
        <p:nvSpPr>
          <p:cNvPr id="97" name="Shape 97"/>
          <p:cNvSpPr txBox="1"/>
          <p:nvPr/>
        </p:nvSpPr>
        <p:spPr>
          <a:xfrm>
            <a:off x="4057200" y="1127850"/>
            <a:ext cx="4670100" cy="3416400"/>
          </a:xfrm>
          <a:prstGeom prst="rect">
            <a:avLst/>
          </a:prstGeom>
          <a:noFill/>
          <a:ln>
            <a:noFill/>
          </a:ln>
        </p:spPr>
        <p:txBody>
          <a:bodyPr wrap="square" lIns="91425" tIns="91425" rIns="91425" bIns="91425" anchor="t" anchorCtr="0">
            <a:noAutofit/>
          </a:bodyPr>
          <a:lstStyle/>
          <a:p>
            <a:pPr marL="0" lvl="0" indent="-69850" rtl="0">
              <a:lnSpc>
                <a:spcPct val="115000"/>
              </a:lnSpc>
              <a:spcBef>
                <a:spcPts val="0"/>
              </a:spcBef>
              <a:buClr>
                <a:schemeClr val="dk1"/>
              </a:buClr>
              <a:buSzPts val="1100"/>
              <a:buFont typeface="Arial"/>
              <a:buNone/>
            </a:pPr>
            <a:r>
              <a:rPr lang="en" sz="850">
                <a:solidFill>
                  <a:srgbClr val="BA2DA2"/>
                </a:solidFill>
              </a:rPr>
              <a:t>void</a:t>
            </a:r>
            <a:r>
              <a:rPr lang="en" sz="850">
                <a:solidFill>
                  <a:schemeClr val="dk1"/>
                </a:solidFill>
              </a:rPr>
              <a:t> instr() {</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int</a:t>
            </a:r>
            <a:r>
              <a:rPr lang="en" sz="850">
                <a:solidFill>
                  <a:schemeClr val="dk1"/>
                </a:solidFill>
              </a:rPr>
              <a:t> intro;</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703DAA"/>
                </a:solidFill>
              </a:rPr>
              <a:t>cout</a:t>
            </a:r>
            <a:r>
              <a:rPr lang="en" sz="850">
                <a:solidFill>
                  <a:schemeClr val="dk1"/>
                </a:solidFill>
              </a:rPr>
              <a:t> &lt;&lt; </a:t>
            </a:r>
            <a:r>
              <a:rPr lang="en" sz="850">
                <a:solidFill>
                  <a:srgbClr val="D12F1B"/>
                </a:solidFill>
              </a:rPr>
              <a:t>"Welcome to Mastermind!!"</a:t>
            </a:r>
            <a:r>
              <a:rPr lang="en" sz="850">
                <a:solidFill>
                  <a:schemeClr val="dk1"/>
                </a:solidFill>
              </a:rPr>
              <a:t> &lt;&lt; </a:t>
            </a:r>
            <a:r>
              <a:rPr lang="en" sz="850">
                <a:solidFill>
                  <a:srgbClr val="3E1E81"/>
                </a:solidFill>
              </a:rPr>
              <a:t>endl</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703DAA"/>
                </a:solidFill>
              </a:rPr>
              <a:t>cout</a:t>
            </a:r>
            <a:r>
              <a:rPr lang="en" sz="850">
                <a:solidFill>
                  <a:schemeClr val="dk1"/>
                </a:solidFill>
              </a:rPr>
              <a:t> &lt;&lt; </a:t>
            </a:r>
            <a:r>
              <a:rPr lang="en" sz="850">
                <a:solidFill>
                  <a:srgbClr val="D12F1B"/>
                </a:solidFill>
              </a:rPr>
              <a:t>"Press 1 to start a game: "</a:t>
            </a:r>
            <a:r>
              <a:rPr lang="en" sz="850">
                <a:solidFill>
                  <a:schemeClr val="dk1"/>
                </a:solidFill>
              </a:rPr>
              <a:t> &lt;&lt; </a:t>
            </a:r>
            <a:r>
              <a:rPr lang="en" sz="850">
                <a:solidFill>
                  <a:srgbClr val="3E1E81"/>
                </a:solidFill>
              </a:rPr>
              <a:t>endl</a:t>
            </a:r>
            <a:r>
              <a:rPr lang="en" sz="850">
                <a:solidFill>
                  <a:schemeClr val="dk1"/>
                </a:solidFill>
              </a:rPr>
              <a:t> &lt;&lt; </a:t>
            </a:r>
            <a:r>
              <a:rPr lang="en" sz="850">
                <a:solidFill>
                  <a:srgbClr val="D12F1B"/>
                </a:solidFill>
              </a:rPr>
              <a:t>"Press 2 to read the rules for mastermind: "</a:t>
            </a:r>
            <a:r>
              <a:rPr lang="en" sz="850">
                <a:solidFill>
                  <a:schemeClr val="dk1"/>
                </a:solidFill>
              </a:rPr>
              <a:t> &lt;&lt; </a:t>
            </a:r>
            <a:r>
              <a:rPr lang="en" sz="850">
                <a:solidFill>
                  <a:srgbClr val="3E1E81"/>
                </a:solidFill>
              </a:rPr>
              <a:t>endl</a:t>
            </a:r>
            <a:r>
              <a:rPr lang="en" sz="850">
                <a:solidFill>
                  <a:schemeClr val="dk1"/>
                </a:solidFill>
              </a:rPr>
              <a:t> &lt;&lt; </a:t>
            </a:r>
            <a:r>
              <a:rPr lang="en" sz="850">
                <a:solidFill>
                  <a:srgbClr val="D12F1B"/>
                </a:solidFill>
              </a:rPr>
              <a:t>"Press 3 to exit the game:  "</a:t>
            </a:r>
            <a:r>
              <a:rPr lang="en" sz="850">
                <a:solidFill>
                  <a:schemeClr val="dk1"/>
                </a:solidFill>
              </a:rPr>
              <a:t> &lt;&lt; </a:t>
            </a:r>
            <a:r>
              <a:rPr lang="en" sz="850">
                <a:solidFill>
                  <a:srgbClr val="3E1E81"/>
                </a:solidFill>
              </a:rPr>
              <a:t>endl</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703DAA"/>
                </a:solidFill>
              </a:rPr>
              <a:t>cin</a:t>
            </a:r>
            <a:r>
              <a:rPr lang="en" sz="850">
                <a:solidFill>
                  <a:schemeClr val="dk1"/>
                </a:solidFill>
              </a:rPr>
              <a:t> &gt;&gt; intro;</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switch</a:t>
            </a:r>
            <a:r>
              <a:rPr lang="en" sz="850">
                <a:solidFill>
                  <a:schemeClr val="dk1"/>
                </a:solidFill>
              </a:rPr>
              <a:t> (intro) {</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case</a:t>
            </a:r>
            <a:r>
              <a:rPr lang="en" sz="850">
                <a:solidFill>
                  <a:schemeClr val="dk1"/>
                </a:solidFill>
              </a:rPr>
              <a:t> </a:t>
            </a:r>
            <a:r>
              <a:rPr lang="en" sz="850">
                <a:solidFill>
                  <a:srgbClr val="272AD8"/>
                </a:solidFill>
              </a:rPr>
              <a:t>1</a:t>
            </a:r>
            <a:r>
              <a:rPr lang="en" sz="850">
                <a:solidFill>
                  <a:schemeClr val="dk1"/>
                </a:solidFill>
              </a:rPr>
              <a:t>: </a:t>
            </a:r>
            <a:r>
              <a:rPr lang="en" sz="850">
                <a:solidFill>
                  <a:srgbClr val="008400"/>
                </a:solidFill>
              </a:rPr>
              <a:t>//call mastermind function</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31595D"/>
                </a:solidFill>
              </a:rPr>
              <a:t>secretcode</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31595D"/>
                </a:solidFill>
              </a:rPr>
              <a:t>game</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break</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case</a:t>
            </a:r>
            <a:r>
              <a:rPr lang="en" sz="850">
                <a:solidFill>
                  <a:schemeClr val="dk1"/>
                </a:solidFill>
              </a:rPr>
              <a:t> </a:t>
            </a:r>
            <a:r>
              <a:rPr lang="en" sz="850">
                <a:solidFill>
                  <a:srgbClr val="272AD8"/>
                </a:solidFill>
              </a:rPr>
              <a:t>2</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31595D"/>
                </a:solidFill>
              </a:rPr>
              <a:t>printInstr</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break</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case</a:t>
            </a:r>
            <a:r>
              <a:rPr lang="en" sz="850">
                <a:solidFill>
                  <a:schemeClr val="dk1"/>
                </a:solidFill>
              </a:rPr>
              <a:t> </a:t>
            </a:r>
            <a:r>
              <a:rPr lang="en" sz="850">
                <a:solidFill>
                  <a:srgbClr val="272AD8"/>
                </a:solidFill>
              </a:rPr>
              <a:t>3</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3E1E81"/>
                </a:solidFill>
              </a:rPr>
              <a:t>exit</a:t>
            </a:r>
            <a:r>
              <a:rPr lang="en" sz="850">
                <a:solidFill>
                  <a:schemeClr val="dk1"/>
                </a:solidFill>
              </a:rPr>
              <a:t>(</a:t>
            </a:r>
            <a:r>
              <a:rPr lang="en" sz="850">
                <a:solidFill>
                  <a:srgbClr val="272AD8"/>
                </a:solidFill>
              </a:rPr>
              <a:t>0</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break</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default</a:t>
            </a:r>
            <a:r>
              <a:rPr lang="en" sz="850">
                <a:solidFill>
                  <a:schemeClr val="dk1"/>
                </a:solidFill>
              </a:rPr>
              <a:t>: </a:t>
            </a:r>
            <a:r>
              <a:rPr lang="en" sz="850">
                <a:solidFill>
                  <a:srgbClr val="008400"/>
                </a:solidFill>
              </a:rPr>
              <a:t>//call mastermind function</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31595D"/>
                </a:solidFill>
              </a:rPr>
              <a:t>secretcode</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31595D"/>
                </a:solidFill>
              </a:rPr>
              <a:t>game</a:t>
            </a:r>
            <a:r>
              <a:rPr lang="en" sz="850">
                <a:solidFill>
                  <a:schemeClr val="dk1"/>
                </a:solidFill>
              </a:rPr>
              <a:t>();</a:t>
            </a:r>
          </a:p>
          <a:p>
            <a:pPr marL="0" lvl="0" indent="-69850" rtl="0">
              <a:lnSpc>
                <a:spcPct val="115000"/>
              </a:lnSpc>
              <a:spcBef>
                <a:spcPts val="0"/>
              </a:spcBef>
              <a:buClr>
                <a:schemeClr val="dk1"/>
              </a:buClr>
              <a:buSzPts val="1100"/>
              <a:buFont typeface="Arial"/>
              <a:buNone/>
            </a:pPr>
            <a:r>
              <a:rPr lang="en" sz="850">
                <a:solidFill>
                  <a:schemeClr val="dk1"/>
                </a:solidFill>
              </a:rPr>
              <a:t>            </a:t>
            </a:r>
            <a:r>
              <a:rPr lang="en" sz="850">
                <a:solidFill>
                  <a:srgbClr val="BA2DA2"/>
                </a:solidFill>
              </a:rPr>
              <a:t>break</a:t>
            </a:r>
            <a:r>
              <a:rPr lang="en" sz="850">
                <a:solidFill>
                  <a:schemeClr val="dk1"/>
                </a:solidFill>
              </a:rPr>
              <a:t>;</a:t>
            </a:r>
          </a:p>
          <a:p>
            <a:pPr marL="0" lvl="0" indent="-69850" rtl="0">
              <a:lnSpc>
                <a:spcPct val="115000"/>
              </a:lnSpc>
              <a:spcBef>
                <a:spcPts val="0"/>
              </a:spcBef>
              <a:buClr>
                <a:schemeClr val="dk1"/>
              </a:buClr>
              <a:buSzPts val="1100"/>
              <a:buFont typeface="Arial"/>
              <a:buNone/>
            </a:pPr>
            <a:endParaRPr sz="850">
              <a:solidFill>
                <a:schemeClr val="dk1"/>
              </a:solidFill>
            </a:endParaRPr>
          </a:p>
          <a:p>
            <a:pPr marL="0" lvl="0" indent="0">
              <a:spcBef>
                <a:spcPts val="0"/>
              </a:spcBef>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Game turns</a:t>
            </a:r>
          </a:p>
        </p:txBody>
      </p:sp>
      <p:sp>
        <p:nvSpPr>
          <p:cNvPr id="103" name="Shape 103"/>
          <p:cNvSpPr txBox="1">
            <a:spLocks noGrp="1"/>
          </p:cNvSpPr>
          <p:nvPr>
            <p:ph type="body" idx="1"/>
          </p:nvPr>
        </p:nvSpPr>
        <p:spPr>
          <a:xfrm>
            <a:off x="311700" y="1152475"/>
            <a:ext cx="4113300" cy="34164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r>
              <a:rPr lang="en" sz="1400">
                <a:solidFill>
                  <a:srgbClr val="BA2DA2"/>
                </a:solidFill>
              </a:rPr>
              <a:t>for</a:t>
            </a:r>
            <a:r>
              <a:rPr lang="en" sz="1400">
                <a:solidFill>
                  <a:schemeClr val="dk1"/>
                </a:solidFill>
              </a:rPr>
              <a:t> (</a:t>
            </a:r>
            <a:r>
              <a:rPr lang="en" sz="1400">
                <a:solidFill>
                  <a:srgbClr val="BA2DA2"/>
                </a:solidFill>
              </a:rPr>
              <a:t>int</a:t>
            </a:r>
            <a:r>
              <a:rPr lang="en" sz="1400">
                <a:solidFill>
                  <a:schemeClr val="dk1"/>
                </a:solidFill>
              </a:rPr>
              <a:t> n = </a:t>
            </a:r>
            <a:r>
              <a:rPr lang="en" sz="1400">
                <a:solidFill>
                  <a:srgbClr val="272AD8"/>
                </a:solidFill>
              </a:rPr>
              <a:t>0</a:t>
            </a:r>
            <a:r>
              <a:rPr lang="en" sz="1400">
                <a:solidFill>
                  <a:schemeClr val="dk1"/>
                </a:solidFill>
              </a:rPr>
              <a:t>; n &lt; </a:t>
            </a:r>
            <a:r>
              <a:rPr lang="en" sz="1400">
                <a:solidFill>
                  <a:srgbClr val="4F8187"/>
                </a:solidFill>
              </a:rPr>
              <a:t>dif</a:t>
            </a:r>
            <a:r>
              <a:rPr lang="en" sz="1400">
                <a:solidFill>
                  <a:schemeClr val="dk1"/>
                </a:solidFill>
              </a:rPr>
              <a:t>; n = n + </a:t>
            </a:r>
            <a:r>
              <a:rPr lang="en" sz="1400">
                <a:solidFill>
                  <a:srgbClr val="272AD8"/>
                </a:solidFill>
              </a:rPr>
              <a:t>1</a:t>
            </a:r>
            <a:r>
              <a:rPr lang="en" sz="1400">
                <a:solidFill>
                  <a:schemeClr val="dk1"/>
                </a:solidFill>
              </a:rPr>
              <a:t>){</a:t>
            </a:r>
          </a:p>
          <a:p>
            <a:pPr marL="0" lvl="0" indent="-69850" rtl="0">
              <a:spcBef>
                <a:spcPts val="0"/>
              </a:spcBef>
              <a:spcAft>
                <a:spcPts val="0"/>
              </a:spcAft>
              <a:buClr>
                <a:schemeClr val="dk1"/>
              </a:buClr>
              <a:buSzPts val="1100"/>
              <a:buFont typeface="Arial"/>
              <a:buNone/>
            </a:pPr>
            <a:r>
              <a:rPr lang="en" sz="1400">
                <a:solidFill>
                  <a:schemeClr val="dk1"/>
                </a:solidFill>
              </a:rPr>
              <a:t>        </a:t>
            </a:r>
            <a:r>
              <a:rPr lang="en" sz="1400">
                <a:solidFill>
                  <a:srgbClr val="BA2DA2"/>
                </a:solidFill>
              </a:rPr>
              <a:t>if</a:t>
            </a:r>
            <a:r>
              <a:rPr lang="en" sz="1400">
                <a:solidFill>
                  <a:schemeClr val="dk1"/>
                </a:solidFill>
              </a:rPr>
              <a:t> (n == </a:t>
            </a:r>
            <a:r>
              <a:rPr lang="en" sz="1400">
                <a:solidFill>
                  <a:srgbClr val="4F8187"/>
                </a:solidFill>
              </a:rPr>
              <a:t>dif</a:t>
            </a:r>
            <a:r>
              <a:rPr lang="en" sz="1400">
                <a:solidFill>
                  <a:schemeClr val="dk1"/>
                </a:solidFill>
              </a:rPr>
              <a:t> / </a:t>
            </a:r>
            <a:r>
              <a:rPr lang="en" sz="1400">
                <a:solidFill>
                  <a:srgbClr val="272AD8"/>
                </a:solidFill>
              </a:rPr>
              <a:t>2</a:t>
            </a:r>
            <a:r>
              <a:rPr lang="en" sz="1400">
                <a:solidFill>
                  <a:schemeClr val="dk1"/>
                </a:solidFill>
              </a:rPr>
              <a:t>){</a:t>
            </a:r>
          </a:p>
          <a:p>
            <a:pPr marL="0" lvl="0" indent="-69850" rtl="0">
              <a:spcBef>
                <a:spcPts val="0"/>
              </a:spcBef>
              <a:spcAft>
                <a:spcPts val="0"/>
              </a:spcAft>
              <a:buClr>
                <a:schemeClr val="dk1"/>
              </a:buClr>
              <a:buSzPts val="1100"/>
              <a:buFont typeface="Arial"/>
              <a:buNone/>
            </a:pPr>
            <a:r>
              <a:rPr lang="en" sz="1400">
                <a:solidFill>
                  <a:schemeClr val="dk1"/>
                </a:solidFill>
              </a:rPr>
              <a:t>            </a:t>
            </a:r>
            <a:r>
              <a:rPr lang="en" sz="1400">
                <a:solidFill>
                  <a:srgbClr val="703DAA"/>
                </a:solidFill>
              </a:rPr>
              <a:t>cout</a:t>
            </a:r>
            <a:r>
              <a:rPr lang="en" sz="1400">
                <a:solidFill>
                  <a:schemeClr val="dk1"/>
                </a:solidFill>
              </a:rPr>
              <a:t> &lt;&lt; </a:t>
            </a:r>
            <a:r>
              <a:rPr lang="en" sz="1400">
                <a:solidFill>
                  <a:srgbClr val="D12F1B"/>
                </a:solidFill>
              </a:rPr>
              <a:t>"You have "</a:t>
            </a:r>
            <a:r>
              <a:rPr lang="en" sz="1400">
                <a:solidFill>
                  <a:schemeClr val="dk1"/>
                </a:solidFill>
              </a:rPr>
              <a:t> &lt;&lt; n &lt;&lt; </a:t>
            </a:r>
            <a:r>
              <a:rPr lang="en" sz="1400">
                <a:solidFill>
                  <a:srgbClr val="D12F1B"/>
                </a:solidFill>
              </a:rPr>
              <a:t>" turns left,"</a:t>
            </a:r>
            <a:r>
              <a:rPr lang="en" sz="1400">
                <a:solidFill>
                  <a:schemeClr val="dk1"/>
                </a:solidFill>
              </a:rPr>
              <a:t>;</a:t>
            </a:r>
          </a:p>
          <a:p>
            <a:pPr marL="0" lvl="0" indent="-69850" rtl="0">
              <a:spcBef>
                <a:spcPts val="0"/>
              </a:spcBef>
              <a:spcAft>
                <a:spcPts val="0"/>
              </a:spcAft>
              <a:buClr>
                <a:schemeClr val="dk1"/>
              </a:buClr>
              <a:buSzPts val="1100"/>
              <a:buFont typeface="Arial"/>
              <a:buNone/>
            </a:pPr>
            <a:r>
              <a:rPr lang="en" sz="1400">
                <a:solidFill>
                  <a:schemeClr val="dk1"/>
                </a:solidFill>
              </a:rPr>
              <a:t>        }</a:t>
            </a:r>
          </a:p>
          <a:p>
            <a:pPr marL="0" lvl="0" indent="0">
              <a:spcBef>
                <a:spcPts val="0"/>
              </a:spcBef>
              <a:buNone/>
            </a:pPr>
            <a:endParaRPr/>
          </a:p>
        </p:txBody>
      </p:sp>
      <p:pic>
        <p:nvPicPr>
          <p:cNvPr id="104" name="Shape 104"/>
          <p:cNvPicPr preferRelativeResize="0"/>
          <p:nvPr/>
        </p:nvPicPr>
        <p:blipFill>
          <a:blip r:embed="rId3">
            <a:alphaModFix/>
          </a:blip>
          <a:stretch>
            <a:fillRect/>
          </a:stretch>
        </p:blipFill>
        <p:spPr>
          <a:xfrm>
            <a:off x="2275375" y="2880469"/>
            <a:ext cx="6563825" cy="19635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t>Difficulty </a:t>
            </a:r>
          </a:p>
        </p:txBody>
      </p:sp>
      <p:sp>
        <p:nvSpPr>
          <p:cNvPr id="110" name="Shape 110"/>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69850" rtl="0">
              <a:spcBef>
                <a:spcPts val="0"/>
              </a:spcBef>
              <a:spcAft>
                <a:spcPts val="0"/>
              </a:spcAft>
              <a:buClr>
                <a:schemeClr val="dk1"/>
              </a:buClr>
              <a:buSzPts val="1100"/>
              <a:buFont typeface="Arial"/>
              <a:buNone/>
            </a:pPr>
            <a:r>
              <a:rPr lang="en" sz="1100">
                <a:solidFill>
                  <a:srgbClr val="BA2DA2"/>
                </a:solidFill>
              </a:rPr>
              <a:t>void</a:t>
            </a:r>
            <a:r>
              <a:rPr lang="en" sz="1100">
                <a:solidFill>
                  <a:schemeClr val="dk1"/>
                </a:solidFill>
              </a:rPr>
              <a:t> level(){</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int</a:t>
            </a:r>
            <a:r>
              <a:rPr lang="en" sz="1100">
                <a:solidFill>
                  <a:schemeClr val="dk1"/>
                </a:solidFill>
              </a:rPr>
              <a:t> difficulty;</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703DAA"/>
                </a:solidFill>
              </a:rPr>
              <a:t>cout</a:t>
            </a:r>
            <a:r>
              <a:rPr lang="en" sz="1100">
                <a:solidFill>
                  <a:schemeClr val="dk1"/>
                </a:solidFill>
              </a:rPr>
              <a:t> &lt;&lt; </a:t>
            </a:r>
            <a:r>
              <a:rPr lang="en" sz="1100">
                <a:solidFill>
                  <a:srgbClr val="D12F1B"/>
                </a:solidFill>
              </a:rPr>
              <a:t>"Choose the difficulty setting"</a:t>
            </a:r>
            <a:r>
              <a:rPr lang="en" sz="1100">
                <a:solidFill>
                  <a:schemeClr val="dk1"/>
                </a:solidFill>
              </a:rPr>
              <a:t> &lt;&lt; </a:t>
            </a:r>
            <a:r>
              <a:rPr lang="en" sz="1100">
                <a:solidFill>
                  <a:srgbClr val="3E1E81"/>
                </a:solidFill>
              </a:rPr>
              <a:t>endl</a:t>
            </a:r>
            <a:r>
              <a:rPr lang="en" sz="1100">
                <a:solidFill>
                  <a:schemeClr val="dk1"/>
                </a:solidFill>
              </a:rPr>
              <a:t> &lt;&lt; </a:t>
            </a:r>
            <a:r>
              <a:rPr lang="en" sz="1100">
                <a:solidFill>
                  <a:srgbClr val="D12F1B"/>
                </a:solidFill>
              </a:rPr>
              <a:t>"Press 1 for easy (20 guesses)"</a:t>
            </a:r>
            <a:r>
              <a:rPr lang="en" sz="1100">
                <a:solidFill>
                  <a:schemeClr val="dk1"/>
                </a:solidFill>
              </a:rPr>
              <a:t> &lt;&lt; </a:t>
            </a:r>
            <a:r>
              <a:rPr lang="en" sz="1100">
                <a:solidFill>
                  <a:srgbClr val="3E1E81"/>
                </a:solidFill>
              </a:rPr>
              <a:t>endl</a:t>
            </a:r>
            <a:r>
              <a:rPr lang="en" sz="1100">
                <a:solidFill>
                  <a:schemeClr val="dk1"/>
                </a:solidFill>
              </a:rPr>
              <a:t> &lt;&lt; </a:t>
            </a:r>
            <a:r>
              <a:rPr lang="en" sz="1100">
                <a:solidFill>
                  <a:srgbClr val="D12F1B"/>
                </a:solidFill>
              </a:rPr>
              <a:t>"Press 2 for medium (12 guesses)"</a:t>
            </a:r>
            <a:r>
              <a:rPr lang="en" sz="1100">
                <a:solidFill>
                  <a:schemeClr val="dk1"/>
                </a:solidFill>
              </a:rPr>
              <a:t> &lt;&lt; </a:t>
            </a:r>
            <a:r>
              <a:rPr lang="en" sz="1100">
                <a:solidFill>
                  <a:srgbClr val="3E1E81"/>
                </a:solidFill>
              </a:rPr>
              <a:t>endl</a:t>
            </a:r>
            <a:r>
              <a:rPr lang="en" sz="1100">
                <a:solidFill>
                  <a:schemeClr val="dk1"/>
                </a:solidFill>
              </a:rPr>
              <a:t> &lt;&lt; </a:t>
            </a:r>
            <a:r>
              <a:rPr lang="en" sz="1100">
                <a:solidFill>
                  <a:srgbClr val="D12F1B"/>
                </a:solidFill>
              </a:rPr>
              <a:t>"Press 3 for hard (8 guesses)"</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703DAA"/>
                </a:solidFill>
              </a:rPr>
              <a:t>cin</a:t>
            </a:r>
            <a:r>
              <a:rPr lang="en" sz="1100">
                <a:solidFill>
                  <a:schemeClr val="dk1"/>
                </a:solidFill>
              </a:rPr>
              <a:t> &gt;&gt; difficulty;</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switch</a:t>
            </a:r>
            <a:r>
              <a:rPr lang="en" sz="1100">
                <a:solidFill>
                  <a:schemeClr val="dk1"/>
                </a:solidFill>
              </a:rPr>
              <a:t> (difficulty) {</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case</a:t>
            </a:r>
            <a:r>
              <a:rPr lang="en" sz="1100">
                <a:solidFill>
                  <a:schemeClr val="dk1"/>
                </a:solidFill>
              </a:rPr>
              <a:t> </a:t>
            </a:r>
            <a:r>
              <a:rPr lang="en" sz="1100">
                <a:solidFill>
                  <a:srgbClr val="272AD8"/>
                </a:solidFill>
              </a:rPr>
              <a:t>1</a:t>
            </a:r>
            <a:r>
              <a:rPr lang="en" sz="1100">
                <a:solidFill>
                  <a:schemeClr val="dk1"/>
                </a:solidFill>
              </a:rPr>
              <a:t>:     </a:t>
            </a:r>
            <a:r>
              <a:rPr lang="en" sz="1100">
                <a:solidFill>
                  <a:srgbClr val="008400"/>
                </a:solidFill>
              </a:rPr>
              <a:t>//easy level</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dif</a:t>
            </a:r>
            <a:r>
              <a:rPr lang="en" sz="1100">
                <a:solidFill>
                  <a:schemeClr val="dk1"/>
                </a:solidFill>
              </a:rPr>
              <a:t> = </a:t>
            </a:r>
            <a:r>
              <a:rPr lang="en" sz="1100">
                <a:solidFill>
                  <a:srgbClr val="272AD8"/>
                </a:solidFill>
              </a:rPr>
              <a:t>20</a:t>
            </a:r>
            <a:r>
              <a:rPr lang="en" sz="1100">
                <a:solidFill>
                  <a:schemeClr val="dk1"/>
                </a:solidFill>
              </a:rPr>
              <a:t>; </a:t>
            </a:r>
            <a:r>
              <a:rPr lang="en" sz="1100">
                <a:solidFill>
                  <a:srgbClr val="008400"/>
                </a:solidFill>
              </a:rPr>
              <a:t>// 20 guesses</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break</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case</a:t>
            </a:r>
            <a:r>
              <a:rPr lang="en" sz="1100">
                <a:solidFill>
                  <a:schemeClr val="dk1"/>
                </a:solidFill>
              </a:rPr>
              <a:t> </a:t>
            </a:r>
            <a:r>
              <a:rPr lang="en" sz="1100">
                <a:solidFill>
                  <a:srgbClr val="272AD8"/>
                </a:solidFill>
              </a:rPr>
              <a:t>2</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dif</a:t>
            </a:r>
            <a:r>
              <a:rPr lang="en" sz="1100">
                <a:solidFill>
                  <a:schemeClr val="dk1"/>
                </a:solidFill>
              </a:rPr>
              <a:t> = </a:t>
            </a:r>
            <a:r>
              <a:rPr lang="en" sz="1100">
                <a:solidFill>
                  <a:srgbClr val="272AD8"/>
                </a:solidFill>
              </a:rPr>
              <a:t>12</a:t>
            </a:r>
            <a:r>
              <a:rPr lang="en" sz="1100">
                <a:solidFill>
                  <a:schemeClr val="dk1"/>
                </a:solidFill>
              </a:rPr>
              <a:t>; </a:t>
            </a:r>
            <a:r>
              <a:rPr lang="en" sz="1100">
                <a:solidFill>
                  <a:srgbClr val="008400"/>
                </a:solidFill>
              </a:rPr>
              <a:t>// 12 guesses</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break</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case</a:t>
            </a:r>
            <a:r>
              <a:rPr lang="en" sz="1100">
                <a:solidFill>
                  <a:schemeClr val="dk1"/>
                </a:solidFill>
              </a:rPr>
              <a:t> </a:t>
            </a:r>
            <a:r>
              <a:rPr lang="en" sz="1100">
                <a:solidFill>
                  <a:srgbClr val="272AD8"/>
                </a:solidFill>
              </a:rPr>
              <a:t>3</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dif</a:t>
            </a:r>
            <a:r>
              <a:rPr lang="en" sz="1100">
                <a:solidFill>
                  <a:schemeClr val="dk1"/>
                </a:solidFill>
              </a:rPr>
              <a:t> = </a:t>
            </a:r>
            <a:r>
              <a:rPr lang="en" sz="1100">
                <a:solidFill>
                  <a:srgbClr val="272AD8"/>
                </a:solidFill>
              </a:rPr>
              <a:t>8</a:t>
            </a:r>
            <a:r>
              <a:rPr lang="en" sz="1100">
                <a:solidFill>
                  <a:schemeClr val="dk1"/>
                </a:solidFill>
              </a:rPr>
              <a:t>; </a:t>
            </a:r>
            <a:r>
              <a:rPr lang="en" sz="1100">
                <a:solidFill>
                  <a:srgbClr val="008400"/>
                </a:solidFill>
              </a:rPr>
              <a:t>// 8 guesses</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break</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default</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4F8187"/>
                </a:solidFill>
              </a:rPr>
              <a:t>dif</a:t>
            </a:r>
            <a:r>
              <a:rPr lang="en" sz="1100">
                <a:solidFill>
                  <a:schemeClr val="dk1"/>
                </a:solidFill>
              </a:rPr>
              <a:t> = </a:t>
            </a:r>
            <a:r>
              <a:rPr lang="en" sz="1100">
                <a:solidFill>
                  <a:srgbClr val="272AD8"/>
                </a:solidFill>
              </a:rPr>
              <a:t>12</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r>
              <a:rPr lang="en" sz="1100">
                <a:solidFill>
                  <a:srgbClr val="BA2DA2"/>
                </a:solidFill>
              </a:rPr>
              <a:t>break</a:t>
            </a:r>
            <a:r>
              <a:rPr lang="en" sz="1100">
                <a:solidFill>
                  <a:schemeClr val="dk1"/>
                </a:solidFill>
              </a:rPr>
              <a:t>;</a:t>
            </a:r>
          </a:p>
          <a:p>
            <a:pPr marL="0" lvl="0" indent="-69850" rtl="0">
              <a:spcBef>
                <a:spcPts val="0"/>
              </a:spcBef>
              <a:spcAft>
                <a:spcPts val="0"/>
              </a:spcAft>
              <a:buClr>
                <a:schemeClr val="dk1"/>
              </a:buClr>
              <a:buSzPts val="1100"/>
              <a:buFont typeface="Arial"/>
              <a:buNone/>
            </a:pPr>
            <a:r>
              <a:rPr lang="en" sz="1100">
                <a:solidFill>
                  <a:schemeClr val="dk1"/>
                </a:solidFill>
              </a:rPr>
              <a:t>    }</a:t>
            </a:r>
          </a:p>
          <a:p>
            <a:pPr marL="0" lvl="0" indent="-69850" rtl="0">
              <a:spcBef>
                <a:spcPts val="0"/>
              </a:spcBef>
              <a:spcAft>
                <a:spcPts val="0"/>
              </a:spcAft>
              <a:buClr>
                <a:schemeClr val="dk1"/>
              </a:buClr>
              <a:buSzPts val="1100"/>
              <a:buFont typeface="Arial"/>
              <a:buNone/>
            </a:pPr>
            <a:r>
              <a:rPr lang="en" sz="1100">
                <a:solidFill>
                  <a:schemeClr val="dk1"/>
                </a:solidFill>
              </a:rPr>
              <a:t>}</a:t>
            </a:r>
          </a:p>
          <a:p>
            <a:pPr marL="0" lvl="0" indent="0">
              <a:spcBef>
                <a:spcPts val="0"/>
              </a:spcBef>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1966</Words>
  <Application>Microsoft Office PowerPoint</Application>
  <PresentationFormat>On-screen Show (16:9)</PresentationFormat>
  <Paragraphs>256</Paragraphs>
  <Slides>20</Slides>
  <Notes>20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20</vt:i4>
      </vt:variant>
    </vt:vector>
  </HeadingPairs>
  <TitlesOfParts>
    <vt:vector size="22" baseType="lpstr">
      <vt:lpstr>Arial</vt:lpstr>
      <vt:lpstr>Simple Light</vt:lpstr>
      <vt:lpstr>Mastermind in C++</vt:lpstr>
      <vt:lpstr>How to play mastermind</vt:lpstr>
      <vt:lpstr>Design practices </vt:lpstr>
      <vt:lpstr>The use of notes</vt:lpstr>
      <vt:lpstr>Functions</vt:lpstr>
      <vt:lpstr>Randomize</vt:lpstr>
      <vt:lpstr>Instructional screens</vt:lpstr>
      <vt:lpstr>Game turns</vt:lpstr>
      <vt:lpstr>Difficulty </vt:lpstr>
      <vt:lpstr>Examples of class topics</vt:lpstr>
      <vt:lpstr>Control flow</vt:lpstr>
      <vt:lpstr>Arrays</vt:lpstr>
      <vt:lpstr>Input and output</vt:lpstr>
      <vt:lpstr>If/else</vt:lpstr>
      <vt:lpstr>Switch case</vt:lpstr>
      <vt:lpstr>Libraries</vt:lpstr>
      <vt:lpstr>Debugging</vt:lpstr>
      <vt:lpstr>Getting wrong clues</vt:lpstr>
      <vt:lpstr>Turn Counter</vt:lpstr>
      <vt:lpstr>Global vs local variables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Mastermind in C++</dc:title>
  <dc:creator>Lucas Bazile</dc:creator>
  <cp:lastModifiedBy>Lucas Bazile</cp:lastModifiedBy>
  <cp:revision>1</cp:revision>
  <dcterms:modified xsi:type="dcterms:W3CDTF">2017-12-15T20:36:35Z</dcterms:modified>
</cp:coreProperties>
</file>