
<file path=[Content_Types].xml><?xml version="1.0" encoding="utf-8"?>
<Types xmlns="http://schemas.openxmlformats.org/package/2006/content-types">
  <Default Extension="png" ContentType="image/png"/>
  <Default Extension="jpeg" ContentType="image/jpeg"/>
  <Default Extension="emf" ContentType="image/x-emf"/>
  <Default Extension="3gp" ContentType="vide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64"/>
  </p:notesMasterIdLst>
  <p:sldIdLst>
    <p:sldId id="256" r:id="rId2"/>
    <p:sldId id="257" r:id="rId3"/>
    <p:sldId id="258" r:id="rId4"/>
    <p:sldId id="271" r:id="rId5"/>
    <p:sldId id="284" r:id="rId6"/>
    <p:sldId id="321" r:id="rId7"/>
    <p:sldId id="308" r:id="rId8"/>
    <p:sldId id="309" r:id="rId9"/>
    <p:sldId id="297" r:id="rId10"/>
    <p:sldId id="259" r:id="rId11"/>
    <p:sldId id="272" r:id="rId12"/>
    <p:sldId id="285" r:id="rId13"/>
    <p:sldId id="328" r:id="rId14"/>
    <p:sldId id="322" r:id="rId15"/>
    <p:sldId id="311" r:id="rId16"/>
    <p:sldId id="310" r:id="rId17"/>
    <p:sldId id="298" r:id="rId18"/>
    <p:sldId id="260" r:id="rId19"/>
    <p:sldId id="273" r:id="rId20"/>
    <p:sldId id="286" r:id="rId21"/>
    <p:sldId id="323" r:id="rId22"/>
    <p:sldId id="313" r:id="rId23"/>
    <p:sldId id="312" r:id="rId24"/>
    <p:sldId id="314" r:id="rId25"/>
    <p:sldId id="299" r:id="rId26"/>
    <p:sldId id="261" r:id="rId27"/>
    <p:sldId id="274" r:id="rId28"/>
    <p:sldId id="287" r:id="rId29"/>
    <p:sldId id="324" r:id="rId30"/>
    <p:sldId id="315" r:id="rId31"/>
    <p:sldId id="316" r:id="rId32"/>
    <p:sldId id="300" r:id="rId33"/>
    <p:sldId id="262" r:id="rId34"/>
    <p:sldId id="276" r:id="rId35"/>
    <p:sldId id="288" r:id="rId36"/>
    <p:sldId id="329" r:id="rId37"/>
    <p:sldId id="325" r:id="rId38"/>
    <p:sldId id="317" r:id="rId39"/>
    <p:sldId id="318" r:id="rId40"/>
    <p:sldId id="301" r:id="rId41"/>
    <p:sldId id="263" r:id="rId42"/>
    <p:sldId id="277" r:id="rId43"/>
    <p:sldId id="289" r:id="rId44"/>
    <p:sldId id="326" r:id="rId45"/>
    <p:sldId id="319" r:id="rId46"/>
    <p:sldId id="330" r:id="rId47"/>
    <p:sldId id="302" r:id="rId48"/>
    <p:sldId id="264" r:id="rId49"/>
    <p:sldId id="275" r:id="rId50"/>
    <p:sldId id="290" r:id="rId51"/>
    <p:sldId id="331" r:id="rId52"/>
    <p:sldId id="303" r:id="rId53"/>
    <p:sldId id="265" r:id="rId54"/>
    <p:sldId id="278" r:id="rId55"/>
    <p:sldId id="291" r:id="rId56"/>
    <p:sldId id="320" r:id="rId57"/>
    <p:sldId id="304" r:id="rId58"/>
    <p:sldId id="266" r:id="rId59"/>
    <p:sldId id="279" r:id="rId60"/>
    <p:sldId id="292" r:id="rId61"/>
    <p:sldId id="332" r:id="rId62"/>
    <p:sldId id="305"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660"/>
  </p:normalViewPr>
  <p:slideViewPr>
    <p:cSldViewPr>
      <p:cViewPr varScale="1">
        <p:scale>
          <a:sx n="110" d="100"/>
          <a:sy n="110" d="100"/>
        </p:scale>
        <p:origin x="-165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8DAB1F-703C-413F-8637-75C836981590}" type="datetimeFigureOut">
              <a:rPr lang="en-US" smtClean="0"/>
              <a:t>12/18/2015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4379B0-3DEE-4B39-A388-87D6BA5C650D}" type="slidenum">
              <a:rPr lang="en-US" smtClean="0"/>
              <a:t>‹#›</a:t>
            </a:fld>
            <a:endParaRPr lang="en-US"/>
          </a:p>
        </p:txBody>
      </p:sp>
    </p:spTree>
    <p:extLst>
      <p:ext uri="{BB962C8B-B14F-4D97-AF65-F5344CB8AC3E}">
        <p14:creationId xmlns:p14="http://schemas.microsoft.com/office/powerpoint/2010/main" val="249750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4379B0-3DEE-4B39-A388-87D6BA5C650D}" type="slidenum">
              <a:rPr lang="en-US" smtClean="0"/>
              <a:t>57</a:t>
            </a:fld>
            <a:endParaRPr lang="en-US"/>
          </a:p>
        </p:txBody>
      </p:sp>
    </p:spTree>
    <p:extLst>
      <p:ext uri="{BB962C8B-B14F-4D97-AF65-F5344CB8AC3E}">
        <p14:creationId xmlns:p14="http://schemas.microsoft.com/office/powerpoint/2010/main" val="3787340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CDCF63E6-96F4-4724-83AB-053B6FC808D3}" type="datetime1">
              <a:rPr lang="en-US" smtClean="0"/>
              <a:t>12/18/2015</a:t>
            </a:fld>
            <a:endParaRPr lang="en-US"/>
          </a:p>
        </p:txBody>
      </p:sp>
      <p:sp>
        <p:nvSpPr>
          <p:cNvPr id="23" name="Slide Number Placeholder 22"/>
          <p:cNvSpPr>
            <a:spLocks noGrp="1"/>
          </p:cNvSpPr>
          <p:nvPr>
            <p:ph type="sldNum" sz="quarter" idx="11"/>
          </p:nvPr>
        </p:nvSpPr>
        <p:spPr/>
        <p:txBody>
          <a:bodyPr/>
          <a:lstStyle/>
          <a:p>
            <a:fld id="{516B557B-031B-4AD5-A84B-2CCCE8451188}"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12AB05-87A5-4ECA-A8C5-1DC48B544E03}" type="datetime1">
              <a:rPr lang="en-US" smtClean="0"/>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B557B-031B-4AD5-A84B-2CCCE845118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A81463-9E87-4104-9C98-C9609597CE87}" type="datetime1">
              <a:rPr lang="en-US" smtClean="0"/>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B557B-031B-4AD5-A84B-2CCCE845118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38AE0CB0-7597-4CBC-9B81-FE04993A0859}" type="datetime1">
              <a:rPr lang="en-US" smtClean="0"/>
              <a:t>12/18/2015</a:t>
            </a:fld>
            <a:endParaRPr lang="en-US"/>
          </a:p>
        </p:txBody>
      </p:sp>
      <p:sp>
        <p:nvSpPr>
          <p:cNvPr id="19" name="Slide Number Placeholder 18"/>
          <p:cNvSpPr>
            <a:spLocks noGrp="1"/>
          </p:cNvSpPr>
          <p:nvPr>
            <p:ph type="sldNum" sz="quarter" idx="15"/>
          </p:nvPr>
        </p:nvSpPr>
        <p:spPr/>
        <p:txBody>
          <a:bodyPr/>
          <a:lstStyle/>
          <a:p>
            <a:fld id="{516B557B-031B-4AD5-A84B-2CCCE8451188}"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760F291F-3176-4740-A5EC-876CC7F17508}" type="datetime1">
              <a:rPr lang="en-US" smtClean="0"/>
              <a:t>12/18/2015</a:t>
            </a:fld>
            <a:endParaRPr lang="en-US"/>
          </a:p>
        </p:txBody>
      </p:sp>
      <p:sp>
        <p:nvSpPr>
          <p:cNvPr id="20" name="Slide Number Placeholder 19"/>
          <p:cNvSpPr>
            <a:spLocks noGrp="1"/>
          </p:cNvSpPr>
          <p:nvPr>
            <p:ph type="sldNum" sz="quarter" idx="11"/>
          </p:nvPr>
        </p:nvSpPr>
        <p:spPr/>
        <p:txBody>
          <a:bodyPr/>
          <a:lstStyle/>
          <a:p>
            <a:fld id="{516B557B-031B-4AD5-A84B-2CCCE8451188}"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7E7BEC31-5D1C-4257-A8FF-F5FEE9830E9C}" type="datetime1">
              <a:rPr lang="en-US" smtClean="0"/>
              <a:t>12/18/2015</a:t>
            </a:fld>
            <a:endParaRPr lang="en-US"/>
          </a:p>
        </p:txBody>
      </p:sp>
      <p:sp>
        <p:nvSpPr>
          <p:cNvPr id="25" name="Slide Number Placeholder 24"/>
          <p:cNvSpPr>
            <a:spLocks noGrp="1"/>
          </p:cNvSpPr>
          <p:nvPr>
            <p:ph type="sldNum" sz="quarter" idx="16"/>
          </p:nvPr>
        </p:nvSpPr>
        <p:spPr/>
        <p:txBody>
          <a:bodyPr/>
          <a:lstStyle/>
          <a:p>
            <a:fld id="{516B557B-031B-4AD5-A84B-2CCCE8451188}"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14438636-3C74-46B0-B225-23CCC74D7EF3}" type="datetime1">
              <a:rPr lang="en-US" smtClean="0"/>
              <a:t>12/18/2015</a:t>
            </a:fld>
            <a:endParaRPr lang="en-US"/>
          </a:p>
        </p:txBody>
      </p:sp>
      <p:sp>
        <p:nvSpPr>
          <p:cNvPr id="24" name="Slide Number Placeholder 23"/>
          <p:cNvSpPr>
            <a:spLocks noGrp="1"/>
          </p:cNvSpPr>
          <p:nvPr>
            <p:ph type="sldNum" sz="quarter" idx="17"/>
          </p:nvPr>
        </p:nvSpPr>
        <p:spPr/>
        <p:txBody>
          <a:bodyPr/>
          <a:lstStyle/>
          <a:p>
            <a:fld id="{516B557B-031B-4AD5-A84B-2CCCE8451188}"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8E4F61EE-11EB-4043-A37B-39E71ECE9E64}" type="datetime1">
              <a:rPr lang="en-US" smtClean="0"/>
              <a:t>12/18/2015</a:t>
            </a:fld>
            <a:endParaRPr lang="en-US"/>
          </a:p>
        </p:txBody>
      </p:sp>
      <p:sp>
        <p:nvSpPr>
          <p:cNvPr id="14" name="Slide Number Placeholder 13"/>
          <p:cNvSpPr>
            <a:spLocks noGrp="1"/>
          </p:cNvSpPr>
          <p:nvPr>
            <p:ph type="sldNum" sz="quarter" idx="11"/>
          </p:nvPr>
        </p:nvSpPr>
        <p:spPr/>
        <p:txBody>
          <a:bodyPr/>
          <a:lstStyle/>
          <a:p>
            <a:fld id="{516B557B-031B-4AD5-A84B-2CCCE8451188}"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CD224371-7BEE-42F5-97B3-69C35EE7B0A2}" type="datetime1">
              <a:rPr lang="en-US" smtClean="0"/>
              <a:t>12/18/2015</a:t>
            </a:fld>
            <a:endParaRPr lang="en-US"/>
          </a:p>
        </p:txBody>
      </p:sp>
      <p:sp>
        <p:nvSpPr>
          <p:cNvPr id="12" name="Slide Number Placeholder 11"/>
          <p:cNvSpPr>
            <a:spLocks noGrp="1"/>
          </p:cNvSpPr>
          <p:nvPr>
            <p:ph type="sldNum" sz="quarter" idx="11"/>
          </p:nvPr>
        </p:nvSpPr>
        <p:spPr/>
        <p:txBody>
          <a:bodyPr/>
          <a:lstStyle/>
          <a:p>
            <a:fld id="{516B557B-031B-4AD5-A84B-2CCCE8451188}"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B221CE3C-9174-4D5B-B6FB-95BD63617AFD}" type="datetime1">
              <a:rPr lang="en-US" smtClean="0"/>
              <a:t>12/18/2015</a:t>
            </a:fld>
            <a:endParaRPr lang="en-US"/>
          </a:p>
        </p:txBody>
      </p:sp>
      <p:sp>
        <p:nvSpPr>
          <p:cNvPr id="18" name="Slide Number Placeholder 17"/>
          <p:cNvSpPr>
            <a:spLocks noGrp="1"/>
          </p:cNvSpPr>
          <p:nvPr>
            <p:ph type="sldNum" sz="quarter" idx="16"/>
          </p:nvPr>
        </p:nvSpPr>
        <p:spPr/>
        <p:txBody>
          <a:bodyPr/>
          <a:lstStyle/>
          <a:p>
            <a:fld id="{516B557B-031B-4AD5-A84B-2CCCE8451188}"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72BCFD3C-0267-4AB4-AC60-0174AB837B92}" type="datetime1">
              <a:rPr lang="en-US" smtClean="0"/>
              <a:t>12/18/2015</a:t>
            </a:fld>
            <a:endParaRPr lang="en-US"/>
          </a:p>
        </p:txBody>
      </p:sp>
      <p:sp>
        <p:nvSpPr>
          <p:cNvPr id="20" name="Slide Number Placeholder 19"/>
          <p:cNvSpPr>
            <a:spLocks noGrp="1"/>
          </p:cNvSpPr>
          <p:nvPr>
            <p:ph type="sldNum" sz="quarter" idx="15"/>
          </p:nvPr>
        </p:nvSpPr>
        <p:spPr/>
        <p:txBody>
          <a:bodyPr/>
          <a:lstStyle/>
          <a:p>
            <a:fld id="{516B557B-031B-4AD5-A84B-2CCCE8451188}"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65BBA85B-A1B4-479A-8799-27E312D12701}" type="datetime1">
              <a:rPr lang="en-US" smtClean="0"/>
              <a:t>12/18/2015</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516B557B-031B-4AD5-A84B-2CCCE845118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3gp"/><Relationship Id="rId1" Type="http://schemas.microsoft.com/office/2007/relationships/media" Target="../media/media1.3gp"/><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3gp"/><Relationship Id="rId1" Type="http://schemas.microsoft.com/office/2007/relationships/media" Target="../media/media2.3gp"/><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3gp"/><Relationship Id="rId1" Type="http://schemas.microsoft.com/office/2007/relationships/media" Target="../media/media3.3gp"/><Relationship Id="rId4" Type="http://schemas.openxmlformats.org/officeDocument/2006/relationships/image" Target="../media/image3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By: Justin Wells</a:t>
            </a:r>
            <a:endParaRPr lang="en-US" dirty="0"/>
          </a:p>
        </p:txBody>
      </p:sp>
      <p:sp>
        <p:nvSpPr>
          <p:cNvPr id="4" name="Slide Number Placeholder 3"/>
          <p:cNvSpPr>
            <a:spLocks noGrp="1"/>
          </p:cNvSpPr>
          <p:nvPr>
            <p:ph type="sldNum" sz="quarter" idx="11"/>
          </p:nvPr>
        </p:nvSpPr>
        <p:spPr/>
        <p:txBody>
          <a:bodyPr/>
          <a:lstStyle/>
          <a:p>
            <a:fld id="{516B557B-031B-4AD5-A84B-2CCCE8451188}" type="slidenum">
              <a:rPr lang="en-US" smtClean="0"/>
              <a:t>1</a:t>
            </a:fld>
            <a:endParaRPr lang="en-US"/>
          </a:p>
        </p:txBody>
      </p:sp>
      <p:sp>
        <p:nvSpPr>
          <p:cNvPr id="2" name="Title 1"/>
          <p:cNvSpPr>
            <a:spLocks noGrp="1"/>
          </p:cNvSpPr>
          <p:nvPr>
            <p:ph type="title"/>
          </p:nvPr>
        </p:nvSpPr>
        <p:spPr/>
        <p:txBody>
          <a:bodyPr/>
          <a:lstStyle/>
          <a:p>
            <a:r>
              <a:rPr lang="en-US" dirty="0" smtClean="0"/>
              <a:t>EECT 112 Lab Notebook</a:t>
            </a:r>
            <a:endParaRPr lang="en-US" dirty="0"/>
          </a:p>
        </p:txBody>
      </p:sp>
    </p:spTree>
    <p:extLst>
      <p:ext uri="{BB962C8B-B14F-4D97-AF65-F5344CB8AC3E}">
        <p14:creationId xmlns:p14="http://schemas.microsoft.com/office/powerpoint/2010/main" val="177768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1"/>
          </p:nvPr>
        </p:nvSpPr>
        <p:spPr/>
        <p:txBody>
          <a:bodyPr/>
          <a:lstStyle/>
          <a:p>
            <a:fld id="{516B557B-031B-4AD5-A84B-2CCCE8451188}" type="slidenum">
              <a:rPr lang="en-US" smtClean="0"/>
              <a:t>10</a:t>
            </a:fld>
            <a:endParaRPr lang="en-US"/>
          </a:p>
        </p:txBody>
      </p:sp>
      <p:sp>
        <p:nvSpPr>
          <p:cNvPr id="5" name="Title 4"/>
          <p:cNvSpPr>
            <a:spLocks noGrp="1"/>
          </p:cNvSpPr>
          <p:nvPr>
            <p:ph type="title"/>
          </p:nvPr>
        </p:nvSpPr>
        <p:spPr>
          <a:xfrm>
            <a:off x="352426" y="457200"/>
            <a:ext cx="8791574" cy="2438399"/>
          </a:xfrm>
        </p:spPr>
        <p:txBody>
          <a:bodyPr>
            <a:normAutofit/>
          </a:bodyPr>
          <a:lstStyle/>
          <a:p>
            <a:r>
              <a:rPr lang="en-US" sz="4800" dirty="0"/>
              <a:t>Lab 2 – </a:t>
            </a:r>
            <a:r>
              <a:rPr lang="en-US" sz="4800" dirty="0" smtClean="0"/>
              <a:t>AND, OR, INVERT</a:t>
            </a:r>
            <a:endParaRPr lang="en-US" sz="4800" dirty="0"/>
          </a:p>
        </p:txBody>
      </p:sp>
    </p:spTree>
    <p:extLst>
      <p:ext uri="{BB962C8B-B14F-4D97-AF65-F5344CB8AC3E}">
        <p14:creationId xmlns:p14="http://schemas.microsoft.com/office/powerpoint/2010/main" val="2492859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3228974" cy="3337560"/>
          </a:xfrm>
        </p:spPr>
        <p:txBody>
          <a:bodyPr/>
          <a:lstStyle/>
          <a:p>
            <a:r>
              <a:rPr lang="en-US" b="1" u="sng" dirty="0" smtClean="0"/>
              <a:t>Objective of the Lab</a:t>
            </a:r>
          </a:p>
          <a:p>
            <a:r>
              <a:rPr lang="en-US" dirty="0"/>
              <a:t> To build a circuit that will invert the input voltage from a high to a low and vice versa.</a:t>
            </a:r>
            <a:endParaRPr lang="en-US" b="1" u="sng" dirty="0"/>
          </a:p>
        </p:txBody>
      </p:sp>
      <p:sp>
        <p:nvSpPr>
          <p:cNvPr id="3" name="Slide Number Placeholder 2"/>
          <p:cNvSpPr>
            <a:spLocks noGrp="1"/>
          </p:cNvSpPr>
          <p:nvPr>
            <p:ph type="sldNum" sz="quarter" idx="15"/>
          </p:nvPr>
        </p:nvSpPr>
        <p:spPr/>
        <p:txBody>
          <a:bodyPr/>
          <a:lstStyle/>
          <a:p>
            <a:fld id="{516B557B-031B-4AD5-A84B-2CCCE8451188}" type="slidenum">
              <a:rPr lang="en-US" smtClean="0"/>
              <a:t>11</a:t>
            </a:fld>
            <a:endParaRPr lang="en-US"/>
          </a:p>
        </p:txBody>
      </p:sp>
      <p:sp>
        <p:nvSpPr>
          <p:cNvPr id="4" name="Title 3"/>
          <p:cNvSpPr>
            <a:spLocks noGrp="1"/>
          </p:cNvSpPr>
          <p:nvPr>
            <p:ph type="title"/>
          </p:nvPr>
        </p:nvSpPr>
        <p:spPr/>
        <p:txBody>
          <a:bodyPr/>
          <a:lstStyle/>
          <a:p>
            <a:r>
              <a:rPr lang="en-US" dirty="0"/>
              <a:t>Lab 2 – AND, OR, INVERT</a:t>
            </a:r>
          </a:p>
        </p:txBody>
      </p:sp>
      <p:sp>
        <p:nvSpPr>
          <p:cNvPr id="5" name="TextBox 4"/>
          <p:cNvSpPr txBox="1"/>
          <p:nvPr/>
        </p:nvSpPr>
        <p:spPr>
          <a:xfrm>
            <a:off x="3733800" y="1447800"/>
            <a:ext cx="5410200" cy="2585323"/>
          </a:xfrm>
          <a:prstGeom prst="rect">
            <a:avLst/>
          </a:prstGeom>
          <a:noFill/>
        </p:spPr>
        <p:txBody>
          <a:bodyPr wrap="square" rtlCol="0">
            <a:spAutoFit/>
          </a:bodyPr>
          <a:lstStyle/>
          <a:p>
            <a:r>
              <a:rPr lang="en-US" b="1" u="sng" dirty="0" smtClean="0"/>
              <a:t>Equipment and Materials Used</a:t>
            </a:r>
          </a:p>
          <a:p>
            <a:r>
              <a:rPr lang="en-US" dirty="0"/>
              <a:t>Breadboard</a:t>
            </a:r>
          </a:p>
          <a:p>
            <a:r>
              <a:rPr lang="en-US" dirty="0"/>
              <a:t>      2x 10k Resistors</a:t>
            </a:r>
          </a:p>
          <a:p>
            <a:r>
              <a:rPr lang="en-US" dirty="0"/>
              <a:t>      1x 74LS32 OR Chip</a:t>
            </a:r>
          </a:p>
          <a:p>
            <a:r>
              <a:rPr lang="en-US" dirty="0"/>
              <a:t>      1x 74LS04 INVERT </a:t>
            </a:r>
            <a:r>
              <a:rPr lang="en-US" dirty="0" smtClean="0"/>
              <a:t>Chip</a:t>
            </a:r>
          </a:p>
          <a:p>
            <a:r>
              <a:rPr lang="en-US" dirty="0"/>
              <a:t> </a:t>
            </a:r>
            <a:r>
              <a:rPr lang="en-US" dirty="0" smtClean="0"/>
              <a:t>     1x 74LS08 AND Chip</a:t>
            </a:r>
            <a:endParaRPr lang="en-US" dirty="0"/>
          </a:p>
          <a:p>
            <a:r>
              <a:rPr lang="en-US" dirty="0"/>
              <a:t>      Power Supply: RSR HY1802D S/N: 022510026</a:t>
            </a:r>
          </a:p>
          <a:p>
            <a:r>
              <a:rPr lang="en-US" dirty="0"/>
              <a:t> </a:t>
            </a:r>
            <a:r>
              <a:rPr lang="en-US" dirty="0" smtClean="0"/>
              <a:t>     Digital </a:t>
            </a:r>
            <a:r>
              <a:rPr lang="en-US" dirty="0" err="1"/>
              <a:t>Multimeter</a:t>
            </a:r>
            <a:r>
              <a:rPr lang="en-US" dirty="0"/>
              <a:t>: </a:t>
            </a:r>
            <a:r>
              <a:rPr lang="en-US" dirty="0" err="1"/>
              <a:t>GwINSTEK</a:t>
            </a:r>
            <a:r>
              <a:rPr lang="en-US" dirty="0"/>
              <a:t> GDM-8245 </a:t>
            </a:r>
          </a:p>
          <a:p>
            <a:r>
              <a:rPr lang="en-US" dirty="0"/>
              <a:t>S/N: </a:t>
            </a:r>
            <a:r>
              <a:rPr lang="en-US" dirty="0" smtClean="0"/>
              <a:t>CL860264</a:t>
            </a:r>
            <a:endParaRPr lang="en-US" dirty="0"/>
          </a:p>
        </p:txBody>
      </p:sp>
      <p:sp>
        <p:nvSpPr>
          <p:cNvPr id="6" name="TextBox 5"/>
          <p:cNvSpPr txBox="1"/>
          <p:nvPr/>
        </p:nvSpPr>
        <p:spPr>
          <a:xfrm>
            <a:off x="304800" y="4953000"/>
            <a:ext cx="8610600" cy="1477328"/>
          </a:xfrm>
          <a:prstGeom prst="rect">
            <a:avLst/>
          </a:prstGeom>
          <a:noFill/>
        </p:spPr>
        <p:txBody>
          <a:bodyPr wrap="square" rtlCol="0">
            <a:spAutoFit/>
          </a:bodyPr>
          <a:lstStyle/>
          <a:p>
            <a:r>
              <a:rPr lang="en-US" b="1" u="sng" dirty="0" smtClean="0"/>
              <a:t>Research</a:t>
            </a:r>
          </a:p>
          <a:p>
            <a:r>
              <a:rPr lang="en-US" dirty="0" smtClean="0"/>
              <a:t>In class lecture</a:t>
            </a:r>
            <a:endParaRPr lang="en-US" dirty="0"/>
          </a:p>
          <a:p>
            <a:endParaRPr lang="en-US" b="1" u="sng" dirty="0" smtClean="0"/>
          </a:p>
          <a:p>
            <a:endParaRPr lang="en-US" b="1" u="sng" dirty="0"/>
          </a:p>
          <a:p>
            <a:endParaRPr lang="en-US" b="1" u="sng" dirty="0"/>
          </a:p>
        </p:txBody>
      </p:sp>
    </p:spTree>
    <p:extLst>
      <p:ext uri="{BB962C8B-B14F-4D97-AF65-F5344CB8AC3E}">
        <p14:creationId xmlns:p14="http://schemas.microsoft.com/office/powerpoint/2010/main" val="774046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ctr"/>
            <a:r>
              <a:rPr lang="en-US" b="1" u="sng" dirty="0" smtClean="0"/>
              <a:t>Lab Procedure</a:t>
            </a:r>
          </a:p>
          <a:p>
            <a:r>
              <a:rPr lang="en-US" dirty="0" smtClean="0"/>
              <a:t>This lab was a continuation of the lab we produced last week. What we added this lab was one INVERT chip after each AND </a:t>
            </a:r>
            <a:r>
              <a:rPr lang="en-US" dirty="0" err="1" smtClean="0"/>
              <a:t>and</a:t>
            </a:r>
            <a:r>
              <a:rPr lang="en-US" dirty="0" smtClean="0"/>
              <a:t> OR chip in the circuit produced last week, both in </a:t>
            </a:r>
            <a:r>
              <a:rPr lang="en-US" dirty="0" err="1" smtClean="0"/>
              <a:t>multisim</a:t>
            </a:r>
            <a:r>
              <a:rPr lang="en-US" dirty="0" smtClean="0"/>
              <a:t> and in the lab. From there we recorded the measurements and then made a small circuit using two INVERT gates.</a:t>
            </a:r>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12</a:t>
            </a:fld>
            <a:endParaRPr lang="en-US"/>
          </a:p>
        </p:txBody>
      </p:sp>
      <p:sp>
        <p:nvSpPr>
          <p:cNvPr id="4" name="Title 3"/>
          <p:cNvSpPr>
            <a:spLocks noGrp="1"/>
          </p:cNvSpPr>
          <p:nvPr>
            <p:ph type="title"/>
          </p:nvPr>
        </p:nvSpPr>
        <p:spPr/>
        <p:txBody>
          <a:bodyPr/>
          <a:lstStyle/>
          <a:p>
            <a:r>
              <a:rPr lang="en-US" dirty="0"/>
              <a:t>Lab 2 – AND, OR, INVERT</a:t>
            </a:r>
          </a:p>
        </p:txBody>
      </p:sp>
    </p:spTree>
    <p:extLst>
      <p:ext uri="{BB962C8B-B14F-4D97-AF65-F5344CB8AC3E}">
        <p14:creationId xmlns:p14="http://schemas.microsoft.com/office/powerpoint/2010/main" val="2341435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5715000"/>
            <a:ext cx="8410574" cy="472440"/>
          </a:xfrm>
        </p:spPr>
        <p:txBody>
          <a:bodyPr/>
          <a:lstStyle/>
          <a:p>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13</a:t>
            </a:fld>
            <a:endParaRPr lang="en-US"/>
          </a:p>
        </p:txBody>
      </p:sp>
      <p:sp>
        <p:nvSpPr>
          <p:cNvPr id="4" name="Title 3"/>
          <p:cNvSpPr>
            <a:spLocks noGrp="1"/>
          </p:cNvSpPr>
          <p:nvPr>
            <p:ph type="title"/>
          </p:nvPr>
        </p:nvSpPr>
        <p:spPr/>
        <p:txBody>
          <a:bodyPr/>
          <a:lstStyle/>
          <a:p>
            <a:r>
              <a:rPr lang="en-US" dirty="0"/>
              <a:t>Lab 2 – AND, OR, INVERT</a:t>
            </a:r>
          </a:p>
        </p:txBody>
      </p:sp>
      <p:graphicFrame>
        <p:nvGraphicFramePr>
          <p:cNvPr id="5" name="Content Placeholder 4"/>
          <p:cNvGraphicFramePr>
            <a:graphicFrameLocks/>
          </p:cNvGraphicFramePr>
          <p:nvPr>
            <p:extLst>
              <p:ext uri="{D42A27DB-BD31-4B8C-83A1-F6EECF244321}">
                <p14:modId xmlns:p14="http://schemas.microsoft.com/office/powerpoint/2010/main" val="1171634535"/>
              </p:ext>
            </p:extLst>
          </p:nvPr>
        </p:nvGraphicFramePr>
        <p:xfrm>
          <a:off x="152401" y="1651632"/>
          <a:ext cx="2496063" cy="1789488"/>
        </p:xfrm>
        <a:graphic>
          <a:graphicData uri="http://schemas.openxmlformats.org/drawingml/2006/table">
            <a:tbl>
              <a:tblPr>
                <a:tableStyleId>{5C22544A-7EE6-4342-B048-85BDC9FD1C3A}</a:tableStyleId>
              </a:tblPr>
              <a:tblGrid>
                <a:gridCol w="832021"/>
                <a:gridCol w="832021"/>
                <a:gridCol w="832021"/>
              </a:tblGrid>
              <a:tr h="298248">
                <a:tc gridSpan="3">
                  <a:txBody>
                    <a:bodyPr/>
                    <a:lstStyle/>
                    <a:p>
                      <a:pPr algn="ctr" fontAlgn="b"/>
                      <a:r>
                        <a:rPr lang="en-US" sz="1100" u="none" strike="noStrike">
                          <a:effectLst/>
                        </a:rPr>
                        <a:t>74LS32</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r>
              <a:tr h="298248">
                <a:tc>
                  <a:txBody>
                    <a:bodyPr/>
                    <a:lstStyle/>
                    <a:p>
                      <a:pPr algn="ctr" fontAlgn="b"/>
                      <a:r>
                        <a:rPr lang="en-US" sz="1100" u="none" strike="noStrike">
                          <a:effectLst/>
                        </a:rPr>
                        <a:t>Gate 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Gate 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Output</a:t>
                      </a:r>
                      <a:endParaRPr lang="en-US" sz="1100" b="0" i="0" u="none" strike="noStrike">
                        <a:solidFill>
                          <a:srgbClr val="000000"/>
                        </a:solidFill>
                        <a:effectLst/>
                        <a:latin typeface="Calibri" panose="020F0502020204030204" pitchFamily="34" charset="0"/>
                      </a:endParaRPr>
                    </a:p>
                  </a:txBody>
                  <a:tcPr marL="9525" marR="9525" marT="9525" marB="0" anchor="b"/>
                </a:tc>
              </a:tr>
              <a:tr h="298248">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0.159v</a:t>
                      </a:r>
                      <a:endParaRPr lang="en-US" sz="1100" b="0" i="0" u="none" strike="noStrike">
                        <a:solidFill>
                          <a:srgbClr val="000000"/>
                        </a:solidFill>
                        <a:effectLst/>
                        <a:latin typeface="Calibri" panose="020F0502020204030204" pitchFamily="34" charset="0"/>
                      </a:endParaRPr>
                    </a:p>
                  </a:txBody>
                  <a:tcPr marL="9525" marR="9525" marT="9525" marB="0" anchor="b"/>
                </a:tc>
              </a:tr>
              <a:tr h="298248">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4.47v</a:t>
                      </a:r>
                      <a:endParaRPr lang="en-US" sz="1100" b="0" i="0" u="none" strike="noStrike">
                        <a:solidFill>
                          <a:srgbClr val="000000"/>
                        </a:solidFill>
                        <a:effectLst/>
                        <a:latin typeface="Calibri" panose="020F0502020204030204" pitchFamily="34" charset="0"/>
                      </a:endParaRPr>
                    </a:p>
                  </a:txBody>
                  <a:tcPr marL="9525" marR="9525" marT="9525" marB="0" anchor="b"/>
                </a:tc>
              </a:tr>
              <a:tr h="298248">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4.47v</a:t>
                      </a:r>
                      <a:endParaRPr lang="en-US" sz="1100" b="0" i="0" u="none" strike="noStrike">
                        <a:solidFill>
                          <a:srgbClr val="000000"/>
                        </a:solidFill>
                        <a:effectLst/>
                        <a:latin typeface="Calibri" panose="020F0502020204030204" pitchFamily="34" charset="0"/>
                      </a:endParaRPr>
                    </a:p>
                  </a:txBody>
                  <a:tcPr marL="9525" marR="9525" marT="9525" marB="0" anchor="b"/>
                </a:tc>
              </a:tr>
              <a:tr h="298248">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4.47v</a:t>
                      </a:r>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23763343"/>
              </p:ext>
            </p:extLst>
          </p:nvPr>
        </p:nvGraphicFramePr>
        <p:xfrm>
          <a:off x="3124200" y="1676400"/>
          <a:ext cx="2496063" cy="1789488"/>
        </p:xfrm>
        <a:graphic>
          <a:graphicData uri="http://schemas.openxmlformats.org/drawingml/2006/table">
            <a:tbl>
              <a:tblPr>
                <a:tableStyleId>{5C22544A-7EE6-4342-B048-85BDC9FD1C3A}</a:tableStyleId>
              </a:tblPr>
              <a:tblGrid>
                <a:gridCol w="832021"/>
                <a:gridCol w="832021"/>
                <a:gridCol w="832021"/>
              </a:tblGrid>
              <a:tr h="298248">
                <a:tc gridSpan="3">
                  <a:txBody>
                    <a:bodyPr/>
                    <a:lstStyle/>
                    <a:p>
                      <a:pPr algn="ctr" fontAlgn="b"/>
                      <a:r>
                        <a:rPr lang="en-US" sz="1100" u="none" strike="noStrike">
                          <a:effectLst/>
                        </a:rPr>
                        <a:t>74LS04</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r>
              <a:tr h="298248">
                <a:tc>
                  <a:txBody>
                    <a:bodyPr/>
                    <a:lstStyle/>
                    <a:p>
                      <a:pPr algn="ctr" fontAlgn="b"/>
                      <a:r>
                        <a:rPr lang="en-US" sz="1100" u="none" strike="noStrike">
                          <a:effectLst/>
                        </a:rPr>
                        <a:t>Gate 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Gate 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Output</a:t>
                      </a:r>
                      <a:endParaRPr lang="en-US" sz="1100" b="0" i="0" u="none" strike="noStrike">
                        <a:solidFill>
                          <a:srgbClr val="000000"/>
                        </a:solidFill>
                        <a:effectLst/>
                        <a:latin typeface="Calibri" panose="020F0502020204030204" pitchFamily="34" charset="0"/>
                      </a:endParaRPr>
                    </a:p>
                  </a:txBody>
                  <a:tcPr marL="9525" marR="9525" marT="9525" marB="0" anchor="b"/>
                </a:tc>
              </a:tr>
              <a:tr h="298248">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4.41v</a:t>
                      </a:r>
                      <a:endParaRPr lang="en-US" sz="1100" b="0" i="0" u="none" strike="noStrike">
                        <a:solidFill>
                          <a:srgbClr val="000000"/>
                        </a:solidFill>
                        <a:effectLst/>
                        <a:latin typeface="Calibri" panose="020F0502020204030204" pitchFamily="34" charset="0"/>
                      </a:endParaRPr>
                    </a:p>
                  </a:txBody>
                  <a:tcPr marL="9525" marR="9525" marT="9525" marB="0" anchor="b"/>
                </a:tc>
              </a:tr>
              <a:tr h="298248">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.126v</a:t>
                      </a:r>
                      <a:endParaRPr lang="en-US" sz="1100" b="0" i="0" u="none" strike="noStrike">
                        <a:solidFill>
                          <a:srgbClr val="000000"/>
                        </a:solidFill>
                        <a:effectLst/>
                        <a:latin typeface="Calibri" panose="020F0502020204030204" pitchFamily="34" charset="0"/>
                      </a:endParaRPr>
                    </a:p>
                  </a:txBody>
                  <a:tcPr marL="9525" marR="9525" marT="9525" marB="0" anchor="b"/>
                </a:tc>
              </a:tr>
              <a:tr h="298248">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.126v</a:t>
                      </a:r>
                      <a:endParaRPr lang="en-US" sz="1100" b="0" i="0" u="none" strike="noStrike">
                        <a:solidFill>
                          <a:srgbClr val="000000"/>
                        </a:solidFill>
                        <a:effectLst/>
                        <a:latin typeface="Calibri" panose="020F0502020204030204" pitchFamily="34" charset="0"/>
                      </a:endParaRPr>
                    </a:p>
                  </a:txBody>
                  <a:tcPr marL="9525" marR="9525" marT="9525" marB="0" anchor="b"/>
                </a:tc>
              </a:tr>
              <a:tr h="298248">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.126v</a:t>
                      </a:r>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34721693"/>
              </p:ext>
            </p:extLst>
          </p:nvPr>
        </p:nvGraphicFramePr>
        <p:xfrm>
          <a:off x="6096000" y="1676400"/>
          <a:ext cx="2496063" cy="1789488"/>
        </p:xfrm>
        <a:graphic>
          <a:graphicData uri="http://schemas.openxmlformats.org/drawingml/2006/table">
            <a:tbl>
              <a:tblPr>
                <a:tableStyleId>{5C22544A-7EE6-4342-B048-85BDC9FD1C3A}</a:tableStyleId>
              </a:tblPr>
              <a:tblGrid>
                <a:gridCol w="832021"/>
                <a:gridCol w="832021"/>
                <a:gridCol w="832021"/>
              </a:tblGrid>
              <a:tr h="298248">
                <a:tc gridSpan="3">
                  <a:txBody>
                    <a:bodyPr/>
                    <a:lstStyle/>
                    <a:p>
                      <a:pPr algn="ctr" fontAlgn="b"/>
                      <a:r>
                        <a:rPr lang="en-US" sz="1100" u="none" strike="noStrike" dirty="0">
                          <a:effectLst/>
                        </a:rPr>
                        <a:t>Double Inverted</a:t>
                      </a:r>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r>
              <a:tr h="298248">
                <a:tc>
                  <a:txBody>
                    <a:bodyPr/>
                    <a:lstStyle/>
                    <a:p>
                      <a:pPr algn="ctr" fontAlgn="b"/>
                      <a:r>
                        <a:rPr lang="en-US" sz="1100" u="none" strike="noStrike">
                          <a:effectLst/>
                        </a:rPr>
                        <a:t>Gate 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Gate 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Output</a:t>
                      </a:r>
                      <a:endParaRPr lang="en-US" sz="1100" b="0" i="0" u="none" strike="noStrike">
                        <a:solidFill>
                          <a:srgbClr val="000000"/>
                        </a:solidFill>
                        <a:effectLst/>
                        <a:latin typeface="Calibri" panose="020F0502020204030204" pitchFamily="34" charset="0"/>
                      </a:endParaRPr>
                    </a:p>
                  </a:txBody>
                  <a:tcPr marL="9525" marR="9525" marT="9525" marB="0" anchor="b"/>
                </a:tc>
              </a:tr>
              <a:tr h="298248">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0.125v</a:t>
                      </a:r>
                      <a:endParaRPr lang="en-US" sz="1100" b="0" i="0" u="none" strike="noStrike">
                        <a:solidFill>
                          <a:srgbClr val="000000"/>
                        </a:solidFill>
                        <a:effectLst/>
                        <a:latin typeface="Calibri" panose="020F0502020204030204" pitchFamily="34" charset="0"/>
                      </a:endParaRPr>
                    </a:p>
                  </a:txBody>
                  <a:tcPr marL="9525" marR="9525" marT="9525" marB="0" anchor="b"/>
                </a:tc>
              </a:tr>
              <a:tr h="298248">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4.43v</a:t>
                      </a:r>
                      <a:endParaRPr lang="en-US" sz="1100" b="0" i="0" u="none" strike="noStrike">
                        <a:solidFill>
                          <a:srgbClr val="000000"/>
                        </a:solidFill>
                        <a:effectLst/>
                        <a:latin typeface="Calibri" panose="020F0502020204030204" pitchFamily="34" charset="0"/>
                      </a:endParaRPr>
                    </a:p>
                  </a:txBody>
                  <a:tcPr marL="9525" marR="9525" marT="9525" marB="0" anchor="b"/>
                </a:tc>
              </a:tr>
              <a:tr h="298248">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4.43v</a:t>
                      </a:r>
                      <a:endParaRPr lang="en-US" sz="1100" b="0" i="0" u="none" strike="noStrike">
                        <a:solidFill>
                          <a:srgbClr val="000000"/>
                        </a:solidFill>
                        <a:effectLst/>
                        <a:latin typeface="Calibri" panose="020F0502020204030204" pitchFamily="34" charset="0"/>
                      </a:endParaRPr>
                    </a:p>
                  </a:txBody>
                  <a:tcPr marL="9525" marR="9525" marT="9525" marB="0" anchor="b"/>
                </a:tc>
              </a:tr>
              <a:tr h="298248">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4.43v</a:t>
                      </a:r>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4172570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5638800"/>
            <a:ext cx="7534274" cy="548640"/>
          </a:xfrm>
        </p:spPr>
        <p:txBody>
          <a:bodyPr>
            <a:normAutofit fontScale="92500" lnSpcReduction="20000"/>
          </a:bodyPr>
          <a:lstStyle/>
          <a:p>
            <a:r>
              <a:rPr lang="en-US" dirty="0" smtClean="0"/>
              <a:t>Multisim of Lab 2. Switch one is in the 1 position and switch two is in the 0 position. On the final outputs this produces a 1 0 1.</a:t>
            </a:r>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14</a:t>
            </a:fld>
            <a:endParaRPr lang="en-US"/>
          </a:p>
        </p:txBody>
      </p:sp>
      <p:sp>
        <p:nvSpPr>
          <p:cNvPr id="4" name="Title 3"/>
          <p:cNvSpPr>
            <a:spLocks noGrp="1"/>
          </p:cNvSpPr>
          <p:nvPr>
            <p:ph type="title"/>
          </p:nvPr>
        </p:nvSpPr>
        <p:spPr/>
        <p:txBody>
          <a:bodyPr/>
          <a:lstStyle/>
          <a:p>
            <a:r>
              <a:rPr lang="en-US" dirty="0"/>
              <a:t>Lab 2 – AND, OR, INVERT</a:t>
            </a:r>
          </a:p>
        </p:txBody>
      </p:sp>
      <p:pic>
        <p:nvPicPr>
          <p:cNvPr id="5" name="Picture 4"/>
          <p:cNvPicPr>
            <a:picLocks noChangeAspect="1"/>
          </p:cNvPicPr>
          <p:nvPr/>
        </p:nvPicPr>
        <p:blipFill>
          <a:blip r:embed="rId2"/>
          <a:stretch>
            <a:fillRect/>
          </a:stretch>
        </p:blipFill>
        <p:spPr>
          <a:xfrm>
            <a:off x="955999" y="1319463"/>
            <a:ext cx="6473814" cy="3721100"/>
          </a:xfrm>
          <a:prstGeom prst="rect">
            <a:avLst/>
          </a:prstGeom>
          <a:solidFill>
            <a:schemeClr val="tx1"/>
          </a:solidFill>
        </p:spPr>
      </p:pic>
    </p:spTree>
    <p:extLst>
      <p:ext uri="{BB962C8B-B14F-4D97-AF65-F5344CB8AC3E}">
        <p14:creationId xmlns:p14="http://schemas.microsoft.com/office/powerpoint/2010/main" val="3852432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5638800"/>
            <a:ext cx="4676774" cy="548640"/>
          </a:xfrm>
        </p:spPr>
        <p:txBody>
          <a:bodyPr/>
          <a:lstStyle/>
          <a:p>
            <a:endParaRPr lang="en-US"/>
          </a:p>
        </p:txBody>
      </p:sp>
      <p:sp>
        <p:nvSpPr>
          <p:cNvPr id="3" name="Slide Number Placeholder 2"/>
          <p:cNvSpPr>
            <a:spLocks noGrp="1"/>
          </p:cNvSpPr>
          <p:nvPr>
            <p:ph type="sldNum" sz="quarter" idx="15"/>
          </p:nvPr>
        </p:nvSpPr>
        <p:spPr/>
        <p:txBody>
          <a:bodyPr/>
          <a:lstStyle/>
          <a:p>
            <a:fld id="{516B557B-031B-4AD5-A84B-2CCCE8451188}" type="slidenum">
              <a:rPr lang="en-US" smtClean="0"/>
              <a:t>15</a:t>
            </a:fld>
            <a:endParaRPr lang="en-US"/>
          </a:p>
        </p:txBody>
      </p:sp>
      <p:sp>
        <p:nvSpPr>
          <p:cNvPr id="4" name="Title 3"/>
          <p:cNvSpPr>
            <a:spLocks noGrp="1"/>
          </p:cNvSpPr>
          <p:nvPr>
            <p:ph type="title"/>
          </p:nvPr>
        </p:nvSpPr>
        <p:spPr/>
        <p:txBody>
          <a:bodyPr/>
          <a:lstStyle/>
          <a:p>
            <a:r>
              <a:rPr lang="en-US" dirty="0"/>
              <a:t>Lab 2 – AND, OR, INVERT</a:t>
            </a:r>
          </a:p>
        </p:txBody>
      </p:sp>
      <p:pic>
        <p:nvPicPr>
          <p:cNvPr id="3074" name="Picture 2" descr="C:\Users\Justin\Desktop\School\EECT\EECT PICTURES\IMG_20150911_1947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00200"/>
            <a:ext cx="4521200" cy="33909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ustin\Desktop\School\EECT\EECT PICTURES\IMG_20150911_1951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5368" y="1581150"/>
            <a:ext cx="4546600" cy="340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329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5715000"/>
            <a:ext cx="3228974" cy="472440"/>
          </a:xfrm>
        </p:spPr>
        <p:txBody>
          <a:bodyPr/>
          <a:lstStyle/>
          <a:p>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16</a:t>
            </a:fld>
            <a:endParaRPr lang="en-US"/>
          </a:p>
        </p:txBody>
      </p:sp>
      <p:sp>
        <p:nvSpPr>
          <p:cNvPr id="4" name="Title 3"/>
          <p:cNvSpPr>
            <a:spLocks noGrp="1"/>
          </p:cNvSpPr>
          <p:nvPr>
            <p:ph type="title"/>
          </p:nvPr>
        </p:nvSpPr>
        <p:spPr/>
        <p:txBody>
          <a:bodyPr/>
          <a:lstStyle/>
          <a:p>
            <a:r>
              <a:rPr lang="en-US" dirty="0"/>
              <a:t>Lab 2 – AND, OR, INVERT</a:t>
            </a:r>
          </a:p>
        </p:txBody>
      </p:sp>
      <p:pic>
        <p:nvPicPr>
          <p:cNvPr id="4098" name="Picture 2" descr="C:\Users\Justin\Desktop\School\EECT\EECT PICTURES\IMG_20150911_1951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36" y="1844592"/>
            <a:ext cx="4443663" cy="333274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Justin\Desktop\School\EECT\EECT PICTURES\IMG_20150911_2004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1489" y="1798971"/>
            <a:ext cx="4504490" cy="3378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845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ctr"/>
            <a:r>
              <a:rPr lang="en-US" b="1" u="sng" dirty="0" smtClean="0"/>
              <a:t>Conclusion</a:t>
            </a:r>
          </a:p>
          <a:p>
            <a:r>
              <a:rPr lang="en-US" dirty="0" smtClean="0"/>
              <a:t>We ran into no problems this lab, though learning how the chips worked was very interesting. From just this lab alone I felt I could start to understand how we could start using TTL chips to make more advanced hardware, such as how sensors work and what we could do with them later on.</a:t>
            </a:r>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17</a:t>
            </a:fld>
            <a:endParaRPr lang="en-US"/>
          </a:p>
        </p:txBody>
      </p:sp>
      <p:sp>
        <p:nvSpPr>
          <p:cNvPr id="4" name="Title 3"/>
          <p:cNvSpPr>
            <a:spLocks noGrp="1"/>
          </p:cNvSpPr>
          <p:nvPr>
            <p:ph type="title"/>
          </p:nvPr>
        </p:nvSpPr>
        <p:spPr/>
        <p:txBody>
          <a:bodyPr/>
          <a:lstStyle/>
          <a:p>
            <a:r>
              <a:rPr lang="en-US" dirty="0"/>
              <a:t>Lab 2 – AND, OR, INVERT</a:t>
            </a:r>
          </a:p>
        </p:txBody>
      </p:sp>
    </p:spTree>
    <p:extLst>
      <p:ext uri="{BB962C8B-B14F-4D97-AF65-F5344CB8AC3E}">
        <p14:creationId xmlns:p14="http://schemas.microsoft.com/office/powerpoint/2010/main" val="2650418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a:p>
        </p:txBody>
      </p:sp>
      <p:sp>
        <p:nvSpPr>
          <p:cNvPr id="3" name="Slide Number Placeholder 2"/>
          <p:cNvSpPr>
            <a:spLocks noGrp="1"/>
          </p:cNvSpPr>
          <p:nvPr>
            <p:ph type="sldNum" sz="quarter" idx="11"/>
          </p:nvPr>
        </p:nvSpPr>
        <p:spPr/>
        <p:txBody>
          <a:bodyPr/>
          <a:lstStyle/>
          <a:p>
            <a:fld id="{516B557B-031B-4AD5-A84B-2CCCE8451188}" type="slidenum">
              <a:rPr lang="en-US" smtClean="0"/>
              <a:t>18</a:t>
            </a:fld>
            <a:endParaRPr lang="en-US"/>
          </a:p>
        </p:txBody>
      </p:sp>
      <p:sp>
        <p:nvSpPr>
          <p:cNvPr id="5" name="Title 4"/>
          <p:cNvSpPr>
            <a:spLocks noGrp="1"/>
          </p:cNvSpPr>
          <p:nvPr>
            <p:ph type="title"/>
          </p:nvPr>
        </p:nvSpPr>
        <p:spPr>
          <a:xfrm>
            <a:off x="352426" y="457200"/>
            <a:ext cx="8791574" cy="2438399"/>
          </a:xfrm>
        </p:spPr>
        <p:txBody>
          <a:bodyPr>
            <a:normAutofit/>
          </a:bodyPr>
          <a:lstStyle/>
          <a:p>
            <a:r>
              <a:rPr lang="en-US" sz="5400" dirty="0"/>
              <a:t>Lab 3 – NAND Alternative</a:t>
            </a:r>
          </a:p>
        </p:txBody>
      </p:sp>
    </p:spTree>
    <p:extLst>
      <p:ext uri="{BB962C8B-B14F-4D97-AF65-F5344CB8AC3E}">
        <p14:creationId xmlns:p14="http://schemas.microsoft.com/office/powerpoint/2010/main" val="3719880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3228974" cy="3337560"/>
          </a:xfrm>
        </p:spPr>
        <p:txBody>
          <a:bodyPr/>
          <a:lstStyle/>
          <a:p>
            <a:r>
              <a:rPr lang="en-US" b="1" u="sng" dirty="0" smtClean="0"/>
              <a:t>Objective of the Lab</a:t>
            </a:r>
          </a:p>
          <a:p>
            <a:r>
              <a:rPr lang="en-US" dirty="0" smtClean="0"/>
              <a:t>To create a circuit that will give the same outputs as a 3 chip circuit only using 1 NAND chip</a:t>
            </a:r>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19</a:t>
            </a:fld>
            <a:endParaRPr lang="en-US"/>
          </a:p>
        </p:txBody>
      </p:sp>
      <p:sp>
        <p:nvSpPr>
          <p:cNvPr id="4" name="Title 3"/>
          <p:cNvSpPr>
            <a:spLocks noGrp="1"/>
          </p:cNvSpPr>
          <p:nvPr>
            <p:ph type="title"/>
          </p:nvPr>
        </p:nvSpPr>
        <p:spPr/>
        <p:txBody>
          <a:bodyPr/>
          <a:lstStyle/>
          <a:p>
            <a:r>
              <a:rPr lang="en-US" dirty="0"/>
              <a:t>Lab 3 – NAND Alternative</a:t>
            </a:r>
          </a:p>
        </p:txBody>
      </p:sp>
      <p:sp>
        <p:nvSpPr>
          <p:cNvPr id="5" name="TextBox 4"/>
          <p:cNvSpPr txBox="1"/>
          <p:nvPr/>
        </p:nvSpPr>
        <p:spPr>
          <a:xfrm>
            <a:off x="3733800" y="1447800"/>
            <a:ext cx="5410200" cy="2862322"/>
          </a:xfrm>
          <a:prstGeom prst="rect">
            <a:avLst/>
          </a:prstGeom>
          <a:noFill/>
        </p:spPr>
        <p:txBody>
          <a:bodyPr wrap="square" rtlCol="0">
            <a:spAutoFit/>
          </a:bodyPr>
          <a:lstStyle/>
          <a:p>
            <a:r>
              <a:rPr lang="en-US" b="1" u="sng" dirty="0" smtClean="0"/>
              <a:t>Equipment and Materials Used</a:t>
            </a:r>
          </a:p>
          <a:p>
            <a:r>
              <a:rPr lang="en-US" dirty="0" smtClean="0"/>
              <a:t>Elvis breadboard</a:t>
            </a:r>
          </a:p>
          <a:p>
            <a:r>
              <a:rPr lang="en-US" dirty="0"/>
              <a:t>1x 4 gate DIP switch</a:t>
            </a:r>
          </a:p>
          <a:p>
            <a:r>
              <a:rPr lang="en-US" dirty="0"/>
              <a:t>4</a:t>
            </a:r>
            <a:r>
              <a:rPr lang="en-US" dirty="0" smtClean="0"/>
              <a:t>x </a:t>
            </a:r>
            <a:r>
              <a:rPr lang="en-US" dirty="0"/>
              <a:t>10k Resistors</a:t>
            </a:r>
          </a:p>
          <a:p>
            <a:r>
              <a:rPr lang="en-US" dirty="0" smtClean="0"/>
              <a:t>1x 72LS00 NAND chip</a:t>
            </a:r>
          </a:p>
          <a:p>
            <a:r>
              <a:rPr lang="en-US" dirty="0" smtClean="0"/>
              <a:t>1x 74LS08 AND chip</a:t>
            </a:r>
          </a:p>
          <a:p>
            <a:r>
              <a:rPr lang="en-US" dirty="0" smtClean="0"/>
              <a:t>1x 74LS32 OR chip</a:t>
            </a:r>
          </a:p>
          <a:p>
            <a:r>
              <a:rPr lang="en-US" dirty="0" smtClean="0"/>
              <a:t>1x 74LS04 INVERT chip</a:t>
            </a:r>
            <a:endParaRPr lang="en-US" dirty="0"/>
          </a:p>
          <a:p>
            <a:endParaRPr lang="en-US" b="1" u="sng" dirty="0" smtClean="0"/>
          </a:p>
          <a:p>
            <a:endParaRPr lang="en-US" b="1" u="sng" dirty="0"/>
          </a:p>
        </p:txBody>
      </p:sp>
      <p:sp>
        <p:nvSpPr>
          <p:cNvPr id="6" name="TextBox 5"/>
          <p:cNvSpPr txBox="1"/>
          <p:nvPr/>
        </p:nvSpPr>
        <p:spPr>
          <a:xfrm>
            <a:off x="304800" y="4953000"/>
            <a:ext cx="8610600" cy="1477328"/>
          </a:xfrm>
          <a:prstGeom prst="rect">
            <a:avLst/>
          </a:prstGeom>
          <a:noFill/>
        </p:spPr>
        <p:txBody>
          <a:bodyPr wrap="square" rtlCol="0">
            <a:spAutoFit/>
          </a:bodyPr>
          <a:lstStyle/>
          <a:p>
            <a:r>
              <a:rPr lang="en-US" b="1" u="sng" dirty="0" smtClean="0"/>
              <a:t>Research</a:t>
            </a:r>
          </a:p>
          <a:p>
            <a:r>
              <a:rPr lang="en-US" dirty="0" smtClean="0"/>
              <a:t>In class lecture</a:t>
            </a:r>
            <a:endParaRPr lang="en-US" dirty="0"/>
          </a:p>
          <a:p>
            <a:endParaRPr lang="en-US" b="1" u="sng" dirty="0" smtClean="0"/>
          </a:p>
          <a:p>
            <a:endParaRPr lang="en-US" b="1" u="sng" dirty="0"/>
          </a:p>
          <a:p>
            <a:endParaRPr lang="en-US" b="1" u="sng" dirty="0"/>
          </a:p>
        </p:txBody>
      </p:sp>
    </p:spTree>
    <p:extLst>
      <p:ext uri="{BB962C8B-B14F-4D97-AF65-F5344CB8AC3E}">
        <p14:creationId xmlns:p14="http://schemas.microsoft.com/office/powerpoint/2010/main" val="2745758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dirty="0" smtClean="0"/>
              <a:t>Lab 1 – AND, OR Logic (slide 3)</a:t>
            </a:r>
          </a:p>
          <a:p>
            <a:r>
              <a:rPr lang="en-US" dirty="0" smtClean="0"/>
              <a:t>Lab 2 – AND, OR, INVERT (slide 10)</a:t>
            </a:r>
          </a:p>
          <a:p>
            <a:r>
              <a:rPr lang="en-US" dirty="0" smtClean="0"/>
              <a:t>Lab 3 – NAND Alternative (slide 18)</a:t>
            </a:r>
          </a:p>
          <a:p>
            <a:r>
              <a:rPr lang="en-US" dirty="0" smtClean="0"/>
              <a:t>Lab 4 – Car Alarm (slide 26)</a:t>
            </a:r>
          </a:p>
          <a:p>
            <a:r>
              <a:rPr lang="en-US" dirty="0" smtClean="0"/>
              <a:t>Lab 5 – NAND SR Latch  (slide 33)</a:t>
            </a:r>
          </a:p>
          <a:p>
            <a:r>
              <a:rPr lang="en-US" dirty="0" smtClean="0"/>
              <a:t>Lab 6 – Binary Counter to 7 – Segment Display (slide 41)</a:t>
            </a:r>
          </a:p>
          <a:p>
            <a:r>
              <a:rPr lang="en-US" dirty="0" smtClean="0"/>
              <a:t>Lab 7a – Blinking LED (slide </a:t>
            </a:r>
            <a:r>
              <a:rPr lang="en-US" dirty="0" smtClean="0"/>
              <a:t>48)</a:t>
            </a:r>
            <a:endParaRPr lang="en-US" dirty="0" smtClean="0"/>
          </a:p>
          <a:p>
            <a:r>
              <a:rPr lang="en-US" dirty="0" smtClean="0"/>
              <a:t>Lab 7b –  Process Control (slide </a:t>
            </a:r>
            <a:r>
              <a:rPr lang="en-US" dirty="0" smtClean="0"/>
              <a:t>53)</a:t>
            </a:r>
            <a:endParaRPr lang="en-US" dirty="0" smtClean="0"/>
          </a:p>
          <a:p>
            <a:r>
              <a:rPr lang="en-US" dirty="0" smtClean="0"/>
              <a:t>Lab 8 – Software Counter (slide </a:t>
            </a:r>
            <a:r>
              <a:rPr lang="en-US" dirty="0" smtClean="0"/>
              <a:t>58)</a:t>
            </a:r>
            <a:endParaRPr lang="en-US" dirty="0" smtClean="0"/>
          </a:p>
        </p:txBody>
      </p:sp>
      <p:sp>
        <p:nvSpPr>
          <p:cNvPr id="4" name="Slide Number Placeholder 3"/>
          <p:cNvSpPr>
            <a:spLocks noGrp="1"/>
          </p:cNvSpPr>
          <p:nvPr>
            <p:ph type="sldNum" sz="quarter" idx="15"/>
          </p:nvPr>
        </p:nvSpPr>
        <p:spPr/>
        <p:txBody>
          <a:bodyPr/>
          <a:lstStyle/>
          <a:p>
            <a:fld id="{516B557B-031B-4AD5-A84B-2CCCE8451188}" type="slidenum">
              <a:rPr lang="en-US" smtClean="0"/>
              <a:t>2</a:t>
            </a:fld>
            <a:endParaRPr lang="en-US"/>
          </a:p>
        </p:txBody>
      </p:sp>
      <p:sp>
        <p:nvSpPr>
          <p:cNvPr id="2" name="Title 1"/>
          <p:cNvSpPr>
            <a:spLocks noGrp="1"/>
          </p:cNvSpPr>
          <p:nvPr>
            <p:ph type="title"/>
          </p:nvPr>
        </p:nvSpPr>
        <p:spPr/>
        <p:txBody>
          <a:bodyPr/>
          <a:lstStyle/>
          <a:p>
            <a:r>
              <a:rPr lang="en-US" dirty="0" smtClean="0"/>
              <a:t>Table of Contents</a:t>
            </a:r>
            <a:endParaRPr lang="en-US" dirty="0"/>
          </a:p>
        </p:txBody>
      </p:sp>
    </p:spTree>
    <p:extLst>
      <p:ext uri="{BB962C8B-B14F-4D97-AF65-F5344CB8AC3E}">
        <p14:creationId xmlns:p14="http://schemas.microsoft.com/office/powerpoint/2010/main" val="785497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ctr"/>
            <a:r>
              <a:rPr lang="en-US" b="1" u="sng" dirty="0" smtClean="0"/>
              <a:t>Lab Procedure</a:t>
            </a:r>
          </a:p>
          <a:p>
            <a:r>
              <a:rPr lang="en-US" dirty="0" smtClean="0"/>
              <a:t>Beginning this lab we created a </a:t>
            </a:r>
            <a:r>
              <a:rPr lang="en-US" dirty="0" err="1" smtClean="0"/>
              <a:t>multisim</a:t>
            </a:r>
            <a:r>
              <a:rPr lang="en-US" dirty="0" smtClean="0"/>
              <a:t> using one INVERT chip, one AND, chip and one OR chip to make a circuit that produces a voltage based on four input signals. We recorded the results of what the four inputs gave us and then recreated the circuit using NAND gates. Recreating this circuit only took us one NAND chip, and only three of the gates on the chip. Recording the same results, we recreated the lab on the Elvis board and used the LED on the board to check the results.</a:t>
            </a:r>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20</a:t>
            </a:fld>
            <a:endParaRPr lang="en-US"/>
          </a:p>
        </p:txBody>
      </p:sp>
      <p:sp>
        <p:nvSpPr>
          <p:cNvPr id="4" name="Title 3"/>
          <p:cNvSpPr>
            <a:spLocks noGrp="1"/>
          </p:cNvSpPr>
          <p:nvPr>
            <p:ph type="title"/>
          </p:nvPr>
        </p:nvSpPr>
        <p:spPr/>
        <p:txBody>
          <a:bodyPr>
            <a:normAutofit/>
          </a:bodyPr>
          <a:lstStyle/>
          <a:p>
            <a:r>
              <a:rPr lang="en-US" dirty="0"/>
              <a:t>Lab 3 – NAND Alternative</a:t>
            </a:r>
          </a:p>
        </p:txBody>
      </p:sp>
    </p:spTree>
    <p:extLst>
      <p:ext uri="{BB962C8B-B14F-4D97-AF65-F5344CB8AC3E}">
        <p14:creationId xmlns:p14="http://schemas.microsoft.com/office/powerpoint/2010/main" val="2341435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85800" y="6033887"/>
            <a:ext cx="7772400" cy="509789"/>
          </a:xfrm>
        </p:spPr>
        <p:txBody>
          <a:bodyPr>
            <a:normAutofit fontScale="92500" lnSpcReduction="20000"/>
          </a:bodyPr>
          <a:lstStyle/>
          <a:p>
            <a:r>
              <a:rPr lang="en-US" dirty="0" smtClean="0"/>
              <a:t>Multisim for lab 3. The bottom right simulation is a simplification for the other simulation on the page.</a:t>
            </a:r>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21</a:t>
            </a:fld>
            <a:endParaRPr lang="en-US"/>
          </a:p>
        </p:txBody>
      </p:sp>
      <p:sp>
        <p:nvSpPr>
          <p:cNvPr id="4" name="Title 3"/>
          <p:cNvSpPr>
            <a:spLocks noGrp="1"/>
          </p:cNvSpPr>
          <p:nvPr>
            <p:ph type="title"/>
          </p:nvPr>
        </p:nvSpPr>
        <p:spPr/>
        <p:txBody>
          <a:bodyPr/>
          <a:lstStyle/>
          <a:p>
            <a:r>
              <a:rPr lang="en-US" dirty="0"/>
              <a:t>Lab 3 – NAND Alternative</a:t>
            </a:r>
          </a:p>
        </p:txBody>
      </p:sp>
      <p:pic>
        <p:nvPicPr>
          <p:cNvPr id="6" name="Picture 5"/>
          <p:cNvPicPr>
            <a:picLocks noChangeAspect="1"/>
          </p:cNvPicPr>
          <p:nvPr/>
        </p:nvPicPr>
        <p:blipFill>
          <a:blip r:embed="rId2"/>
          <a:stretch>
            <a:fillRect/>
          </a:stretch>
        </p:blipFill>
        <p:spPr>
          <a:xfrm>
            <a:off x="421006" y="1524000"/>
            <a:ext cx="7543800" cy="4110271"/>
          </a:xfrm>
          <a:prstGeom prst="rect">
            <a:avLst/>
          </a:prstGeom>
          <a:solidFill>
            <a:schemeClr val="tx1"/>
          </a:solidFill>
        </p:spPr>
      </p:pic>
    </p:spTree>
    <p:extLst>
      <p:ext uri="{BB962C8B-B14F-4D97-AF65-F5344CB8AC3E}">
        <p14:creationId xmlns:p14="http://schemas.microsoft.com/office/powerpoint/2010/main" val="359421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6477000"/>
            <a:ext cx="7620000" cy="381000"/>
          </a:xfrm>
        </p:spPr>
        <p:txBody>
          <a:bodyPr/>
          <a:lstStyle/>
          <a:p>
            <a:endParaRPr lang="en-US"/>
          </a:p>
        </p:txBody>
      </p:sp>
      <p:sp>
        <p:nvSpPr>
          <p:cNvPr id="3" name="Slide Number Placeholder 2"/>
          <p:cNvSpPr>
            <a:spLocks noGrp="1"/>
          </p:cNvSpPr>
          <p:nvPr>
            <p:ph type="sldNum" sz="quarter" idx="15"/>
          </p:nvPr>
        </p:nvSpPr>
        <p:spPr/>
        <p:txBody>
          <a:bodyPr/>
          <a:lstStyle/>
          <a:p>
            <a:fld id="{516B557B-031B-4AD5-A84B-2CCCE8451188}" type="slidenum">
              <a:rPr lang="en-US" smtClean="0"/>
              <a:t>22</a:t>
            </a:fld>
            <a:endParaRPr lang="en-US"/>
          </a:p>
        </p:txBody>
      </p:sp>
      <p:sp>
        <p:nvSpPr>
          <p:cNvPr id="4" name="Title 3"/>
          <p:cNvSpPr>
            <a:spLocks noGrp="1"/>
          </p:cNvSpPr>
          <p:nvPr>
            <p:ph type="title"/>
          </p:nvPr>
        </p:nvSpPr>
        <p:spPr/>
        <p:txBody>
          <a:bodyPr/>
          <a:lstStyle/>
          <a:p>
            <a:r>
              <a:rPr lang="en-US" dirty="0"/>
              <a:t>Lab 3 – NAND Alternative</a:t>
            </a:r>
          </a:p>
        </p:txBody>
      </p:sp>
      <p:pic>
        <p:nvPicPr>
          <p:cNvPr id="6146" name="Picture 2" descr="C:\Users\Justin\Desktop\School\EECT\EECT PICTURES\IMG_20151002_2022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1" y="2181224"/>
            <a:ext cx="4533900" cy="340042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Justin\Desktop\School\EECT\EECT PICTURES\IMG_20151002_2022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6829" y="2142497"/>
            <a:ext cx="4637171" cy="3477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96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6400799"/>
            <a:ext cx="7772400" cy="421105"/>
          </a:xfrm>
        </p:spPr>
        <p:txBody>
          <a:bodyPr/>
          <a:lstStyle/>
          <a:p>
            <a:endParaRPr lang="en-US"/>
          </a:p>
        </p:txBody>
      </p:sp>
      <p:sp>
        <p:nvSpPr>
          <p:cNvPr id="3" name="Slide Number Placeholder 2"/>
          <p:cNvSpPr>
            <a:spLocks noGrp="1"/>
          </p:cNvSpPr>
          <p:nvPr>
            <p:ph type="sldNum" sz="quarter" idx="15"/>
          </p:nvPr>
        </p:nvSpPr>
        <p:spPr/>
        <p:txBody>
          <a:bodyPr/>
          <a:lstStyle/>
          <a:p>
            <a:fld id="{516B557B-031B-4AD5-A84B-2CCCE8451188}" type="slidenum">
              <a:rPr lang="en-US" smtClean="0"/>
              <a:t>23</a:t>
            </a:fld>
            <a:endParaRPr lang="en-US"/>
          </a:p>
        </p:txBody>
      </p:sp>
      <p:sp>
        <p:nvSpPr>
          <p:cNvPr id="4" name="Title 3"/>
          <p:cNvSpPr>
            <a:spLocks noGrp="1"/>
          </p:cNvSpPr>
          <p:nvPr>
            <p:ph type="title"/>
          </p:nvPr>
        </p:nvSpPr>
        <p:spPr/>
        <p:txBody>
          <a:bodyPr/>
          <a:lstStyle/>
          <a:p>
            <a:r>
              <a:rPr lang="en-US" dirty="0"/>
              <a:t>Lab 3 – NAND Alternative</a:t>
            </a:r>
          </a:p>
        </p:txBody>
      </p:sp>
      <p:pic>
        <p:nvPicPr>
          <p:cNvPr id="5122" name="Picture 2" descr="C:\Users\Justin\Desktop\School\EECT\EECT PICTURES\IMG_20151002_2022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2066925"/>
            <a:ext cx="4648200" cy="34861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Justin\Desktop\School\EECT\EECT PICTURES\IMG_20151002_2022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066925"/>
            <a:ext cx="4648200"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842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6172200"/>
            <a:ext cx="7772400" cy="653716"/>
          </a:xfrm>
        </p:spPr>
        <p:txBody>
          <a:bodyPr/>
          <a:lstStyle/>
          <a:p>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24</a:t>
            </a:fld>
            <a:endParaRPr lang="en-US"/>
          </a:p>
        </p:txBody>
      </p:sp>
      <p:sp>
        <p:nvSpPr>
          <p:cNvPr id="4" name="Title 3"/>
          <p:cNvSpPr>
            <a:spLocks noGrp="1"/>
          </p:cNvSpPr>
          <p:nvPr>
            <p:ph type="title"/>
          </p:nvPr>
        </p:nvSpPr>
        <p:spPr/>
        <p:txBody>
          <a:bodyPr/>
          <a:lstStyle/>
          <a:p>
            <a:r>
              <a:rPr lang="en-US" dirty="0"/>
              <a:t>Lab 3 – NAND Alternative</a:t>
            </a:r>
          </a:p>
        </p:txBody>
      </p:sp>
      <p:pic>
        <p:nvPicPr>
          <p:cNvPr id="7170" name="Picture 2" descr="C:\Users\Justin\Desktop\School\EECT\EECT PICTURES\IMG_20151002_2022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81200"/>
            <a:ext cx="4546600" cy="34099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Justin\Desktop\School\EECT\EECT PICTURES\IMG_20151002_2022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6600" y="1981200"/>
            <a:ext cx="4597400" cy="340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933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ctr"/>
            <a:r>
              <a:rPr lang="en-US" b="1" u="sng" dirty="0" smtClean="0"/>
              <a:t>Conclusion</a:t>
            </a:r>
          </a:p>
          <a:p>
            <a:r>
              <a:rPr lang="en-US" dirty="0" smtClean="0"/>
              <a:t>This lab also went smoothly and showed us a ton of interesting concepts. The best concept in my mind is how much more efficient one can make a circuit just using NAND chips as opposed to using many different chips. It seemed after this lab that an INVERT chip could be rendered useless a lot of the time in favor of either NAND or NOR chips, though I can still see some specific uses for them. </a:t>
            </a:r>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25</a:t>
            </a:fld>
            <a:endParaRPr lang="en-US"/>
          </a:p>
        </p:txBody>
      </p:sp>
      <p:sp>
        <p:nvSpPr>
          <p:cNvPr id="4" name="Title 3"/>
          <p:cNvSpPr>
            <a:spLocks noGrp="1"/>
          </p:cNvSpPr>
          <p:nvPr>
            <p:ph type="title"/>
          </p:nvPr>
        </p:nvSpPr>
        <p:spPr/>
        <p:txBody>
          <a:bodyPr/>
          <a:lstStyle/>
          <a:p>
            <a:r>
              <a:rPr lang="en-US" dirty="0"/>
              <a:t>Lab 3 – NAND Alternative</a:t>
            </a:r>
          </a:p>
        </p:txBody>
      </p:sp>
    </p:spTree>
    <p:extLst>
      <p:ext uri="{BB962C8B-B14F-4D97-AF65-F5344CB8AC3E}">
        <p14:creationId xmlns:p14="http://schemas.microsoft.com/office/powerpoint/2010/main" val="2650418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a:p>
        </p:txBody>
      </p:sp>
      <p:sp>
        <p:nvSpPr>
          <p:cNvPr id="3" name="Slide Number Placeholder 2"/>
          <p:cNvSpPr>
            <a:spLocks noGrp="1"/>
          </p:cNvSpPr>
          <p:nvPr>
            <p:ph type="sldNum" sz="quarter" idx="11"/>
          </p:nvPr>
        </p:nvSpPr>
        <p:spPr/>
        <p:txBody>
          <a:bodyPr/>
          <a:lstStyle/>
          <a:p>
            <a:fld id="{516B557B-031B-4AD5-A84B-2CCCE8451188}" type="slidenum">
              <a:rPr lang="en-US" smtClean="0"/>
              <a:t>26</a:t>
            </a:fld>
            <a:endParaRPr lang="en-US"/>
          </a:p>
        </p:txBody>
      </p:sp>
      <p:sp>
        <p:nvSpPr>
          <p:cNvPr id="5" name="Title 4"/>
          <p:cNvSpPr>
            <a:spLocks noGrp="1"/>
          </p:cNvSpPr>
          <p:nvPr>
            <p:ph type="title"/>
          </p:nvPr>
        </p:nvSpPr>
        <p:spPr/>
        <p:txBody>
          <a:bodyPr/>
          <a:lstStyle/>
          <a:p>
            <a:r>
              <a:rPr lang="en-US" dirty="0"/>
              <a:t>Lab 4 – Car Alarm</a:t>
            </a:r>
          </a:p>
        </p:txBody>
      </p:sp>
    </p:spTree>
    <p:extLst>
      <p:ext uri="{BB962C8B-B14F-4D97-AF65-F5344CB8AC3E}">
        <p14:creationId xmlns:p14="http://schemas.microsoft.com/office/powerpoint/2010/main" val="1295356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3228974" cy="3337560"/>
          </a:xfrm>
        </p:spPr>
        <p:txBody>
          <a:bodyPr/>
          <a:lstStyle/>
          <a:p>
            <a:r>
              <a:rPr lang="en-US" b="1" u="sng" dirty="0" smtClean="0"/>
              <a:t>Objective of the Lab</a:t>
            </a:r>
          </a:p>
          <a:p>
            <a:r>
              <a:rPr lang="en-US" dirty="0" smtClean="0"/>
              <a:t>To design a system that will give off a warning light when specific conditions are met.</a:t>
            </a:r>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27</a:t>
            </a:fld>
            <a:endParaRPr lang="en-US"/>
          </a:p>
        </p:txBody>
      </p:sp>
      <p:sp>
        <p:nvSpPr>
          <p:cNvPr id="4" name="Title 3"/>
          <p:cNvSpPr>
            <a:spLocks noGrp="1"/>
          </p:cNvSpPr>
          <p:nvPr>
            <p:ph type="title"/>
          </p:nvPr>
        </p:nvSpPr>
        <p:spPr/>
        <p:txBody>
          <a:bodyPr/>
          <a:lstStyle/>
          <a:p>
            <a:r>
              <a:rPr lang="en-US" dirty="0"/>
              <a:t>Lab 4 – Car Alarm</a:t>
            </a:r>
          </a:p>
        </p:txBody>
      </p:sp>
      <p:sp>
        <p:nvSpPr>
          <p:cNvPr id="5" name="TextBox 4"/>
          <p:cNvSpPr txBox="1"/>
          <p:nvPr/>
        </p:nvSpPr>
        <p:spPr>
          <a:xfrm>
            <a:off x="3733800" y="1447800"/>
            <a:ext cx="5410200" cy="3416320"/>
          </a:xfrm>
          <a:prstGeom prst="rect">
            <a:avLst/>
          </a:prstGeom>
          <a:noFill/>
        </p:spPr>
        <p:txBody>
          <a:bodyPr wrap="square" rtlCol="0">
            <a:spAutoFit/>
          </a:bodyPr>
          <a:lstStyle/>
          <a:p>
            <a:r>
              <a:rPr lang="en-US" b="1" u="sng" dirty="0" smtClean="0"/>
              <a:t>Equipment and Materials Used</a:t>
            </a:r>
          </a:p>
          <a:p>
            <a:r>
              <a:rPr lang="en-US" dirty="0"/>
              <a:t>Elvis </a:t>
            </a:r>
            <a:r>
              <a:rPr lang="en-US" dirty="0" smtClean="0"/>
              <a:t>breadboard</a:t>
            </a:r>
          </a:p>
          <a:p>
            <a:r>
              <a:rPr lang="en-US" dirty="0" smtClean="0"/>
              <a:t>1x 4 gate DIP switch</a:t>
            </a:r>
          </a:p>
          <a:p>
            <a:r>
              <a:rPr lang="en-US" dirty="0" smtClean="0"/>
              <a:t>3x 10k Resistors</a:t>
            </a:r>
            <a:endParaRPr lang="en-US" dirty="0"/>
          </a:p>
          <a:p>
            <a:r>
              <a:rPr lang="en-US" dirty="0" smtClean="0"/>
              <a:t>1x </a:t>
            </a:r>
            <a:r>
              <a:rPr lang="en-US" dirty="0"/>
              <a:t>74LS08 AND chip</a:t>
            </a:r>
          </a:p>
          <a:p>
            <a:r>
              <a:rPr lang="en-US" dirty="0"/>
              <a:t>1x 74LS32 OR chip</a:t>
            </a:r>
          </a:p>
          <a:p>
            <a:r>
              <a:rPr lang="en-US" dirty="0"/>
              <a:t>1x 74LS04 INVERT chip</a:t>
            </a:r>
          </a:p>
          <a:p>
            <a:endParaRPr lang="en-US" b="1" u="sng" dirty="0"/>
          </a:p>
          <a:p>
            <a:endParaRPr lang="en-US" b="1" u="sng" dirty="0" smtClean="0"/>
          </a:p>
          <a:p>
            <a:endParaRPr lang="en-US" b="1" u="sng" dirty="0"/>
          </a:p>
          <a:p>
            <a:endParaRPr lang="en-US" b="1" u="sng" dirty="0" smtClean="0"/>
          </a:p>
          <a:p>
            <a:endParaRPr lang="en-US" b="1" u="sng" dirty="0"/>
          </a:p>
        </p:txBody>
      </p:sp>
      <p:sp>
        <p:nvSpPr>
          <p:cNvPr id="6" name="TextBox 5"/>
          <p:cNvSpPr txBox="1"/>
          <p:nvPr/>
        </p:nvSpPr>
        <p:spPr>
          <a:xfrm>
            <a:off x="304800" y="4953000"/>
            <a:ext cx="8610600" cy="1477328"/>
          </a:xfrm>
          <a:prstGeom prst="rect">
            <a:avLst/>
          </a:prstGeom>
          <a:noFill/>
        </p:spPr>
        <p:txBody>
          <a:bodyPr wrap="square" rtlCol="0">
            <a:spAutoFit/>
          </a:bodyPr>
          <a:lstStyle/>
          <a:p>
            <a:r>
              <a:rPr lang="en-US" b="1" u="sng" dirty="0" smtClean="0"/>
              <a:t>Research</a:t>
            </a:r>
          </a:p>
          <a:p>
            <a:r>
              <a:rPr lang="en-US" dirty="0" smtClean="0"/>
              <a:t>Entire class thus far</a:t>
            </a:r>
            <a:endParaRPr lang="en-US" dirty="0"/>
          </a:p>
          <a:p>
            <a:endParaRPr lang="en-US" b="1" u="sng" dirty="0" smtClean="0"/>
          </a:p>
          <a:p>
            <a:endParaRPr lang="en-US" b="1" u="sng" dirty="0"/>
          </a:p>
          <a:p>
            <a:endParaRPr lang="en-US" b="1" u="sng" dirty="0"/>
          </a:p>
        </p:txBody>
      </p:sp>
    </p:spTree>
    <p:extLst>
      <p:ext uri="{BB962C8B-B14F-4D97-AF65-F5344CB8AC3E}">
        <p14:creationId xmlns:p14="http://schemas.microsoft.com/office/powerpoint/2010/main" val="2745758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ctr"/>
            <a:r>
              <a:rPr lang="en-US" b="1" u="sng" dirty="0" smtClean="0"/>
              <a:t>Lab Procedure</a:t>
            </a:r>
          </a:p>
          <a:p>
            <a:r>
              <a:rPr lang="en-US" dirty="0" smtClean="0"/>
              <a:t>This lab was the hardest so far, rightfully so as the midterm. We had to make a circuit with no outline given to us on how to produce an alarm in a car when specific conditions were met. First we produced a truth table of what needs to happen for the conditions to be met for the alarm to activate. From there, using AND, OR, and INVERT chips we produced the </a:t>
            </a:r>
            <a:r>
              <a:rPr lang="en-US" dirty="0" err="1" smtClean="0"/>
              <a:t>multisim</a:t>
            </a:r>
            <a:r>
              <a:rPr lang="en-US" dirty="0" smtClean="0"/>
              <a:t> and tested the results to our truth table. Afterward we created the simulation on an Elvis breadboard and recorded the results in the lab.</a:t>
            </a:r>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28</a:t>
            </a:fld>
            <a:endParaRPr lang="en-US"/>
          </a:p>
        </p:txBody>
      </p:sp>
      <p:sp>
        <p:nvSpPr>
          <p:cNvPr id="4" name="Title 3"/>
          <p:cNvSpPr>
            <a:spLocks noGrp="1"/>
          </p:cNvSpPr>
          <p:nvPr>
            <p:ph type="title"/>
          </p:nvPr>
        </p:nvSpPr>
        <p:spPr/>
        <p:txBody>
          <a:bodyPr/>
          <a:lstStyle/>
          <a:p>
            <a:r>
              <a:rPr lang="en-US" dirty="0"/>
              <a:t>Lab 4 – Car Alarm</a:t>
            </a:r>
          </a:p>
        </p:txBody>
      </p:sp>
    </p:spTree>
    <p:extLst>
      <p:ext uri="{BB962C8B-B14F-4D97-AF65-F5344CB8AC3E}">
        <p14:creationId xmlns:p14="http://schemas.microsoft.com/office/powerpoint/2010/main" val="2341435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738127" y="5150850"/>
            <a:ext cx="7680960" cy="439655"/>
          </a:xfrm>
        </p:spPr>
        <p:txBody>
          <a:bodyPr>
            <a:normAutofit fontScale="77500" lnSpcReduction="20000"/>
          </a:bodyPr>
          <a:lstStyle/>
          <a:p>
            <a:r>
              <a:rPr lang="en-US" dirty="0" smtClean="0"/>
              <a:t>Multisim of our midterm, the car alarm. All switches are currently in the 1 position, indicating there should not be an alarm activating.</a:t>
            </a:r>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29</a:t>
            </a:fld>
            <a:endParaRPr lang="en-US"/>
          </a:p>
        </p:txBody>
      </p:sp>
      <p:sp>
        <p:nvSpPr>
          <p:cNvPr id="4" name="Title 3"/>
          <p:cNvSpPr>
            <a:spLocks noGrp="1"/>
          </p:cNvSpPr>
          <p:nvPr>
            <p:ph type="title"/>
          </p:nvPr>
        </p:nvSpPr>
        <p:spPr/>
        <p:txBody>
          <a:bodyPr/>
          <a:lstStyle/>
          <a:p>
            <a:r>
              <a:rPr lang="en-US" dirty="0"/>
              <a:t>Lab 4 – Car Alarm</a:t>
            </a:r>
          </a:p>
        </p:txBody>
      </p:sp>
      <p:pic>
        <p:nvPicPr>
          <p:cNvPr id="6" name="Picture 5"/>
          <p:cNvPicPr>
            <a:picLocks noChangeAspect="1"/>
          </p:cNvPicPr>
          <p:nvPr/>
        </p:nvPicPr>
        <p:blipFill>
          <a:blip r:embed="rId2"/>
          <a:stretch>
            <a:fillRect/>
          </a:stretch>
        </p:blipFill>
        <p:spPr>
          <a:xfrm>
            <a:off x="456197" y="1524000"/>
            <a:ext cx="8291366" cy="2853889"/>
          </a:xfrm>
          <a:prstGeom prst="rect">
            <a:avLst/>
          </a:prstGeom>
          <a:solidFill>
            <a:schemeClr val="tx1"/>
          </a:solidFill>
        </p:spPr>
      </p:pic>
    </p:spTree>
    <p:extLst>
      <p:ext uri="{BB962C8B-B14F-4D97-AF65-F5344CB8AC3E}">
        <p14:creationId xmlns:p14="http://schemas.microsoft.com/office/powerpoint/2010/main" val="3800437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1"/>
          </p:nvPr>
        </p:nvSpPr>
        <p:spPr/>
        <p:txBody>
          <a:bodyPr/>
          <a:lstStyle/>
          <a:p>
            <a:fld id="{516B557B-031B-4AD5-A84B-2CCCE8451188}" type="slidenum">
              <a:rPr lang="en-US" smtClean="0"/>
              <a:t>3</a:t>
            </a:fld>
            <a:endParaRPr lang="en-US"/>
          </a:p>
        </p:txBody>
      </p:sp>
      <p:sp>
        <p:nvSpPr>
          <p:cNvPr id="5" name="Title 4"/>
          <p:cNvSpPr>
            <a:spLocks noGrp="1"/>
          </p:cNvSpPr>
          <p:nvPr>
            <p:ph type="title"/>
          </p:nvPr>
        </p:nvSpPr>
        <p:spPr/>
        <p:txBody>
          <a:bodyPr/>
          <a:lstStyle/>
          <a:p>
            <a:r>
              <a:rPr lang="en-US" dirty="0" smtClean="0"/>
              <a:t>Lab 1 </a:t>
            </a:r>
            <a:r>
              <a:rPr lang="en-US" dirty="0"/>
              <a:t>- AND, OR </a:t>
            </a:r>
            <a:r>
              <a:rPr lang="en-US" dirty="0" smtClean="0"/>
              <a:t>Logic </a:t>
            </a:r>
            <a:endParaRPr lang="en-US" dirty="0"/>
          </a:p>
        </p:txBody>
      </p:sp>
    </p:spTree>
    <p:extLst>
      <p:ext uri="{BB962C8B-B14F-4D97-AF65-F5344CB8AC3E}">
        <p14:creationId xmlns:p14="http://schemas.microsoft.com/office/powerpoint/2010/main" val="2537739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6172199"/>
            <a:ext cx="7620000" cy="677779"/>
          </a:xfrm>
        </p:spPr>
        <p:txBody>
          <a:bodyPr/>
          <a:lstStyle/>
          <a:p>
            <a:endParaRPr lang="en-US"/>
          </a:p>
        </p:txBody>
      </p:sp>
      <p:sp>
        <p:nvSpPr>
          <p:cNvPr id="3" name="Slide Number Placeholder 2"/>
          <p:cNvSpPr>
            <a:spLocks noGrp="1"/>
          </p:cNvSpPr>
          <p:nvPr>
            <p:ph type="sldNum" sz="quarter" idx="15"/>
          </p:nvPr>
        </p:nvSpPr>
        <p:spPr/>
        <p:txBody>
          <a:bodyPr/>
          <a:lstStyle/>
          <a:p>
            <a:fld id="{516B557B-031B-4AD5-A84B-2CCCE8451188}" type="slidenum">
              <a:rPr lang="en-US" smtClean="0"/>
              <a:t>30</a:t>
            </a:fld>
            <a:endParaRPr lang="en-US"/>
          </a:p>
        </p:txBody>
      </p:sp>
      <p:sp>
        <p:nvSpPr>
          <p:cNvPr id="4" name="Title 3"/>
          <p:cNvSpPr>
            <a:spLocks noGrp="1"/>
          </p:cNvSpPr>
          <p:nvPr>
            <p:ph type="title"/>
          </p:nvPr>
        </p:nvSpPr>
        <p:spPr/>
        <p:txBody>
          <a:bodyPr/>
          <a:lstStyle/>
          <a:p>
            <a:r>
              <a:rPr lang="en-US" dirty="0"/>
              <a:t>Lab 4 – Car Alarm</a:t>
            </a:r>
          </a:p>
        </p:txBody>
      </p:sp>
      <p:pic>
        <p:nvPicPr>
          <p:cNvPr id="8194" name="Picture 2" descr="C:\Users\Justin\Desktop\School\EECT\EECT PICTURES\IMG_20151016_2131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81200"/>
            <a:ext cx="44704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Justin\Desktop\School\EECT\EECT PICTURES\IMG_20151016_2132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6494" y="1981200"/>
            <a:ext cx="4637505"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72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6172199"/>
            <a:ext cx="7696200" cy="689811"/>
          </a:xfrm>
        </p:spPr>
        <p:txBody>
          <a:bodyPr/>
          <a:lstStyle/>
          <a:p>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31</a:t>
            </a:fld>
            <a:endParaRPr lang="en-US"/>
          </a:p>
        </p:txBody>
      </p:sp>
      <p:sp>
        <p:nvSpPr>
          <p:cNvPr id="4" name="Title 3"/>
          <p:cNvSpPr>
            <a:spLocks noGrp="1"/>
          </p:cNvSpPr>
          <p:nvPr>
            <p:ph type="title"/>
          </p:nvPr>
        </p:nvSpPr>
        <p:spPr/>
        <p:txBody>
          <a:bodyPr/>
          <a:lstStyle/>
          <a:p>
            <a:r>
              <a:rPr lang="en-US" dirty="0"/>
              <a:t>Lab 4 – Car Alarm</a:t>
            </a:r>
          </a:p>
        </p:txBody>
      </p:sp>
      <p:pic>
        <p:nvPicPr>
          <p:cNvPr id="9218" name="Picture 2" descr="C:\Users\Justin\Desktop\School\EECT\EECT PICTURES\IMG_20151016_2132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84" y="2057400"/>
            <a:ext cx="4721727" cy="354129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Justin\Desktop\School\EECT\EECT PICTURES\IMG_20151016_2144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2591" y="2057400"/>
            <a:ext cx="4593388" cy="3541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090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ctr"/>
            <a:r>
              <a:rPr lang="en-US" b="1" u="sng" dirty="0" smtClean="0"/>
              <a:t>Conclusion</a:t>
            </a:r>
          </a:p>
          <a:p>
            <a:r>
              <a:rPr lang="en-US" dirty="0" smtClean="0"/>
              <a:t>This was a challenging lab as right from the beginning as I mixed up one of the symbols of the truth table. This took about ten minutes to diagnose what was wrong and recreate the table. After that mistake was found the lab was fairly simple. The chips produced the expected results with no problems. The only real problem after I diagnosed what was wrong in the truth table was trying to complete the extra credit. Recreating the circuit with only NAND gates seemed impossible, added to that only with one chip. I came very close but had to conclude my work before I could finish it. I had the simulation working, but would use two NAND chips instead of one.</a:t>
            </a:r>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32</a:t>
            </a:fld>
            <a:endParaRPr lang="en-US"/>
          </a:p>
        </p:txBody>
      </p:sp>
      <p:sp>
        <p:nvSpPr>
          <p:cNvPr id="4" name="Title 3"/>
          <p:cNvSpPr>
            <a:spLocks noGrp="1"/>
          </p:cNvSpPr>
          <p:nvPr>
            <p:ph type="title"/>
          </p:nvPr>
        </p:nvSpPr>
        <p:spPr/>
        <p:txBody>
          <a:bodyPr/>
          <a:lstStyle/>
          <a:p>
            <a:r>
              <a:rPr lang="en-US" dirty="0"/>
              <a:t>Lab 4 – Car Alarm</a:t>
            </a:r>
          </a:p>
        </p:txBody>
      </p:sp>
    </p:spTree>
    <p:extLst>
      <p:ext uri="{BB962C8B-B14F-4D97-AF65-F5344CB8AC3E}">
        <p14:creationId xmlns:p14="http://schemas.microsoft.com/office/powerpoint/2010/main" val="2650418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a:p>
        </p:txBody>
      </p:sp>
      <p:sp>
        <p:nvSpPr>
          <p:cNvPr id="3" name="Slide Number Placeholder 2"/>
          <p:cNvSpPr>
            <a:spLocks noGrp="1"/>
          </p:cNvSpPr>
          <p:nvPr>
            <p:ph type="sldNum" sz="quarter" idx="11"/>
          </p:nvPr>
        </p:nvSpPr>
        <p:spPr/>
        <p:txBody>
          <a:bodyPr/>
          <a:lstStyle/>
          <a:p>
            <a:fld id="{516B557B-031B-4AD5-A84B-2CCCE8451188}" type="slidenum">
              <a:rPr lang="en-US" smtClean="0"/>
              <a:t>33</a:t>
            </a:fld>
            <a:endParaRPr lang="en-US"/>
          </a:p>
        </p:txBody>
      </p:sp>
      <p:sp>
        <p:nvSpPr>
          <p:cNvPr id="5" name="Title 4"/>
          <p:cNvSpPr>
            <a:spLocks noGrp="1"/>
          </p:cNvSpPr>
          <p:nvPr>
            <p:ph type="title"/>
          </p:nvPr>
        </p:nvSpPr>
        <p:spPr/>
        <p:txBody>
          <a:bodyPr>
            <a:normAutofit/>
          </a:bodyPr>
          <a:lstStyle/>
          <a:p>
            <a:r>
              <a:rPr lang="en-US" sz="5400" dirty="0"/>
              <a:t>Lab 5 – NAND SR </a:t>
            </a:r>
            <a:r>
              <a:rPr lang="en-US" sz="5400" dirty="0" smtClean="0"/>
              <a:t>Latch</a:t>
            </a:r>
            <a:endParaRPr lang="en-US" sz="5400" dirty="0"/>
          </a:p>
        </p:txBody>
      </p:sp>
    </p:spTree>
    <p:extLst>
      <p:ext uri="{BB962C8B-B14F-4D97-AF65-F5344CB8AC3E}">
        <p14:creationId xmlns:p14="http://schemas.microsoft.com/office/powerpoint/2010/main" val="1281219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3228974" cy="3337560"/>
          </a:xfrm>
        </p:spPr>
        <p:txBody>
          <a:bodyPr/>
          <a:lstStyle/>
          <a:p>
            <a:r>
              <a:rPr lang="en-US" b="1" u="sng" dirty="0" smtClean="0"/>
              <a:t>Objective of the Lab</a:t>
            </a:r>
          </a:p>
          <a:p>
            <a:r>
              <a:rPr lang="en-US" dirty="0" smtClean="0"/>
              <a:t>To understand how an SR latch works to create memory.</a:t>
            </a:r>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34</a:t>
            </a:fld>
            <a:endParaRPr lang="en-US"/>
          </a:p>
        </p:txBody>
      </p:sp>
      <p:sp>
        <p:nvSpPr>
          <p:cNvPr id="4" name="Title 3"/>
          <p:cNvSpPr>
            <a:spLocks noGrp="1"/>
          </p:cNvSpPr>
          <p:nvPr>
            <p:ph type="title"/>
          </p:nvPr>
        </p:nvSpPr>
        <p:spPr/>
        <p:txBody>
          <a:bodyPr/>
          <a:lstStyle/>
          <a:p>
            <a:r>
              <a:rPr lang="en-US" dirty="0"/>
              <a:t>Lab 5 – NAND SR Latch </a:t>
            </a:r>
          </a:p>
        </p:txBody>
      </p:sp>
      <p:sp>
        <p:nvSpPr>
          <p:cNvPr id="5" name="TextBox 4"/>
          <p:cNvSpPr txBox="1"/>
          <p:nvPr/>
        </p:nvSpPr>
        <p:spPr>
          <a:xfrm>
            <a:off x="3733800" y="1447800"/>
            <a:ext cx="5410200" cy="4524315"/>
          </a:xfrm>
          <a:prstGeom prst="rect">
            <a:avLst/>
          </a:prstGeom>
          <a:noFill/>
        </p:spPr>
        <p:txBody>
          <a:bodyPr wrap="square" rtlCol="0">
            <a:spAutoFit/>
          </a:bodyPr>
          <a:lstStyle/>
          <a:p>
            <a:r>
              <a:rPr lang="en-US" b="1" u="sng" dirty="0" smtClean="0"/>
              <a:t>Equipment and Materials Used</a:t>
            </a:r>
          </a:p>
          <a:p>
            <a:r>
              <a:rPr lang="en-US" dirty="0"/>
              <a:t>Elvis </a:t>
            </a:r>
            <a:r>
              <a:rPr lang="en-US" dirty="0" smtClean="0"/>
              <a:t>breadboard</a:t>
            </a:r>
            <a:endParaRPr lang="en-US" dirty="0"/>
          </a:p>
          <a:p>
            <a:r>
              <a:rPr lang="en-US" dirty="0"/>
              <a:t>1x 4 gate DIP switch</a:t>
            </a:r>
          </a:p>
          <a:p>
            <a:r>
              <a:rPr lang="en-US" dirty="0" smtClean="0"/>
              <a:t>2x </a:t>
            </a:r>
            <a:r>
              <a:rPr lang="en-US" dirty="0"/>
              <a:t>10k Resistors</a:t>
            </a:r>
          </a:p>
          <a:p>
            <a:r>
              <a:rPr lang="en-US" dirty="0" smtClean="0"/>
              <a:t>1x  74LS08 NAND chip</a:t>
            </a:r>
          </a:p>
          <a:p>
            <a:endParaRPr lang="en-US" dirty="0"/>
          </a:p>
          <a:p>
            <a:endParaRPr lang="en-US" b="1" u="sng" dirty="0" smtClean="0"/>
          </a:p>
          <a:p>
            <a:endParaRPr lang="en-US" b="1" u="sng" dirty="0"/>
          </a:p>
          <a:p>
            <a:endParaRPr lang="en-US" b="1" u="sng" dirty="0" smtClean="0"/>
          </a:p>
          <a:p>
            <a:endParaRPr lang="en-US" b="1" u="sng" dirty="0" smtClean="0"/>
          </a:p>
          <a:p>
            <a:endParaRPr lang="en-US" b="1" u="sng" dirty="0"/>
          </a:p>
          <a:p>
            <a:endParaRPr lang="en-US" b="1" u="sng" dirty="0"/>
          </a:p>
          <a:p>
            <a:endParaRPr lang="en-US" b="1" u="sng" dirty="0" smtClean="0"/>
          </a:p>
          <a:p>
            <a:endParaRPr lang="en-US" b="1" u="sng" dirty="0"/>
          </a:p>
          <a:p>
            <a:endParaRPr lang="en-US" b="1" u="sng" dirty="0" smtClean="0"/>
          </a:p>
          <a:p>
            <a:endParaRPr lang="en-US" b="1" u="sng" dirty="0"/>
          </a:p>
        </p:txBody>
      </p:sp>
      <p:sp>
        <p:nvSpPr>
          <p:cNvPr id="6" name="TextBox 5"/>
          <p:cNvSpPr txBox="1"/>
          <p:nvPr/>
        </p:nvSpPr>
        <p:spPr>
          <a:xfrm>
            <a:off x="304800" y="4953000"/>
            <a:ext cx="8610600" cy="1754326"/>
          </a:xfrm>
          <a:prstGeom prst="rect">
            <a:avLst/>
          </a:prstGeom>
          <a:noFill/>
        </p:spPr>
        <p:txBody>
          <a:bodyPr wrap="square" rtlCol="0">
            <a:spAutoFit/>
          </a:bodyPr>
          <a:lstStyle/>
          <a:p>
            <a:r>
              <a:rPr lang="en-US" b="1" u="sng" dirty="0" smtClean="0"/>
              <a:t>Research</a:t>
            </a:r>
          </a:p>
          <a:p>
            <a:r>
              <a:rPr lang="en-US" dirty="0" smtClean="0"/>
              <a:t>In class lecture</a:t>
            </a:r>
          </a:p>
          <a:p>
            <a:endParaRPr lang="en-US" b="1" u="sng" dirty="0"/>
          </a:p>
          <a:p>
            <a:endParaRPr lang="en-US" b="1" u="sng" dirty="0" smtClean="0"/>
          </a:p>
          <a:p>
            <a:endParaRPr lang="en-US" b="1" u="sng" dirty="0"/>
          </a:p>
          <a:p>
            <a:endParaRPr lang="en-US" b="1" u="sng" dirty="0"/>
          </a:p>
        </p:txBody>
      </p:sp>
    </p:spTree>
    <p:extLst>
      <p:ext uri="{BB962C8B-B14F-4D97-AF65-F5344CB8AC3E}">
        <p14:creationId xmlns:p14="http://schemas.microsoft.com/office/powerpoint/2010/main" val="2745758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ctr"/>
            <a:r>
              <a:rPr lang="en-US" b="1" u="sng" dirty="0" smtClean="0"/>
              <a:t>Lab Procedure</a:t>
            </a:r>
          </a:p>
          <a:p>
            <a:r>
              <a:rPr lang="en-US" dirty="0" smtClean="0"/>
              <a:t>This lab itself was not very challenging. We wired the </a:t>
            </a:r>
            <a:r>
              <a:rPr lang="en-US" dirty="0" err="1" smtClean="0"/>
              <a:t>multisim</a:t>
            </a:r>
            <a:r>
              <a:rPr lang="en-US" dirty="0" smtClean="0"/>
              <a:t> to create a NAND SR Latch. This is where two NAND gates are hooked up and their outputs run to one of each other’s inputs. From there we wired an oscilloscope to the circuit to test the output voltages as each switch is turned either to a 1 or 0. After the </a:t>
            </a:r>
            <a:r>
              <a:rPr lang="en-US" dirty="0" err="1" smtClean="0"/>
              <a:t>multisim</a:t>
            </a:r>
            <a:r>
              <a:rPr lang="en-US" dirty="0" smtClean="0"/>
              <a:t> we moved to the lab and recreated the circuit on an Elvis board, using an LED on the board to act as the oscilloscope. We switched the circuit around ten different times and recorded their results.</a:t>
            </a:r>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35</a:t>
            </a:fld>
            <a:endParaRPr lang="en-US"/>
          </a:p>
        </p:txBody>
      </p:sp>
      <p:sp>
        <p:nvSpPr>
          <p:cNvPr id="4" name="Title 3"/>
          <p:cNvSpPr>
            <a:spLocks noGrp="1"/>
          </p:cNvSpPr>
          <p:nvPr>
            <p:ph type="title"/>
          </p:nvPr>
        </p:nvSpPr>
        <p:spPr/>
        <p:txBody>
          <a:bodyPr>
            <a:normAutofit/>
          </a:bodyPr>
          <a:lstStyle/>
          <a:p>
            <a:r>
              <a:rPr lang="en-US" dirty="0"/>
              <a:t>Lab 5 – NAND SR Latch </a:t>
            </a:r>
          </a:p>
        </p:txBody>
      </p:sp>
    </p:spTree>
    <p:extLst>
      <p:ext uri="{BB962C8B-B14F-4D97-AF65-F5344CB8AC3E}">
        <p14:creationId xmlns:p14="http://schemas.microsoft.com/office/powerpoint/2010/main" val="2341435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516B557B-031B-4AD5-A84B-2CCCE8451188}" type="slidenum">
              <a:rPr lang="en-US" smtClean="0"/>
              <a:t>36</a:t>
            </a:fld>
            <a:endParaRPr lang="en-US"/>
          </a:p>
        </p:txBody>
      </p:sp>
      <p:sp>
        <p:nvSpPr>
          <p:cNvPr id="4" name="Title 3"/>
          <p:cNvSpPr>
            <a:spLocks noGrp="1"/>
          </p:cNvSpPr>
          <p:nvPr>
            <p:ph type="title"/>
          </p:nvPr>
        </p:nvSpPr>
        <p:spPr/>
        <p:txBody>
          <a:bodyPr/>
          <a:lstStyle/>
          <a:p>
            <a:r>
              <a:rPr lang="en-US" dirty="0"/>
              <a:t>Lab 5 – NAND SR Latch </a:t>
            </a:r>
          </a:p>
        </p:txBody>
      </p:sp>
      <p:graphicFrame>
        <p:nvGraphicFramePr>
          <p:cNvPr id="8" name="Content Placeholder 7"/>
          <p:cNvGraphicFramePr>
            <a:graphicFrameLocks noGrp="1"/>
          </p:cNvGraphicFramePr>
          <p:nvPr>
            <p:ph sz="quarter" idx="13"/>
            <p:extLst>
              <p:ext uri="{D42A27DB-BD31-4B8C-83A1-F6EECF244321}">
                <p14:modId xmlns:p14="http://schemas.microsoft.com/office/powerpoint/2010/main" val="720572661"/>
              </p:ext>
            </p:extLst>
          </p:nvPr>
        </p:nvGraphicFramePr>
        <p:xfrm>
          <a:off x="2362200" y="1371596"/>
          <a:ext cx="3581400" cy="5172079"/>
        </p:xfrm>
        <a:graphic>
          <a:graphicData uri="http://schemas.openxmlformats.org/drawingml/2006/table">
            <a:tbl>
              <a:tblPr>
                <a:tableStyleId>{5C22544A-7EE6-4342-B048-85BDC9FD1C3A}</a:tableStyleId>
              </a:tblPr>
              <a:tblGrid>
                <a:gridCol w="1193800"/>
                <a:gridCol w="1193800"/>
                <a:gridCol w="1193800"/>
              </a:tblGrid>
              <a:tr h="470189">
                <a:tc>
                  <a:txBody>
                    <a:bodyPr/>
                    <a:lstStyle/>
                    <a:p>
                      <a:pPr algn="l" fontAlgn="b"/>
                      <a:r>
                        <a:rPr lang="en-US" sz="2000" b="0" i="0" u="none" strike="noStrike" dirty="0" smtClean="0">
                          <a:solidFill>
                            <a:srgbClr val="000000"/>
                          </a:solidFill>
                          <a:effectLst/>
                          <a:latin typeface="Calibri" panose="020F0502020204030204" pitchFamily="34" charset="0"/>
                        </a:rPr>
                        <a:t>Trial</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dirty="0" smtClean="0">
                          <a:solidFill>
                            <a:srgbClr val="000000"/>
                          </a:solidFill>
                          <a:effectLst/>
                          <a:latin typeface="Calibri" panose="020F0502020204030204" pitchFamily="34" charset="0"/>
                        </a:rPr>
                        <a:t>Q</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dirty="0" smtClean="0">
                          <a:solidFill>
                            <a:srgbClr val="000000"/>
                          </a:solidFill>
                          <a:effectLst/>
                          <a:latin typeface="Calibri" panose="020F0502020204030204" pitchFamily="34" charset="0"/>
                        </a:rPr>
                        <a:t>QB</a:t>
                      </a:r>
                      <a:endParaRPr lang="en-US" sz="2000" b="0" i="0" u="none" strike="noStrike" dirty="0">
                        <a:solidFill>
                          <a:srgbClr val="000000"/>
                        </a:solidFill>
                        <a:effectLst/>
                        <a:latin typeface="Calibri" panose="020F0502020204030204" pitchFamily="34" charset="0"/>
                      </a:endParaRPr>
                    </a:p>
                  </a:txBody>
                  <a:tcPr marL="9525" marR="9525" marT="9525" marB="0" anchor="b"/>
                </a:tc>
              </a:tr>
              <a:tr h="470189">
                <a:tc>
                  <a:txBody>
                    <a:bodyPr/>
                    <a:lstStyle/>
                    <a:p>
                      <a:pPr algn="l" fontAlgn="b"/>
                      <a:r>
                        <a:rPr lang="en-US" sz="2000" b="0" i="0" u="none" strike="noStrike" dirty="0" smtClean="0">
                          <a:solidFill>
                            <a:srgbClr val="000000"/>
                          </a:solidFill>
                          <a:effectLst/>
                          <a:latin typeface="Calibri" panose="020F0502020204030204" pitchFamily="34" charset="0"/>
                        </a:rPr>
                        <a:t>1</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dirty="0" smtClean="0">
                          <a:solidFill>
                            <a:srgbClr val="000000"/>
                          </a:solidFill>
                          <a:effectLst/>
                          <a:latin typeface="Calibri" panose="020F0502020204030204" pitchFamily="34" charset="0"/>
                        </a:rPr>
                        <a:t>0</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dirty="0" smtClean="0">
                          <a:solidFill>
                            <a:srgbClr val="000000"/>
                          </a:solidFill>
                          <a:effectLst/>
                          <a:latin typeface="Calibri" panose="020F0502020204030204" pitchFamily="34" charset="0"/>
                        </a:rPr>
                        <a:t>1</a:t>
                      </a:r>
                      <a:endParaRPr lang="en-US" sz="2000" b="0" i="0" u="none" strike="noStrike" dirty="0">
                        <a:solidFill>
                          <a:srgbClr val="000000"/>
                        </a:solidFill>
                        <a:effectLst/>
                        <a:latin typeface="Calibri" panose="020F0502020204030204" pitchFamily="34" charset="0"/>
                      </a:endParaRPr>
                    </a:p>
                  </a:txBody>
                  <a:tcPr marL="9525" marR="9525" marT="9525" marB="0" anchor="b"/>
                </a:tc>
              </a:tr>
              <a:tr h="470189">
                <a:tc>
                  <a:txBody>
                    <a:bodyPr/>
                    <a:lstStyle/>
                    <a:p>
                      <a:pPr algn="l" fontAlgn="b"/>
                      <a:r>
                        <a:rPr lang="en-US" sz="2000" b="0" i="0" u="none" strike="noStrike" dirty="0" smtClean="0">
                          <a:solidFill>
                            <a:srgbClr val="000000"/>
                          </a:solidFill>
                          <a:effectLst/>
                          <a:latin typeface="Calibri" panose="020F0502020204030204" pitchFamily="34" charset="0"/>
                        </a:rPr>
                        <a:t>2</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dirty="0" smtClean="0">
                          <a:solidFill>
                            <a:srgbClr val="000000"/>
                          </a:solidFill>
                          <a:effectLst/>
                          <a:latin typeface="Calibri" panose="020F0502020204030204" pitchFamily="34" charset="0"/>
                        </a:rPr>
                        <a:t>1</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dirty="0" smtClean="0">
                          <a:solidFill>
                            <a:srgbClr val="000000"/>
                          </a:solidFill>
                          <a:effectLst/>
                          <a:latin typeface="Calibri" panose="020F0502020204030204" pitchFamily="34" charset="0"/>
                        </a:rPr>
                        <a:t>0</a:t>
                      </a:r>
                      <a:endParaRPr lang="en-US" sz="2000" b="0" i="0" u="none" strike="noStrike" dirty="0">
                        <a:solidFill>
                          <a:srgbClr val="000000"/>
                        </a:solidFill>
                        <a:effectLst/>
                        <a:latin typeface="Calibri" panose="020F0502020204030204" pitchFamily="34" charset="0"/>
                      </a:endParaRPr>
                    </a:p>
                  </a:txBody>
                  <a:tcPr marL="9525" marR="9525" marT="9525" marB="0" anchor="b"/>
                </a:tc>
              </a:tr>
              <a:tr h="470189">
                <a:tc>
                  <a:txBody>
                    <a:bodyPr/>
                    <a:lstStyle/>
                    <a:p>
                      <a:pPr algn="l" fontAlgn="b"/>
                      <a:r>
                        <a:rPr lang="en-US" sz="2000" b="0" i="0" u="none" strike="noStrike" dirty="0" smtClean="0">
                          <a:solidFill>
                            <a:srgbClr val="000000"/>
                          </a:solidFill>
                          <a:effectLst/>
                          <a:latin typeface="Calibri" panose="020F0502020204030204" pitchFamily="34" charset="0"/>
                        </a:rPr>
                        <a:t>3</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dirty="0" smtClean="0">
                          <a:solidFill>
                            <a:srgbClr val="000000"/>
                          </a:solidFill>
                          <a:effectLst/>
                          <a:latin typeface="Calibri" panose="020F0502020204030204" pitchFamily="34" charset="0"/>
                        </a:rPr>
                        <a:t>0</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dirty="0" smtClean="0">
                          <a:solidFill>
                            <a:srgbClr val="000000"/>
                          </a:solidFill>
                          <a:effectLst/>
                          <a:latin typeface="Calibri" panose="020F0502020204030204" pitchFamily="34" charset="0"/>
                        </a:rPr>
                        <a:t>1</a:t>
                      </a:r>
                      <a:endParaRPr lang="en-US" sz="2000" b="0" i="0" u="none" strike="noStrike" dirty="0">
                        <a:solidFill>
                          <a:srgbClr val="000000"/>
                        </a:solidFill>
                        <a:effectLst/>
                        <a:latin typeface="Calibri" panose="020F0502020204030204" pitchFamily="34" charset="0"/>
                      </a:endParaRPr>
                    </a:p>
                  </a:txBody>
                  <a:tcPr marL="9525" marR="9525" marT="9525" marB="0" anchor="b"/>
                </a:tc>
              </a:tr>
              <a:tr h="470189">
                <a:tc>
                  <a:txBody>
                    <a:bodyPr/>
                    <a:lstStyle/>
                    <a:p>
                      <a:pPr algn="l" fontAlgn="b"/>
                      <a:r>
                        <a:rPr lang="en-US" sz="2000" b="0" i="0" u="none" strike="noStrike" dirty="0" smtClean="0">
                          <a:solidFill>
                            <a:srgbClr val="000000"/>
                          </a:solidFill>
                          <a:effectLst/>
                          <a:latin typeface="Calibri" panose="020F0502020204030204" pitchFamily="34" charset="0"/>
                        </a:rPr>
                        <a:t>4</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dirty="0" smtClean="0">
                          <a:solidFill>
                            <a:srgbClr val="000000"/>
                          </a:solidFill>
                          <a:effectLst/>
                          <a:latin typeface="Calibri" panose="020F0502020204030204" pitchFamily="34" charset="0"/>
                        </a:rPr>
                        <a:t>1</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dirty="0" smtClean="0">
                          <a:solidFill>
                            <a:srgbClr val="000000"/>
                          </a:solidFill>
                          <a:effectLst/>
                          <a:latin typeface="Calibri" panose="020F0502020204030204" pitchFamily="34" charset="0"/>
                        </a:rPr>
                        <a:t>1</a:t>
                      </a:r>
                      <a:endParaRPr lang="en-US" sz="2000" b="0" i="0" u="none" strike="noStrike" dirty="0">
                        <a:solidFill>
                          <a:srgbClr val="000000"/>
                        </a:solidFill>
                        <a:effectLst/>
                        <a:latin typeface="Calibri" panose="020F0502020204030204" pitchFamily="34" charset="0"/>
                      </a:endParaRPr>
                    </a:p>
                  </a:txBody>
                  <a:tcPr marL="9525" marR="9525" marT="9525" marB="0" anchor="b"/>
                </a:tc>
              </a:tr>
              <a:tr h="470189">
                <a:tc>
                  <a:txBody>
                    <a:bodyPr/>
                    <a:lstStyle/>
                    <a:p>
                      <a:pPr algn="l" fontAlgn="b"/>
                      <a:r>
                        <a:rPr lang="en-US" sz="2000" b="0" i="0" u="none" strike="noStrike" dirty="0" smtClean="0">
                          <a:solidFill>
                            <a:srgbClr val="000000"/>
                          </a:solidFill>
                          <a:effectLst/>
                          <a:latin typeface="Calibri" panose="020F0502020204030204" pitchFamily="34" charset="0"/>
                        </a:rPr>
                        <a:t>5</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dirty="0" smtClean="0">
                          <a:solidFill>
                            <a:srgbClr val="000000"/>
                          </a:solidFill>
                          <a:effectLst/>
                          <a:latin typeface="Calibri" panose="020F0502020204030204" pitchFamily="34" charset="0"/>
                        </a:rPr>
                        <a:t>1</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dirty="0" smtClean="0">
                          <a:solidFill>
                            <a:srgbClr val="000000"/>
                          </a:solidFill>
                          <a:effectLst/>
                          <a:latin typeface="Calibri" panose="020F0502020204030204" pitchFamily="34" charset="0"/>
                        </a:rPr>
                        <a:t>0</a:t>
                      </a:r>
                      <a:endParaRPr lang="en-US" sz="2000" b="0" i="0" u="none" strike="noStrike" dirty="0">
                        <a:solidFill>
                          <a:srgbClr val="000000"/>
                        </a:solidFill>
                        <a:effectLst/>
                        <a:latin typeface="Calibri" panose="020F0502020204030204" pitchFamily="34" charset="0"/>
                      </a:endParaRPr>
                    </a:p>
                  </a:txBody>
                  <a:tcPr marL="9525" marR="9525" marT="9525" marB="0" anchor="b"/>
                </a:tc>
              </a:tr>
              <a:tr h="470189">
                <a:tc>
                  <a:txBody>
                    <a:bodyPr/>
                    <a:lstStyle/>
                    <a:p>
                      <a:pPr algn="l" fontAlgn="b"/>
                      <a:r>
                        <a:rPr lang="en-US" sz="2000" b="0" i="0" u="none" strike="noStrike" dirty="0" smtClean="0">
                          <a:solidFill>
                            <a:srgbClr val="000000"/>
                          </a:solidFill>
                          <a:effectLst/>
                          <a:latin typeface="Calibri" panose="020F0502020204030204" pitchFamily="34" charset="0"/>
                        </a:rPr>
                        <a:t>6</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dirty="0" smtClean="0">
                          <a:solidFill>
                            <a:srgbClr val="000000"/>
                          </a:solidFill>
                          <a:effectLst/>
                          <a:latin typeface="Calibri" panose="020F0502020204030204" pitchFamily="34" charset="0"/>
                        </a:rPr>
                        <a:t>0</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dirty="0" smtClean="0">
                          <a:solidFill>
                            <a:srgbClr val="000000"/>
                          </a:solidFill>
                          <a:effectLst/>
                          <a:latin typeface="Calibri" panose="020F0502020204030204" pitchFamily="34" charset="0"/>
                        </a:rPr>
                        <a:t>1</a:t>
                      </a:r>
                      <a:endParaRPr lang="en-US" sz="2000" b="0" i="0" u="none" strike="noStrike" dirty="0">
                        <a:solidFill>
                          <a:srgbClr val="000000"/>
                        </a:solidFill>
                        <a:effectLst/>
                        <a:latin typeface="Calibri" panose="020F0502020204030204" pitchFamily="34" charset="0"/>
                      </a:endParaRPr>
                    </a:p>
                  </a:txBody>
                  <a:tcPr marL="9525" marR="9525" marT="9525" marB="0" anchor="b"/>
                </a:tc>
              </a:tr>
              <a:tr h="470189">
                <a:tc>
                  <a:txBody>
                    <a:bodyPr/>
                    <a:lstStyle/>
                    <a:p>
                      <a:pPr algn="l" fontAlgn="b"/>
                      <a:r>
                        <a:rPr lang="en-US" sz="2000" b="0" i="0" u="none" strike="noStrike" dirty="0" smtClean="0">
                          <a:solidFill>
                            <a:srgbClr val="000000"/>
                          </a:solidFill>
                          <a:effectLst/>
                          <a:latin typeface="Calibri" panose="020F0502020204030204" pitchFamily="34" charset="0"/>
                        </a:rPr>
                        <a:t>7</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dirty="0" smtClean="0">
                          <a:solidFill>
                            <a:srgbClr val="000000"/>
                          </a:solidFill>
                          <a:effectLst/>
                          <a:latin typeface="Calibri" panose="020F0502020204030204" pitchFamily="34" charset="0"/>
                        </a:rPr>
                        <a:t>0</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dirty="0" smtClean="0">
                          <a:solidFill>
                            <a:srgbClr val="000000"/>
                          </a:solidFill>
                          <a:effectLst/>
                          <a:latin typeface="Calibri" panose="020F0502020204030204" pitchFamily="34" charset="0"/>
                        </a:rPr>
                        <a:t>1</a:t>
                      </a:r>
                      <a:endParaRPr lang="en-US" sz="2000" b="0" i="0" u="none" strike="noStrike" dirty="0">
                        <a:solidFill>
                          <a:srgbClr val="000000"/>
                        </a:solidFill>
                        <a:effectLst/>
                        <a:latin typeface="Calibri" panose="020F0502020204030204" pitchFamily="34" charset="0"/>
                      </a:endParaRPr>
                    </a:p>
                  </a:txBody>
                  <a:tcPr marL="9525" marR="9525" marT="9525" marB="0" anchor="b"/>
                </a:tc>
              </a:tr>
              <a:tr h="470189">
                <a:tc>
                  <a:txBody>
                    <a:bodyPr/>
                    <a:lstStyle/>
                    <a:p>
                      <a:pPr algn="l" fontAlgn="b"/>
                      <a:r>
                        <a:rPr lang="en-US" sz="2000" b="0" i="0" u="none" strike="noStrike" dirty="0" smtClean="0">
                          <a:solidFill>
                            <a:srgbClr val="000000"/>
                          </a:solidFill>
                          <a:effectLst/>
                          <a:latin typeface="Calibri" panose="020F0502020204030204" pitchFamily="34" charset="0"/>
                        </a:rPr>
                        <a:t>8</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dirty="0" smtClean="0">
                          <a:solidFill>
                            <a:srgbClr val="000000"/>
                          </a:solidFill>
                          <a:effectLst/>
                          <a:latin typeface="Calibri" panose="020F0502020204030204" pitchFamily="34" charset="0"/>
                        </a:rPr>
                        <a:t>1</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dirty="0" smtClean="0">
                          <a:solidFill>
                            <a:srgbClr val="000000"/>
                          </a:solidFill>
                          <a:effectLst/>
                          <a:latin typeface="Calibri" panose="020F0502020204030204" pitchFamily="34" charset="0"/>
                        </a:rPr>
                        <a:t>1</a:t>
                      </a:r>
                      <a:endParaRPr lang="en-US" sz="2000" b="0" i="0" u="none" strike="noStrike" dirty="0">
                        <a:solidFill>
                          <a:srgbClr val="000000"/>
                        </a:solidFill>
                        <a:effectLst/>
                        <a:latin typeface="Calibri" panose="020F0502020204030204" pitchFamily="34" charset="0"/>
                      </a:endParaRPr>
                    </a:p>
                  </a:txBody>
                  <a:tcPr marL="9525" marR="9525" marT="9525" marB="0" anchor="b"/>
                </a:tc>
              </a:tr>
              <a:tr h="470189">
                <a:tc>
                  <a:txBody>
                    <a:bodyPr/>
                    <a:lstStyle/>
                    <a:p>
                      <a:pPr algn="l" fontAlgn="b"/>
                      <a:r>
                        <a:rPr lang="en-US" sz="2000" b="0" i="0" u="none" strike="noStrike" dirty="0" smtClean="0">
                          <a:solidFill>
                            <a:srgbClr val="000000"/>
                          </a:solidFill>
                          <a:effectLst/>
                          <a:latin typeface="Calibri" panose="020F0502020204030204" pitchFamily="34" charset="0"/>
                        </a:rPr>
                        <a:t>9</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dirty="0" smtClean="0">
                          <a:solidFill>
                            <a:srgbClr val="000000"/>
                          </a:solidFill>
                          <a:effectLst/>
                          <a:latin typeface="Calibri" panose="020F0502020204030204" pitchFamily="34" charset="0"/>
                        </a:rPr>
                        <a:t>1</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dirty="0" smtClean="0">
                          <a:solidFill>
                            <a:srgbClr val="000000"/>
                          </a:solidFill>
                          <a:effectLst/>
                          <a:latin typeface="Calibri" panose="020F0502020204030204" pitchFamily="34" charset="0"/>
                        </a:rPr>
                        <a:t>0</a:t>
                      </a:r>
                      <a:endParaRPr lang="en-US" sz="2000" b="0" i="0" u="none" strike="noStrike" dirty="0">
                        <a:solidFill>
                          <a:srgbClr val="000000"/>
                        </a:solidFill>
                        <a:effectLst/>
                        <a:latin typeface="Calibri" panose="020F0502020204030204" pitchFamily="34" charset="0"/>
                      </a:endParaRPr>
                    </a:p>
                  </a:txBody>
                  <a:tcPr marL="9525" marR="9525" marT="9525" marB="0" anchor="b"/>
                </a:tc>
              </a:tr>
              <a:tr h="470189">
                <a:tc>
                  <a:txBody>
                    <a:bodyPr/>
                    <a:lstStyle/>
                    <a:p>
                      <a:pPr algn="l" fontAlgn="b"/>
                      <a:r>
                        <a:rPr lang="en-US" sz="2000" b="0" i="0" u="none" strike="noStrike" dirty="0" smtClean="0">
                          <a:solidFill>
                            <a:srgbClr val="000000"/>
                          </a:solidFill>
                          <a:effectLst/>
                          <a:latin typeface="Calibri" panose="020F0502020204030204" pitchFamily="34" charset="0"/>
                        </a:rPr>
                        <a:t>10</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dirty="0" smtClean="0">
                          <a:solidFill>
                            <a:srgbClr val="000000"/>
                          </a:solidFill>
                          <a:effectLst/>
                          <a:latin typeface="Calibri" panose="020F0502020204030204" pitchFamily="34" charset="0"/>
                        </a:rPr>
                        <a:t>0</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dirty="0" smtClean="0">
                          <a:solidFill>
                            <a:srgbClr val="000000"/>
                          </a:solidFill>
                          <a:effectLst/>
                          <a:latin typeface="Calibri" panose="020F0502020204030204" pitchFamily="34" charset="0"/>
                        </a:rPr>
                        <a:t>1</a:t>
                      </a:r>
                      <a:endParaRPr lang="en-US" sz="20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1264518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5486400"/>
            <a:ext cx="7680960" cy="701040"/>
          </a:xfrm>
        </p:spPr>
        <p:txBody>
          <a:bodyPr/>
          <a:lstStyle/>
          <a:p>
            <a:r>
              <a:rPr lang="en-US" dirty="0" smtClean="0"/>
              <a:t>Multisim of lab 5. Both switches are in the 0 position, producing a 1 on the oscilloscope.</a:t>
            </a:r>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37</a:t>
            </a:fld>
            <a:endParaRPr lang="en-US"/>
          </a:p>
        </p:txBody>
      </p:sp>
      <p:sp>
        <p:nvSpPr>
          <p:cNvPr id="4" name="Title 3"/>
          <p:cNvSpPr>
            <a:spLocks noGrp="1"/>
          </p:cNvSpPr>
          <p:nvPr>
            <p:ph type="title"/>
          </p:nvPr>
        </p:nvSpPr>
        <p:spPr/>
        <p:txBody>
          <a:bodyPr/>
          <a:lstStyle/>
          <a:p>
            <a:r>
              <a:rPr lang="en-US" dirty="0"/>
              <a:t>Lab 5 – NAND SR Latch</a:t>
            </a:r>
          </a:p>
        </p:txBody>
      </p:sp>
      <p:pic>
        <p:nvPicPr>
          <p:cNvPr id="6" name="Picture 5"/>
          <p:cNvPicPr>
            <a:picLocks noChangeAspect="1"/>
          </p:cNvPicPr>
          <p:nvPr/>
        </p:nvPicPr>
        <p:blipFill>
          <a:blip r:embed="rId2"/>
          <a:stretch>
            <a:fillRect/>
          </a:stretch>
        </p:blipFill>
        <p:spPr>
          <a:xfrm>
            <a:off x="388521" y="1331495"/>
            <a:ext cx="5722914" cy="3840071"/>
          </a:xfrm>
          <a:prstGeom prst="rect">
            <a:avLst/>
          </a:prstGeom>
          <a:solidFill>
            <a:schemeClr val="tx1"/>
          </a:solidFill>
        </p:spPr>
      </p:pic>
      <p:pic>
        <p:nvPicPr>
          <p:cNvPr id="7" name="Picture 6"/>
          <p:cNvPicPr>
            <a:picLocks noChangeAspect="1"/>
          </p:cNvPicPr>
          <p:nvPr/>
        </p:nvPicPr>
        <p:blipFill>
          <a:blip r:embed="rId3"/>
          <a:stretch>
            <a:fillRect/>
          </a:stretch>
        </p:blipFill>
        <p:spPr>
          <a:xfrm>
            <a:off x="6019800" y="1331495"/>
            <a:ext cx="2913033" cy="2305050"/>
          </a:xfrm>
          <a:prstGeom prst="rect">
            <a:avLst/>
          </a:prstGeom>
        </p:spPr>
      </p:pic>
    </p:spTree>
    <p:extLst>
      <p:ext uri="{BB962C8B-B14F-4D97-AF65-F5344CB8AC3E}">
        <p14:creationId xmlns:p14="http://schemas.microsoft.com/office/powerpoint/2010/main" val="14467732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6324600"/>
            <a:ext cx="7680960" cy="501316"/>
          </a:xfrm>
        </p:spPr>
        <p:txBody>
          <a:bodyPr/>
          <a:lstStyle/>
          <a:p>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38</a:t>
            </a:fld>
            <a:endParaRPr lang="en-US"/>
          </a:p>
        </p:txBody>
      </p:sp>
      <p:sp>
        <p:nvSpPr>
          <p:cNvPr id="4" name="Title 3"/>
          <p:cNvSpPr>
            <a:spLocks noGrp="1"/>
          </p:cNvSpPr>
          <p:nvPr>
            <p:ph type="title"/>
          </p:nvPr>
        </p:nvSpPr>
        <p:spPr/>
        <p:txBody>
          <a:bodyPr>
            <a:normAutofit/>
          </a:bodyPr>
          <a:lstStyle/>
          <a:p>
            <a:r>
              <a:rPr lang="en-US" dirty="0"/>
              <a:t>Lab 5 – NAND SR Latch </a:t>
            </a:r>
          </a:p>
        </p:txBody>
      </p:sp>
      <p:pic>
        <p:nvPicPr>
          <p:cNvPr id="10242" name="Picture 2" descr="C:\Users\Justin\Desktop\School\EECT\EECT PICTURES\IMG_20151023_2038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1" y="2074946"/>
            <a:ext cx="4415589" cy="35814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Justin\Desktop\School\EECT\EECT PICTURES\IMG_20151023_2038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0295" y="2074946"/>
            <a:ext cx="47752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700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6324600"/>
            <a:ext cx="7680960" cy="501316"/>
          </a:xfrm>
        </p:spPr>
        <p:txBody>
          <a:bodyPr/>
          <a:lstStyle/>
          <a:p>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39</a:t>
            </a:fld>
            <a:endParaRPr lang="en-US"/>
          </a:p>
        </p:txBody>
      </p:sp>
      <p:sp>
        <p:nvSpPr>
          <p:cNvPr id="4" name="Title 3"/>
          <p:cNvSpPr>
            <a:spLocks noGrp="1"/>
          </p:cNvSpPr>
          <p:nvPr>
            <p:ph type="title"/>
          </p:nvPr>
        </p:nvSpPr>
        <p:spPr/>
        <p:txBody>
          <a:bodyPr>
            <a:normAutofit/>
          </a:bodyPr>
          <a:lstStyle/>
          <a:p>
            <a:r>
              <a:rPr lang="en-US" dirty="0"/>
              <a:t>Lab 5 – NAND SR Latch </a:t>
            </a:r>
          </a:p>
        </p:txBody>
      </p:sp>
      <p:pic>
        <p:nvPicPr>
          <p:cNvPr id="11266" name="Picture 2" descr="C:\Users\Justin\Desktop\School\EECT\EECT PICTURES\IMG_20151023_2041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371600"/>
            <a:ext cx="6248400"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686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3228974" cy="3337560"/>
          </a:xfrm>
        </p:spPr>
        <p:txBody>
          <a:bodyPr/>
          <a:lstStyle/>
          <a:p>
            <a:r>
              <a:rPr lang="en-US" b="1" u="sng" dirty="0" smtClean="0"/>
              <a:t>Objective of the Lab</a:t>
            </a:r>
          </a:p>
          <a:p>
            <a:r>
              <a:rPr lang="en-US" dirty="0" smtClean="0"/>
              <a:t>To understand the differences between an AND </a:t>
            </a:r>
            <a:r>
              <a:rPr lang="en-US" dirty="0" err="1" smtClean="0"/>
              <a:t>and</a:t>
            </a:r>
            <a:r>
              <a:rPr lang="en-US" dirty="0" smtClean="0"/>
              <a:t> OR gate, and their different outputs.</a:t>
            </a:r>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4</a:t>
            </a:fld>
            <a:endParaRPr lang="en-US"/>
          </a:p>
        </p:txBody>
      </p:sp>
      <p:sp>
        <p:nvSpPr>
          <p:cNvPr id="4" name="Title 3"/>
          <p:cNvSpPr>
            <a:spLocks noGrp="1"/>
          </p:cNvSpPr>
          <p:nvPr>
            <p:ph type="title"/>
          </p:nvPr>
        </p:nvSpPr>
        <p:spPr/>
        <p:txBody>
          <a:bodyPr>
            <a:normAutofit/>
          </a:bodyPr>
          <a:lstStyle/>
          <a:p>
            <a:r>
              <a:rPr lang="en-US" dirty="0"/>
              <a:t>Lab 1 – AND, OR </a:t>
            </a:r>
            <a:r>
              <a:rPr lang="en-US" dirty="0" smtClean="0"/>
              <a:t>Logic </a:t>
            </a:r>
            <a:endParaRPr lang="en-US" dirty="0"/>
          </a:p>
        </p:txBody>
      </p:sp>
      <p:sp>
        <p:nvSpPr>
          <p:cNvPr id="5" name="TextBox 4"/>
          <p:cNvSpPr txBox="1"/>
          <p:nvPr/>
        </p:nvSpPr>
        <p:spPr>
          <a:xfrm>
            <a:off x="3733800" y="1447800"/>
            <a:ext cx="5410200" cy="3970318"/>
          </a:xfrm>
          <a:prstGeom prst="rect">
            <a:avLst/>
          </a:prstGeom>
          <a:noFill/>
        </p:spPr>
        <p:txBody>
          <a:bodyPr wrap="square" rtlCol="0">
            <a:spAutoFit/>
          </a:bodyPr>
          <a:lstStyle/>
          <a:p>
            <a:r>
              <a:rPr lang="en-US" b="1" u="sng" dirty="0" smtClean="0"/>
              <a:t>Equipment and Materials Used</a:t>
            </a:r>
          </a:p>
          <a:p>
            <a:r>
              <a:rPr lang="en-US" dirty="0" smtClean="0"/>
              <a:t>      2x 10k Ohm Resistors</a:t>
            </a:r>
          </a:p>
          <a:p>
            <a:r>
              <a:rPr lang="en-US" dirty="0" smtClean="0"/>
              <a:t>      1x 74LS32 OR chip</a:t>
            </a:r>
          </a:p>
          <a:p>
            <a:r>
              <a:rPr lang="en-US" dirty="0" smtClean="0"/>
              <a:t>      1x 75LS08 AND chip</a:t>
            </a:r>
          </a:p>
          <a:p>
            <a:r>
              <a:rPr lang="en-US" dirty="0" smtClean="0"/>
              <a:t>      Power </a:t>
            </a:r>
            <a:r>
              <a:rPr lang="en-US" dirty="0"/>
              <a:t>Supply: RSR HY1802D S/N: 022510026 </a:t>
            </a:r>
          </a:p>
          <a:p>
            <a:r>
              <a:rPr lang="en-US" dirty="0" smtClean="0"/>
              <a:t>      Digital </a:t>
            </a:r>
            <a:r>
              <a:rPr lang="en-US" dirty="0" err="1"/>
              <a:t>Multimeter</a:t>
            </a:r>
            <a:r>
              <a:rPr lang="en-US" dirty="0"/>
              <a:t>: </a:t>
            </a:r>
            <a:r>
              <a:rPr lang="en-US" dirty="0" err="1"/>
              <a:t>GwINSTEK</a:t>
            </a:r>
            <a:r>
              <a:rPr lang="en-US" dirty="0"/>
              <a:t> GDM-8245 </a:t>
            </a:r>
          </a:p>
          <a:p>
            <a:r>
              <a:rPr lang="en-US" dirty="0"/>
              <a:t>S/N: CL860264</a:t>
            </a:r>
            <a:endParaRPr lang="en-US" b="1" u="sng" dirty="0"/>
          </a:p>
          <a:p>
            <a:endParaRPr lang="en-US" dirty="0" smtClean="0"/>
          </a:p>
          <a:p>
            <a:endParaRPr lang="en-US" b="1" u="sng" dirty="0"/>
          </a:p>
          <a:p>
            <a:endParaRPr lang="en-US" b="1" u="sng" dirty="0"/>
          </a:p>
          <a:p>
            <a:endParaRPr lang="en-US" b="1" u="sng" dirty="0" smtClean="0"/>
          </a:p>
          <a:p>
            <a:endParaRPr lang="en-US" b="1" u="sng" dirty="0"/>
          </a:p>
          <a:p>
            <a:endParaRPr lang="en-US" b="1" u="sng" dirty="0" smtClean="0"/>
          </a:p>
          <a:p>
            <a:endParaRPr lang="en-US" b="1" u="sng" dirty="0"/>
          </a:p>
        </p:txBody>
      </p:sp>
      <p:sp>
        <p:nvSpPr>
          <p:cNvPr id="6" name="TextBox 5"/>
          <p:cNvSpPr txBox="1"/>
          <p:nvPr/>
        </p:nvSpPr>
        <p:spPr>
          <a:xfrm>
            <a:off x="304800" y="4953000"/>
            <a:ext cx="8610600" cy="1477328"/>
          </a:xfrm>
          <a:prstGeom prst="rect">
            <a:avLst/>
          </a:prstGeom>
          <a:noFill/>
        </p:spPr>
        <p:txBody>
          <a:bodyPr wrap="square" rtlCol="0">
            <a:spAutoFit/>
          </a:bodyPr>
          <a:lstStyle/>
          <a:p>
            <a:r>
              <a:rPr lang="en-US" b="1" u="sng" dirty="0" smtClean="0"/>
              <a:t>Research</a:t>
            </a:r>
          </a:p>
          <a:p>
            <a:r>
              <a:rPr lang="en-US" dirty="0" smtClean="0"/>
              <a:t>Class lecture</a:t>
            </a:r>
          </a:p>
          <a:p>
            <a:r>
              <a:rPr lang="en-US" dirty="0" smtClean="0"/>
              <a:t>EECT 101</a:t>
            </a:r>
          </a:p>
          <a:p>
            <a:endParaRPr lang="en-US" b="1" u="sng" dirty="0"/>
          </a:p>
          <a:p>
            <a:endParaRPr lang="en-US" b="1" u="sng" dirty="0"/>
          </a:p>
        </p:txBody>
      </p:sp>
    </p:spTree>
    <p:extLst>
      <p:ext uri="{BB962C8B-B14F-4D97-AF65-F5344CB8AC3E}">
        <p14:creationId xmlns:p14="http://schemas.microsoft.com/office/powerpoint/2010/main" val="1787332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ctr"/>
            <a:r>
              <a:rPr lang="en-US" b="1" u="sng" dirty="0" smtClean="0"/>
              <a:t>Conclusion</a:t>
            </a:r>
          </a:p>
          <a:p>
            <a:r>
              <a:rPr lang="en-US" dirty="0" smtClean="0"/>
              <a:t>This lab was quick and simple to make but showed us how memory works. I learned that essentially how memory works is it uses an SR latch that switches into a position and stays that way based on what the input is. If the input changes a certain way it will not change the output and will save the previous input.</a:t>
            </a:r>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40</a:t>
            </a:fld>
            <a:endParaRPr lang="en-US"/>
          </a:p>
        </p:txBody>
      </p:sp>
      <p:sp>
        <p:nvSpPr>
          <p:cNvPr id="4" name="Title 3"/>
          <p:cNvSpPr>
            <a:spLocks noGrp="1"/>
          </p:cNvSpPr>
          <p:nvPr>
            <p:ph type="title"/>
          </p:nvPr>
        </p:nvSpPr>
        <p:spPr/>
        <p:txBody>
          <a:bodyPr/>
          <a:lstStyle/>
          <a:p>
            <a:r>
              <a:rPr lang="en-US" dirty="0"/>
              <a:t>Lab 5 – NAND SR Latch </a:t>
            </a:r>
          </a:p>
        </p:txBody>
      </p:sp>
    </p:spTree>
    <p:extLst>
      <p:ext uri="{BB962C8B-B14F-4D97-AF65-F5344CB8AC3E}">
        <p14:creationId xmlns:p14="http://schemas.microsoft.com/office/powerpoint/2010/main" val="2650418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a:p>
        </p:txBody>
      </p:sp>
      <p:sp>
        <p:nvSpPr>
          <p:cNvPr id="3" name="Slide Number Placeholder 2"/>
          <p:cNvSpPr>
            <a:spLocks noGrp="1"/>
          </p:cNvSpPr>
          <p:nvPr>
            <p:ph type="sldNum" sz="quarter" idx="11"/>
          </p:nvPr>
        </p:nvSpPr>
        <p:spPr/>
        <p:txBody>
          <a:bodyPr/>
          <a:lstStyle/>
          <a:p>
            <a:fld id="{516B557B-031B-4AD5-A84B-2CCCE8451188}" type="slidenum">
              <a:rPr lang="en-US" smtClean="0"/>
              <a:t>41</a:t>
            </a:fld>
            <a:endParaRPr lang="en-US"/>
          </a:p>
        </p:txBody>
      </p:sp>
      <p:sp>
        <p:nvSpPr>
          <p:cNvPr id="5" name="Title 4"/>
          <p:cNvSpPr>
            <a:spLocks noGrp="1"/>
          </p:cNvSpPr>
          <p:nvPr>
            <p:ph type="title"/>
          </p:nvPr>
        </p:nvSpPr>
        <p:spPr/>
        <p:txBody>
          <a:bodyPr>
            <a:normAutofit/>
          </a:bodyPr>
          <a:lstStyle/>
          <a:p>
            <a:r>
              <a:rPr lang="en-US" sz="4800" dirty="0"/>
              <a:t>Lab 6 – </a:t>
            </a:r>
            <a:r>
              <a:rPr lang="en-US" sz="4800" dirty="0" smtClean="0"/>
              <a:t>Binary to 7-Segment Counter with 555 Timer</a:t>
            </a:r>
            <a:endParaRPr lang="en-US" sz="4800" dirty="0"/>
          </a:p>
        </p:txBody>
      </p:sp>
    </p:spTree>
    <p:extLst>
      <p:ext uri="{BB962C8B-B14F-4D97-AF65-F5344CB8AC3E}">
        <p14:creationId xmlns:p14="http://schemas.microsoft.com/office/powerpoint/2010/main" val="39431195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3228974" cy="3337560"/>
          </a:xfrm>
        </p:spPr>
        <p:txBody>
          <a:bodyPr/>
          <a:lstStyle/>
          <a:p>
            <a:r>
              <a:rPr lang="en-US" b="1" u="sng" dirty="0" smtClean="0"/>
              <a:t>Objective of the Lab</a:t>
            </a:r>
          </a:p>
          <a:p>
            <a:r>
              <a:rPr lang="en-US" dirty="0" smtClean="0"/>
              <a:t>To build and understand how to light a seven segment display using a 555 timer to create BCD results.</a:t>
            </a:r>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42</a:t>
            </a:fld>
            <a:endParaRPr lang="en-US"/>
          </a:p>
        </p:txBody>
      </p:sp>
      <p:sp>
        <p:nvSpPr>
          <p:cNvPr id="4" name="Title 3"/>
          <p:cNvSpPr>
            <a:spLocks noGrp="1"/>
          </p:cNvSpPr>
          <p:nvPr>
            <p:ph type="title"/>
          </p:nvPr>
        </p:nvSpPr>
        <p:spPr/>
        <p:txBody>
          <a:bodyPr>
            <a:noAutofit/>
          </a:bodyPr>
          <a:lstStyle/>
          <a:p>
            <a:r>
              <a:rPr lang="en-US" sz="3600" dirty="0"/>
              <a:t>Lab 6 – Binary to 7-Segment Counter with 555 Timer</a:t>
            </a:r>
          </a:p>
        </p:txBody>
      </p:sp>
      <p:sp>
        <p:nvSpPr>
          <p:cNvPr id="5" name="TextBox 4"/>
          <p:cNvSpPr txBox="1"/>
          <p:nvPr/>
        </p:nvSpPr>
        <p:spPr>
          <a:xfrm>
            <a:off x="3733800" y="1447800"/>
            <a:ext cx="5410200" cy="3139321"/>
          </a:xfrm>
          <a:prstGeom prst="rect">
            <a:avLst/>
          </a:prstGeom>
          <a:noFill/>
        </p:spPr>
        <p:txBody>
          <a:bodyPr wrap="square" rtlCol="0">
            <a:spAutoFit/>
          </a:bodyPr>
          <a:lstStyle/>
          <a:p>
            <a:r>
              <a:rPr lang="en-US" b="1" u="sng" dirty="0" smtClean="0"/>
              <a:t>Equipment and Materials Used</a:t>
            </a:r>
          </a:p>
          <a:p>
            <a:r>
              <a:rPr lang="en-US" dirty="0"/>
              <a:t>Elvis breadboard</a:t>
            </a:r>
          </a:p>
          <a:p>
            <a:r>
              <a:rPr lang="en-US" dirty="0"/>
              <a:t>1x 4 gate DIP switch</a:t>
            </a:r>
          </a:p>
          <a:p>
            <a:r>
              <a:rPr lang="en-US" dirty="0"/>
              <a:t>2x 10k Resistors</a:t>
            </a:r>
          </a:p>
          <a:p>
            <a:endParaRPr lang="en-US" b="1" u="sng" dirty="0" smtClean="0"/>
          </a:p>
          <a:p>
            <a:endParaRPr lang="en-US" b="1" u="sng" dirty="0"/>
          </a:p>
          <a:p>
            <a:endParaRPr lang="en-US" b="1" u="sng" dirty="0"/>
          </a:p>
          <a:p>
            <a:endParaRPr lang="en-US" b="1" u="sng" dirty="0" smtClean="0"/>
          </a:p>
          <a:p>
            <a:endParaRPr lang="en-US" b="1" u="sng" dirty="0"/>
          </a:p>
          <a:p>
            <a:endParaRPr lang="en-US" b="1" u="sng" dirty="0" smtClean="0"/>
          </a:p>
          <a:p>
            <a:endParaRPr lang="en-US" b="1" u="sng" dirty="0"/>
          </a:p>
        </p:txBody>
      </p:sp>
      <p:sp>
        <p:nvSpPr>
          <p:cNvPr id="6" name="TextBox 5"/>
          <p:cNvSpPr txBox="1"/>
          <p:nvPr/>
        </p:nvSpPr>
        <p:spPr>
          <a:xfrm>
            <a:off x="304800" y="4953000"/>
            <a:ext cx="8610600" cy="1477328"/>
          </a:xfrm>
          <a:prstGeom prst="rect">
            <a:avLst/>
          </a:prstGeom>
          <a:noFill/>
        </p:spPr>
        <p:txBody>
          <a:bodyPr wrap="square" rtlCol="0">
            <a:spAutoFit/>
          </a:bodyPr>
          <a:lstStyle/>
          <a:p>
            <a:r>
              <a:rPr lang="en-US" b="1" u="sng" dirty="0" smtClean="0"/>
              <a:t>Research</a:t>
            </a:r>
          </a:p>
          <a:p>
            <a:r>
              <a:rPr lang="en-US" dirty="0" smtClean="0"/>
              <a:t>In class lecture</a:t>
            </a:r>
            <a:endParaRPr lang="en-US" dirty="0"/>
          </a:p>
          <a:p>
            <a:endParaRPr lang="en-US" b="1" u="sng" dirty="0" smtClean="0"/>
          </a:p>
          <a:p>
            <a:endParaRPr lang="en-US" b="1" u="sng" dirty="0"/>
          </a:p>
          <a:p>
            <a:endParaRPr lang="en-US" b="1" u="sng" dirty="0"/>
          </a:p>
        </p:txBody>
      </p:sp>
    </p:spTree>
    <p:extLst>
      <p:ext uri="{BB962C8B-B14F-4D97-AF65-F5344CB8AC3E}">
        <p14:creationId xmlns:p14="http://schemas.microsoft.com/office/powerpoint/2010/main" val="27457583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ctr"/>
            <a:r>
              <a:rPr lang="en-US" b="1" u="sng" dirty="0" smtClean="0"/>
              <a:t>Lab Procedure</a:t>
            </a:r>
          </a:p>
          <a:p>
            <a:r>
              <a:rPr lang="en-US" dirty="0" smtClean="0"/>
              <a:t>This lab took quite a bit of work. We had to learn how to hook up all the chips and the display before starting this lab. Once we learned how to hook up the chips and display we created our </a:t>
            </a:r>
            <a:r>
              <a:rPr lang="en-US" dirty="0" err="1" smtClean="0"/>
              <a:t>multisim</a:t>
            </a:r>
            <a:r>
              <a:rPr lang="en-US" dirty="0" smtClean="0"/>
              <a:t> and messed with the capacitor on the 555 timer to give a faster countdown, so we didn’t have to wait as long to check when it worked. After we checked how everything worked we moved into the lab and recreated the circuit on the Elvis board.</a:t>
            </a:r>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43</a:t>
            </a:fld>
            <a:endParaRPr lang="en-US"/>
          </a:p>
        </p:txBody>
      </p:sp>
      <p:sp>
        <p:nvSpPr>
          <p:cNvPr id="4" name="Title 3"/>
          <p:cNvSpPr>
            <a:spLocks noGrp="1"/>
          </p:cNvSpPr>
          <p:nvPr>
            <p:ph type="title"/>
          </p:nvPr>
        </p:nvSpPr>
        <p:spPr/>
        <p:txBody>
          <a:bodyPr>
            <a:normAutofit fontScale="90000"/>
          </a:bodyPr>
          <a:lstStyle/>
          <a:p>
            <a:r>
              <a:rPr lang="en-US" dirty="0"/>
              <a:t>Lab 6 – Binary to 7-Segment Counter with 555 Timer</a:t>
            </a:r>
          </a:p>
        </p:txBody>
      </p:sp>
    </p:spTree>
    <p:extLst>
      <p:ext uri="{BB962C8B-B14F-4D97-AF65-F5344CB8AC3E}">
        <p14:creationId xmlns:p14="http://schemas.microsoft.com/office/powerpoint/2010/main" val="23414354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5791200"/>
            <a:ext cx="8334374" cy="752476"/>
          </a:xfrm>
        </p:spPr>
        <p:txBody>
          <a:bodyPr>
            <a:normAutofit fontScale="92500" lnSpcReduction="20000"/>
          </a:bodyPr>
          <a:lstStyle/>
          <a:p>
            <a:r>
              <a:rPr lang="en-US" dirty="0" smtClean="0"/>
              <a:t>Multisim for lab 6, showing an input powering a 555 timer, which clocks a BCD counter, which sends the code to a BCD to seven segment display converter, which finally powers up the seven segment display.</a:t>
            </a:r>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44</a:t>
            </a:fld>
            <a:endParaRPr lang="en-US"/>
          </a:p>
        </p:txBody>
      </p:sp>
      <p:sp>
        <p:nvSpPr>
          <p:cNvPr id="4" name="Title 3"/>
          <p:cNvSpPr>
            <a:spLocks noGrp="1"/>
          </p:cNvSpPr>
          <p:nvPr>
            <p:ph type="title"/>
          </p:nvPr>
        </p:nvSpPr>
        <p:spPr/>
        <p:txBody>
          <a:bodyPr>
            <a:normAutofit fontScale="90000"/>
          </a:bodyPr>
          <a:lstStyle/>
          <a:p>
            <a:r>
              <a:rPr lang="en-US" dirty="0"/>
              <a:t>Lab 6 – Binary to 7-Segment Counter with 555 Timer</a:t>
            </a:r>
          </a:p>
        </p:txBody>
      </p:sp>
      <p:pic>
        <p:nvPicPr>
          <p:cNvPr id="6" name="Picture 5"/>
          <p:cNvPicPr>
            <a:picLocks noChangeAspect="1"/>
          </p:cNvPicPr>
          <p:nvPr/>
        </p:nvPicPr>
        <p:blipFill>
          <a:blip r:embed="rId2"/>
          <a:stretch>
            <a:fillRect/>
          </a:stretch>
        </p:blipFill>
        <p:spPr>
          <a:xfrm>
            <a:off x="857250" y="1532540"/>
            <a:ext cx="7467600" cy="4080542"/>
          </a:xfrm>
          <a:prstGeom prst="rect">
            <a:avLst/>
          </a:prstGeom>
          <a:solidFill>
            <a:schemeClr val="tx1"/>
          </a:solidFill>
        </p:spPr>
      </p:pic>
    </p:spTree>
    <p:extLst>
      <p:ext uri="{BB962C8B-B14F-4D97-AF65-F5344CB8AC3E}">
        <p14:creationId xmlns:p14="http://schemas.microsoft.com/office/powerpoint/2010/main" val="10143217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6400799"/>
            <a:ext cx="7680960" cy="437147"/>
          </a:xfrm>
        </p:spPr>
        <p:txBody>
          <a:bodyPr/>
          <a:lstStyle/>
          <a:p>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45</a:t>
            </a:fld>
            <a:endParaRPr lang="en-US"/>
          </a:p>
        </p:txBody>
      </p:sp>
      <p:sp>
        <p:nvSpPr>
          <p:cNvPr id="4" name="Title 3"/>
          <p:cNvSpPr>
            <a:spLocks noGrp="1"/>
          </p:cNvSpPr>
          <p:nvPr>
            <p:ph type="title"/>
          </p:nvPr>
        </p:nvSpPr>
        <p:spPr/>
        <p:txBody>
          <a:bodyPr>
            <a:normAutofit/>
          </a:bodyPr>
          <a:lstStyle/>
          <a:p>
            <a:r>
              <a:rPr lang="en-US" sz="2800" dirty="0"/>
              <a:t>Lab 6 – Binary to 7-Segment Counter with 555 Timer</a:t>
            </a:r>
          </a:p>
        </p:txBody>
      </p:sp>
      <p:pic>
        <p:nvPicPr>
          <p:cNvPr id="12290" name="Picture 2" descr="C:\Users\Justin\Desktop\School\EECT\EECT PICTURES\IMG_20151106_2102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2421" y="1371600"/>
            <a:ext cx="6629400"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0418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VID_20151106_210143.3gp">
            <a:hlinkClick r:id="" action="ppaction://media"/>
          </p:cNvPr>
          <p:cNvPicPr>
            <a:picLocks noGrp="1" noChangeAspect="1"/>
          </p:cNvPicPr>
          <p:nvPr>
            <p:ph sz="quarter" idx="13"/>
            <a:videoFile r:link="rId2"/>
            <p:extLst>
              <p:ext uri="{DAA4B4D4-6D71-4841-9C94-3DE7FCFB9230}">
                <p14:media xmlns:p14="http://schemas.microsoft.com/office/powerpoint/2010/main" r:embed="rId1"/>
              </p:ext>
            </p:extLst>
          </p:nvPr>
        </p:nvPicPr>
        <p:blipFill>
          <a:blip r:embed="rId4"/>
          <a:stretch>
            <a:fillRect/>
          </a:stretch>
        </p:blipFill>
        <p:spPr>
          <a:xfrm>
            <a:off x="1371600" y="1524000"/>
            <a:ext cx="5815012" cy="4361259"/>
          </a:xfrm>
        </p:spPr>
      </p:pic>
      <p:sp>
        <p:nvSpPr>
          <p:cNvPr id="3" name="Slide Number Placeholder 2"/>
          <p:cNvSpPr>
            <a:spLocks noGrp="1"/>
          </p:cNvSpPr>
          <p:nvPr>
            <p:ph type="sldNum" sz="quarter" idx="15"/>
          </p:nvPr>
        </p:nvSpPr>
        <p:spPr/>
        <p:txBody>
          <a:bodyPr/>
          <a:lstStyle/>
          <a:p>
            <a:fld id="{516B557B-031B-4AD5-A84B-2CCCE8451188}" type="slidenum">
              <a:rPr lang="en-US" smtClean="0"/>
              <a:t>46</a:t>
            </a:fld>
            <a:endParaRPr lang="en-US"/>
          </a:p>
        </p:txBody>
      </p:sp>
      <p:sp>
        <p:nvSpPr>
          <p:cNvPr id="4" name="Title 3"/>
          <p:cNvSpPr>
            <a:spLocks noGrp="1"/>
          </p:cNvSpPr>
          <p:nvPr>
            <p:ph type="title"/>
          </p:nvPr>
        </p:nvSpPr>
        <p:spPr/>
        <p:txBody>
          <a:bodyPr>
            <a:normAutofit fontScale="90000"/>
          </a:bodyPr>
          <a:lstStyle/>
          <a:p>
            <a:r>
              <a:rPr lang="en-US" dirty="0"/>
              <a:t>Lab 6 – Binary to 7-Segment Counter with 555 Timer</a:t>
            </a:r>
          </a:p>
        </p:txBody>
      </p:sp>
    </p:spTree>
    <p:extLst>
      <p:ext uri="{BB962C8B-B14F-4D97-AF65-F5344CB8AC3E}">
        <p14:creationId xmlns:p14="http://schemas.microsoft.com/office/powerpoint/2010/main" val="35919852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ctr"/>
            <a:r>
              <a:rPr lang="en-US" b="1" u="sng" dirty="0" smtClean="0"/>
              <a:t>Conclusion</a:t>
            </a:r>
          </a:p>
          <a:p>
            <a:r>
              <a:rPr lang="en-US" dirty="0" smtClean="0"/>
              <a:t>This lab was extremely annoying because we started with a bad chip. Our 74LS93 chip turned out to be bad and was sending incorrect signals to the BCD to Seven segment display counter. This took us about an hour to diagnose before we switched out the chip and everything worked perfectly afterward</a:t>
            </a:r>
            <a:r>
              <a:rPr lang="en-US" dirty="0"/>
              <a:t>.</a:t>
            </a:r>
            <a:endParaRPr lang="en-US" dirty="0" smtClean="0"/>
          </a:p>
        </p:txBody>
      </p:sp>
      <p:sp>
        <p:nvSpPr>
          <p:cNvPr id="3" name="Slide Number Placeholder 2"/>
          <p:cNvSpPr>
            <a:spLocks noGrp="1"/>
          </p:cNvSpPr>
          <p:nvPr>
            <p:ph type="sldNum" sz="quarter" idx="15"/>
          </p:nvPr>
        </p:nvSpPr>
        <p:spPr/>
        <p:txBody>
          <a:bodyPr/>
          <a:lstStyle/>
          <a:p>
            <a:fld id="{516B557B-031B-4AD5-A84B-2CCCE8451188}" type="slidenum">
              <a:rPr lang="en-US" smtClean="0"/>
              <a:t>47</a:t>
            </a:fld>
            <a:endParaRPr lang="en-US"/>
          </a:p>
        </p:txBody>
      </p:sp>
      <p:sp>
        <p:nvSpPr>
          <p:cNvPr id="4" name="Title 3"/>
          <p:cNvSpPr>
            <a:spLocks noGrp="1"/>
          </p:cNvSpPr>
          <p:nvPr>
            <p:ph type="title"/>
          </p:nvPr>
        </p:nvSpPr>
        <p:spPr/>
        <p:txBody>
          <a:bodyPr>
            <a:normAutofit fontScale="90000"/>
          </a:bodyPr>
          <a:lstStyle/>
          <a:p>
            <a:r>
              <a:rPr lang="en-US" dirty="0"/>
              <a:t>Lab 6 – Binary to 7-Segment Counter with 555 Timer</a:t>
            </a:r>
          </a:p>
        </p:txBody>
      </p:sp>
    </p:spTree>
    <p:extLst>
      <p:ext uri="{BB962C8B-B14F-4D97-AF65-F5344CB8AC3E}">
        <p14:creationId xmlns:p14="http://schemas.microsoft.com/office/powerpoint/2010/main" val="2650418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a:p>
        </p:txBody>
      </p:sp>
      <p:sp>
        <p:nvSpPr>
          <p:cNvPr id="3" name="Slide Number Placeholder 2"/>
          <p:cNvSpPr>
            <a:spLocks noGrp="1"/>
          </p:cNvSpPr>
          <p:nvPr>
            <p:ph type="sldNum" sz="quarter" idx="11"/>
          </p:nvPr>
        </p:nvSpPr>
        <p:spPr/>
        <p:txBody>
          <a:bodyPr/>
          <a:lstStyle/>
          <a:p>
            <a:fld id="{516B557B-031B-4AD5-A84B-2CCCE8451188}" type="slidenum">
              <a:rPr lang="en-US" smtClean="0"/>
              <a:t>48</a:t>
            </a:fld>
            <a:endParaRPr lang="en-US"/>
          </a:p>
        </p:txBody>
      </p:sp>
      <p:sp>
        <p:nvSpPr>
          <p:cNvPr id="5" name="Title 4"/>
          <p:cNvSpPr>
            <a:spLocks noGrp="1"/>
          </p:cNvSpPr>
          <p:nvPr>
            <p:ph type="title"/>
          </p:nvPr>
        </p:nvSpPr>
        <p:spPr>
          <a:xfrm>
            <a:off x="352426" y="457200"/>
            <a:ext cx="8791574" cy="2438399"/>
          </a:xfrm>
        </p:spPr>
        <p:txBody>
          <a:bodyPr>
            <a:normAutofit/>
          </a:bodyPr>
          <a:lstStyle/>
          <a:p>
            <a:r>
              <a:rPr lang="en-US" sz="3200" dirty="0"/>
              <a:t>Lab 7a – Blinking LED </a:t>
            </a:r>
          </a:p>
        </p:txBody>
      </p:sp>
    </p:spTree>
    <p:extLst>
      <p:ext uri="{BB962C8B-B14F-4D97-AF65-F5344CB8AC3E}">
        <p14:creationId xmlns:p14="http://schemas.microsoft.com/office/powerpoint/2010/main" val="2971541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3228974" cy="3337560"/>
          </a:xfrm>
        </p:spPr>
        <p:txBody>
          <a:bodyPr/>
          <a:lstStyle/>
          <a:p>
            <a:r>
              <a:rPr lang="en-US" b="1" u="sng" dirty="0" smtClean="0"/>
              <a:t>Objective of the Lab</a:t>
            </a:r>
          </a:p>
          <a:p>
            <a:r>
              <a:rPr lang="en-US" dirty="0" smtClean="0"/>
              <a:t>Using the BASIC STAMP board we had to make an LED blink 5 times when a button is pressed.</a:t>
            </a:r>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49</a:t>
            </a:fld>
            <a:endParaRPr lang="en-US"/>
          </a:p>
        </p:txBody>
      </p:sp>
      <p:sp>
        <p:nvSpPr>
          <p:cNvPr id="4" name="Title 3"/>
          <p:cNvSpPr>
            <a:spLocks noGrp="1"/>
          </p:cNvSpPr>
          <p:nvPr>
            <p:ph type="title"/>
          </p:nvPr>
        </p:nvSpPr>
        <p:spPr/>
        <p:txBody>
          <a:bodyPr>
            <a:noAutofit/>
          </a:bodyPr>
          <a:lstStyle/>
          <a:p>
            <a:r>
              <a:rPr lang="en-US" sz="2800" dirty="0"/>
              <a:t>Lab 7a – Blinking LED </a:t>
            </a:r>
          </a:p>
        </p:txBody>
      </p:sp>
      <p:sp>
        <p:nvSpPr>
          <p:cNvPr id="5" name="TextBox 4"/>
          <p:cNvSpPr txBox="1"/>
          <p:nvPr/>
        </p:nvSpPr>
        <p:spPr>
          <a:xfrm>
            <a:off x="3733800" y="1447800"/>
            <a:ext cx="5410200" cy="4247317"/>
          </a:xfrm>
          <a:prstGeom prst="rect">
            <a:avLst/>
          </a:prstGeom>
          <a:noFill/>
        </p:spPr>
        <p:txBody>
          <a:bodyPr wrap="square" rtlCol="0">
            <a:spAutoFit/>
          </a:bodyPr>
          <a:lstStyle/>
          <a:p>
            <a:r>
              <a:rPr lang="en-US" b="1" u="sng" dirty="0" smtClean="0"/>
              <a:t>Equipment and Materials Used</a:t>
            </a:r>
          </a:p>
          <a:p>
            <a:r>
              <a:rPr lang="en-US" dirty="0" smtClean="0"/>
              <a:t>BASIC STAMP board</a:t>
            </a:r>
          </a:p>
          <a:p>
            <a:r>
              <a:rPr lang="en-US" dirty="0" smtClean="0"/>
              <a:t>1x Push button</a:t>
            </a:r>
          </a:p>
          <a:p>
            <a:r>
              <a:rPr lang="en-US" dirty="0" smtClean="0"/>
              <a:t>LED</a:t>
            </a:r>
          </a:p>
          <a:p>
            <a:r>
              <a:rPr lang="en-US" dirty="0" smtClean="0"/>
              <a:t>10k Resistor</a:t>
            </a:r>
            <a:endParaRPr lang="en-US" dirty="0"/>
          </a:p>
          <a:p>
            <a:endParaRPr lang="en-US" b="1" u="sng" dirty="0" smtClean="0"/>
          </a:p>
          <a:p>
            <a:endParaRPr lang="en-US" b="1" u="sng" dirty="0"/>
          </a:p>
          <a:p>
            <a:endParaRPr lang="en-US" b="1" u="sng" dirty="0" smtClean="0"/>
          </a:p>
          <a:p>
            <a:endParaRPr lang="en-US" b="1" u="sng" dirty="0" smtClean="0"/>
          </a:p>
          <a:p>
            <a:endParaRPr lang="en-US" b="1" u="sng" dirty="0"/>
          </a:p>
          <a:p>
            <a:endParaRPr lang="en-US" b="1" u="sng" dirty="0"/>
          </a:p>
          <a:p>
            <a:endParaRPr lang="en-US" b="1" u="sng" dirty="0" smtClean="0"/>
          </a:p>
          <a:p>
            <a:endParaRPr lang="en-US" b="1" u="sng" dirty="0"/>
          </a:p>
          <a:p>
            <a:endParaRPr lang="en-US" b="1" u="sng" dirty="0" smtClean="0"/>
          </a:p>
          <a:p>
            <a:endParaRPr lang="en-US" b="1" u="sng" dirty="0"/>
          </a:p>
        </p:txBody>
      </p:sp>
      <p:sp>
        <p:nvSpPr>
          <p:cNvPr id="6" name="TextBox 5"/>
          <p:cNvSpPr txBox="1"/>
          <p:nvPr/>
        </p:nvSpPr>
        <p:spPr>
          <a:xfrm>
            <a:off x="304800" y="4953000"/>
            <a:ext cx="8610600" cy="1477328"/>
          </a:xfrm>
          <a:prstGeom prst="rect">
            <a:avLst/>
          </a:prstGeom>
          <a:noFill/>
        </p:spPr>
        <p:txBody>
          <a:bodyPr wrap="square" rtlCol="0">
            <a:spAutoFit/>
          </a:bodyPr>
          <a:lstStyle/>
          <a:p>
            <a:r>
              <a:rPr lang="en-US" b="1" u="sng" dirty="0" smtClean="0"/>
              <a:t>Research</a:t>
            </a:r>
          </a:p>
          <a:p>
            <a:r>
              <a:rPr lang="en-US" dirty="0" smtClean="0"/>
              <a:t>BASIC STAMP manual</a:t>
            </a:r>
          </a:p>
          <a:p>
            <a:r>
              <a:rPr lang="en-US" dirty="0" smtClean="0"/>
              <a:t>Industrial Control Student Workbook</a:t>
            </a:r>
          </a:p>
          <a:p>
            <a:endParaRPr lang="en-US" b="1" u="sng" dirty="0"/>
          </a:p>
          <a:p>
            <a:endParaRPr lang="en-US" b="1" u="sng" dirty="0"/>
          </a:p>
        </p:txBody>
      </p:sp>
    </p:spTree>
    <p:extLst>
      <p:ext uri="{BB962C8B-B14F-4D97-AF65-F5344CB8AC3E}">
        <p14:creationId xmlns:p14="http://schemas.microsoft.com/office/powerpoint/2010/main" val="2745758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ctr"/>
            <a:r>
              <a:rPr lang="en-US" b="1" u="sng" dirty="0" smtClean="0"/>
              <a:t>Lab Procedure</a:t>
            </a:r>
          </a:p>
          <a:p>
            <a:r>
              <a:rPr lang="en-US" dirty="0" smtClean="0"/>
              <a:t>This lab was a simple lab on how to understand how AND </a:t>
            </a:r>
            <a:r>
              <a:rPr lang="en-US" dirty="0" err="1" smtClean="0"/>
              <a:t>and</a:t>
            </a:r>
            <a:r>
              <a:rPr lang="en-US" dirty="0" smtClean="0"/>
              <a:t> OR gates work. We created a simulation in </a:t>
            </a:r>
            <a:r>
              <a:rPr lang="en-US" dirty="0" err="1" smtClean="0"/>
              <a:t>multisim</a:t>
            </a:r>
            <a:r>
              <a:rPr lang="en-US" dirty="0" smtClean="0"/>
              <a:t> using one AND </a:t>
            </a:r>
            <a:r>
              <a:rPr lang="en-US" dirty="0" err="1" smtClean="0"/>
              <a:t>and</a:t>
            </a:r>
            <a:r>
              <a:rPr lang="en-US" dirty="0" smtClean="0"/>
              <a:t> one OR gate with two SPST switches to determine their inputs. We recorded their outputs and compared them to the truth table we made in class. From there we went to the lab and remade the circuit on an Elvis board to check how the circuits work in real life.</a:t>
            </a:r>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5</a:t>
            </a:fld>
            <a:endParaRPr lang="en-US"/>
          </a:p>
        </p:txBody>
      </p:sp>
      <p:sp>
        <p:nvSpPr>
          <p:cNvPr id="4" name="Title 3"/>
          <p:cNvSpPr>
            <a:spLocks noGrp="1"/>
          </p:cNvSpPr>
          <p:nvPr>
            <p:ph type="title"/>
          </p:nvPr>
        </p:nvSpPr>
        <p:spPr/>
        <p:txBody>
          <a:bodyPr/>
          <a:lstStyle/>
          <a:p>
            <a:r>
              <a:rPr lang="en-US" dirty="0" smtClean="0"/>
              <a:t>Lab 1 </a:t>
            </a:r>
            <a:r>
              <a:rPr lang="en-US" dirty="0"/>
              <a:t>– AND, OR Logic  </a:t>
            </a:r>
          </a:p>
        </p:txBody>
      </p:sp>
    </p:spTree>
    <p:extLst>
      <p:ext uri="{BB962C8B-B14F-4D97-AF65-F5344CB8AC3E}">
        <p14:creationId xmlns:p14="http://schemas.microsoft.com/office/powerpoint/2010/main" val="37291102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ctr"/>
            <a:r>
              <a:rPr lang="en-US" b="1" u="sng" dirty="0" smtClean="0"/>
              <a:t>Lab Procedure</a:t>
            </a:r>
          </a:p>
          <a:p>
            <a:r>
              <a:rPr lang="en-US" dirty="0" smtClean="0"/>
              <a:t>This lab started out with us in the lab as opposed to using </a:t>
            </a:r>
            <a:r>
              <a:rPr lang="en-US" dirty="0" err="1" smtClean="0"/>
              <a:t>multisim</a:t>
            </a:r>
            <a:r>
              <a:rPr lang="en-US" dirty="0" smtClean="0"/>
              <a:t>. For this lab we had to build a simple circuit consisting of a push button leading into an input on the BASIC STAMP and an output on another connector of the stamp leading to an LED. From the book we wrote the given code and uploaded it into the BASIC STAMP.</a:t>
            </a:r>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50</a:t>
            </a:fld>
            <a:endParaRPr lang="en-US"/>
          </a:p>
        </p:txBody>
      </p:sp>
      <p:sp>
        <p:nvSpPr>
          <p:cNvPr id="4" name="Title 3"/>
          <p:cNvSpPr>
            <a:spLocks noGrp="1"/>
          </p:cNvSpPr>
          <p:nvPr>
            <p:ph type="title"/>
          </p:nvPr>
        </p:nvSpPr>
        <p:spPr/>
        <p:txBody>
          <a:bodyPr>
            <a:normAutofit/>
          </a:bodyPr>
          <a:lstStyle/>
          <a:p>
            <a:r>
              <a:rPr lang="en-US" sz="2800" dirty="0"/>
              <a:t>Lab 7a – Blinking LED </a:t>
            </a:r>
          </a:p>
        </p:txBody>
      </p:sp>
    </p:spTree>
    <p:extLst>
      <p:ext uri="{BB962C8B-B14F-4D97-AF65-F5344CB8AC3E}">
        <p14:creationId xmlns:p14="http://schemas.microsoft.com/office/powerpoint/2010/main" val="23414354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VID_20151113_195732.3gp">
            <a:hlinkClick r:id="" action="ppaction://media"/>
          </p:cNvPr>
          <p:cNvPicPr>
            <a:picLocks noGrp="1" noChangeAspect="1"/>
          </p:cNvPicPr>
          <p:nvPr>
            <p:ph sz="quarter" idx="13"/>
            <a:videoFile r:link="rId2"/>
            <p:extLst>
              <p:ext uri="{DAA4B4D4-6D71-4841-9C94-3DE7FCFB9230}">
                <p14:media xmlns:p14="http://schemas.microsoft.com/office/powerpoint/2010/main" r:embed="rId1"/>
              </p:ext>
            </p:extLst>
          </p:nvPr>
        </p:nvPicPr>
        <p:blipFill>
          <a:blip r:embed="rId4"/>
          <a:stretch>
            <a:fillRect/>
          </a:stretch>
        </p:blipFill>
        <p:spPr>
          <a:xfrm>
            <a:off x="1042988" y="1463675"/>
            <a:ext cx="6299200" cy="4724400"/>
          </a:xfrm>
        </p:spPr>
      </p:pic>
      <p:sp>
        <p:nvSpPr>
          <p:cNvPr id="3" name="Slide Number Placeholder 2"/>
          <p:cNvSpPr>
            <a:spLocks noGrp="1"/>
          </p:cNvSpPr>
          <p:nvPr>
            <p:ph type="sldNum" sz="quarter" idx="15"/>
          </p:nvPr>
        </p:nvSpPr>
        <p:spPr/>
        <p:txBody>
          <a:bodyPr/>
          <a:lstStyle/>
          <a:p>
            <a:fld id="{516B557B-031B-4AD5-A84B-2CCCE8451188}" type="slidenum">
              <a:rPr lang="en-US" smtClean="0"/>
              <a:t>51</a:t>
            </a:fld>
            <a:endParaRPr lang="en-US"/>
          </a:p>
        </p:txBody>
      </p:sp>
      <p:sp>
        <p:nvSpPr>
          <p:cNvPr id="4" name="Title 3"/>
          <p:cNvSpPr>
            <a:spLocks noGrp="1"/>
          </p:cNvSpPr>
          <p:nvPr>
            <p:ph type="title"/>
          </p:nvPr>
        </p:nvSpPr>
        <p:spPr/>
        <p:txBody>
          <a:bodyPr/>
          <a:lstStyle/>
          <a:p>
            <a:r>
              <a:rPr lang="en-US" dirty="0"/>
              <a:t>Lab 7a – Blinking LED </a:t>
            </a:r>
          </a:p>
        </p:txBody>
      </p:sp>
    </p:spTree>
    <p:extLst>
      <p:ext uri="{BB962C8B-B14F-4D97-AF65-F5344CB8AC3E}">
        <p14:creationId xmlns:p14="http://schemas.microsoft.com/office/powerpoint/2010/main" val="36169550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ctr"/>
            <a:r>
              <a:rPr lang="en-US" b="1" u="sng" dirty="0" smtClean="0"/>
              <a:t>Conclusion</a:t>
            </a:r>
          </a:p>
          <a:p>
            <a:r>
              <a:rPr lang="en-US" dirty="0" smtClean="0"/>
              <a:t>This lab easily prepared us for the BASIC STAMP final project and </a:t>
            </a:r>
            <a:r>
              <a:rPr lang="en-US" dirty="0" err="1" smtClean="0"/>
              <a:t>acutally</a:t>
            </a:r>
            <a:r>
              <a:rPr lang="en-US" dirty="0" smtClean="0"/>
              <a:t> aided us later in fixing our project when we could not get it working. It introduced coding to us as well as Programmable Logic Devices, which I had only heard of before in the form of an Arduino. I learned a ton from this lab even if it was just BASIC programming.</a:t>
            </a:r>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52</a:t>
            </a:fld>
            <a:endParaRPr lang="en-US"/>
          </a:p>
        </p:txBody>
      </p:sp>
      <p:sp>
        <p:nvSpPr>
          <p:cNvPr id="4" name="Title 3"/>
          <p:cNvSpPr>
            <a:spLocks noGrp="1"/>
          </p:cNvSpPr>
          <p:nvPr>
            <p:ph type="title"/>
          </p:nvPr>
        </p:nvSpPr>
        <p:spPr/>
        <p:txBody>
          <a:bodyPr>
            <a:normAutofit/>
          </a:bodyPr>
          <a:lstStyle/>
          <a:p>
            <a:r>
              <a:rPr lang="en-US" sz="2800" dirty="0"/>
              <a:t>Lab 7a – Blinking LED </a:t>
            </a:r>
          </a:p>
        </p:txBody>
      </p:sp>
    </p:spTree>
    <p:extLst>
      <p:ext uri="{BB962C8B-B14F-4D97-AF65-F5344CB8AC3E}">
        <p14:creationId xmlns:p14="http://schemas.microsoft.com/office/powerpoint/2010/main" val="26504180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1"/>
          </p:nvPr>
        </p:nvSpPr>
        <p:spPr/>
        <p:txBody>
          <a:bodyPr/>
          <a:lstStyle/>
          <a:p>
            <a:fld id="{516B557B-031B-4AD5-A84B-2CCCE8451188}" type="slidenum">
              <a:rPr lang="en-US" smtClean="0"/>
              <a:t>53</a:t>
            </a:fld>
            <a:endParaRPr lang="en-US"/>
          </a:p>
        </p:txBody>
      </p:sp>
      <p:sp>
        <p:nvSpPr>
          <p:cNvPr id="5" name="Title 4"/>
          <p:cNvSpPr>
            <a:spLocks noGrp="1"/>
          </p:cNvSpPr>
          <p:nvPr>
            <p:ph type="title"/>
          </p:nvPr>
        </p:nvSpPr>
        <p:spPr/>
        <p:txBody>
          <a:bodyPr>
            <a:normAutofit/>
          </a:bodyPr>
          <a:lstStyle/>
          <a:p>
            <a:r>
              <a:rPr lang="en-US" sz="5400" dirty="0"/>
              <a:t>Lab 7b –  Process Control</a:t>
            </a:r>
          </a:p>
        </p:txBody>
      </p:sp>
    </p:spTree>
    <p:extLst>
      <p:ext uri="{BB962C8B-B14F-4D97-AF65-F5344CB8AC3E}">
        <p14:creationId xmlns:p14="http://schemas.microsoft.com/office/powerpoint/2010/main" val="41230550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3228974" cy="3337560"/>
          </a:xfrm>
        </p:spPr>
        <p:txBody>
          <a:bodyPr/>
          <a:lstStyle/>
          <a:p>
            <a:r>
              <a:rPr lang="en-US" b="1" u="sng" dirty="0" smtClean="0"/>
              <a:t>Objective of the Lab</a:t>
            </a:r>
          </a:p>
          <a:p>
            <a:r>
              <a:rPr lang="en-US" dirty="0" smtClean="0"/>
              <a:t>To build, on the BASIC STAMP board a circuit that would monitor a variable resistor and light an LED when the “temperature” of the circuit reached below 100 degrees and above 120 degrees.</a:t>
            </a:r>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54</a:t>
            </a:fld>
            <a:endParaRPr lang="en-US"/>
          </a:p>
        </p:txBody>
      </p:sp>
      <p:sp>
        <p:nvSpPr>
          <p:cNvPr id="4" name="Title 3"/>
          <p:cNvSpPr>
            <a:spLocks noGrp="1"/>
          </p:cNvSpPr>
          <p:nvPr>
            <p:ph type="title"/>
          </p:nvPr>
        </p:nvSpPr>
        <p:spPr/>
        <p:txBody>
          <a:bodyPr/>
          <a:lstStyle/>
          <a:p>
            <a:r>
              <a:rPr lang="en-US" dirty="0"/>
              <a:t>Lab 7b –  Process Control</a:t>
            </a:r>
          </a:p>
        </p:txBody>
      </p:sp>
      <p:sp>
        <p:nvSpPr>
          <p:cNvPr id="5" name="TextBox 4"/>
          <p:cNvSpPr txBox="1"/>
          <p:nvPr/>
        </p:nvSpPr>
        <p:spPr>
          <a:xfrm>
            <a:off x="3733800" y="1447800"/>
            <a:ext cx="5410200" cy="3970318"/>
          </a:xfrm>
          <a:prstGeom prst="rect">
            <a:avLst/>
          </a:prstGeom>
          <a:noFill/>
        </p:spPr>
        <p:txBody>
          <a:bodyPr wrap="square" rtlCol="0">
            <a:spAutoFit/>
          </a:bodyPr>
          <a:lstStyle/>
          <a:p>
            <a:r>
              <a:rPr lang="en-US" b="1" u="sng" dirty="0" smtClean="0"/>
              <a:t>Equipment and Materials Used</a:t>
            </a:r>
          </a:p>
          <a:p>
            <a:r>
              <a:rPr lang="en-US" dirty="0" smtClean="0"/>
              <a:t>BASIC STAMP breadboard</a:t>
            </a:r>
          </a:p>
          <a:p>
            <a:r>
              <a:rPr lang="en-US" dirty="0" smtClean="0"/>
              <a:t>1x 10k Ohm Resistor</a:t>
            </a:r>
          </a:p>
          <a:p>
            <a:r>
              <a:rPr lang="en-US" dirty="0" smtClean="0"/>
              <a:t>1x Capacitor</a:t>
            </a:r>
            <a:endParaRPr lang="en-US" b="1" u="sng" dirty="0" smtClean="0"/>
          </a:p>
          <a:p>
            <a:r>
              <a:rPr lang="en-US" dirty="0" smtClean="0"/>
              <a:t>1x 4 input DIP switch</a:t>
            </a:r>
          </a:p>
          <a:p>
            <a:r>
              <a:rPr lang="en-US" dirty="0" smtClean="0"/>
              <a:t>1x Green LED</a:t>
            </a:r>
          </a:p>
          <a:p>
            <a:r>
              <a:rPr lang="en-US" dirty="0" smtClean="0"/>
              <a:t>1x 1k Ohm Potentiometer</a:t>
            </a:r>
          </a:p>
          <a:p>
            <a:endParaRPr lang="en-US" dirty="0" smtClean="0"/>
          </a:p>
          <a:p>
            <a:endParaRPr lang="en-US" b="1" u="sng" dirty="0"/>
          </a:p>
          <a:p>
            <a:endParaRPr lang="en-US" b="1" u="sng" dirty="0"/>
          </a:p>
          <a:p>
            <a:endParaRPr lang="en-US" b="1" u="sng" dirty="0" smtClean="0"/>
          </a:p>
          <a:p>
            <a:endParaRPr lang="en-US" b="1" u="sng" dirty="0"/>
          </a:p>
          <a:p>
            <a:endParaRPr lang="en-US" b="1" u="sng" dirty="0" smtClean="0"/>
          </a:p>
          <a:p>
            <a:endParaRPr lang="en-US" b="1" u="sng" dirty="0"/>
          </a:p>
        </p:txBody>
      </p:sp>
      <p:sp>
        <p:nvSpPr>
          <p:cNvPr id="6" name="TextBox 5"/>
          <p:cNvSpPr txBox="1"/>
          <p:nvPr/>
        </p:nvSpPr>
        <p:spPr>
          <a:xfrm>
            <a:off x="304800" y="4953000"/>
            <a:ext cx="8610600" cy="1477328"/>
          </a:xfrm>
          <a:prstGeom prst="rect">
            <a:avLst/>
          </a:prstGeom>
          <a:noFill/>
        </p:spPr>
        <p:txBody>
          <a:bodyPr wrap="square" rtlCol="0">
            <a:spAutoFit/>
          </a:bodyPr>
          <a:lstStyle/>
          <a:p>
            <a:r>
              <a:rPr lang="en-US" b="1" u="sng" dirty="0" smtClean="0"/>
              <a:t>Research</a:t>
            </a:r>
          </a:p>
          <a:p>
            <a:r>
              <a:rPr lang="en-US" dirty="0"/>
              <a:t>Industrial Control Student Workbook</a:t>
            </a:r>
          </a:p>
          <a:p>
            <a:endParaRPr lang="en-US" b="1" u="sng" dirty="0" smtClean="0"/>
          </a:p>
          <a:p>
            <a:endParaRPr lang="en-US" b="1" u="sng" dirty="0"/>
          </a:p>
          <a:p>
            <a:endParaRPr lang="en-US" b="1" u="sng" dirty="0"/>
          </a:p>
        </p:txBody>
      </p:sp>
    </p:spTree>
    <p:extLst>
      <p:ext uri="{BB962C8B-B14F-4D97-AF65-F5344CB8AC3E}">
        <p14:creationId xmlns:p14="http://schemas.microsoft.com/office/powerpoint/2010/main" val="27457583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ctr"/>
            <a:r>
              <a:rPr lang="en-US" b="1" u="sng" dirty="0" smtClean="0"/>
              <a:t>Lab Procedure</a:t>
            </a:r>
          </a:p>
          <a:p>
            <a:r>
              <a:rPr lang="en-US" dirty="0" smtClean="0"/>
              <a:t>This lab was very similar to the last lab in procedure, we copied the code from the Workbook and tried to decipher what it meant before actually testing it out on the board.</a:t>
            </a:r>
            <a:r>
              <a:rPr lang="en-US" dirty="0"/>
              <a:t> </a:t>
            </a:r>
            <a:r>
              <a:rPr lang="en-US" dirty="0" smtClean="0"/>
              <a:t>Once copied down we uploaded the code to the board and started changing the resistance on the potentiometer to indicate the temperature changes for the LED to light up.</a:t>
            </a:r>
          </a:p>
        </p:txBody>
      </p:sp>
      <p:sp>
        <p:nvSpPr>
          <p:cNvPr id="3" name="Slide Number Placeholder 2"/>
          <p:cNvSpPr>
            <a:spLocks noGrp="1"/>
          </p:cNvSpPr>
          <p:nvPr>
            <p:ph type="sldNum" sz="quarter" idx="15"/>
          </p:nvPr>
        </p:nvSpPr>
        <p:spPr/>
        <p:txBody>
          <a:bodyPr/>
          <a:lstStyle/>
          <a:p>
            <a:fld id="{516B557B-031B-4AD5-A84B-2CCCE8451188}" type="slidenum">
              <a:rPr lang="en-US" smtClean="0"/>
              <a:t>55</a:t>
            </a:fld>
            <a:endParaRPr lang="en-US"/>
          </a:p>
        </p:txBody>
      </p:sp>
      <p:sp>
        <p:nvSpPr>
          <p:cNvPr id="4" name="Title 3"/>
          <p:cNvSpPr>
            <a:spLocks noGrp="1"/>
          </p:cNvSpPr>
          <p:nvPr>
            <p:ph type="title"/>
          </p:nvPr>
        </p:nvSpPr>
        <p:spPr/>
        <p:txBody>
          <a:bodyPr/>
          <a:lstStyle/>
          <a:p>
            <a:r>
              <a:rPr lang="en-US" dirty="0"/>
              <a:t>Lab 7b –  Process Control</a:t>
            </a:r>
          </a:p>
        </p:txBody>
      </p:sp>
    </p:spTree>
    <p:extLst>
      <p:ext uri="{BB962C8B-B14F-4D97-AF65-F5344CB8AC3E}">
        <p14:creationId xmlns:p14="http://schemas.microsoft.com/office/powerpoint/2010/main" val="23414354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6324600"/>
            <a:ext cx="7680960" cy="533400"/>
          </a:xfrm>
        </p:spPr>
        <p:txBody>
          <a:bodyPr/>
          <a:lstStyle/>
          <a:p>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56</a:t>
            </a:fld>
            <a:endParaRPr lang="en-US"/>
          </a:p>
        </p:txBody>
      </p:sp>
      <p:sp>
        <p:nvSpPr>
          <p:cNvPr id="4" name="Title 3"/>
          <p:cNvSpPr>
            <a:spLocks noGrp="1"/>
          </p:cNvSpPr>
          <p:nvPr>
            <p:ph type="title"/>
          </p:nvPr>
        </p:nvSpPr>
        <p:spPr/>
        <p:txBody>
          <a:bodyPr/>
          <a:lstStyle/>
          <a:p>
            <a:r>
              <a:rPr lang="en-US" dirty="0"/>
              <a:t>Lab 7b –  Process Control</a:t>
            </a:r>
          </a:p>
        </p:txBody>
      </p:sp>
      <p:pic>
        <p:nvPicPr>
          <p:cNvPr id="13314" name="Picture 2" descr="C:\Users\Justin\Desktop\School\EECT\EECT PICTURES\IMG_20151113_2023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333500"/>
            <a:ext cx="66040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256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ctr"/>
            <a:r>
              <a:rPr lang="en-US" b="1" u="sng" dirty="0" smtClean="0"/>
              <a:t>Conclusion</a:t>
            </a:r>
          </a:p>
          <a:p>
            <a:r>
              <a:rPr lang="en-US" dirty="0" smtClean="0"/>
              <a:t>This lab only had one minor problem for us. Our potentiometer was set too high to begin with and that was setting our LED off at very different resistances than was set by the lab. This we fixed by just guessing and setting the potentiometer as low as it would go and raising it from there until it worked correctly.</a:t>
            </a:r>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57</a:t>
            </a:fld>
            <a:endParaRPr lang="en-US"/>
          </a:p>
        </p:txBody>
      </p:sp>
      <p:sp>
        <p:nvSpPr>
          <p:cNvPr id="4" name="Title 3"/>
          <p:cNvSpPr>
            <a:spLocks noGrp="1"/>
          </p:cNvSpPr>
          <p:nvPr>
            <p:ph type="title"/>
          </p:nvPr>
        </p:nvSpPr>
        <p:spPr/>
        <p:txBody>
          <a:bodyPr/>
          <a:lstStyle/>
          <a:p>
            <a:r>
              <a:rPr lang="en-US" dirty="0"/>
              <a:t>Lab 7b –  Process Control</a:t>
            </a:r>
          </a:p>
        </p:txBody>
      </p:sp>
    </p:spTree>
    <p:extLst>
      <p:ext uri="{BB962C8B-B14F-4D97-AF65-F5344CB8AC3E}">
        <p14:creationId xmlns:p14="http://schemas.microsoft.com/office/powerpoint/2010/main" val="2650418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a:p>
        </p:txBody>
      </p:sp>
      <p:sp>
        <p:nvSpPr>
          <p:cNvPr id="3" name="Slide Number Placeholder 2"/>
          <p:cNvSpPr>
            <a:spLocks noGrp="1"/>
          </p:cNvSpPr>
          <p:nvPr>
            <p:ph type="sldNum" sz="quarter" idx="11"/>
          </p:nvPr>
        </p:nvSpPr>
        <p:spPr/>
        <p:txBody>
          <a:bodyPr/>
          <a:lstStyle/>
          <a:p>
            <a:fld id="{516B557B-031B-4AD5-A84B-2CCCE8451188}" type="slidenum">
              <a:rPr lang="en-US" smtClean="0"/>
              <a:t>58</a:t>
            </a:fld>
            <a:endParaRPr lang="en-US"/>
          </a:p>
        </p:txBody>
      </p:sp>
      <p:sp>
        <p:nvSpPr>
          <p:cNvPr id="5" name="Title 4"/>
          <p:cNvSpPr>
            <a:spLocks noGrp="1"/>
          </p:cNvSpPr>
          <p:nvPr>
            <p:ph type="title"/>
          </p:nvPr>
        </p:nvSpPr>
        <p:spPr/>
        <p:txBody>
          <a:bodyPr>
            <a:normAutofit/>
          </a:bodyPr>
          <a:lstStyle/>
          <a:p>
            <a:r>
              <a:rPr lang="en-US" sz="5400" dirty="0"/>
              <a:t>Lab 8 – Software Counter</a:t>
            </a:r>
          </a:p>
        </p:txBody>
      </p:sp>
    </p:spTree>
    <p:extLst>
      <p:ext uri="{BB962C8B-B14F-4D97-AF65-F5344CB8AC3E}">
        <p14:creationId xmlns:p14="http://schemas.microsoft.com/office/powerpoint/2010/main" val="35679860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3228974" cy="3337560"/>
          </a:xfrm>
        </p:spPr>
        <p:txBody>
          <a:bodyPr/>
          <a:lstStyle/>
          <a:p>
            <a:r>
              <a:rPr lang="en-US" b="1" u="sng" dirty="0" smtClean="0"/>
              <a:t>Objective of the Lab</a:t>
            </a:r>
          </a:p>
          <a:p>
            <a:r>
              <a:rPr lang="en-US" dirty="0" smtClean="0"/>
              <a:t>From scratch, code four LEDs to light up in binary sequence from one to 15.</a:t>
            </a:r>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59</a:t>
            </a:fld>
            <a:endParaRPr lang="en-US"/>
          </a:p>
        </p:txBody>
      </p:sp>
      <p:sp>
        <p:nvSpPr>
          <p:cNvPr id="4" name="Title 3"/>
          <p:cNvSpPr>
            <a:spLocks noGrp="1"/>
          </p:cNvSpPr>
          <p:nvPr>
            <p:ph type="title"/>
          </p:nvPr>
        </p:nvSpPr>
        <p:spPr/>
        <p:txBody>
          <a:bodyPr/>
          <a:lstStyle/>
          <a:p>
            <a:r>
              <a:rPr lang="en-US" dirty="0"/>
              <a:t>Lab 8 – Software Counter</a:t>
            </a:r>
          </a:p>
        </p:txBody>
      </p:sp>
      <p:sp>
        <p:nvSpPr>
          <p:cNvPr id="5" name="TextBox 4"/>
          <p:cNvSpPr txBox="1"/>
          <p:nvPr/>
        </p:nvSpPr>
        <p:spPr>
          <a:xfrm>
            <a:off x="3733800" y="1447800"/>
            <a:ext cx="5410200" cy="3693319"/>
          </a:xfrm>
          <a:prstGeom prst="rect">
            <a:avLst/>
          </a:prstGeom>
          <a:noFill/>
        </p:spPr>
        <p:txBody>
          <a:bodyPr wrap="square" rtlCol="0">
            <a:spAutoFit/>
          </a:bodyPr>
          <a:lstStyle/>
          <a:p>
            <a:r>
              <a:rPr lang="en-US" b="1" u="sng" dirty="0" smtClean="0"/>
              <a:t>Equipment and Materials Used</a:t>
            </a:r>
          </a:p>
          <a:p>
            <a:r>
              <a:rPr lang="en-US" dirty="0" smtClean="0"/>
              <a:t>BASIC STAMP breadboard</a:t>
            </a:r>
          </a:p>
          <a:p>
            <a:r>
              <a:rPr lang="en-US" dirty="0" smtClean="0"/>
              <a:t>4x LED</a:t>
            </a:r>
            <a:endParaRPr lang="en-US" dirty="0"/>
          </a:p>
          <a:p>
            <a:r>
              <a:rPr lang="en-US" dirty="0" smtClean="0"/>
              <a:t>10k Ohm resistor</a:t>
            </a:r>
          </a:p>
          <a:p>
            <a:endParaRPr lang="en-US" b="1" u="sng" dirty="0"/>
          </a:p>
          <a:p>
            <a:endParaRPr lang="en-US" b="1" u="sng" dirty="0" smtClean="0"/>
          </a:p>
          <a:p>
            <a:endParaRPr lang="en-US" b="1" u="sng" dirty="0" smtClean="0"/>
          </a:p>
          <a:p>
            <a:endParaRPr lang="en-US" b="1" u="sng" dirty="0"/>
          </a:p>
          <a:p>
            <a:endParaRPr lang="en-US" b="1" u="sng" dirty="0"/>
          </a:p>
          <a:p>
            <a:endParaRPr lang="en-US" b="1" u="sng" dirty="0" smtClean="0"/>
          </a:p>
          <a:p>
            <a:endParaRPr lang="en-US" b="1" u="sng" dirty="0"/>
          </a:p>
          <a:p>
            <a:endParaRPr lang="en-US" b="1" u="sng" dirty="0" smtClean="0"/>
          </a:p>
          <a:p>
            <a:endParaRPr lang="en-US" b="1" u="sng" dirty="0"/>
          </a:p>
        </p:txBody>
      </p:sp>
      <p:sp>
        <p:nvSpPr>
          <p:cNvPr id="6" name="TextBox 5"/>
          <p:cNvSpPr txBox="1"/>
          <p:nvPr/>
        </p:nvSpPr>
        <p:spPr>
          <a:xfrm>
            <a:off x="304800" y="4953000"/>
            <a:ext cx="8610600" cy="1754326"/>
          </a:xfrm>
          <a:prstGeom prst="rect">
            <a:avLst/>
          </a:prstGeom>
          <a:noFill/>
        </p:spPr>
        <p:txBody>
          <a:bodyPr wrap="square" rtlCol="0">
            <a:spAutoFit/>
          </a:bodyPr>
          <a:lstStyle/>
          <a:p>
            <a:r>
              <a:rPr lang="en-US" b="1" u="sng" dirty="0" smtClean="0"/>
              <a:t>Research</a:t>
            </a:r>
          </a:p>
          <a:p>
            <a:r>
              <a:rPr lang="en-US" dirty="0"/>
              <a:t>Industrial Control Student Workbook</a:t>
            </a:r>
          </a:p>
          <a:p>
            <a:endParaRPr lang="en-US" b="1" u="sng" dirty="0"/>
          </a:p>
          <a:p>
            <a:endParaRPr lang="en-US" b="1" u="sng" dirty="0" smtClean="0"/>
          </a:p>
          <a:p>
            <a:endParaRPr lang="en-US" b="1" u="sng" dirty="0"/>
          </a:p>
          <a:p>
            <a:endParaRPr lang="en-US" b="1" u="sng" dirty="0"/>
          </a:p>
        </p:txBody>
      </p:sp>
    </p:spTree>
    <p:extLst>
      <p:ext uri="{BB962C8B-B14F-4D97-AF65-F5344CB8AC3E}">
        <p14:creationId xmlns:p14="http://schemas.microsoft.com/office/powerpoint/2010/main" val="2745758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24304" y="5008212"/>
            <a:ext cx="7486459" cy="554388"/>
          </a:xfrm>
        </p:spPr>
        <p:txBody>
          <a:bodyPr>
            <a:normAutofit fontScale="92500" lnSpcReduction="20000"/>
          </a:bodyPr>
          <a:lstStyle/>
          <a:p>
            <a:r>
              <a:rPr lang="en-US" dirty="0" smtClean="0"/>
              <a:t>Multisim for Lab one. Both switches are in the 1 position, producing a 1 on both outputs.</a:t>
            </a:r>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6</a:t>
            </a:fld>
            <a:endParaRPr lang="en-US"/>
          </a:p>
        </p:txBody>
      </p:sp>
      <p:sp>
        <p:nvSpPr>
          <p:cNvPr id="4" name="Title 3"/>
          <p:cNvSpPr>
            <a:spLocks noGrp="1"/>
          </p:cNvSpPr>
          <p:nvPr>
            <p:ph type="title"/>
          </p:nvPr>
        </p:nvSpPr>
        <p:spPr/>
        <p:txBody>
          <a:bodyPr/>
          <a:lstStyle/>
          <a:p>
            <a:r>
              <a:rPr lang="en-US" dirty="0"/>
              <a:t>Lab 1 - AND, OR Logic </a:t>
            </a:r>
          </a:p>
        </p:txBody>
      </p:sp>
      <p:pic>
        <p:nvPicPr>
          <p:cNvPr id="5" name="Picture 4"/>
          <p:cNvPicPr>
            <a:picLocks noChangeAspect="1"/>
          </p:cNvPicPr>
          <p:nvPr/>
        </p:nvPicPr>
        <p:blipFill>
          <a:blip r:embed="rId2"/>
          <a:stretch>
            <a:fillRect/>
          </a:stretch>
        </p:blipFill>
        <p:spPr>
          <a:xfrm>
            <a:off x="332373" y="1463040"/>
            <a:ext cx="7895514" cy="3365500"/>
          </a:xfrm>
          <a:prstGeom prst="rect">
            <a:avLst/>
          </a:prstGeom>
          <a:solidFill>
            <a:schemeClr val="tx1"/>
          </a:solidFill>
        </p:spPr>
      </p:pic>
      <p:graphicFrame>
        <p:nvGraphicFramePr>
          <p:cNvPr id="6" name="Table 5"/>
          <p:cNvGraphicFramePr>
            <a:graphicFrameLocks noGrp="1"/>
          </p:cNvGraphicFramePr>
          <p:nvPr>
            <p:extLst>
              <p:ext uri="{D42A27DB-BD31-4B8C-83A1-F6EECF244321}">
                <p14:modId xmlns:p14="http://schemas.microsoft.com/office/powerpoint/2010/main" val="2118197746"/>
              </p:ext>
            </p:extLst>
          </p:nvPr>
        </p:nvGraphicFramePr>
        <p:xfrm>
          <a:off x="5095383" y="944005"/>
          <a:ext cx="1824387" cy="1927860"/>
        </p:xfrm>
        <a:graphic>
          <a:graphicData uri="http://schemas.openxmlformats.org/drawingml/2006/table">
            <a:tbl>
              <a:tblPr>
                <a:tableStyleId>{5C22544A-7EE6-4342-B048-85BDC9FD1C3A}</a:tableStyleId>
              </a:tblPr>
              <a:tblGrid>
                <a:gridCol w="608129"/>
                <a:gridCol w="608129"/>
                <a:gridCol w="608129"/>
              </a:tblGrid>
              <a:tr h="321310">
                <a:tc gridSpan="3">
                  <a:txBody>
                    <a:bodyPr/>
                    <a:lstStyle/>
                    <a:p>
                      <a:pPr algn="ctr" fontAlgn="b"/>
                      <a:r>
                        <a:rPr lang="en-US" sz="1100" u="none" strike="noStrike" dirty="0">
                          <a:effectLst/>
                        </a:rPr>
                        <a:t>And</a:t>
                      </a:r>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r>
              <a:tr h="321310">
                <a:tc>
                  <a:txBody>
                    <a:bodyPr/>
                    <a:lstStyle/>
                    <a:p>
                      <a:pPr algn="ctr" fontAlgn="b"/>
                      <a:r>
                        <a:rPr lang="en-US" sz="1100" u="none" strike="noStrike">
                          <a:effectLst/>
                        </a:rPr>
                        <a:t>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B</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b"/>
                </a:tc>
              </a:tr>
              <a:tr h="321310">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r>
              <a:tr h="321310">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r>
              <a:tr h="321310">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r>
              <a:tr h="321310">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75251975"/>
              </p:ext>
            </p:extLst>
          </p:nvPr>
        </p:nvGraphicFramePr>
        <p:xfrm>
          <a:off x="6918560" y="914400"/>
          <a:ext cx="1824387" cy="1927860"/>
        </p:xfrm>
        <a:graphic>
          <a:graphicData uri="http://schemas.openxmlformats.org/drawingml/2006/table">
            <a:tbl>
              <a:tblPr>
                <a:tableStyleId>{5C22544A-7EE6-4342-B048-85BDC9FD1C3A}</a:tableStyleId>
              </a:tblPr>
              <a:tblGrid>
                <a:gridCol w="608129"/>
                <a:gridCol w="608129"/>
                <a:gridCol w="608129"/>
              </a:tblGrid>
              <a:tr h="321310">
                <a:tc gridSpan="3">
                  <a:txBody>
                    <a:bodyPr/>
                    <a:lstStyle/>
                    <a:p>
                      <a:pPr algn="ctr" fontAlgn="b"/>
                      <a:r>
                        <a:rPr lang="en-US" sz="1100" u="none" strike="noStrike">
                          <a:effectLst/>
                        </a:rPr>
                        <a:t>Or</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r>
              <a:tr h="321310">
                <a:tc>
                  <a:txBody>
                    <a:bodyPr/>
                    <a:lstStyle/>
                    <a:p>
                      <a:pPr algn="ctr" fontAlgn="b"/>
                      <a:r>
                        <a:rPr lang="en-US" sz="1100" u="none" strike="noStrike">
                          <a:effectLst/>
                        </a:rPr>
                        <a:t>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B</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Y</a:t>
                      </a:r>
                      <a:endParaRPr lang="en-US" sz="1100" b="0" i="0" u="none" strike="noStrike">
                        <a:solidFill>
                          <a:srgbClr val="000000"/>
                        </a:solidFill>
                        <a:effectLst/>
                        <a:latin typeface="Calibri" panose="020F0502020204030204" pitchFamily="34" charset="0"/>
                      </a:endParaRPr>
                    </a:p>
                  </a:txBody>
                  <a:tcPr marL="9525" marR="9525" marT="9525" marB="0" anchor="b"/>
                </a:tc>
              </a:tr>
              <a:tr h="321310">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r>
              <a:tr h="321310">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r>
              <a:tr h="321310">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r>
              <a:tr h="321310">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20545475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ctr"/>
            <a:r>
              <a:rPr lang="en-US" b="1" u="sng" dirty="0" smtClean="0"/>
              <a:t>Lab Procedure</a:t>
            </a:r>
          </a:p>
          <a:p>
            <a:r>
              <a:rPr lang="en-US" dirty="0" smtClean="0"/>
              <a:t>We began this lab by observing and trying to diagnose how to write the code for the LEDs using the previous two labs. We wrote the code for the lab using a more brute force method, telling the LEDs specifically when to light up. This took us about an hour or so to figure it out and wire the whole thing up.</a:t>
            </a:r>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60</a:t>
            </a:fld>
            <a:endParaRPr lang="en-US"/>
          </a:p>
        </p:txBody>
      </p:sp>
      <p:sp>
        <p:nvSpPr>
          <p:cNvPr id="4" name="Title 3"/>
          <p:cNvSpPr>
            <a:spLocks noGrp="1"/>
          </p:cNvSpPr>
          <p:nvPr>
            <p:ph type="title"/>
          </p:nvPr>
        </p:nvSpPr>
        <p:spPr/>
        <p:txBody>
          <a:bodyPr/>
          <a:lstStyle/>
          <a:p>
            <a:r>
              <a:rPr lang="en-US" dirty="0"/>
              <a:t>Lab 8 – Software Counter</a:t>
            </a:r>
          </a:p>
        </p:txBody>
      </p:sp>
    </p:spTree>
    <p:extLst>
      <p:ext uri="{BB962C8B-B14F-4D97-AF65-F5344CB8AC3E}">
        <p14:creationId xmlns:p14="http://schemas.microsoft.com/office/powerpoint/2010/main" val="23414354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VID_20151113_211002.3gp">
            <a:hlinkClick r:id="" action="ppaction://media"/>
          </p:cNvPr>
          <p:cNvPicPr>
            <a:picLocks noGrp="1" noChangeAspect="1"/>
          </p:cNvPicPr>
          <p:nvPr>
            <p:ph sz="quarter" idx="13"/>
            <a:videoFile r:link="rId2"/>
            <p:extLst>
              <p:ext uri="{DAA4B4D4-6D71-4841-9C94-3DE7FCFB9230}">
                <p14:media xmlns:p14="http://schemas.microsoft.com/office/powerpoint/2010/main" r:embed="rId1"/>
              </p:ext>
            </p:extLst>
          </p:nvPr>
        </p:nvPicPr>
        <p:blipFill>
          <a:blip r:embed="rId4"/>
          <a:stretch>
            <a:fillRect/>
          </a:stretch>
        </p:blipFill>
        <p:spPr>
          <a:xfrm>
            <a:off x="1042988" y="1463675"/>
            <a:ext cx="6299200" cy="4724400"/>
          </a:xfrm>
        </p:spPr>
      </p:pic>
      <p:sp>
        <p:nvSpPr>
          <p:cNvPr id="3" name="Slide Number Placeholder 2"/>
          <p:cNvSpPr>
            <a:spLocks noGrp="1"/>
          </p:cNvSpPr>
          <p:nvPr>
            <p:ph type="sldNum" sz="quarter" idx="15"/>
          </p:nvPr>
        </p:nvSpPr>
        <p:spPr/>
        <p:txBody>
          <a:bodyPr/>
          <a:lstStyle/>
          <a:p>
            <a:fld id="{516B557B-031B-4AD5-A84B-2CCCE8451188}" type="slidenum">
              <a:rPr lang="en-US" smtClean="0"/>
              <a:t>61</a:t>
            </a:fld>
            <a:endParaRPr lang="en-US"/>
          </a:p>
        </p:txBody>
      </p:sp>
      <p:sp>
        <p:nvSpPr>
          <p:cNvPr id="4" name="Title 3"/>
          <p:cNvSpPr>
            <a:spLocks noGrp="1"/>
          </p:cNvSpPr>
          <p:nvPr>
            <p:ph type="title"/>
          </p:nvPr>
        </p:nvSpPr>
        <p:spPr/>
        <p:txBody>
          <a:bodyPr/>
          <a:lstStyle/>
          <a:p>
            <a:r>
              <a:rPr lang="en-US" dirty="0"/>
              <a:t>Lab 8 – Software Counter</a:t>
            </a:r>
          </a:p>
        </p:txBody>
      </p:sp>
    </p:spTree>
    <p:extLst>
      <p:ext uri="{BB962C8B-B14F-4D97-AF65-F5344CB8AC3E}">
        <p14:creationId xmlns:p14="http://schemas.microsoft.com/office/powerpoint/2010/main" val="37726634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ctr"/>
            <a:r>
              <a:rPr lang="en-US" b="1" u="sng" dirty="0" smtClean="0"/>
              <a:t>Conclusion</a:t>
            </a:r>
          </a:p>
          <a:p>
            <a:r>
              <a:rPr lang="en-US" dirty="0" smtClean="0"/>
              <a:t>This lab proved a major challenge because we had to figure out the code ourselves with only very minor previous exposure to coding. Once we figured out the more brute force method of coding the lights, which was writing exactly how each light would act in it’s specific time, the lab proved to be easy. I knew there had to be an easier method to code this, which was confirmed after further research.</a:t>
            </a:r>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62</a:t>
            </a:fld>
            <a:endParaRPr lang="en-US"/>
          </a:p>
        </p:txBody>
      </p:sp>
      <p:sp>
        <p:nvSpPr>
          <p:cNvPr id="4" name="Title 3"/>
          <p:cNvSpPr>
            <a:spLocks noGrp="1"/>
          </p:cNvSpPr>
          <p:nvPr>
            <p:ph type="title"/>
          </p:nvPr>
        </p:nvSpPr>
        <p:spPr/>
        <p:txBody>
          <a:bodyPr/>
          <a:lstStyle/>
          <a:p>
            <a:r>
              <a:rPr lang="en-US" dirty="0"/>
              <a:t>Lab 8 – Software Counter</a:t>
            </a:r>
          </a:p>
        </p:txBody>
      </p:sp>
    </p:spTree>
    <p:extLst>
      <p:ext uri="{BB962C8B-B14F-4D97-AF65-F5344CB8AC3E}">
        <p14:creationId xmlns:p14="http://schemas.microsoft.com/office/powerpoint/2010/main" val="2650418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5715000"/>
            <a:ext cx="2695574" cy="472440"/>
          </a:xfrm>
        </p:spPr>
        <p:txBody>
          <a:bodyPr/>
          <a:lstStyle/>
          <a:p>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7</a:t>
            </a:fld>
            <a:endParaRPr lang="en-US"/>
          </a:p>
        </p:txBody>
      </p:sp>
      <p:sp>
        <p:nvSpPr>
          <p:cNvPr id="4" name="Title 3"/>
          <p:cNvSpPr>
            <a:spLocks noGrp="1"/>
          </p:cNvSpPr>
          <p:nvPr>
            <p:ph type="title"/>
          </p:nvPr>
        </p:nvSpPr>
        <p:spPr/>
        <p:txBody>
          <a:bodyPr/>
          <a:lstStyle/>
          <a:p>
            <a:r>
              <a:rPr lang="en-US" dirty="0"/>
              <a:t>Lab 1 - AND, OR Logic </a:t>
            </a:r>
          </a:p>
        </p:txBody>
      </p:sp>
      <p:pic>
        <p:nvPicPr>
          <p:cNvPr id="1027" name="Picture 3" descr="C:\Users\Justin\Desktop\School\EECT\EECT PICTURES\IMG_20150904_2003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23210"/>
            <a:ext cx="4616116" cy="34620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ustin\Desktop\School\EECT\EECT PICTURES\IMG_20150904_2003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223211"/>
            <a:ext cx="4616116" cy="346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759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667000" y="6156960"/>
            <a:ext cx="2390774" cy="701040"/>
          </a:xfrm>
        </p:spPr>
        <p:txBody>
          <a:bodyPr/>
          <a:lstStyle/>
          <a:p>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8</a:t>
            </a:fld>
            <a:endParaRPr lang="en-US"/>
          </a:p>
        </p:txBody>
      </p:sp>
      <p:sp>
        <p:nvSpPr>
          <p:cNvPr id="4" name="Title 3"/>
          <p:cNvSpPr>
            <a:spLocks noGrp="1"/>
          </p:cNvSpPr>
          <p:nvPr>
            <p:ph type="title"/>
          </p:nvPr>
        </p:nvSpPr>
        <p:spPr/>
        <p:txBody>
          <a:bodyPr/>
          <a:lstStyle/>
          <a:p>
            <a:r>
              <a:rPr lang="en-US" dirty="0"/>
              <a:t>Lab 1 - AND, OR Logic </a:t>
            </a:r>
          </a:p>
        </p:txBody>
      </p:sp>
      <p:pic>
        <p:nvPicPr>
          <p:cNvPr id="2050" name="Picture 2" descr="C:\Users\Justin\Desktop\School\EECT\EECT PICTURES\IMG_20150904_2015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371600"/>
            <a:ext cx="6375400" cy="478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202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ctr"/>
            <a:r>
              <a:rPr lang="en-US" b="1" u="sng" dirty="0" smtClean="0"/>
              <a:t>Conclusion</a:t>
            </a:r>
          </a:p>
          <a:p>
            <a:r>
              <a:rPr lang="en-US" dirty="0"/>
              <a:t>During our testing our AND chip produced correct results with the lows being around .13v and the high producing about 4.5v. The OR chip produced low voltages during all stages of testing, usually around .03v with both highs producing a .31v</a:t>
            </a:r>
            <a:r>
              <a:rPr lang="en-US" dirty="0" smtClean="0"/>
              <a:t>.</a:t>
            </a:r>
            <a:endParaRPr lang="en-US" dirty="0"/>
          </a:p>
        </p:txBody>
      </p:sp>
      <p:sp>
        <p:nvSpPr>
          <p:cNvPr id="3" name="Slide Number Placeholder 2"/>
          <p:cNvSpPr>
            <a:spLocks noGrp="1"/>
          </p:cNvSpPr>
          <p:nvPr>
            <p:ph type="sldNum" sz="quarter" idx="15"/>
          </p:nvPr>
        </p:nvSpPr>
        <p:spPr/>
        <p:txBody>
          <a:bodyPr/>
          <a:lstStyle/>
          <a:p>
            <a:fld id="{516B557B-031B-4AD5-A84B-2CCCE8451188}" type="slidenum">
              <a:rPr lang="en-US" smtClean="0"/>
              <a:t>9</a:t>
            </a:fld>
            <a:endParaRPr lang="en-US"/>
          </a:p>
        </p:txBody>
      </p:sp>
      <p:sp>
        <p:nvSpPr>
          <p:cNvPr id="4" name="Title 3"/>
          <p:cNvSpPr>
            <a:spLocks noGrp="1"/>
          </p:cNvSpPr>
          <p:nvPr>
            <p:ph type="title"/>
          </p:nvPr>
        </p:nvSpPr>
        <p:spPr/>
        <p:txBody>
          <a:bodyPr/>
          <a:lstStyle/>
          <a:p>
            <a:r>
              <a:rPr lang="en-US" dirty="0" smtClean="0"/>
              <a:t>Lab 1 </a:t>
            </a:r>
            <a:r>
              <a:rPr lang="en-US" dirty="0"/>
              <a:t>– AND, OR Logic  </a:t>
            </a:r>
          </a:p>
        </p:txBody>
      </p:sp>
    </p:spTree>
    <p:extLst>
      <p:ext uri="{BB962C8B-B14F-4D97-AF65-F5344CB8AC3E}">
        <p14:creationId xmlns:p14="http://schemas.microsoft.com/office/powerpoint/2010/main" val="26504180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TM01790491[[fn=Mylar]]</Template>
  <TotalTime>465</TotalTime>
  <Words>2721</Words>
  <Application>Microsoft Office PowerPoint</Application>
  <PresentationFormat>On-screen Show (4:3)</PresentationFormat>
  <Paragraphs>435</Paragraphs>
  <Slides>62</Slides>
  <Notes>1</Notes>
  <HiddenSlides>0</HiddenSlides>
  <MMClips>3</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Mylar</vt:lpstr>
      <vt:lpstr>EECT 112 Lab Notebook</vt:lpstr>
      <vt:lpstr>Table of Contents</vt:lpstr>
      <vt:lpstr>Lab 1 - AND, OR Logic </vt:lpstr>
      <vt:lpstr>Lab 1 – AND, OR Logic </vt:lpstr>
      <vt:lpstr>Lab 1 – AND, OR Logic  </vt:lpstr>
      <vt:lpstr>Lab 1 - AND, OR Logic </vt:lpstr>
      <vt:lpstr>Lab 1 - AND, OR Logic </vt:lpstr>
      <vt:lpstr>Lab 1 - AND, OR Logic </vt:lpstr>
      <vt:lpstr>Lab 1 – AND, OR Logic  </vt:lpstr>
      <vt:lpstr>Lab 2 – AND, OR, INVERT</vt:lpstr>
      <vt:lpstr>Lab 2 – AND, OR, INVERT</vt:lpstr>
      <vt:lpstr>Lab 2 – AND, OR, INVERT</vt:lpstr>
      <vt:lpstr>Lab 2 – AND, OR, INVERT</vt:lpstr>
      <vt:lpstr>Lab 2 – AND, OR, INVERT</vt:lpstr>
      <vt:lpstr>Lab 2 – AND, OR, INVERT</vt:lpstr>
      <vt:lpstr>Lab 2 – AND, OR, INVERT</vt:lpstr>
      <vt:lpstr>Lab 2 – AND, OR, INVERT</vt:lpstr>
      <vt:lpstr>Lab 3 – NAND Alternative</vt:lpstr>
      <vt:lpstr>Lab 3 – NAND Alternative</vt:lpstr>
      <vt:lpstr>Lab 3 – NAND Alternative</vt:lpstr>
      <vt:lpstr>Lab 3 – NAND Alternative</vt:lpstr>
      <vt:lpstr>Lab 3 – NAND Alternative</vt:lpstr>
      <vt:lpstr>Lab 3 – NAND Alternative</vt:lpstr>
      <vt:lpstr>Lab 3 – NAND Alternative</vt:lpstr>
      <vt:lpstr>Lab 3 – NAND Alternative</vt:lpstr>
      <vt:lpstr>Lab 4 – Car Alarm</vt:lpstr>
      <vt:lpstr>Lab 4 – Car Alarm</vt:lpstr>
      <vt:lpstr>Lab 4 – Car Alarm</vt:lpstr>
      <vt:lpstr>Lab 4 – Car Alarm</vt:lpstr>
      <vt:lpstr>Lab 4 – Car Alarm</vt:lpstr>
      <vt:lpstr>Lab 4 – Car Alarm</vt:lpstr>
      <vt:lpstr>Lab 4 – Car Alarm</vt:lpstr>
      <vt:lpstr>Lab 5 – NAND SR Latch</vt:lpstr>
      <vt:lpstr>Lab 5 – NAND SR Latch </vt:lpstr>
      <vt:lpstr>Lab 5 – NAND SR Latch </vt:lpstr>
      <vt:lpstr>Lab 5 – NAND SR Latch </vt:lpstr>
      <vt:lpstr>Lab 5 – NAND SR Latch</vt:lpstr>
      <vt:lpstr>Lab 5 – NAND SR Latch </vt:lpstr>
      <vt:lpstr>Lab 5 – NAND SR Latch </vt:lpstr>
      <vt:lpstr>Lab 5 – NAND SR Latch </vt:lpstr>
      <vt:lpstr>Lab 6 – Binary to 7-Segment Counter with 555 Timer</vt:lpstr>
      <vt:lpstr>Lab 6 – Binary to 7-Segment Counter with 555 Timer</vt:lpstr>
      <vt:lpstr>Lab 6 – Binary to 7-Segment Counter with 555 Timer</vt:lpstr>
      <vt:lpstr>Lab 6 – Binary to 7-Segment Counter with 555 Timer</vt:lpstr>
      <vt:lpstr>Lab 6 – Binary to 7-Segment Counter with 555 Timer</vt:lpstr>
      <vt:lpstr>Lab 6 – Binary to 7-Segment Counter with 555 Timer</vt:lpstr>
      <vt:lpstr>Lab 6 – Binary to 7-Segment Counter with 555 Timer</vt:lpstr>
      <vt:lpstr>Lab 7a – Blinking LED </vt:lpstr>
      <vt:lpstr>Lab 7a – Blinking LED </vt:lpstr>
      <vt:lpstr>Lab 7a – Blinking LED </vt:lpstr>
      <vt:lpstr>Lab 7a – Blinking LED </vt:lpstr>
      <vt:lpstr>Lab 7a – Blinking LED </vt:lpstr>
      <vt:lpstr>Lab 7b –  Process Control</vt:lpstr>
      <vt:lpstr>Lab 7b –  Process Control</vt:lpstr>
      <vt:lpstr>Lab 7b –  Process Control</vt:lpstr>
      <vt:lpstr>Lab 7b –  Process Control</vt:lpstr>
      <vt:lpstr>Lab 7b –  Process Control</vt:lpstr>
      <vt:lpstr>Lab 8 – Software Counter</vt:lpstr>
      <vt:lpstr>Lab 8 – Software Counter</vt:lpstr>
      <vt:lpstr>Lab 8 – Software Counter</vt:lpstr>
      <vt:lpstr>Lab 8 – Software Counter</vt:lpstr>
      <vt:lpstr>Lab 8 – Software Counter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EECT 111 Lab Notebook</dc:title>
  <dc:creator>Justin</dc:creator>
  <cp:lastModifiedBy>Justin</cp:lastModifiedBy>
  <cp:revision>38</cp:revision>
  <dcterms:created xsi:type="dcterms:W3CDTF">2015-12-10T16:01:17Z</dcterms:created>
  <dcterms:modified xsi:type="dcterms:W3CDTF">2015-12-19T02:04:18Z</dcterms:modified>
</cp:coreProperties>
</file>