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85" r:id="rId2"/>
    <p:sldId id="286" r:id="rId3"/>
    <p:sldId id="287" r:id="rId4"/>
    <p:sldId id="288" r:id="rId5"/>
    <p:sldId id="289" r:id="rId6"/>
    <p:sldId id="290" r:id="rId7"/>
    <p:sldId id="291" r:id="rId8"/>
    <p:sldId id="292" r:id="rId9"/>
    <p:sldId id="293" r:id="rId10"/>
    <p:sldId id="294" r:id="rId11"/>
    <p:sldId id="295" r:id="rId12"/>
    <p:sldId id="296" r:id="rId13"/>
    <p:sldId id="297" r:id="rId14"/>
    <p:sldId id="339" r:id="rId15"/>
    <p:sldId id="298" r:id="rId16"/>
    <p:sldId id="299" r:id="rId17"/>
    <p:sldId id="300" r:id="rId18"/>
    <p:sldId id="301" r:id="rId19"/>
    <p:sldId id="302" r:id="rId20"/>
    <p:sldId id="331" r:id="rId21"/>
    <p:sldId id="303" r:id="rId22"/>
    <p:sldId id="304" r:id="rId23"/>
    <p:sldId id="305" r:id="rId24"/>
    <p:sldId id="306" r:id="rId25"/>
    <p:sldId id="330" r:id="rId26"/>
    <p:sldId id="307" r:id="rId27"/>
    <p:sldId id="308" r:id="rId28"/>
    <p:sldId id="309" r:id="rId29"/>
    <p:sldId id="310" r:id="rId30"/>
    <p:sldId id="332" r:id="rId31"/>
    <p:sldId id="311" r:id="rId32"/>
    <p:sldId id="312" r:id="rId33"/>
    <p:sldId id="313" r:id="rId34"/>
    <p:sldId id="314" r:id="rId35"/>
    <p:sldId id="325" r:id="rId36"/>
    <p:sldId id="327" r:id="rId37"/>
    <p:sldId id="326" r:id="rId38"/>
    <p:sldId id="324" r:id="rId39"/>
    <p:sldId id="323" r:id="rId40"/>
    <p:sldId id="315" r:id="rId41"/>
    <p:sldId id="317" r:id="rId42"/>
    <p:sldId id="329" r:id="rId43"/>
    <p:sldId id="318" r:id="rId44"/>
    <p:sldId id="319" r:id="rId45"/>
    <p:sldId id="335" r:id="rId46"/>
    <p:sldId id="316" r:id="rId47"/>
    <p:sldId id="320" r:id="rId48"/>
    <p:sldId id="333" r:id="rId49"/>
    <p:sldId id="322" r:id="rId50"/>
    <p:sldId id="321" r:id="rId51"/>
    <p:sldId id="256" r:id="rId52"/>
    <p:sldId id="257" r:id="rId53"/>
    <p:sldId id="259" r:id="rId54"/>
    <p:sldId id="268" r:id="rId55"/>
    <p:sldId id="258" r:id="rId56"/>
    <p:sldId id="265" r:id="rId57"/>
    <p:sldId id="264" r:id="rId58"/>
    <p:sldId id="263" r:id="rId59"/>
    <p:sldId id="334" r:id="rId60"/>
    <p:sldId id="267" r:id="rId61"/>
    <p:sldId id="262" r:id="rId62"/>
    <p:sldId id="261" r:id="rId63"/>
    <p:sldId id="260" r:id="rId64"/>
    <p:sldId id="266" r:id="rId65"/>
    <p:sldId id="269" r:id="rId66"/>
    <p:sldId id="270" r:id="rId67"/>
    <p:sldId id="271" r:id="rId68"/>
    <p:sldId id="328" r:id="rId69"/>
    <p:sldId id="272" r:id="rId70"/>
    <p:sldId id="273" r:id="rId71"/>
    <p:sldId id="274" r:id="rId72"/>
    <p:sldId id="275" r:id="rId73"/>
    <p:sldId id="276" r:id="rId74"/>
    <p:sldId id="277" r:id="rId75"/>
    <p:sldId id="278" r:id="rId76"/>
    <p:sldId id="279" r:id="rId77"/>
    <p:sldId id="280" r:id="rId78"/>
    <p:sldId id="281" r:id="rId79"/>
    <p:sldId id="282" r:id="rId80"/>
    <p:sldId id="283" r:id="rId81"/>
    <p:sldId id="337" r:id="rId82"/>
    <p:sldId id="338" r:id="rId83"/>
    <p:sldId id="284" r:id="rId84"/>
    <p:sldId id="33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19CDBE-3B46-4CBA-8819-49494E607345}">
          <p14:sldIdLst>
            <p14:sldId id="285"/>
            <p14:sldId id="286"/>
            <p14:sldId id="287"/>
            <p14:sldId id="288"/>
            <p14:sldId id="289"/>
            <p14:sldId id="290"/>
            <p14:sldId id="291"/>
            <p14:sldId id="292"/>
            <p14:sldId id="293"/>
            <p14:sldId id="294"/>
            <p14:sldId id="295"/>
            <p14:sldId id="296"/>
            <p14:sldId id="297"/>
            <p14:sldId id="339"/>
            <p14:sldId id="298"/>
            <p14:sldId id="299"/>
            <p14:sldId id="300"/>
            <p14:sldId id="301"/>
            <p14:sldId id="302"/>
            <p14:sldId id="331"/>
            <p14:sldId id="303"/>
            <p14:sldId id="304"/>
            <p14:sldId id="305"/>
            <p14:sldId id="306"/>
            <p14:sldId id="330"/>
            <p14:sldId id="307"/>
            <p14:sldId id="308"/>
            <p14:sldId id="309"/>
            <p14:sldId id="310"/>
            <p14:sldId id="332"/>
            <p14:sldId id="311"/>
            <p14:sldId id="312"/>
            <p14:sldId id="313"/>
            <p14:sldId id="314"/>
            <p14:sldId id="325"/>
            <p14:sldId id="327"/>
            <p14:sldId id="326"/>
            <p14:sldId id="324"/>
            <p14:sldId id="323"/>
            <p14:sldId id="315"/>
            <p14:sldId id="317"/>
            <p14:sldId id="329"/>
            <p14:sldId id="318"/>
            <p14:sldId id="319"/>
            <p14:sldId id="335"/>
            <p14:sldId id="316"/>
            <p14:sldId id="320"/>
            <p14:sldId id="333"/>
            <p14:sldId id="322"/>
            <p14:sldId id="321"/>
            <p14:sldId id="256"/>
            <p14:sldId id="257"/>
            <p14:sldId id="259"/>
            <p14:sldId id="268"/>
            <p14:sldId id="258"/>
            <p14:sldId id="265"/>
            <p14:sldId id="264"/>
            <p14:sldId id="263"/>
            <p14:sldId id="334"/>
            <p14:sldId id="267"/>
            <p14:sldId id="262"/>
            <p14:sldId id="261"/>
            <p14:sldId id="260"/>
            <p14:sldId id="266"/>
            <p14:sldId id="269"/>
            <p14:sldId id="270"/>
            <p14:sldId id="271"/>
            <p14:sldId id="328"/>
            <p14:sldId id="272"/>
            <p14:sldId id="273"/>
            <p14:sldId id="274"/>
            <p14:sldId id="275"/>
            <p14:sldId id="276"/>
            <p14:sldId id="277"/>
            <p14:sldId id="278"/>
            <p14:sldId id="279"/>
            <p14:sldId id="280"/>
            <p14:sldId id="281"/>
            <p14:sldId id="282"/>
            <p14:sldId id="283"/>
            <p14:sldId id="337"/>
            <p14:sldId id="338"/>
            <p14:sldId id="284"/>
            <p14:sldId id="3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27AD0-C19F-4360-A7EA-4FF1B1AF72FF}" type="datetimeFigureOut">
              <a:rPr lang="en-US" smtClean="0"/>
              <a:t>5/8/2015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FDBE8-4D0F-4777-8F2F-BB49FF24FAB6}" type="slidenum">
              <a:rPr lang="en-US" smtClean="0"/>
              <a:t>‹#›</a:t>
            </a:fld>
            <a:endParaRPr lang="en-US"/>
          </a:p>
        </p:txBody>
      </p:sp>
    </p:spTree>
    <p:extLst>
      <p:ext uri="{BB962C8B-B14F-4D97-AF65-F5344CB8AC3E}">
        <p14:creationId xmlns:p14="http://schemas.microsoft.com/office/powerpoint/2010/main" val="378051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FDBE8-4D0F-4777-8F2F-BB49FF24FAB6}" type="slidenum">
              <a:rPr lang="en-US" smtClean="0"/>
              <a:t>1</a:t>
            </a:fld>
            <a:endParaRPr lang="en-US"/>
          </a:p>
        </p:txBody>
      </p:sp>
    </p:spTree>
    <p:extLst>
      <p:ext uri="{BB962C8B-B14F-4D97-AF65-F5344CB8AC3E}">
        <p14:creationId xmlns:p14="http://schemas.microsoft.com/office/powerpoint/2010/main" val="47525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FDBE8-4D0F-4777-8F2F-BB49FF24FAB6}" type="slidenum">
              <a:rPr lang="en-US" smtClean="0"/>
              <a:t>51</a:t>
            </a:fld>
            <a:endParaRPr lang="en-US"/>
          </a:p>
        </p:txBody>
      </p:sp>
    </p:spTree>
    <p:extLst>
      <p:ext uri="{BB962C8B-B14F-4D97-AF65-F5344CB8AC3E}">
        <p14:creationId xmlns:p14="http://schemas.microsoft.com/office/powerpoint/2010/main" val="112930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E30FDB-1CE1-4B82-9526-6AE6E1FA8F89}" type="datetime1">
              <a:rPr lang="en-US" smtClean="0"/>
              <a:t>5/8/2015</a:t>
            </a:fld>
            <a:endParaRPr lang="en-US"/>
          </a:p>
        </p:txBody>
      </p:sp>
      <p:sp>
        <p:nvSpPr>
          <p:cNvPr id="5" name="Footer Placeholder 4"/>
          <p:cNvSpPr>
            <a:spLocks noGrp="1"/>
          </p:cNvSpPr>
          <p:nvPr>
            <p:ph type="ftr" sz="quarter" idx="11"/>
          </p:nvPr>
        </p:nvSpPr>
        <p:spPr/>
        <p:txBody>
          <a:bodyPr/>
          <a:lstStyle/>
          <a:p>
            <a:r>
              <a:rPr lang="en-US" smtClean="0"/>
              <a:t>EECT 101-50C Lab Notebook</a:t>
            </a:r>
            <a:endParaRPr lang="en-US"/>
          </a:p>
        </p:txBody>
      </p:sp>
      <p:sp>
        <p:nvSpPr>
          <p:cNvPr id="6" name="Slide Number Placeholder 5"/>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286244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5EEA4-36AC-467F-B7B5-52B991ABDF87}" type="datetime1">
              <a:rPr lang="en-US" smtClean="0"/>
              <a:t>5/8/2015</a:t>
            </a:fld>
            <a:endParaRPr lang="en-US"/>
          </a:p>
        </p:txBody>
      </p:sp>
      <p:sp>
        <p:nvSpPr>
          <p:cNvPr id="5" name="Footer Placeholder 4"/>
          <p:cNvSpPr>
            <a:spLocks noGrp="1"/>
          </p:cNvSpPr>
          <p:nvPr>
            <p:ph type="ftr" sz="quarter" idx="11"/>
          </p:nvPr>
        </p:nvSpPr>
        <p:spPr/>
        <p:txBody>
          <a:bodyPr/>
          <a:lstStyle/>
          <a:p>
            <a:r>
              <a:rPr lang="en-US" smtClean="0"/>
              <a:t>EECT 101-50C Lab Notebook</a:t>
            </a:r>
            <a:endParaRPr lang="en-US"/>
          </a:p>
        </p:txBody>
      </p:sp>
      <p:sp>
        <p:nvSpPr>
          <p:cNvPr id="6" name="Slide Number Placeholder 5"/>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106425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CECF5-F24A-4F0C-89DC-E4C4D9DD288D}" type="datetime1">
              <a:rPr lang="en-US" smtClean="0"/>
              <a:t>5/8/2015</a:t>
            </a:fld>
            <a:endParaRPr lang="en-US"/>
          </a:p>
        </p:txBody>
      </p:sp>
      <p:sp>
        <p:nvSpPr>
          <p:cNvPr id="5" name="Footer Placeholder 4"/>
          <p:cNvSpPr>
            <a:spLocks noGrp="1"/>
          </p:cNvSpPr>
          <p:nvPr>
            <p:ph type="ftr" sz="quarter" idx="11"/>
          </p:nvPr>
        </p:nvSpPr>
        <p:spPr/>
        <p:txBody>
          <a:bodyPr/>
          <a:lstStyle/>
          <a:p>
            <a:r>
              <a:rPr lang="en-US" smtClean="0"/>
              <a:t>EECT 101-50C Lab Notebook</a:t>
            </a:r>
            <a:endParaRPr lang="en-US"/>
          </a:p>
        </p:txBody>
      </p:sp>
      <p:sp>
        <p:nvSpPr>
          <p:cNvPr id="6" name="Slide Number Placeholder 5"/>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351349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DF62B-A9A0-4BC7-9471-9E6096D82897}" type="datetime1">
              <a:rPr lang="en-US" smtClean="0"/>
              <a:t>5/8/2015</a:t>
            </a:fld>
            <a:endParaRPr lang="en-US"/>
          </a:p>
        </p:txBody>
      </p:sp>
      <p:sp>
        <p:nvSpPr>
          <p:cNvPr id="5" name="Footer Placeholder 4"/>
          <p:cNvSpPr>
            <a:spLocks noGrp="1"/>
          </p:cNvSpPr>
          <p:nvPr>
            <p:ph type="ftr" sz="quarter" idx="11"/>
          </p:nvPr>
        </p:nvSpPr>
        <p:spPr/>
        <p:txBody>
          <a:bodyPr/>
          <a:lstStyle/>
          <a:p>
            <a:r>
              <a:rPr lang="en-US" smtClean="0"/>
              <a:t>EECT 101-50C Lab Notebook</a:t>
            </a:r>
            <a:endParaRPr lang="en-US"/>
          </a:p>
        </p:txBody>
      </p:sp>
      <p:sp>
        <p:nvSpPr>
          <p:cNvPr id="6" name="Slide Number Placeholder 5"/>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166687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6D7520-28E1-4AB1-A774-57F8F498AB90}" type="datetime1">
              <a:rPr lang="en-US" smtClean="0"/>
              <a:t>5/8/2015</a:t>
            </a:fld>
            <a:endParaRPr lang="en-US"/>
          </a:p>
        </p:txBody>
      </p:sp>
      <p:sp>
        <p:nvSpPr>
          <p:cNvPr id="5" name="Footer Placeholder 4"/>
          <p:cNvSpPr>
            <a:spLocks noGrp="1"/>
          </p:cNvSpPr>
          <p:nvPr>
            <p:ph type="ftr" sz="quarter" idx="11"/>
          </p:nvPr>
        </p:nvSpPr>
        <p:spPr/>
        <p:txBody>
          <a:bodyPr/>
          <a:lstStyle/>
          <a:p>
            <a:r>
              <a:rPr lang="en-US" smtClean="0"/>
              <a:t>EECT 101-50C Lab Notebook</a:t>
            </a:r>
            <a:endParaRPr lang="en-US"/>
          </a:p>
        </p:txBody>
      </p:sp>
      <p:sp>
        <p:nvSpPr>
          <p:cNvPr id="6" name="Slide Number Placeholder 5"/>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370377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46D902-C44A-4F7F-9563-D80C640B22C3}" type="datetime1">
              <a:rPr lang="en-US" smtClean="0"/>
              <a:t>5/8/2015</a:t>
            </a:fld>
            <a:endParaRPr lang="en-US"/>
          </a:p>
        </p:txBody>
      </p:sp>
      <p:sp>
        <p:nvSpPr>
          <p:cNvPr id="6" name="Footer Placeholder 5"/>
          <p:cNvSpPr>
            <a:spLocks noGrp="1"/>
          </p:cNvSpPr>
          <p:nvPr>
            <p:ph type="ftr" sz="quarter" idx="11"/>
          </p:nvPr>
        </p:nvSpPr>
        <p:spPr/>
        <p:txBody>
          <a:bodyPr/>
          <a:lstStyle/>
          <a:p>
            <a:r>
              <a:rPr lang="en-US" smtClean="0"/>
              <a:t>EECT 101-50C Lab Notebook</a:t>
            </a:r>
            <a:endParaRPr lang="en-US"/>
          </a:p>
        </p:txBody>
      </p:sp>
      <p:sp>
        <p:nvSpPr>
          <p:cNvPr id="7" name="Slide Number Placeholder 6"/>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267597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83239-A9A2-4514-B48D-5DEACB880ECE}" type="datetime1">
              <a:rPr lang="en-US" smtClean="0"/>
              <a:t>5/8/2015</a:t>
            </a:fld>
            <a:endParaRPr lang="en-US"/>
          </a:p>
        </p:txBody>
      </p:sp>
      <p:sp>
        <p:nvSpPr>
          <p:cNvPr id="8" name="Footer Placeholder 7"/>
          <p:cNvSpPr>
            <a:spLocks noGrp="1"/>
          </p:cNvSpPr>
          <p:nvPr>
            <p:ph type="ftr" sz="quarter" idx="11"/>
          </p:nvPr>
        </p:nvSpPr>
        <p:spPr/>
        <p:txBody>
          <a:bodyPr/>
          <a:lstStyle/>
          <a:p>
            <a:r>
              <a:rPr lang="en-US" smtClean="0"/>
              <a:t>EECT 101-50C Lab Notebook</a:t>
            </a:r>
            <a:endParaRPr lang="en-US"/>
          </a:p>
        </p:txBody>
      </p:sp>
      <p:sp>
        <p:nvSpPr>
          <p:cNvPr id="9" name="Slide Number Placeholder 8"/>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283304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85DD9A-EACF-469F-B955-B10F2E3709E9}" type="datetime1">
              <a:rPr lang="en-US" smtClean="0"/>
              <a:t>5/8/2015</a:t>
            </a:fld>
            <a:endParaRPr lang="en-US"/>
          </a:p>
        </p:txBody>
      </p:sp>
      <p:sp>
        <p:nvSpPr>
          <p:cNvPr id="4" name="Footer Placeholder 3"/>
          <p:cNvSpPr>
            <a:spLocks noGrp="1"/>
          </p:cNvSpPr>
          <p:nvPr>
            <p:ph type="ftr" sz="quarter" idx="11"/>
          </p:nvPr>
        </p:nvSpPr>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106317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A242A-FE6F-474B-A42B-3804BD70599C}" type="datetime1">
              <a:rPr lang="en-US" smtClean="0"/>
              <a:t>5/8/2015</a:t>
            </a:fld>
            <a:endParaRPr lang="en-US"/>
          </a:p>
        </p:txBody>
      </p:sp>
      <p:sp>
        <p:nvSpPr>
          <p:cNvPr id="3" name="Footer Placeholder 2"/>
          <p:cNvSpPr>
            <a:spLocks noGrp="1"/>
          </p:cNvSpPr>
          <p:nvPr>
            <p:ph type="ftr" sz="quarter" idx="11"/>
          </p:nvPr>
        </p:nvSpPr>
        <p:spPr/>
        <p:txBody>
          <a:bodyPr/>
          <a:lstStyle/>
          <a:p>
            <a:r>
              <a:rPr lang="en-US" smtClean="0"/>
              <a:t>EECT 101-50C Lab Notebook</a:t>
            </a:r>
            <a:endParaRPr lang="en-US"/>
          </a:p>
        </p:txBody>
      </p:sp>
      <p:sp>
        <p:nvSpPr>
          <p:cNvPr id="4" name="Slide Number Placeholder 3"/>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86042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3C0EB-C539-495F-AD6C-2B41B0966F58}" type="datetime1">
              <a:rPr lang="en-US" smtClean="0"/>
              <a:t>5/8/2015</a:t>
            </a:fld>
            <a:endParaRPr lang="en-US"/>
          </a:p>
        </p:txBody>
      </p:sp>
      <p:sp>
        <p:nvSpPr>
          <p:cNvPr id="6" name="Footer Placeholder 5"/>
          <p:cNvSpPr>
            <a:spLocks noGrp="1"/>
          </p:cNvSpPr>
          <p:nvPr>
            <p:ph type="ftr" sz="quarter" idx="11"/>
          </p:nvPr>
        </p:nvSpPr>
        <p:spPr/>
        <p:txBody>
          <a:bodyPr/>
          <a:lstStyle/>
          <a:p>
            <a:r>
              <a:rPr lang="en-US" smtClean="0"/>
              <a:t>EECT 101-50C Lab Notebook</a:t>
            </a:r>
            <a:endParaRPr lang="en-US"/>
          </a:p>
        </p:txBody>
      </p:sp>
      <p:sp>
        <p:nvSpPr>
          <p:cNvPr id="7" name="Slide Number Placeholder 6"/>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210415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A53D75-41B5-467E-8BC8-5585180E1E69}" type="datetime1">
              <a:rPr lang="en-US" smtClean="0"/>
              <a:t>5/8/2015</a:t>
            </a:fld>
            <a:endParaRPr lang="en-US"/>
          </a:p>
        </p:txBody>
      </p:sp>
      <p:sp>
        <p:nvSpPr>
          <p:cNvPr id="6" name="Footer Placeholder 5"/>
          <p:cNvSpPr>
            <a:spLocks noGrp="1"/>
          </p:cNvSpPr>
          <p:nvPr>
            <p:ph type="ftr" sz="quarter" idx="11"/>
          </p:nvPr>
        </p:nvSpPr>
        <p:spPr/>
        <p:txBody>
          <a:bodyPr/>
          <a:lstStyle/>
          <a:p>
            <a:r>
              <a:rPr lang="en-US" smtClean="0"/>
              <a:t>EECT 101-50C Lab Notebook</a:t>
            </a:r>
            <a:endParaRPr lang="en-US"/>
          </a:p>
        </p:txBody>
      </p:sp>
      <p:sp>
        <p:nvSpPr>
          <p:cNvPr id="7" name="Slide Number Placeholder 6"/>
          <p:cNvSpPr>
            <a:spLocks noGrp="1"/>
          </p:cNvSpPr>
          <p:nvPr>
            <p:ph type="sldNum" sz="quarter" idx="12"/>
          </p:nvPr>
        </p:nvSpPr>
        <p:spPr/>
        <p:txBody>
          <a:bodyPr/>
          <a:lstStyle/>
          <a:p>
            <a:fld id="{7EA2B3E5-6C52-485C-892E-205CA57EFEA7}" type="slidenum">
              <a:rPr lang="en-US" smtClean="0"/>
              <a:t>‹#›</a:t>
            </a:fld>
            <a:endParaRPr lang="en-US"/>
          </a:p>
        </p:txBody>
      </p:sp>
    </p:spTree>
    <p:extLst>
      <p:ext uri="{BB962C8B-B14F-4D97-AF65-F5344CB8AC3E}">
        <p14:creationId xmlns:p14="http://schemas.microsoft.com/office/powerpoint/2010/main" val="130273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A5C44-BD24-4090-8141-995E3A75EA0E}" type="datetime1">
              <a:rPr lang="en-US" smtClean="0"/>
              <a:t>5/8/2015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EECT 101-50C Lab Notebook</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2B3E5-6C52-485C-892E-205CA57EFEA7}" type="slidenum">
              <a:rPr lang="en-US" smtClean="0"/>
              <a:t>‹#›</a:t>
            </a:fld>
            <a:endParaRPr lang="en-US"/>
          </a:p>
        </p:txBody>
      </p:sp>
    </p:spTree>
    <p:extLst>
      <p:ext uri="{BB962C8B-B14F-4D97-AF65-F5344CB8AC3E}">
        <p14:creationId xmlns:p14="http://schemas.microsoft.com/office/powerpoint/2010/main" val="1259349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ivytechengineering.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www.ivytechengineering.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vytechengineering.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3.png"/><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IIDp0nfPrts" TargetMode="External"/><Relationship Id="rId2" Type="http://schemas.openxmlformats.org/officeDocument/2006/relationships/hyperlink" Target="http://www.learnabout-electronics.org/Downloads/ac_theory_module08.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ivytechengineering.com/stores/74ls/files/74ls02.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channel/UCiqd3GLTluk2s_IBt7p_LjA" TargetMode="External"/><Relationship Id="rId2" Type="http://schemas.openxmlformats.org/officeDocument/2006/relationships/hyperlink" Target="https://www.youtube.com/channel/UC_Nl9E0eOjMY2YQLM8yFgyQ" TargetMode="External"/><Relationship Id="rId1" Type="http://schemas.openxmlformats.org/officeDocument/2006/relationships/slideLayout" Target="../slideLayouts/slideLayout2.xml"/><Relationship Id="rId4" Type="http://schemas.openxmlformats.org/officeDocument/2006/relationships/hyperlink" Target="https://www.youtube.com/channel/UCeTANSW-8-RhIpNLn-jtMc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KY8yajgPWPo" TargetMode="External"/><Relationship Id="rId2" Type="http://schemas.openxmlformats.org/officeDocument/2006/relationships/hyperlink" Target="http://www.minicircuits.com/app/AN40-005.pdf" TargetMode="External"/><Relationship Id="rId1" Type="http://schemas.openxmlformats.org/officeDocument/2006/relationships/slideLayout" Target="../slideLayouts/slideLayout2.xml"/><Relationship Id="rId5" Type="http://schemas.openxmlformats.org/officeDocument/2006/relationships/hyperlink" Target="http://literature.rockwellautomation.com/idc/groups/literature/documents/sb/8000-sb001_-en-p.pdf" TargetMode="External"/><Relationship Id="rId4" Type="http://schemas.openxmlformats.org/officeDocument/2006/relationships/hyperlink" Target="http://amasci.com/emotor/voltmeas.html"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channel/UC7ZRePTBIEVFbGaYkuIFpoQ" TargetMode="External"/><Relationship Id="rId2" Type="http://schemas.openxmlformats.org/officeDocument/2006/relationships/hyperlink" Target="http://www.electronicshub.org/how-555-timer-ic-testing-circuit-work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kvQBhXo_tF0" TargetMode="External"/><Relationship Id="rId2" Type="http://schemas.openxmlformats.org/officeDocument/2006/relationships/hyperlink" Target="http://www.ivytechengineering.com/" TargetMode="External"/><Relationship Id="rId1" Type="http://schemas.openxmlformats.org/officeDocument/2006/relationships/slideLayout" Target="../slideLayouts/slideLayout2.xml"/><Relationship Id="rId5" Type="http://schemas.openxmlformats.org/officeDocument/2006/relationships/hyperlink" Target="https://www.youtube.com/watch?v=d34-VKc2cyY" TargetMode="External"/><Relationship Id="rId4" Type="http://schemas.openxmlformats.org/officeDocument/2006/relationships/hyperlink" Target="http://www.ivytechengineering.com/ee_stuff/ee101_vids_resistors.html"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3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EECT 101-50C Lab Notebook</a:t>
            </a:r>
            <a:endParaRPr lang="en-US" b="1" dirty="0"/>
          </a:p>
        </p:txBody>
      </p:sp>
      <p:sp>
        <p:nvSpPr>
          <p:cNvPr id="3" name="Subtitle 2"/>
          <p:cNvSpPr>
            <a:spLocks noGrp="1"/>
          </p:cNvSpPr>
          <p:nvPr>
            <p:ph type="subTitle" idx="1"/>
          </p:nvPr>
        </p:nvSpPr>
        <p:spPr/>
        <p:txBody>
          <a:bodyPr>
            <a:normAutofit lnSpcReduction="10000"/>
          </a:bodyPr>
          <a:lstStyle/>
          <a:p>
            <a:r>
              <a:rPr lang="en-US" dirty="0" smtClean="0"/>
              <a:t>Introduction to Electronics and Projects</a:t>
            </a:r>
          </a:p>
          <a:p>
            <a:r>
              <a:rPr lang="en-US" dirty="0" smtClean="0"/>
              <a:t>Spring 2015</a:t>
            </a:r>
          </a:p>
          <a:p>
            <a:r>
              <a:rPr lang="en-US" dirty="0" smtClean="0"/>
              <a:t>Justin Wells</a:t>
            </a:r>
          </a:p>
          <a:p>
            <a:r>
              <a:rPr lang="en-US" dirty="0" smtClean="0"/>
              <a:t>05/06/2015</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1</a:t>
            </a:fld>
            <a:endParaRPr lang="en-US"/>
          </a:p>
        </p:txBody>
      </p:sp>
    </p:spTree>
    <p:extLst>
      <p:ext uri="{BB962C8B-B14F-4D97-AF65-F5344CB8AC3E}">
        <p14:creationId xmlns:p14="http://schemas.microsoft.com/office/powerpoint/2010/main" val="389158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Lab 2 – Measuring Resistors in Series and Parallel</a:t>
            </a:r>
            <a:endParaRPr lang="en-US" sz="4000" b="1" dirty="0"/>
          </a:p>
        </p:txBody>
      </p:sp>
      <p:sp>
        <p:nvSpPr>
          <p:cNvPr id="3" name="Content Placeholder 2"/>
          <p:cNvSpPr>
            <a:spLocks noGrp="1"/>
          </p:cNvSpPr>
          <p:nvPr>
            <p:ph idx="1"/>
          </p:nvPr>
        </p:nvSpPr>
        <p:spPr/>
        <p:txBody>
          <a:bodyPr/>
          <a:lstStyle/>
          <a:p>
            <a:pPr marL="0" indent="0" algn="ctr">
              <a:buNone/>
            </a:pPr>
            <a:r>
              <a:rPr lang="en-US" dirty="0" smtClean="0"/>
              <a:t>Summary and Conclusions</a:t>
            </a:r>
          </a:p>
          <a:p>
            <a:pPr marL="0" indent="0">
              <a:buNone/>
            </a:pPr>
            <a:r>
              <a:rPr lang="en-US" dirty="0" smtClean="0"/>
              <a:t>The resistors were within tolerance of what was indicated on the bands. Originally we messed up the calculations for the resistors in parallel and the answers came out wrong. Later concluded we forgot to take the reciprocal of the answer we came up with. Once that was figured out our answers were much closer to the actual measured results.</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10</a:t>
            </a:fld>
            <a:endParaRPr lang="en-US"/>
          </a:p>
        </p:txBody>
      </p:sp>
    </p:spTree>
    <p:extLst>
      <p:ext uri="{BB962C8B-B14F-4D97-AF65-F5344CB8AC3E}">
        <p14:creationId xmlns:p14="http://schemas.microsoft.com/office/powerpoint/2010/main" val="147909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Lab 3 – Simulating Resistors in Series and Parallel in </a:t>
            </a:r>
            <a:r>
              <a:rPr lang="en-US" dirty="0" err="1" smtClean="0"/>
              <a:t>Multisim</a:t>
            </a:r>
            <a:endParaRPr lang="en-US" dirty="0"/>
          </a:p>
        </p:txBody>
      </p:sp>
      <p:sp>
        <p:nvSpPr>
          <p:cNvPr id="5" name="Subtitle 4"/>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3" name="Slide Number Placeholder 2"/>
          <p:cNvSpPr>
            <a:spLocks noGrp="1"/>
          </p:cNvSpPr>
          <p:nvPr>
            <p:ph type="sldNum" sz="quarter" idx="12"/>
          </p:nvPr>
        </p:nvSpPr>
        <p:spPr/>
        <p:txBody>
          <a:bodyPr/>
          <a:lstStyle/>
          <a:p>
            <a:fld id="{7EA2B3E5-6C52-485C-892E-205CA57EFEA7}" type="slidenum">
              <a:rPr lang="en-US" smtClean="0"/>
              <a:t>11</a:t>
            </a:fld>
            <a:endParaRPr lang="en-US"/>
          </a:p>
        </p:txBody>
      </p:sp>
    </p:spTree>
    <p:extLst>
      <p:ext uri="{BB962C8B-B14F-4D97-AF65-F5344CB8AC3E}">
        <p14:creationId xmlns:p14="http://schemas.microsoft.com/office/powerpoint/2010/main" val="369004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Lab 3 – Simulating Resistors in Series and Parallel in Multisim</a:t>
            </a:r>
            <a:endParaRPr lang="en-US" sz="3200" b="1" dirty="0"/>
          </a:p>
        </p:txBody>
      </p:sp>
      <p:sp>
        <p:nvSpPr>
          <p:cNvPr id="3" name="Content Placeholder 2"/>
          <p:cNvSpPr>
            <a:spLocks noGrp="1"/>
          </p:cNvSpPr>
          <p:nvPr>
            <p:ph idx="1"/>
          </p:nvPr>
        </p:nvSpPr>
        <p:spPr/>
        <p:txBody>
          <a:bodyPr/>
          <a:lstStyle/>
          <a:p>
            <a:r>
              <a:rPr lang="en-US" dirty="0" smtClean="0"/>
              <a:t>Objective</a:t>
            </a:r>
          </a:p>
          <a:p>
            <a:pPr marL="457200" lvl="1" indent="0">
              <a:buNone/>
            </a:pPr>
            <a:r>
              <a:rPr lang="en-US" dirty="0"/>
              <a:t> </a:t>
            </a:r>
            <a:r>
              <a:rPr lang="en-US" dirty="0" smtClean="0"/>
              <a:t> To understand how to use Multisim to simulate a circuit</a:t>
            </a:r>
          </a:p>
          <a:p>
            <a:r>
              <a:rPr lang="en-US" dirty="0" smtClean="0"/>
              <a:t>Equipment and Materials</a:t>
            </a:r>
          </a:p>
          <a:p>
            <a:pPr marL="457200" lvl="1" indent="0">
              <a:buNone/>
            </a:pPr>
            <a:r>
              <a:rPr lang="en-US" dirty="0"/>
              <a:t> </a:t>
            </a:r>
            <a:r>
              <a:rPr lang="en-US" dirty="0" smtClean="0"/>
              <a:t> Computer</a:t>
            </a:r>
          </a:p>
          <a:p>
            <a:r>
              <a:rPr lang="en-US" dirty="0" smtClean="0"/>
              <a:t>Research and Information</a:t>
            </a:r>
          </a:p>
          <a:p>
            <a:pPr marL="457200" lvl="1" indent="0">
              <a:buNone/>
            </a:pPr>
            <a:r>
              <a:rPr lang="en-US" dirty="0"/>
              <a:t> </a:t>
            </a:r>
            <a:r>
              <a:rPr lang="en-US" dirty="0" smtClean="0"/>
              <a:t> </a:t>
            </a:r>
            <a:r>
              <a:rPr lang="en-US" altLang="en-US" dirty="0" smtClean="0"/>
              <a:t>Tutorials at </a:t>
            </a:r>
            <a:r>
              <a:rPr lang="en-US" altLang="en-US" dirty="0" smtClean="0">
                <a:hlinkClick r:id="rId2"/>
              </a:rPr>
              <a:t>www.ivytechengineering.com</a:t>
            </a:r>
            <a:r>
              <a:rPr lang="en-US" altLang="en-US" dirty="0" smtClean="0"/>
              <a:t> and YouTube</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12</a:t>
            </a:fld>
            <a:endParaRPr lang="en-US"/>
          </a:p>
        </p:txBody>
      </p:sp>
    </p:spTree>
    <p:extLst>
      <p:ext uri="{BB962C8B-B14F-4D97-AF65-F5344CB8AC3E}">
        <p14:creationId xmlns:p14="http://schemas.microsoft.com/office/powerpoint/2010/main" val="372996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Lab 3 – Simulating Resistors in Series and Parallel in Multisim</a:t>
            </a:r>
            <a:endParaRPr lang="en-US" sz="3200" dirty="0"/>
          </a:p>
        </p:txBody>
      </p:sp>
      <p:sp>
        <p:nvSpPr>
          <p:cNvPr id="3" name="Content Placeholder 2"/>
          <p:cNvSpPr>
            <a:spLocks noGrp="1"/>
          </p:cNvSpPr>
          <p:nvPr>
            <p:ph idx="1"/>
          </p:nvPr>
        </p:nvSpPr>
        <p:spPr/>
        <p:txBody>
          <a:bodyPr/>
          <a:lstStyle/>
          <a:p>
            <a:r>
              <a:rPr lang="en-US" dirty="0" smtClean="0"/>
              <a:t>Watched tutorials on how to use </a:t>
            </a:r>
            <a:r>
              <a:rPr lang="en-US" dirty="0" err="1" smtClean="0"/>
              <a:t>Multisim</a:t>
            </a:r>
            <a:r>
              <a:rPr lang="en-US" dirty="0" smtClean="0"/>
              <a:t>.</a:t>
            </a:r>
          </a:p>
          <a:p>
            <a:r>
              <a:rPr lang="en-US" dirty="0" smtClean="0"/>
              <a:t>Using the measurements and configurations from lab 2, recreated the configurations of the resistors in series and parallel.</a:t>
            </a:r>
          </a:p>
          <a:p>
            <a:r>
              <a:rPr lang="en-US" dirty="0" smtClean="0"/>
              <a:t>Measured the resistors in and ideal, simulated environment and compared the resistances to the measurements from lab 2.</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13</a:t>
            </a:fld>
            <a:endParaRPr lang="en-US"/>
          </a:p>
        </p:txBody>
      </p:sp>
    </p:spTree>
    <p:extLst>
      <p:ext uri="{BB962C8B-B14F-4D97-AF65-F5344CB8AC3E}">
        <p14:creationId xmlns:p14="http://schemas.microsoft.com/office/powerpoint/2010/main" val="399493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3 – Simulating Resistors in Series and Parallel in Multisim  </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71198"/>
            <a:ext cx="6186489" cy="4512194"/>
          </a:xfrm>
        </p:spPr>
      </p:pic>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14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489" y="1571197"/>
            <a:ext cx="6005512" cy="4509353"/>
          </a:xfrm>
          <a:prstGeom prst="rect">
            <a:avLst/>
          </a:prstGeom>
        </p:spPr>
      </p:pic>
    </p:spTree>
    <p:extLst>
      <p:ext uri="{BB962C8B-B14F-4D97-AF65-F5344CB8AC3E}">
        <p14:creationId xmlns:p14="http://schemas.microsoft.com/office/powerpoint/2010/main" val="217283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Lab 3 – Simulating Resistors in Series and Parallel in Multisim</a:t>
            </a:r>
            <a:endParaRPr lang="en-US" sz="3200" dirty="0"/>
          </a:p>
        </p:txBody>
      </p:sp>
      <p:sp>
        <p:nvSpPr>
          <p:cNvPr id="5" name="Content Placeholder 4"/>
          <p:cNvSpPr>
            <a:spLocks noGrp="1"/>
          </p:cNvSpPr>
          <p:nvPr>
            <p:ph idx="1"/>
          </p:nvPr>
        </p:nvSpPr>
        <p:spPr/>
        <p:txBody>
          <a:bodyPr/>
          <a:lstStyle/>
          <a:p>
            <a:pPr marL="0" indent="0" algn="ctr">
              <a:buNone/>
            </a:pPr>
            <a:r>
              <a:rPr lang="en-US" u="sng" dirty="0" smtClean="0"/>
              <a:t>Summaries, Conclusions, etc.</a:t>
            </a:r>
          </a:p>
          <a:p>
            <a:pPr marL="0" indent="0">
              <a:buNone/>
            </a:pPr>
            <a:r>
              <a:rPr lang="en-US" dirty="0" smtClean="0"/>
              <a:t>All measurements in the simulator were very close to what was measured during the lab week two. Every answer was close, however none of the calculated or measured answers matched what actually was measured during week two.</a:t>
            </a:r>
            <a:endParaRPr lang="en-US" dirty="0"/>
          </a:p>
        </p:txBody>
      </p:sp>
      <p:sp>
        <p:nvSpPr>
          <p:cNvPr id="3" name="Footer Placeholder 2"/>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4" name="Slide Number Placeholder 3"/>
          <p:cNvSpPr>
            <a:spLocks noGrp="1"/>
          </p:cNvSpPr>
          <p:nvPr>
            <p:ph type="sldNum" sz="quarter" idx="12"/>
          </p:nvPr>
        </p:nvSpPr>
        <p:spPr/>
        <p:txBody>
          <a:bodyPr/>
          <a:lstStyle/>
          <a:p>
            <a:fld id="{7EA2B3E5-6C52-485C-892E-205CA57EFEA7}" type="slidenum">
              <a:rPr lang="en-US" smtClean="0"/>
              <a:t>15</a:t>
            </a:fld>
            <a:endParaRPr lang="en-US"/>
          </a:p>
        </p:txBody>
      </p:sp>
    </p:spTree>
    <p:extLst>
      <p:ext uri="{BB962C8B-B14F-4D97-AF65-F5344CB8AC3E}">
        <p14:creationId xmlns:p14="http://schemas.microsoft.com/office/powerpoint/2010/main" val="250769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Lab 4 – Using the Oscilloscope and Function Generator </a:t>
            </a:r>
          </a:p>
        </p:txBody>
      </p:sp>
      <p:sp>
        <p:nvSpPr>
          <p:cNvPr id="5" name="Subtitle 4"/>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3" name="Slide Number Placeholder 2"/>
          <p:cNvSpPr>
            <a:spLocks noGrp="1"/>
          </p:cNvSpPr>
          <p:nvPr>
            <p:ph type="sldNum" sz="quarter" idx="12"/>
          </p:nvPr>
        </p:nvSpPr>
        <p:spPr/>
        <p:txBody>
          <a:bodyPr/>
          <a:lstStyle/>
          <a:p>
            <a:fld id="{7EA2B3E5-6C52-485C-892E-205CA57EFEA7}" type="slidenum">
              <a:rPr lang="en-US" smtClean="0"/>
              <a:t>16</a:t>
            </a:fld>
            <a:endParaRPr lang="en-US"/>
          </a:p>
        </p:txBody>
      </p:sp>
    </p:spTree>
    <p:extLst>
      <p:ext uri="{BB962C8B-B14F-4D97-AF65-F5344CB8AC3E}">
        <p14:creationId xmlns:p14="http://schemas.microsoft.com/office/powerpoint/2010/main" val="303665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Lab 4 – Using the Oscilloscope and Function Generator </a:t>
            </a:r>
            <a:endParaRPr lang="en-US" sz="3600" b="1" dirty="0"/>
          </a:p>
        </p:txBody>
      </p:sp>
      <p:sp>
        <p:nvSpPr>
          <p:cNvPr id="3" name="Content Placeholder 2"/>
          <p:cNvSpPr>
            <a:spLocks noGrp="1"/>
          </p:cNvSpPr>
          <p:nvPr>
            <p:ph idx="1"/>
          </p:nvPr>
        </p:nvSpPr>
        <p:spPr/>
        <p:txBody>
          <a:bodyPr/>
          <a:lstStyle/>
          <a:p>
            <a:r>
              <a:rPr lang="en-US" dirty="0" smtClean="0"/>
              <a:t>Objective</a:t>
            </a:r>
          </a:p>
          <a:p>
            <a:pPr marL="457200" lvl="1" indent="0">
              <a:buNone/>
            </a:pPr>
            <a:r>
              <a:rPr lang="en-US" dirty="0"/>
              <a:t> </a:t>
            </a:r>
            <a:r>
              <a:rPr lang="en-US" dirty="0" smtClean="0"/>
              <a:t> To understand how to use an Oscilloscope and Function Generator</a:t>
            </a:r>
          </a:p>
          <a:p>
            <a:r>
              <a:rPr lang="en-US" dirty="0" smtClean="0"/>
              <a:t>Equipment and Materials</a:t>
            </a:r>
          </a:p>
          <a:p>
            <a:pPr marL="457200" lvl="1" indent="0">
              <a:buNone/>
            </a:pPr>
            <a:r>
              <a:rPr lang="en-US" dirty="0"/>
              <a:t> </a:t>
            </a:r>
            <a:r>
              <a:rPr lang="en-US" dirty="0" smtClean="0"/>
              <a:t> Oscilloscope(Tektronix A-149372)</a:t>
            </a:r>
          </a:p>
          <a:p>
            <a:pPr marL="457200" lvl="1" indent="0">
              <a:buNone/>
            </a:pPr>
            <a:r>
              <a:rPr lang="en-US" dirty="0" smtClean="0"/>
              <a:t>  </a:t>
            </a:r>
            <a:r>
              <a:rPr lang="en-US" dirty="0"/>
              <a:t>F</a:t>
            </a:r>
            <a:r>
              <a:rPr lang="en-US" dirty="0" smtClean="0"/>
              <a:t>unction generator(</a:t>
            </a:r>
            <a:r>
              <a:rPr lang="en-US" dirty="0" err="1" smtClean="0"/>
              <a:t>Gw</a:t>
            </a:r>
            <a:r>
              <a:rPr lang="en-US" dirty="0" smtClean="0"/>
              <a:t> INSTEK C706266)</a:t>
            </a:r>
          </a:p>
          <a:p>
            <a:pPr marL="457200" lvl="1" indent="0">
              <a:buNone/>
            </a:pPr>
            <a:r>
              <a:rPr lang="en-US" dirty="0" smtClean="0"/>
              <a:t>  </a:t>
            </a:r>
            <a:r>
              <a:rPr lang="en-US" dirty="0" err="1" smtClean="0"/>
              <a:t>Multimeter</a:t>
            </a:r>
            <a:r>
              <a:rPr lang="en-US" dirty="0" smtClean="0"/>
              <a:t>(</a:t>
            </a:r>
            <a:r>
              <a:rPr lang="en-US" dirty="0" err="1" smtClean="0"/>
              <a:t>Gw</a:t>
            </a:r>
            <a:r>
              <a:rPr lang="en-US" dirty="0" smtClean="0"/>
              <a:t> INSTEK CL860260)</a:t>
            </a:r>
          </a:p>
          <a:p>
            <a:r>
              <a:rPr lang="en-US" dirty="0" smtClean="0"/>
              <a:t>Research and Information</a:t>
            </a:r>
          </a:p>
          <a:p>
            <a:pPr marL="457200" lvl="1" indent="0">
              <a:buNone/>
            </a:pPr>
            <a:r>
              <a:rPr lang="en-US" dirty="0" smtClean="0"/>
              <a:t>  </a:t>
            </a:r>
            <a:r>
              <a:rPr lang="en-US" altLang="en-US" dirty="0" smtClean="0"/>
              <a:t>Tutorials at </a:t>
            </a:r>
            <a:r>
              <a:rPr lang="en-US" altLang="en-US" dirty="0" smtClean="0">
                <a:hlinkClick r:id="rId2"/>
              </a:rPr>
              <a:t>www.ivytechengineering.com</a:t>
            </a:r>
            <a:r>
              <a:rPr lang="en-US" altLang="en-US" dirty="0" smtClean="0"/>
              <a:t> and YouTube</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17</a:t>
            </a:fld>
            <a:endParaRPr lang="en-US"/>
          </a:p>
        </p:txBody>
      </p:sp>
    </p:spTree>
    <p:extLst>
      <p:ext uri="{BB962C8B-B14F-4D97-AF65-F5344CB8AC3E}">
        <p14:creationId xmlns:p14="http://schemas.microsoft.com/office/powerpoint/2010/main" val="88899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Lab 4 – Using the Oscilloscope and Function Generator </a:t>
            </a:r>
            <a:endParaRPr lang="en-US" sz="3600" b="1" dirty="0"/>
          </a:p>
        </p:txBody>
      </p:sp>
      <p:sp>
        <p:nvSpPr>
          <p:cNvPr id="3" name="Content Placeholder 2"/>
          <p:cNvSpPr>
            <a:spLocks noGrp="1"/>
          </p:cNvSpPr>
          <p:nvPr>
            <p:ph idx="1"/>
          </p:nvPr>
        </p:nvSpPr>
        <p:spPr/>
        <p:txBody>
          <a:bodyPr>
            <a:normAutofit lnSpcReduction="10000"/>
          </a:bodyPr>
          <a:lstStyle/>
          <a:p>
            <a:pPr marL="0" indent="0" algn="ctr">
              <a:buNone/>
            </a:pPr>
            <a:r>
              <a:rPr lang="en-US" b="1" u="sng" dirty="0" smtClean="0"/>
              <a:t>Details, Procedures, etc.</a:t>
            </a:r>
          </a:p>
          <a:p>
            <a:r>
              <a:rPr lang="en-US" dirty="0" smtClean="0"/>
              <a:t>Watched tutorials on how to use an Oscilloscope and reviewed the Function Generator</a:t>
            </a:r>
          </a:p>
          <a:p>
            <a:r>
              <a:rPr lang="en-US" dirty="0" smtClean="0"/>
              <a:t>Hooked up the Function Generator to the Oscilloscope.</a:t>
            </a:r>
          </a:p>
          <a:p>
            <a:r>
              <a:rPr lang="en-US" dirty="0" smtClean="0"/>
              <a:t>Powered up both machines and configured the Function Generator to produce a 100 Hz sine wave t 1V.</a:t>
            </a:r>
          </a:p>
          <a:p>
            <a:r>
              <a:rPr lang="en-US" dirty="0" smtClean="0"/>
              <a:t>Use the Oscilloscope to verify what is produced by the Function Generator.</a:t>
            </a:r>
          </a:p>
          <a:p>
            <a:r>
              <a:rPr lang="en-US" dirty="0" smtClean="0"/>
              <a:t>Record the pulse width, amplitude, and period shown on the Oscilloscope.</a:t>
            </a:r>
          </a:p>
          <a:p>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18</a:t>
            </a:fld>
            <a:endParaRPr lang="en-US"/>
          </a:p>
        </p:txBody>
      </p:sp>
    </p:spTree>
    <p:extLst>
      <p:ext uri="{BB962C8B-B14F-4D97-AF65-F5344CB8AC3E}">
        <p14:creationId xmlns:p14="http://schemas.microsoft.com/office/powerpoint/2010/main" val="387579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Lab 4 – Using the Oscilloscope and Function Generator </a:t>
            </a:r>
            <a:endParaRPr lang="en-US" sz="3600" dirty="0"/>
          </a:p>
        </p:txBody>
      </p:sp>
      <p:sp>
        <p:nvSpPr>
          <p:cNvPr id="3" name="Content Placeholder 2"/>
          <p:cNvSpPr>
            <a:spLocks noGrp="1"/>
          </p:cNvSpPr>
          <p:nvPr>
            <p:ph idx="1"/>
          </p:nvPr>
        </p:nvSpPr>
        <p:spPr/>
        <p:txBody>
          <a:bodyPr/>
          <a:lstStyle/>
          <a:p>
            <a:pPr marL="0" indent="0" algn="ctr">
              <a:buNone/>
            </a:pPr>
            <a:r>
              <a:rPr lang="en-US" b="1" u="sng" dirty="0" smtClean="0"/>
              <a:t>Details, Procedures, etc. (contd.)</a:t>
            </a:r>
          </a:p>
          <a:p>
            <a:r>
              <a:rPr lang="en-US" dirty="0" smtClean="0"/>
              <a:t>Repeat previous steps, changing the Function Generator to put out a 1KHz square wave at 5V with a 50% duty cycle.</a:t>
            </a:r>
          </a:p>
          <a:p>
            <a:r>
              <a:rPr lang="en-US" dirty="0" smtClean="0"/>
              <a:t>Oscilloscope displayed an angled wave. Discovered we were measuring the wave in AC, not DC.</a:t>
            </a:r>
          </a:p>
          <a:p>
            <a:r>
              <a:rPr lang="en-US" dirty="0" smtClean="0"/>
              <a:t>Repeat recording of the new wave.</a:t>
            </a:r>
          </a:p>
          <a:p>
            <a:r>
              <a:rPr lang="en-US" dirty="0" smtClean="0"/>
              <a:t>Change the square wave to produce an 80/20 duty cycle</a:t>
            </a:r>
          </a:p>
          <a:p>
            <a:r>
              <a:rPr lang="en-US" dirty="0" smtClean="0"/>
              <a:t>Record the changes in the wave from the duty cycle change.</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19</a:t>
            </a:fld>
            <a:endParaRPr lang="en-US"/>
          </a:p>
        </p:txBody>
      </p:sp>
    </p:spTree>
    <p:extLst>
      <p:ext uri="{BB962C8B-B14F-4D97-AF65-F5344CB8AC3E}">
        <p14:creationId xmlns:p14="http://schemas.microsoft.com/office/powerpoint/2010/main" val="263485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Table of Contents</a:t>
            </a:r>
            <a:endParaRPr lang="en-US" b="1"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Lab 1 –Measuring Resistors</a:t>
            </a:r>
          </a:p>
          <a:p>
            <a:pPr marL="0" indent="0">
              <a:buNone/>
            </a:pPr>
            <a:r>
              <a:rPr lang="en-US" dirty="0" smtClean="0"/>
              <a:t>Lab 2 – Measuring Resistors in Series and Parallel</a:t>
            </a:r>
          </a:p>
          <a:p>
            <a:pPr marL="0" indent="0">
              <a:buNone/>
            </a:pPr>
            <a:r>
              <a:rPr lang="en-US" dirty="0" smtClean="0"/>
              <a:t>Lab 3 – Simulating Resistors in Multisim</a:t>
            </a:r>
          </a:p>
          <a:p>
            <a:pPr marL="0" indent="0">
              <a:buNone/>
            </a:pPr>
            <a:r>
              <a:rPr lang="en-US" dirty="0" smtClean="0"/>
              <a:t>Lab 4 – Using the Oscilloscope and Function Generator</a:t>
            </a:r>
          </a:p>
          <a:p>
            <a:pPr marL="0" indent="0">
              <a:buNone/>
            </a:pPr>
            <a:r>
              <a:rPr lang="en-US" dirty="0" smtClean="0"/>
              <a:t>Lab 5 – Inductors and Capacitors</a:t>
            </a:r>
          </a:p>
          <a:p>
            <a:pPr marL="0" indent="0">
              <a:buNone/>
            </a:pPr>
            <a:r>
              <a:rPr lang="en-US" dirty="0" smtClean="0"/>
              <a:t>Lab 6 – First Soldering Experience</a:t>
            </a:r>
          </a:p>
          <a:p>
            <a:pPr marL="0" indent="0">
              <a:buNone/>
            </a:pPr>
            <a:r>
              <a:rPr lang="en-US" dirty="0" smtClean="0"/>
              <a:t>Lab 7 – Identifying Parts and Soldering Kit</a:t>
            </a:r>
          </a:p>
          <a:p>
            <a:pPr marL="0" indent="0">
              <a:buNone/>
            </a:pPr>
            <a:r>
              <a:rPr lang="en-US" dirty="0" smtClean="0"/>
              <a:t>Lab 8 – 555 Timer Chip</a:t>
            </a:r>
          </a:p>
          <a:p>
            <a:pPr marL="0" indent="0">
              <a:buNone/>
            </a:pPr>
            <a:r>
              <a:rPr lang="en-US" dirty="0" smtClean="0"/>
              <a:t>Lab 9 – Filters</a:t>
            </a:r>
          </a:p>
          <a:p>
            <a:pPr marL="0" indent="0">
              <a:buNone/>
            </a:pPr>
            <a:r>
              <a:rPr lang="en-US" dirty="0" smtClean="0"/>
              <a:t>Lab 10 – Converting a Square Wave to a Sine Wave</a:t>
            </a:r>
          </a:p>
          <a:p>
            <a:pPr marL="0" indent="0">
              <a:buNone/>
            </a:pPr>
            <a:r>
              <a:rPr lang="en-US" dirty="0" smtClean="0"/>
              <a:t>Lab 11 – Testing 74xx Series Chips</a:t>
            </a:r>
          </a:p>
          <a:p>
            <a:pPr marL="0" indent="0">
              <a:buNone/>
            </a:pPr>
            <a:r>
              <a:rPr lang="en-US" dirty="0" smtClean="0"/>
              <a:t>Lab 12 – </a:t>
            </a:r>
            <a:r>
              <a:rPr lang="en-US" dirty="0" err="1" smtClean="0"/>
              <a:t>Lissajous</a:t>
            </a:r>
            <a:r>
              <a:rPr lang="en-US" dirty="0" smtClean="0"/>
              <a:t> Pattern and Sega Genesis Repair</a:t>
            </a:r>
          </a:p>
          <a:p>
            <a:pPr marL="0" indent="0">
              <a:buNone/>
            </a:pPr>
            <a:r>
              <a:rPr lang="en-US" dirty="0" smtClean="0"/>
              <a:t>Lab 13 – AC to DC Power Supply</a:t>
            </a:r>
          </a:p>
          <a:p>
            <a:pPr marL="0" indent="0">
              <a:buNone/>
            </a:pPr>
            <a:r>
              <a:rPr lang="en-US" dirty="0" smtClean="0"/>
              <a:t>Lab 14 – Electrostatic Discharge</a:t>
            </a:r>
          </a:p>
          <a:p>
            <a:pPr marL="0" indent="0">
              <a:buNone/>
            </a:pPr>
            <a:r>
              <a:rPr lang="en-US" dirty="0" smtClean="0"/>
              <a:t>Lab 15 – Testing Soldering Kit</a:t>
            </a:r>
          </a:p>
          <a:p>
            <a:pPr marL="0" indent="0">
              <a:buNone/>
            </a:pPr>
            <a:r>
              <a:rPr lang="en-US" dirty="0" smtClean="0"/>
              <a:t>Lab 16 – Soldering</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2</a:t>
            </a:fld>
            <a:endParaRPr lang="en-US"/>
          </a:p>
        </p:txBody>
      </p:sp>
    </p:spTree>
    <p:extLst>
      <p:ext uri="{BB962C8B-B14F-4D97-AF65-F5344CB8AC3E}">
        <p14:creationId xmlns:p14="http://schemas.microsoft.com/office/powerpoint/2010/main" val="224035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4 – Using the Oscilloscope and Function Generator</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90688"/>
            <a:ext cx="2647431" cy="1985573"/>
          </a:xfrm>
        </p:spPr>
      </p:pic>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20</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431" y="1690689"/>
            <a:ext cx="2652357" cy="19892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06889"/>
            <a:ext cx="2652357" cy="19892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2357" y="3810585"/>
            <a:ext cx="2647431" cy="198557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9081" y="1686992"/>
            <a:ext cx="2657287" cy="199296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6368" y="1690687"/>
            <a:ext cx="2647432" cy="198557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4011" y="3806889"/>
            <a:ext cx="2652357" cy="1989268"/>
          </a:xfrm>
          <a:prstGeom prst="rect">
            <a:avLst/>
          </a:prstGeom>
        </p:spPr>
      </p:pic>
    </p:spTree>
    <p:extLst>
      <p:ext uri="{BB962C8B-B14F-4D97-AF65-F5344CB8AC3E}">
        <p14:creationId xmlns:p14="http://schemas.microsoft.com/office/powerpoint/2010/main" val="2356389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Lab 4 – Using the Oscilloscope and Function Generator </a:t>
            </a:r>
            <a:endParaRPr lang="en-US" sz="3600" b="1" dirty="0"/>
          </a:p>
        </p:txBody>
      </p:sp>
      <p:sp>
        <p:nvSpPr>
          <p:cNvPr id="3" name="Content Placeholder 2"/>
          <p:cNvSpPr>
            <a:spLocks noGrp="1"/>
          </p:cNvSpPr>
          <p:nvPr>
            <p:ph idx="1"/>
          </p:nvPr>
        </p:nvSpPr>
        <p:spPr/>
        <p:txBody>
          <a:bodyPr/>
          <a:lstStyle/>
          <a:p>
            <a:pPr marL="0" indent="0" algn="ctr">
              <a:buNone/>
            </a:pPr>
            <a:r>
              <a:rPr lang="en-US" u="sng" dirty="0" smtClean="0"/>
              <a:t>Summary and Conclusions</a:t>
            </a:r>
          </a:p>
          <a:p>
            <a:pPr marL="0" indent="0">
              <a:buNone/>
            </a:pPr>
            <a:r>
              <a:rPr lang="en-US" dirty="0" smtClean="0"/>
              <a:t>This lab I learned a lot about these tools, especially the oscilloscope. As I have never heard of them before, I first learned what they are. I learned that the oscilloscope especially is an important tool. The oscilloscope takes the electrical readings from whatever is on the leads and gives a graph on the screen showing what the electricity is doing. The function generator on the other hand generates the waves that are shown on the function generator, giving a small electrical signal at different frequencies and in different waveforms. Before this lab I had never heard of either of these tools before or what they do.</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21</a:t>
            </a:fld>
            <a:endParaRPr lang="en-US"/>
          </a:p>
        </p:txBody>
      </p:sp>
    </p:spTree>
    <p:extLst>
      <p:ext uri="{BB962C8B-B14F-4D97-AF65-F5344CB8AC3E}">
        <p14:creationId xmlns:p14="http://schemas.microsoft.com/office/powerpoint/2010/main" val="378985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Lab 5 – Inductors and Capacitors</a:t>
            </a:r>
            <a:endParaRPr lang="en-US" dirty="0"/>
          </a:p>
        </p:txBody>
      </p:sp>
      <p:sp>
        <p:nvSpPr>
          <p:cNvPr id="4" name="Subtitle 3"/>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22</a:t>
            </a:fld>
            <a:endParaRPr lang="en-US"/>
          </a:p>
        </p:txBody>
      </p:sp>
    </p:spTree>
    <p:extLst>
      <p:ext uri="{BB962C8B-B14F-4D97-AF65-F5344CB8AC3E}">
        <p14:creationId xmlns:p14="http://schemas.microsoft.com/office/powerpoint/2010/main" val="84517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Lab 5 – Inductors and Capacitors</a:t>
            </a:r>
          </a:p>
        </p:txBody>
      </p:sp>
      <p:sp>
        <p:nvSpPr>
          <p:cNvPr id="3" name="Content Placeholder 2"/>
          <p:cNvSpPr>
            <a:spLocks noGrp="1"/>
          </p:cNvSpPr>
          <p:nvPr>
            <p:ph idx="1"/>
          </p:nvPr>
        </p:nvSpPr>
        <p:spPr/>
        <p:txBody>
          <a:bodyPr/>
          <a:lstStyle/>
          <a:p>
            <a:r>
              <a:rPr lang="en-US" dirty="0" smtClean="0"/>
              <a:t>Objective</a:t>
            </a:r>
          </a:p>
          <a:p>
            <a:pPr marL="457200" lvl="1" indent="0">
              <a:buNone/>
            </a:pPr>
            <a:r>
              <a:rPr lang="en-US" dirty="0"/>
              <a:t> </a:t>
            </a:r>
            <a:r>
              <a:rPr lang="en-US" dirty="0" smtClean="0"/>
              <a:t> To learn what an inductor and a capacitor does when placed in a circuit.</a:t>
            </a:r>
            <a:endParaRPr lang="en-US" dirty="0"/>
          </a:p>
          <a:p>
            <a:r>
              <a:rPr lang="en-US" dirty="0" smtClean="0"/>
              <a:t>Equipment </a:t>
            </a:r>
            <a:r>
              <a:rPr lang="en-US" dirty="0"/>
              <a:t>and </a:t>
            </a:r>
            <a:r>
              <a:rPr lang="en-US" dirty="0" smtClean="0"/>
              <a:t>Materials</a:t>
            </a:r>
            <a:endParaRPr lang="en-US" dirty="0"/>
          </a:p>
          <a:p>
            <a:pPr marL="457200" lvl="1" indent="0">
              <a:buNone/>
            </a:pPr>
            <a:r>
              <a:rPr lang="en-US" dirty="0"/>
              <a:t>  </a:t>
            </a:r>
            <a:r>
              <a:rPr lang="en-US" dirty="0" smtClean="0"/>
              <a:t>Capacitors(4.7 pF, .0033 </a:t>
            </a:r>
            <a:r>
              <a:rPr lang="en-US" dirty="0" err="1" smtClean="0"/>
              <a:t>microF</a:t>
            </a:r>
            <a:r>
              <a:rPr lang="en-US" dirty="0" smtClean="0"/>
              <a:t>, .01 </a:t>
            </a:r>
            <a:r>
              <a:rPr lang="en-US" dirty="0" err="1" smtClean="0"/>
              <a:t>microF</a:t>
            </a:r>
            <a:r>
              <a:rPr lang="en-US" dirty="0" smtClean="0"/>
              <a:t>, 4.7 </a:t>
            </a:r>
            <a:r>
              <a:rPr lang="en-US" dirty="0" err="1" smtClean="0"/>
              <a:t>microF</a:t>
            </a:r>
            <a:r>
              <a:rPr lang="en-US" dirty="0" smtClean="0"/>
              <a:t>)</a:t>
            </a:r>
          </a:p>
          <a:p>
            <a:pPr marL="457200" lvl="1" indent="0">
              <a:buNone/>
            </a:pPr>
            <a:r>
              <a:rPr lang="en-US" dirty="0"/>
              <a:t> </a:t>
            </a:r>
            <a:r>
              <a:rPr lang="en-US" dirty="0" smtClean="0"/>
              <a:t> Inductors(100 </a:t>
            </a:r>
            <a:r>
              <a:rPr lang="en-US" dirty="0" err="1" smtClean="0"/>
              <a:t>microH</a:t>
            </a:r>
            <a:r>
              <a:rPr lang="en-US" dirty="0" smtClean="0"/>
              <a:t>, 22 </a:t>
            </a:r>
            <a:r>
              <a:rPr lang="en-US" dirty="0" err="1" smtClean="0"/>
              <a:t>mH</a:t>
            </a:r>
            <a:r>
              <a:rPr lang="en-US" dirty="0" smtClean="0"/>
              <a:t>, 100 </a:t>
            </a:r>
            <a:r>
              <a:rPr lang="en-US" dirty="0" err="1" smtClean="0"/>
              <a:t>mH</a:t>
            </a:r>
            <a:r>
              <a:rPr lang="en-US" dirty="0" smtClean="0"/>
              <a:t>)</a:t>
            </a:r>
          </a:p>
          <a:p>
            <a:pPr marL="457200" lvl="1" indent="0">
              <a:buNone/>
            </a:pPr>
            <a:r>
              <a:rPr lang="en-US" dirty="0"/>
              <a:t> </a:t>
            </a:r>
            <a:r>
              <a:rPr lang="en-US" dirty="0" smtClean="0"/>
              <a:t> 152 T68 inductor core</a:t>
            </a:r>
          </a:p>
          <a:p>
            <a:pPr marL="457200" lvl="1" indent="0">
              <a:buNone/>
            </a:pPr>
            <a:r>
              <a:rPr lang="en-US" dirty="0"/>
              <a:t> </a:t>
            </a:r>
            <a:r>
              <a:rPr lang="en-US" dirty="0" smtClean="0"/>
              <a:t> 152 T80 inductor core</a:t>
            </a:r>
            <a:endParaRPr lang="en-US" dirty="0"/>
          </a:p>
          <a:p>
            <a:r>
              <a:rPr lang="en-US" dirty="0"/>
              <a:t>Research and </a:t>
            </a:r>
            <a:r>
              <a:rPr lang="en-US" dirty="0" smtClean="0"/>
              <a:t>Information</a:t>
            </a:r>
          </a:p>
          <a:p>
            <a:pPr marL="0" indent="0">
              <a:buNone/>
            </a:pPr>
            <a:r>
              <a:rPr lang="en-US" dirty="0" smtClean="0"/>
              <a:t>Tutorials on </a:t>
            </a:r>
            <a:r>
              <a:rPr lang="en-US" dirty="0" err="1" smtClean="0"/>
              <a:t>Youtube</a:t>
            </a:r>
            <a:endParaRPr lang="en-US" dirty="0"/>
          </a:p>
          <a:p>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23</a:t>
            </a:fld>
            <a:endParaRPr lang="en-US"/>
          </a:p>
        </p:txBody>
      </p:sp>
    </p:spTree>
    <p:extLst>
      <p:ext uri="{BB962C8B-B14F-4D97-AF65-F5344CB8AC3E}">
        <p14:creationId xmlns:p14="http://schemas.microsoft.com/office/powerpoint/2010/main" val="1529670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Lab 5 – Inductors and Capacitors</a:t>
            </a:r>
            <a:endParaRPr lang="en-US" dirty="0"/>
          </a:p>
        </p:txBody>
      </p:sp>
      <p:sp>
        <p:nvSpPr>
          <p:cNvPr id="3" name="Content Placeholder 2"/>
          <p:cNvSpPr>
            <a:spLocks noGrp="1"/>
          </p:cNvSpPr>
          <p:nvPr>
            <p:ph idx="1"/>
          </p:nvPr>
        </p:nvSpPr>
        <p:spPr/>
        <p:txBody>
          <a:bodyPr>
            <a:normAutofit lnSpcReduction="10000"/>
          </a:bodyPr>
          <a:lstStyle/>
          <a:p>
            <a:pPr algn="ctr"/>
            <a:r>
              <a:rPr lang="en-US" u="sng" dirty="0"/>
              <a:t>Details, Procedures, etc</a:t>
            </a:r>
            <a:r>
              <a:rPr lang="en-US" u="sng" dirty="0" smtClean="0"/>
              <a:t>.</a:t>
            </a:r>
            <a:endParaRPr lang="en-US" dirty="0"/>
          </a:p>
          <a:p>
            <a:r>
              <a:rPr lang="en-US" dirty="0" smtClean="0"/>
              <a:t>Watch tutorials on </a:t>
            </a:r>
            <a:r>
              <a:rPr lang="en-US" dirty="0" err="1" smtClean="0"/>
              <a:t>Youtube</a:t>
            </a:r>
            <a:r>
              <a:rPr lang="en-US" dirty="0" smtClean="0"/>
              <a:t> about what inductors and capacitors do in a circuit.</a:t>
            </a:r>
          </a:p>
          <a:p>
            <a:r>
              <a:rPr lang="en-US" dirty="0" smtClean="0"/>
              <a:t>Grabbed three pieces of wire and both types of inductor cores</a:t>
            </a:r>
          </a:p>
          <a:p>
            <a:r>
              <a:rPr lang="en-US" dirty="0" smtClean="0"/>
              <a:t>Wrapped the wires around the cores 10/15/20 times while keeping the wire as tightly coiled and closely packed as possible.</a:t>
            </a:r>
          </a:p>
          <a:p>
            <a:r>
              <a:rPr lang="en-US" dirty="0" smtClean="0"/>
              <a:t>Measured how thick the core is and how thick the coil itself is after winding.</a:t>
            </a:r>
            <a:endParaRPr lang="en-US" dirty="0"/>
          </a:p>
          <a:p>
            <a:r>
              <a:rPr lang="en-US" dirty="0" smtClean="0"/>
              <a:t>Measured the inductivity of the wire from each end using the LCR meter.</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24</a:t>
            </a:fld>
            <a:endParaRPr lang="en-US"/>
          </a:p>
        </p:txBody>
      </p:sp>
    </p:spTree>
    <p:extLst>
      <p:ext uri="{BB962C8B-B14F-4D97-AF65-F5344CB8AC3E}">
        <p14:creationId xmlns:p14="http://schemas.microsoft.com/office/powerpoint/2010/main" val="3844311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5 – Inductors and Capacitors</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4800" y="2394793"/>
            <a:ext cx="3700214" cy="2775161"/>
          </a:xfrm>
        </p:spPr>
      </p:pic>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25</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015" y="2388735"/>
            <a:ext cx="3708292" cy="27812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883" y="2388735"/>
            <a:ext cx="3722916" cy="2792187"/>
          </a:xfrm>
          <a:prstGeom prst="rect">
            <a:avLst/>
          </a:prstGeom>
        </p:spPr>
      </p:pic>
      <p:sp>
        <p:nvSpPr>
          <p:cNvPr id="9" name="TextBox 8"/>
          <p:cNvSpPr txBox="1"/>
          <p:nvPr/>
        </p:nvSpPr>
        <p:spPr>
          <a:xfrm>
            <a:off x="1035698" y="1922106"/>
            <a:ext cx="2166362" cy="369332"/>
          </a:xfrm>
          <a:prstGeom prst="rect">
            <a:avLst/>
          </a:prstGeom>
          <a:noFill/>
        </p:spPr>
        <p:txBody>
          <a:bodyPr wrap="none" rtlCol="0">
            <a:spAutoFit/>
          </a:bodyPr>
          <a:lstStyle/>
          <a:p>
            <a:r>
              <a:rPr lang="en-US" dirty="0" smtClean="0"/>
              <a:t>Capacitors Measured</a:t>
            </a:r>
            <a:endParaRPr lang="en-US" dirty="0"/>
          </a:p>
        </p:txBody>
      </p:sp>
      <p:sp>
        <p:nvSpPr>
          <p:cNvPr id="10" name="TextBox 9"/>
          <p:cNvSpPr txBox="1"/>
          <p:nvPr/>
        </p:nvSpPr>
        <p:spPr>
          <a:xfrm>
            <a:off x="4951616" y="1922106"/>
            <a:ext cx="2288768" cy="369332"/>
          </a:xfrm>
          <a:prstGeom prst="rect">
            <a:avLst/>
          </a:prstGeom>
          <a:noFill/>
        </p:spPr>
        <p:txBody>
          <a:bodyPr wrap="none" rtlCol="0">
            <a:spAutoFit/>
          </a:bodyPr>
          <a:lstStyle/>
          <a:p>
            <a:r>
              <a:rPr lang="en-US" dirty="0" smtClean="0"/>
              <a:t>Inductor made in class</a:t>
            </a:r>
            <a:endParaRPr lang="en-US" dirty="0"/>
          </a:p>
        </p:txBody>
      </p:sp>
      <p:sp>
        <p:nvSpPr>
          <p:cNvPr id="11" name="TextBox 10"/>
          <p:cNvSpPr txBox="1"/>
          <p:nvPr/>
        </p:nvSpPr>
        <p:spPr>
          <a:xfrm>
            <a:off x="7815014" y="1922106"/>
            <a:ext cx="3951595" cy="369332"/>
          </a:xfrm>
          <a:prstGeom prst="rect">
            <a:avLst/>
          </a:prstGeom>
          <a:noFill/>
        </p:spPr>
        <p:txBody>
          <a:bodyPr wrap="none" rtlCol="0">
            <a:spAutoFit/>
          </a:bodyPr>
          <a:lstStyle/>
          <a:p>
            <a:r>
              <a:rPr lang="en-US" dirty="0" smtClean="0"/>
              <a:t>Dimensions and Henrys of Inductor core</a:t>
            </a:r>
            <a:endParaRPr lang="en-US" dirty="0"/>
          </a:p>
        </p:txBody>
      </p:sp>
    </p:spTree>
    <p:extLst>
      <p:ext uri="{BB962C8B-B14F-4D97-AF65-F5344CB8AC3E}">
        <p14:creationId xmlns:p14="http://schemas.microsoft.com/office/powerpoint/2010/main" val="2464842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Lab 5 – Inductors and Capacitors</a:t>
            </a:r>
            <a:endParaRPr lang="en-US" dirty="0"/>
          </a:p>
        </p:txBody>
      </p:sp>
      <p:sp>
        <p:nvSpPr>
          <p:cNvPr id="3" name="Content Placeholder 2"/>
          <p:cNvSpPr>
            <a:spLocks noGrp="1"/>
          </p:cNvSpPr>
          <p:nvPr>
            <p:ph idx="1"/>
          </p:nvPr>
        </p:nvSpPr>
        <p:spPr/>
        <p:txBody>
          <a:bodyPr/>
          <a:lstStyle/>
          <a:p>
            <a:pPr algn="ctr"/>
            <a:r>
              <a:rPr lang="en-US" u="sng" dirty="0"/>
              <a:t>Summary and Conclusions</a:t>
            </a:r>
          </a:p>
          <a:p>
            <a:r>
              <a:rPr lang="en-US" dirty="0" smtClean="0"/>
              <a:t>Everything watched and done this day was a new experience for me.</a:t>
            </a:r>
            <a:r>
              <a:rPr lang="en-US" dirty="0"/>
              <a:t> </a:t>
            </a:r>
            <a:r>
              <a:rPr lang="en-US" dirty="0" smtClean="0"/>
              <a:t>I learned that an inductor charges the current going through it and a capacitor stores a charge for a very limited time. Before ever handling a capacitor one must discharge the stored electricity by attaching a resistor or touching the capacitor to a ground point for a second. All capacitors have a polarity, which is marked on the capacitor itself and must be soldered onto the board following the polarity or one risks a potential explosion.</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26</a:t>
            </a:fld>
            <a:endParaRPr lang="en-US"/>
          </a:p>
        </p:txBody>
      </p:sp>
    </p:spTree>
    <p:extLst>
      <p:ext uri="{BB962C8B-B14F-4D97-AF65-F5344CB8AC3E}">
        <p14:creationId xmlns:p14="http://schemas.microsoft.com/office/powerpoint/2010/main" val="1834576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 6 – First Soldering Experience</a:t>
            </a:r>
            <a:endParaRPr lang="en-US" dirty="0"/>
          </a:p>
        </p:txBody>
      </p:sp>
      <p:sp>
        <p:nvSpPr>
          <p:cNvPr id="5" name="Subtitle 4"/>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3" name="Slide Number Placeholder 2"/>
          <p:cNvSpPr>
            <a:spLocks noGrp="1"/>
          </p:cNvSpPr>
          <p:nvPr>
            <p:ph type="sldNum" sz="quarter" idx="12"/>
          </p:nvPr>
        </p:nvSpPr>
        <p:spPr/>
        <p:txBody>
          <a:bodyPr/>
          <a:lstStyle/>
          <a:p>
            <a:fld id="{7EA2B3E5-6C52-485C-892E-205CA57EFEA7}" type="slidenum">
              <a:rPr lang="en-US" smtClean="0"/>
              <a:t>27</a:t>
            </a:fld>
            <a:endParaRPr lang="en-US"/>
          </a:p>
        </p:txBody>
      </p:sp>
    </p:spTree>
    <p:extLst>
      <p:ext uri="{BB962C8B-B14F-4D97-AF65-F5344CB8AC3E}">
        <p14:creationId xmlns:p14="http://schemas.microsoft.com/office/powerpoint/2010/main" val="1299739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6 – First Soldering Experience</a:t>
            </a:r>
            <a:endParaRPr lang="en-US" b="1" dirty="0"/>
          </a:p>
        </p:txBody>
      </p:sp>
      <p:sp>
        <p:nvSpPr>
          <p:cNvPr id="3" name="Content Placeholder 2"/>
          <p:cNvSpPr>
            <a:spLocks noGrp="1"/>
          </p:cNvSpPr>
          <p:nvPr>
            <p:ph idx="1"/>
          </p:nvPr>
        </p:nvSpPr>
        <p:spPr/>
        <p:txBody>
          <a:bodyPr>
            <a:normAutofit lnSpcReduction="10000"/>
          </a:bodyPr>
          <a:lstStyle/>
          <a:p>
            <a:r>
              <a:rPr lang="en-US" dirty="0"/>
              <a:t>Objective</a:t>
            </a:r>
          </a:p>
          <a:p>
            <a:pPr marL="457200" lvl="1" indent="0">
              <a:buNone/>
            </a:pPr>
            <a:r>
              <a:rPr lang="en-US" dirty="0"/>
              <a:t>  </a:t>
            </a:r>
            <a:r>
              <a:rPr lang="en-US" dirty="0" smtClean="0"/>
              <a:t>To solder the parts on the practice solder board.</a:t>
            </a:r>
            <a:endParaRPr lang="en-US" dirty="0"/>
          </a:p>
          <a:p>
            <a:r>
              <a:rPr lang="en-US" dirty="0"/>
              <a:t>Equipment and Materials</a:t>
            </a:r>
          </a:p>
          <a:p>
            <a:pPr marL="457200" lvl="1" indent="0">
              <a:buNone/>
            </a:pPr>
            <a:r>
              <a:rPr lang="en-US" dirty="0"/>
              <a:t>  </a:t>
            </a:r>
            <a:r>
              <a:rPr lang="en-US" dirty="0" smtClean="0"/>
              <a:t>Practice solder board</a:t>
            </a:r>
          </a:p>
          <a:p>
            <a:pPr marL="457200" lvl="1" indent="0">
              <a:buNone/>
            </a:pPr>
            <a:r>
              <a:rPr lang="en-US" dirty="0"/>
              <a:t> </a:t>
            </a:r>
            <a:r>
              <a:rPr lang="en-US" dirty="0" smtClean="0"/>
              <a:t> 3x resistors</a:t>
            </a:r>
          </a:p>
          <a:p>
            <a:pPr marL="457200" lvl="1" indent="0">
              <a:buNone/>
            </a:pPr>
            <a:r>
              <a:rPr lang="en-US" dirty="0"/>
              <a:t> </a:t>
            </a:r>
            <a:r>
              <a:rPr lang="en-US" dirty="0" smtClean="0"/>
              <a:t> 1x diode</a:t>
            </a:r>
          </a:p>
          <a:p>
            <a:pPr marL="457200" lvl="1" indent="0">
              <a:buNone/>
            </a:pPr>
            <a:r>
              <a:rPr lang="en-US" dirty="0"/>
              <a:t> </a:t>
            </a:r>
            <a:r>
              <a:rPr lang="en-US" dirty="0" smtClean="0"/>
              <a:t> 2x transistors</a:t>
            </a:r>
          </a:p>
          <a:p>
            <a:pPr marL="457200" lvl="1" indent="0">
              <a:buNone/>
            </a:pPr>
            <a:r>
              <a:rPr lang="en-US" dirty="0"/>
              <a:t> </a:t>
            </a:r>
            <a:r>
              <a:rPr lang="en-US" dirty="0" smtClean="0"/>
              <a:t> 3x capacitors</a:t>
            </a:r>
          </a:p>
          <a:p>
            <a:pPr marL="457200" lvl="1" indent="0">
              <a:buNone/>
            </a:pPr>
            <a:r>
              <a:rPr lang="en-US" dirty="0" smtClean="0"/>
              <a:t>  1x inductor</a:t>
            </a:r>
            <a:endParaRPr lang="en-US" dirty="0"/>
          </a:p>
          <a:p>
            <a:r>
              <a:rPr lang="en-US" dirty="0"/>
              <a:t>Research and Information</a:t>
            </a:r>
          </a:p>
          <a:p>
            <a:pPr marL="0" indent="0">
              <a:buNone/>
            </a:pPr>
            <a:r>
              <a:rPr lang="en-US" dirty="0" smtClean="0"/>
              <a:t>       Tutorials on </a:t>
            </a:r>
            <a:r>
              <a:rPr lang="en-US" dirty="0" err="1" smtClean="0"/>
              <a:t>Youtube</a:t>
            </a:r>
            <a:r>
              <a:rPr lang="en-US" dirty="0" smtClean="0"/>
              <a:t> and ivytechengineering.com</a:t>
            </a:r>
            <a:endParaRPr lang="en-US" dirty="0"/>
          </a:p>
          <a:p>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28</a:t>
            </a:fld>
            <a:endParaRPr lang="en-US"/>
          </a:p>
        </p:txBody>
      </p:sp>
    </p:spTree>
    <p:extLst>
      <p:ext uri="{BB962C8B-B14F-4D97-AF65-F5344CB8AC3E}">
        <p14:creationId xmlns:p14="http://schemas.microsoft.com/office/powerpoint/2010/main" val="143182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6 – First Soldering Experience</a:t>
            </a:r>
            <a:endParaRPr lang="en-US" b="1" dirty="0"/>
          </a:p>
        </p:txBody>
      </p:sp>
      <p:sp>
        <p:nvSpPr>
          <p:cNvPr id="3" name="Content Placeholder 2"/>
          <p:cNvSpPr>
            <a:spLocks noGrp="1"/>
          </p:cNvSpPr>
          <p:nvPr>
            <p:ph idx="1"/>
          </p:nvPr>
        </p:nvSpPr>
        <p:spPr/>
        <p:txBody>
          <a:bodyPr>
            <a:normAutofit lnSpcReduction="10000"/>
          </a:bodyPr>
          <a:lstStyle/>
          <a:p>
            <a:pPr algn="ctr"/>
            <a:r>
              <a:rPr lang="en-US" u="sng" dirty="0"/>
              <a:t>Details, Procedures, etc.</a:t>
            </a:r>
          </a:p>
          <a:p>
            <a:r>
              <a:rPr lang="en-US" dirty="0" smtClean="0"/>
              <a:t>First gather all the materials and place the components into the board</a:t>
            </a:r>
          </a:p>
          <a:p>
            <a:r>
              <a:rPr lang="en-US" dirty="0" smtClean="0"/>
              <a:t>Bend all the leads on the components so that they stay in the board for soldering</a:t>
            </a:r>
          </a:p>
          <a:p>
            <a:r>
              <a:rPr lang="en-US" dirty="0" smtClean="0"/>
              <a:t>Start the soldering iron at a temperature of 750</a:t>
            </a:r>
          </a:p>
          <a:p>
            <a:r>
              <a:rPr lang="en-US" dirty="0" smtClean="0"/>
              <a:t>Tin the iron with the solder</a:t>
            </a:r>
          </a:p>
          <a:p>
            <a:r>
              <a:rPr lang="en-US" dirty="0" smtClean="0"/>
              <a:t>Place the soldering iron on the joint where the component meets the board, still on the pad</a:t>
            </a:r>
          </a:p>
          <a:p>
            <a:r>
              <a:rPr lang="en-US" dirty="0" smtClean="0"/>
              <a:t>After a couple seconds place the solder on the other side of the lead and push it into the pad/lead as the solder melts onto the board</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29</a:t>
            </a:fld>
            <a:endParaRPr lang="en-US"/>
          </a:p>
        </p:txBody>
      </p:sp>
    </p:spTree>
    <p:extLst>
      <p:ext uri="{BB962C8B-B14F-4D97-AF65-F5344CB8AC3E}">
        <p14:creationId xmlns:p14="http://schemas.microsoft.com/office/powerpoint/2010/main" val="383796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 1- Measuring Resistors</a:t>
            </a:r>
            <a:endParaRPr lang="en-US" dirty="0"/>
          </a:p>
        </p:txBody>
      </p:sp>
      <p:sp>
        <p:nvSpPr>
          <p:cNvPr id="5" name="Subtitle 4"/>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3" name="Slide Number Placeholder 2"/>
          <p:cNvSpPr>
            <a:spLocks noGrp="1"/>
          </p:cNvSpPr>
          <p:nvPr>
            <p:ph type="sldNum" sz="quarter" idx="12"/>
          </p:nvPr>
        </p:nvSpPr>
        <p:spPr/>
        <p:txBody>
          <a:bodyPr/>
          <a:lstStyle/>
          <a:p>
            <a:fld id="{7EA2B3E5-6C52-485C-892E-205CA57EFEA7}" type="slidenum">
              <a:rPr lang="en-US" smtClean="0"/>
              <a:t>3</a:t>
            </a:fld>
            <a:endParaRPr lang="en-US"/>
          </a:p>
        </p:txBody>
      </p:sp>
    </p:spTree>
    <p:extLst>
      <p:ext uri="{BB962C8B-B14F-4D97-AF65-F5344CB8AC3E}">
        <p14:creationId xmlns:p14="http://schemas.microsoft.com/office/powerpoint/2010/main" val="1172984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6 – First Soldering Experience</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7447" y="2211355"/>
            <a:ext cx="3965100" cy="2973825"/>
          </a:xfrm>
        </p:spPr>
      </p:pic>
      <p:sp>
        <p:nvSpPr>
          <p:cNvPr id="4" name="Footer Placeholder 3"/>
          <p:cNvSpPr>
            <a:spLocks noGrp="1"/>
          </p:cNvSpPr>
          <p:nvPr>
            <p:ph type="ftr" sz="quarter" idx="11"/>
          </p:nvPr>
        </p:nvSpPr>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30</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437" y="2209882"/>
            <a:ext cx="3967065" cy="2975298"/>
          </a:xfrm>
          <a:prstGeom prst="rect">
            <a:avLst/>
          </a:prstGeom>
        </p:spPr>
      </p:pic>
    </p:spTree>
    <p:extLst>
      <p:ext uri="{BB962C8B-B14F-4D97-AF65-F5344CB8AC3E}">
        <p14:creationId xmlns:p14="http://schemas.microsoft.com/office/powerpoint/2010/main" val="160260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6 – First Soldering Experience</a:t>
            </a:r>
            <a:endParaRPr lang="en-US" b="1" dirty="0"/>
          </a:p>
        </p:txBody>
      </p:sp>
      <p:sp>
        <p:nvSpPr>
          <p:cNvPr id="3" name="Content Placeholder 2"/>
          <p:cNvSpPr>
            <a:spLocks noGrp="1"/>
          </p:cNvSpPr>
          <p:nvPr>
            <p:ph idx="1"/>
          </p:nvPr>
        </p:nvSpPr>
        <p:spPr/>
        <p:txBody>
          <a:bodyPr>
            <a:normAutofit fontScale="85000" lnSpcReduction="20000"/>
          </a:bodyPr>
          <a:lstStyle/>
          <a:p>
            <a:pPr algn="ctr"/>
            <a:r>
              <a:rPr lang="en-US" u="sng" dirty="0"/>
              <a:t>Summary and Conclusions</a:t>
            </a:r>
          </a:p>
          <a:p>
            <a:r>
              <a:rPr lang="en-US" dirty="0" smtClean="0"/>
              <a:t>This lab was my first experience using a soldering iron, and thus I learned a lot. Before this lab I knew not what any of the technical terms for soldering meant(such as tinning an iron) or even how to use a soldering iron in general. I learned how to use an iron, what parts are more heat sensitive, how to attach parts to a board so that they do not fall off during the soldering process, and how to apply solder to the components so that they stay attached to the board. During the process I reached too far forward with my hand a couple times with the iron and had slight burns on my fingers. I also applied too much solder on some of the joints, making them a bit too spherical and not conical, as they should be. I attempted to remedy this on some of the joints using the </a:t>
            </a:r>
            <a:r>
              <a:rPr lang="en-US" dirty="0" err="1" smtClean="0"/>
              <a:t>desolderer</a:t>
            </a:r>
            <a:r>
              <a:rPr lang="en-US" dirty="0" smtClean="0"/>
              <a:t>, but due to inexperience just redid the process again. Some of the parts were also easy to identify as cold joints due to them being more grey and not a shiny silver. On the other end I did a good job of making sure all of the pads were fully covered with solder on the completed project. Overall I believe I had room for improvement, but did a good job for a first time </a:t>
            </a:r>
            <a:r>
              <a:rPr lang="en-US" dirty="0" err="1" smtClean="0"/>
              <a:t>solderer</a:t>
            </a:r>
            <a:r>
              <a:rPr lang="en-US" smtClean="0"/>
              <a:t>.</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31</a:t>
            </a:fld>
            <a:endParaRPr lang="en-US"/>
          </a:p>
        </p:txBody>
      </p:sp>
    </p:spTree>
    <p:extLst>
      <p:ext uri="{BB962C8B-B14F-4D97-AF65-F5344CB8AC3E}">
        <p14:creationId xmlns:p14="http://schemas.microsoft.com/office/powerpoint/2010/main" val="418649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 7 – Identifying Parts and Soldering Kit </a:t>
            </a:r>
            <a:endParaRPr lang="en-US" dirty="0"/>
          </a:p>
        </p:txBody>
      </p:sp>
      <p:sp>
        <p:nvSpPr>
          <p:cNvPr id="5" name="Subtitle 4"/>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3" name="Slide Number Placeholder 2"/>
          <p:cNvSpPr>
            <a:spLocks noGrp="1"/>
          </p:cNvSpPr>
          <p:nvPr>
            <p:ph type="sldNum" sz="quarter" idx="12"/>
          </p:nvPr>
        </p:nvSpPr>
        <p:spPr/>
        <p:txBody>
          <a:bodyPr/>
          <a:lstStyle/>
          <a:p>
            <a:fld id="{7EA2B3E5-6C52-485C-892E-205CA57EFEA7}" type="slidenum">
              <a:rPr lang="en-US" smtClean="0"/>
              <a:t>32</a:t>
            </a:fld>
            <a:endParaRPr lang="en-US"/>
          </a:p>
        </p:txBody>
      </p:sp>
    </p:spTree>
    <p:extLst>
      <p:ext uri="{BB962C8B-B14F-4D97-AF65-F5344CB8AC3E}">
        <p14:creationId xmlns:p14="http://schemas.microsoft.com/office/powerpoint/2010/main" val="2538749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Lab 7 – Identifying Parts and Soldering Kit </a:t>
            </a:r>
          </a:p>
        </p:txBody>
      </p:sp>
      <p:sp>
        <p:nvSpPr>
          <p:cNvPr id="3" name="Content Placeholder 2"/>
          <p:cNvSpPr>
            <a:spLocks noGrp="1"/>
          </p:cNvSpPr>
          <p:nvPr>
            <p:ph idx="1"/>
          </p:nvPr>
        </p:nvSpPr>
        <p:spPr/>
        <p:txBody>
          <a:bodyPr/>
          <a:lstStyle/>
          <a:p>
            <a:r>
              <a:rPr lang="en-US" dirty="0"/>
              <a:t>Objective</a:t>
            </a:r>
          </a:p>
          <a:p>
            <a:pPr marL="457200" lvl="1" indent="0">
              <a:buNone/>
            </a:pPr>
            <a:r>
              <a:rPr lang="en-US" dirty="0"/>
              <a:t>  </a:t>
            </a:r>
            <a:r>
              <a:rPr lang="en-US" dirty="0" smtClean="0"/>
              <a:t>To identify all parts inside a 1980 breadboard</a:t>
            </a:r>
          </a:p>
          <a:p>
            <a:pPr marL="457200" lvl="1" indent="0">
              <a:buNone/>
            </a:pPr>
            <a:r>
              <a:rPr lang="en-US" dirty="0"/>
              <a:t> </a:t>
            </a:r>
            <a:r>
              <a:rPr lang="en-US" dirty="0" smtClean="0"/>
              <a:t> To solder the kit together and light the LEDs with a 9v battery</a:t>
            </a:r>
            <a:endParaRPr lang="en-US" dirty="0"/>
          </a:p>
          <a:p>
            <a:r>
              <a:rPr lang="en-US" dirty="0"/>
              <a:t>Equipment and </a:t>
            </a:r>
            <a:r>
              <a:rPr lang="en-US" dirty="0" smtClean="0"/>
              <a:t>Materials</a:t>
            </a:r>
          </a:p>
          <a:p>
            <a:pPr marL="457200" lvl="1" indent="0">
              <a:buNone/>
            </a:pPr>
            <a:r>
              <a:rPr lang="en-US" dirty="0" smtClean="0"/>
              <a:t>  1980s soldering board</a:t>
            </a:r>
          </a:p>
          <a:p>
            <a:pPr marL="457200" lvl="1" indent="0">
              <a:buNone/>
            </a:pPr>
            <a:r>
              <a:rPr lang="en-US" dirty="0"/>
              <a:t> </a:t>
            </a:r>
            <a:r>
              <a:rPr lang="en-US" dirty="0" smtClean="0"/>
              <a:t> Practice soldering kit</a:t>
            </a:r>
          </a:p>
          <a:p>
            <a:pPr marL="457200" lvl="1" indent="0">
              <a:buNone/>
            </a:pPr>
            <a:r>
              <a:rPr lang="en-US" dirty="0"/>
              <a:t> </a:t>
            </a:r>
            <a:r>
              <a:rPr lang="en-US" dirty="0" smtClean="0"/>
              <a:t> Soldering iron</a:t>
            </a:r>
            <a:endParaRPr lang="en-US" dirty="0"/>
          </a:p>
          <a:p>
            <a:r>
              <a:rPr lang="en-US" dirty="0"/>
              <a:t>Research and </a:t>
            </a:r>
            <a:r>
              <a:rPr lang="en-US" dirty="0" smtClean="0"/>
              <a:t>Information</a:t>
            </a:r>
          </a:p>
          <a:p>
            <a:pPr marL="0" indent="0">
              <a:buNone/>
            </a:pPr>
            <a:r>
              <a:rPr lang="en-US" dirty="0" smtClean="0"/>
              <a:t>       N/A</a:t>
            </a:r>
            <a:endParaRPr lang="en-US" dirty="0"/>
          </a:p>
          <a:p>
            <a:pPr marL="0" indent="0">
              <a:buNone/>
            </a:pPr>
            <a:endParaRPr lang="en-US" dirty="0" smtClean="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33</a:t>
            </a:fld>
            <a:endParaRPr lang="en-US"/>
          </a:p>
        </p:txBody>
      </p:sp>
    </p:spTree>
    <p:extLst>
      <p:ext uri="{BB962C8B-B14F-4D97-AF65-F5344CB8AC3E}">
        <p14:creationId xmlns:p14="http://schemas.microsoft.com/office/powerpoint/2010/main" val="2995199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Lab 7 – Identifying Parts and Soldering Kit </a:t>
            </a:r>
          </a:p>
        </p:txBody>
      </p:sp>
      <p:sp>
        <p:nvSpPr>
          <p:cNvPr id="3" name="Content Placeholder 2"/>
          <p:cNvSpPr>
            <a:spLocks noGrp="1"/>
          </p:cNvSpPr>
          <p:nvPr>
            <p:ph idx="1"/>
          </p:nvPr>
        </p:nvSpPr>
        <p:spPr/>
        <p:txBody>
          <a:bodyPr/>
          <a:lstStyle/>
          <a:p>
            <a:pPr marL="0" indent="0" algn="ctr">
              <a:buNone/>
            </a:pPr>
            <a:r>
              <a:rPr lang="en-US" b="1" u="sng" dirty="0" smtClean="0"/>
              <a:t>Details, Procedures, etc.(Part identification)</a:t>
            </a:r>
            <a:endParaRPr lang="en-US" dirty="0" smtClean="0"/>
          </a:p>
          <a:p>
            <a:r>
              <a:rPr lang="en-US" dirty="0" smtClean="0"/>
              <a:t>First we unscrewed the faceplate from the breadboard and took the circuit board from the breadboard.</a:t>
            </a:r>
          </a:p>
          <a:p>
            <a:r>
              <a:rPr lang="en-US" dirty="0" smtClean="0"/>
              <a:t>After removing the circuit board we looked at the board and all other attached mechanical parts and identified all of them.</a:t>
            </a:r>
          </a:p>
          <a:p>
            <a:r>
              <a:rPr lang="en-US" dirty="0" smtClean="0"/>
              <a:t>After identifying the parts we reassembled the breadboard and moved on to the soldering kit.</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34</a:t>
            </a:fld>
            <a:endParaRPr lang="en-US"/>
          </a:p>
        </p:txBody>
      </p:sp>
    </p:spTree>
    <p:extLst>
      <p:ext uri="{BB962C8B-B14F-4D97-AF65-F5344CB8AC3E}">
        <p14:creationId xmlns:p14="http://schemas.microsoft.com/office/powerpoint/2010/main" val="198675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7 – Identifying Parts and Soldering Kit</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847850"/>
            <a:ext cx="5801784" cy="4351338"/>
          </a:xfrm>
        </p:spPr>
      </p:pic>
      <p:sp>
        <p:nvSpPr>
          <p:cNvPr id="4" name="Footer Placeholder 3"/>
          <p:cNvSpPr>
            <a:spLocks noGrp="1"/>
          </p:cNvSpPr>
          <p:nvPr>
            <p:ph type="ftr" sz="quarter" idx="11"/>
          </p:nvPr>
        </p:nvSpPr>
        <p:spPr>
          <a:xfrm>
            <a:off x="0" y="630936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35</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217" y="1847850"/>
            <a:ext cx="5801783" cy="4351338"/>
          </a:xfrm>
          <a:prstGeom prst="rect">
            <a:avLst/>
          </a:prstGeom>
        </p:spPr>
      </p:pic>
      <p:sp>
        <p:nvSpPr>
          <p:cNvPr id="8" name="TextBox 7"/>
          <p:cNvSpPr txBox="1"/>
          <p:nvPr/>
        </p:nvSpPr>
        <p:spPr>
          <a:xfrm>
            <a:off x="4670834" y="1399937"/>
            <a:ext cx="2850332" cy="369332"/>
          </a:xfrm>
          <a:prstGeom prst="rect">
            <a:avLst/>
          </a:prstGeom>
          <a:noFill/>
        </p:spPr>
        <p:txBody>
          <a:bodyPr wrap="none" rtlCol="0">
            <a:spAutoFit/>
          </a:bodyPr>
          <a:lstStyle/>
          <a:p>
            <a:r>
              <a:rPr lang="en-US" dirty="0" smtClean="0"/>
              <a:t>Taking the breadboard apart</a:t>
            </a:r>
            <a:endParaRPr lang="en-US" dirty="0"/>
          </a:p>
        </p:txBody>
      </p:sp>
    </p:spTree>
    <p:extLst>
      <p:ext uri="{BB962C8B-B14F-4D97-AF65-F5344CB8AC3E}">
        <p14:creationId xmlns:p14="http://schemas.microsoft.com/office/powerpoint/2010/main" val="2027702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7 – Identifying Parts and Soldering kit</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Details, Procedures, etc.(Soldering Kit)</a:t>
            </a:r>
          </a:p>
          <a:p>
            <a:r>
              <a:rPr lang="en-US" dirty="0" smtClean="0"/>
              <a:t>First we removed the soldering kit from the package and laid the parts out.</a:t>
            </a:r>
          </a:p>
          <a:p>
            <a:r>
              <a:rPr lang="en-US" dirty="0" smtClean="0"/>
              <a:t>Next, using the picture on the box and the design layout, we assembled the parts on the board, bending the leads as we learned in our first soldering experience.</a:t>
            </a:r>
          </a:p>
          <a:p>
            <a:r>
              <a:rPr lang="en-US" dirty="0" smtClean="0"/>
              <a:t>Finally, using the soldering iron at a temperature of 750 degrees Fahrenheit we soldered all the parts onto the board, taking extra care with the LEDs to not burn them out.</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36</a:t>
            </a:fld>
            <a:endParaRPr lang="en-US"/>
          </a:p>
        </p:txBody>
      </p:sp>
    </p:spTree>
    <p:extLst>
      <p:ext uri="{BB962C8B-B14F-4D97-AF65-F5344CB8AC3E}">
        <p14:creationId xmlns:p14="http://schemas.microsoft.com/office/powerpoint/2010/main" val="1818556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7 – Identifying Parts and Soldering Kit</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64421"/>
            <a:ext cx="4175667" cy="3131751"/>
          </a:xfrm>
        </p:spPr>
      </p:pic>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37</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667" y="1318075"/>
            <a:ext cx="3900196" cy="292514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5863" y="2101194"/>
            <a:ext cx="4126636" cy="309497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518" y="4243222"/>
            <a:ext cx="3554963" cy="2614778"/>
          </a:xfrm>
          <a:prstGeom prst="rect">
            <a:avLst/>
          </a:prstGeom>
        </p:spPr>
      </p:pic>
      <p:sp>
        <p:nvSpPr>
          <p:cNvPr id="10" name="TextBox 9"/>
          <p:cNvSpPr txBox="1"/>
          <p:nvPr/>
        </p:nvSpPr>
        <p:spPr>
          <a:xfrm>
            <a:off x="457200" y="1520890"/>
            <a:ext cx="1909497" cy="369332"/>
          </a:xfrm>
          <a:prstGeom prst="rect">
            <a:avLst/>
          </a:prstGeom>
          <a:noFill/>
        </p:spPr>
        <p:txBody>
          <a:bodyPr wrap="none" rtlCol="0">
            <a:spAutoFit/>
          </a:bodyPr>
          <a:lstStyle/>
          <a:p>
            <a:r>
              <a:rPr lang="en-US" dirty="0" smtClean="0"/>
              <a:t>Assembling the kit</a:t>
            </a:r>
            <a:endParaRPr lang="en-US" dirty="0"/>
          </a:p>
        </p:txBody>
      </p:sp>
    </p:spTree>
    <p:extLst>
      <p:ext uri="{BB962C8B-B14F-4D97-AF65-F5344CB8AC3E}">
        <p14:creationId xmlns:p14="http://schemas.microsoft.com/office/powerpoint/2010/main" val="1281050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7 – Identifying Parts and Soldering Kit</a:t>
            </a:r>
            <a:endParaRPr lang="en-US" b="1" dirty="0"/>
          </a:p>
        </p:txBody>
      </p:sp>
      <p:pic>
        <p:nvPicPr>
          <p:cNvPr id="6" name="VID_20150225_211033">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95638" y="1825625"/>
            <a:ext cx="5802312" cy="4351338"/>
          </a:xfrm>
        </p:spPr>
      </p:pic>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38</a:t>
            </a:fld>
            <a:endParaRPr lang="en-US"/>
          </a:p>
        </p:txBody>
      </p:sp>
      <p:sp>
        <p:nvSpPr>
          <p:cNvPr id="7" name="TextBox 6"/>
          <p:cNvSpPr txBox="1"/>
          <p:nvPr/>
        </p:nvSpPr>
        <p:spPr>
          <a:xfrm>
            <a:off x="4745566" y="1388825"/>
            <a:ext cx="2700868" cy="369332"/>
          </a:xfrm>
          <a:prstGeom prst="rect">
            <a:avLst/>
          </a:prstGeom>
          <a:noFill/>
        </p:spPr>
        <p:txBody>
          <a:bodyPr wrap="none" rtlCol="0">
            <a:spAutoFit/>
          </a:bodyPr>
          <a:lstStyle/>
          <a:p>
            <a:r>
              <a:rPr lang="en-US" dirty="0" smtClean="0"/>
              <a:t>Video of working solder kit</a:t>
            </a:r>
            <a:endParaRPr lang="en-US" dirty="0"/>
          </a:p>
        </p:txBody>
      </p:sp>
    </p:spTree>
    <p:extLst>
      <p:ext uri="{BB962C8B-B14F-4D97-AF65-F5344CB8AC3E}">
        <p14:creationId xmlns:p14="http://schemas.microsoft.com/office/powerpoint/2010/main" val="21764700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mute="1">
                <p:cTn id="7" fill="hold" display="0">
                  <p:stCondLst>
                    <p:cond delay="indefinite"/>
                  </p:stCondLst>
                </p:cTn>
                <p:tgtEl>
                  <p:spTgt spid="6"/>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7 – Identifying Parts and Soldering Kit</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Summary and Conclusions</a:t>
            </a:r>
          </a:p>
          <a:p>
            <a:pPr marL="0" indent="0">
              <a:buNone/>
            </a:pPr>
            <a:r>
              <a:rPr lang="en-US" dirty="0" smtClean="0"/>
              <a:t>For the part identification there wasn’t much to it. By this point we knew how to identify all the parts on the board and what they did. The only thing we did not do was trace the leads to see how the board itself works as you hit each switch or button. For the soldering kit this was a lot easier than the first soldering experience. The board itself had bigger pads on it, allowing the solder to more easily flow onto the board. Overall this soldering project was much easier and my soldering job was much better than last time due to practice.</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39</a:t>
            </a:fld>
            <a:endParaRPr lang="en-US"/>
          </a:p>
        </p:txBody>
      </p:sp>
    </p:spTree>
    <p:extLst>
      <p:ext uri="{BB962C8B-B14F-4D97-AF65-F5344CB8AC3E}">
        <p14:creationId xmlns:p14="http://schemas.microsoft.com/office/powerpoint/2010/main" val="224717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 – Resistors</a:t>
            </a:r>
            <a:endParaRPr lang="en-US" b="1" dirty="0"/>
          </a:p>
        </p:txBody>
      </p:sp>
      <p:sp>
        <p:nvSpPr>
          <p:cNvPr id="3" name="Content Placeholder 2"/>
          <p:cNvSpPr>
            <a:spLocks noGrp="1"/>
          </p:cNvSpPr>
          <p:nvPr>
            <p:ph idx="1"/>
          </p:nvPr>
        </p:nvSpPr>
        <p:spPr/>
        <p:txBody>
          <a:bodyPr>
            <a:normAutofit/>
          </a:bodyPr>
          <a:lstStyle/>
          <a:p>
            <a:r>
              <a:rPr lang="en-US" dirty="0" smtClean="0"/>
              <a:t>Objective</a:t>
            </a:r>
          </a:p>
          <a:p>
            <a:pPr marL="457200" lvl="1" indent="0">
              <a:buNone/>
            </a:pPr>
            <a:r>
              <a:rPr lang="en-US" sz="2000" dirty="0" smtClean="0"/>
              <a:t>  	  To learn how to use the color bands and a </a:t>
            </a:r>
            <a:r>
              <a:rPr lang="en-US" sz="2000" dirty="0" err="1" smtClean="0"/>
              <a:t>multimeter</a:t>
            </a:r>
            <a:r>
              <a:rPr lang="en-US" sz="2000" dirty="0" smtClean="0"/>
              <a:t> to gauge the resistance of resistors</a:t>
            </a:r>
          </a:p>
          <a:p>
            <a:pPr marL="457200" lvl="1" indent="0">
              <a:buNone/>
            </a:pPr>
            <a:endParaRPr lang="en-US" sz="1800" dirty="0" smtClean="0"/>
          </a:p>
          <a:p>
            <a:r>
              <a:rPr lang="en-US" dirty="0" smtClean="0"/>
              <a:t>Equipment and Material</a:t>
            </a:r>
          </a:p>
          <a:p>
            <a:pPr marL="0" indent="0">
              <a:buNone/>
            </a:pPr>
            <a:r>
              <a:rPr lang="en-US" sz="2000" dirty="0" smtClean="0"/>
              <a:t>	 </a:t>
            </a:r>
            <a:r>
              <a:rPr lang="en-US" sz="2000" dirty="0" err="1" smtClean="0"/>
              <a:t>Multimeter</a:t>
            </a:r>
            <a:r>
              <a:rPr lang="en-US" sz="2000" dirty="0" smtClean="0"/>
              <a:t>(</a:t>
            </a:r>
            <a:r>
              <a:rPr lang="en-US" sz="2000" dirty="0" err="1" smtClean="0"/>
              <a:t>GwINSTEK</a:t>
            </a:r>
            <a:r>
              <a:rPr lang="en-US" sz="2000" dirty="0" smtClean="0"/>
              <a:t> GDM-8245 CL860333)</a:t>
            </a:r>
          </a:p>
          <a:p>
            <a:pPr marL="0" indent="0">
              <a:buNone/>
            </a:pPr>
            <a:r>
              <a:rPr lang="en-US" sz="2000" dirty="0"/>
              <a:t>	</a:t>
            </a:r>
            <a:r>
              <a:rPr lang="en-US" sz="2000" dirty="0" smtClean="0"/>
              <a:t> </a:t>
            </a:r>
            <a:r>
              <a:rPr lang="en-US" sz="2000" dirty="0"/>
              <a:t>T</a:t>
            </a:r>
            <a:r>
              <a:rPr lang="en-US" sz="2000" dirty="0" smtClean="0"/>
              <a:t>hree resistors(330 Ohm, 3.9k Ohm, 1k Ohm)</a:t>
            </a:r>
          </a:p>
          <a:p>
            <a:pPr marL="0" indent="0">
              <a:buNone/>
            </a:pPr>
            <a:endParaRPr lang="en-US" sz="1800" dirty="0" smtClean="0"/>
          </a:p>
          <a:p>
            <a:r>
              <a:rPr lang="en-US" dirty="0" smtClean="0"/>
              <a:t>Research and Information</a:t>
            </a:r>
          </a:p>
          <a:p>
            <a:pPr marL="914400" lvl="2" indent="0">
              <a:buNone/>
            </a:pPr>
            <a:r>
              <a:rPr lang="en-US" dirty="0" smtClean="0"/>
              <a:t>Lab equipment and resistor tutorials at </a:t>
            </a:r>
            <a:r>
              <a:rPr lang="en-US" altLang="en-US" dirty="0" smtClean="0">
                <a:hlinkClick r:id="rId2"/>
              </a:rPr>
              <a:t>www.ivytechengineering.com</a:t>
            </a:r>
            <a:r>
              <a:rPr lang="en-US" altLang="en-US" dirty="0" smtClean="0"/>
              <a:t> and </a:t>
            </a:r>
            <a:r>
              <a:rPr lang="en-US" altLang="en-US" dirty="0" err="1" smtClean="0"/>
              <a:t>Youtube</a:t>
            </a:r>
            <a:r>
              <a:rPr lang="en-US" altLang="en-US" dirty="0" smtClean="0"/>
              <a:t>.</a:t>
            </a:r>
            <a:endParaRPr lang="en-US" altLang="en-US" dirty="0"/>
          </a:p>
          <a:p>
            <a:pPr marL="914400" lvl="2" indent="0">
              <a:buNone/>
            </a:pPr>
            <a:r>
              <a:rPr lang="en-US" altLang="en-US" dirty="0" smtClean="0"/>
              <a:t>Ohm’s Law</a:t>
            </a:r>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4</a:t>
            </a:fld>
            <a:endParaRPr lang="en-US"/>
          </a:p>
        </p:txBody>
      </p:sp>
    </p:spTree>
    <p:extLst>
      <p:ext uri="{BB962C8B-B14F-4D97-AF65-F5344CB8AC3E}">
        <p14:creationId xmlns:p14="http://schemas.microsoft.com/office/powerpoint/2010/main" val="218921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 8 – 555 Timer Chip</a:t>
            </a:r>
            <a:endParaRPr lang="en-US" dirty="0"/>
          </a:p>
        </p:txBody>
      </p:sp>
      <p:sp>
        <p:nvSpPr>
          <p:cNvPr id="5" name="Subtitle 4"/>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3" name="Slide Number Placeholder 2"/>
          <p:cNvSpPr>
            <a:spLocks noGrp="1"/>
          </p:cNvSpPr>
          <p:nvPr>
            <p:ph type="sldNum" sz="quarter" idx="12"/>
          </p:nvPr>
        </p:nvSpPr>
        <p:spPr/>
        <p:txBody>
          <a:bodyPr/>
          <a:lstStyle/>
          <a:p>
            <a:fld id="{7EA2B3E5-6C52-485C-892E-205CA57EFEA7}" type="slidenum">
              <a:rPr lang="en-US" smtClean="0"/>
              <a:t>40</a:t>
            </a:fld>
            <a:endParaRPr lang="en-US"/>
          </a:p>
        </p:txBody>
      </p:sp>
    </p:spTree>
    <p:extLst>
      <p:ext uri="{BB962C8B-B14F-4D97-AF65-F5344CB8AC3E}">
        <p14:creationId xmlns:p14="http://schemas.microsoft.com/office/powerpoint/2010/main" val="185843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8 – 555 Timer Chip</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r>
              <a:rPr lang="en-US" b="1" u="sng" dirty="0" smtClean="0"/>
              <a:t>Objective:</a:t>
            </a:r>
            <a:r>
              <a:rPr lang="en-US" dirty="0"/>
              <a:t> </a:t>
            </a:r>
            <a:r>
              <a:rPr lang="en-US" dirty="0" smtClean="0"/>
              <a:t>To learn how to make an LED blink using a 555 timer chip</a:t>
            </a:r>
          </a:p>
          <a:p>
            <a:pPr marL="0" indent="0">
              <a:buNone/>
            </a:pPr>
            <a:endParaRPr lang="en-US" b="1" u="sng" dirty="0"/>
          </a:p>
          <a:p>
            <a:pPr marL="0" indent="0">
              <a:buNone/>
            </a:pPr>
            <a:r>
              <a:rPr lang="en-US" b="1" u="sng" dirty="0" smtClean="0"/>
              <a:t>Equipment and Materials</a:t>
            </a:r>
            <a:endParaRPr lang="en-US" dirty="0"/>
          </a:p>
          <a:p>
            <a:pPr marL="0" indent="0">
              <a:buNone/>
            </a:pPr>
            <a:r>
              <a:rPr lang="en-US" dirty="0" smtClean="0"/>
              <a:t>     1x 555 timer chip</a:t>
            </a:r>
          </a:p>
          <a:p>
            <a:pPr marL="0" indent="0">
              <a:buNone/>
            </a:pPr>
            <a:r>
              <a:rPr lang="en-US" dirty="0"/>
              <a:t> </a:t>
            </a:r>
            <a:r>
              <a:rPr lang="en-US" dirty="0" smtClean="0"/>
              <a:t>    1x LED</a:t>
            </a:r>
          </a:p>
          <a:p>
            <a:pPr marL="0" indent="0">
              <a:buNone/>
            </a:pPr>
            <a:r>
              <a:rPr lang="en-US" dirty="0"/>
              <a:t> </a:t>
            </a:r>
            <a:r>
              <a:rPr lang="en-US" dirty="0" smtClean="0"/>
              <a:t>    3x Resistors</a:t>
            </a:r>
          </a:p>
          <a:p>
            <a:pPr marL="0" indent="0">
              <a:buNone/>
            </a:pPr>
            <a:r>
              <a:rPr lang="en-US" dirty="0"/>
              <a:t> </a:t>
            </a:r>
            <a:r>
              <a:rPr lang="en-US" dirty="0" smtClean="0"/>
              <a:t>    1x capacitor</a:t>
            </a:r>
          </a:p>
          <a:p>
            <a:pPr marL="0" indent="0">
              <a:buNone/>
            </a:pPr>
            <a:endParaRPr lang="en-US" dirty="0"/>
          </a:p>
          <a:p>
            <a:pPr marL="0" indent="0">
              <a:buNone/>
            </a:pPr>
            <a:r>
              <a:rPr lang="en-US" b="1" u="sng" dirty="0" smtClean="0"/>
              <a:t>Research and Information</a:t>
            </a:r>
          </a:p>
          <a:p>
            <a:pPr fontAlgn="b"/>
            <a:r>
              <a:rPr lang="en-US" dirty="0"/>
              <a:t>http://www.ti.com/lit/ds/symlink/ne555.pdf</a:t>
            </a:r>
          </a:p>
          <a:p>
            <a:pPr fontAlgn="b"/>
            <a:r>
              <a:rPr lang="en-US" dirty="0"/>
              <a:t>http://www.bowdenshobbycircuits.info/555.htm</a:t>
            </a:r>
          </a:p>
          <a:p>
            <a:pPr fontAlgn="b"/>
            <a:r>
              <a:rPr lang="en-US" dirty="0"/>
              <a:t>https://www.youtube.com/watch?v=Vbz_MKT7KnI</a:t>
            </a:r>
          </a:p>
          <a:p>
            <a:pPr fontAlgn="b"/>
            <a:r>
              <a:rPr lang="en-US" dirty="0"/>
              <a:t>http://web.udl.es/usuaris/p7806757/555-calculadora/555%20Calculator.htm</a:t>
            </a:r>
          </a:p>
          <a:p>
            <a:pPr marL="0" indent="0">
              <a:buNone/>
            </a:pPr>
            <a:endParaRPr lang="en-US" dirty="0" smtClean="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41</a:t>
            </a:fld>
            <a:endParaRPr lang="en-US"/>
          </a:p>
        </p:txBody>
      </p:sp>
    </p:spTree>
    <p:extLst>
      <p:ext uri="{BB962C8B-B14F-4D97-AF65-F5344CB8AC3E}">
        <p14:creationId xmlns:p14="http://schemas.microsoft.com/office/powerpoint/2010/main" val="1333677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8 – 555 Timer Chip</a:t>
            </a:r>
            <a:endParaRPr lang="en-US" b="1"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1847850"/>
            <a:ext cx="5801784" cy="4351338"/>
          </a:xfrm>
        </p:spPr>
      </p:pic>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42</a:t>
            </a:fld>
            <a:endParaRPr lang="en-US"/>
          </a:p>
        </p:txBody>
      </p:sp>
      <p:sp>
        <p:nvSpPr>
          <p:cNvPr id="7" name="TextBox 6"/>
          <p:cNvSpPr txBox="1"/>
          <p:nvPr/>
        </p:nvSpPr>
        <p:spPr>
          <a:xfrm>
            <a:off x="4568979" y="1456293"/>
            <a:ext cx="3054041" cy="369332"/>
          </a:xfrm>
          <a:prstGeom prst="rect">
            <a:avLst/>
          </a:prstGeom>
          <a:noFill/>
        </p:spPr>
        <p:txBody>
          <a:bodyPr wrap="none" rtlCol="0">
            <a:spAutoFit/>
          </a:bodyPr>
          <a:lstStyle/>
          <a:p>
            <a:r>
              <a:rPr lang="en-US" dirty="0" smtClean="0"/>
              <a:t>555 Timer chip running an LED</a:t>
            </a:r>
            <a:endParaRPr lang="en-US" dirty="0"/>
          </a:p>
        </p:txBody>
      </p:sp>
      <p:pic>
        <p:nvPicPr>
          <p:cNvPr id="3" name="VID_20150304_20064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370869" y="1833340"/>
            <a:ext cx="5821131" cy="4365848"/>
          </a:xfrm>
          <a:prstGeom prst="rect">
            <a:avLst/>
          </a:prstGeom>
        </p:spPr>
      </p:pic>
    </p:spTree>
    <p:extLst>
      <p:ext uri="{BB962C8B-B14F-4D97-AF65-F5344CB8AC3E}">
        <p14:creationId xmlns:p14="http://schemas.microsoft.com/office/powerpoint/2010/main" val="22948496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mute="1">
                <p:cTn id="7" fill="hold" display="0">
                  <p:stCondLst>
                    <p:cond delay="indefinite"/>
                  </p:stCondLst>
                </p:cTn>
                <p:tgtEl>
                  <p:spTgt spid="3"/>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8 – 555 Timer Chip</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Details, Procedures, etc.</a:t>
            </a:r>
            <a:endParaRPr lang="en-US" dirty="0" smtClean="0"/>
          </a:p>
          <a:p>
            <a:r>
              <a:rPr lang="en-US" dirty="0" smtClean="0"/>
              <a:t>First we researched how to hook up the 555 timer chip, mostly using the </a:t>
            </a:r>
            <a:r>
              <a:rPr lang="en-US" dirty="0" err="1" smtClean="0"/>
              <a:t>youtube</a:t>
            </a:r>
            <a:r>
              <a:rPr lang="en-US" dirty="0" smtClean="0"/>
              <a:t> video.</a:t>
            </a:r>
            <a:endParaRPr lang="en-US" dirty="0"/>
          </a:p>
          <a:p>
            <a:r>
              <a:rPr lang="en-US" dirty="0" smtClean="0"/>
              <a:t>Afterward we used the video to hook the 555 timer chip up as is shown in the picture in the previous slide.</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43</a:t>
            </a:fld>
            <a:endParaRPr lang="en-US"/>
          </a:p>
        </p:txBody>
      </p:sp>
    </p:spTree>
    <p:extLst>
      <p:ext uri="{BB962C8B-B14F-4D97-AF65-F5344CB8AC3E}">
        <p14:creationId xmlns:p14="http://schemas.microsoft.com/office/powerpoint/2010/main" val="3544711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8 – 555 Timer Chip</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1701312"/>
              </p:ext>
            </p:extLst>
          </p:nvPr>
        </p:nvGraphicFramePr>
        <p:xfrm>
          <a:off x="3655594" y="1825626"/>
          <a:ext cx="4880811" cy="2707559"/>
        </p:xfrm>
        <a:graphic>
          <a:graphicData uri="http://schemas.openxmlformats.org/drawingml/2006/table">
            <a:tbl>
              <a:tblPr/>
              <a:tblGrid>
                <a:gridCol w="172011"/>
                <a:gridCol w="516033"/>
                <a:gridCol w="516033"/>
                <a:gridCol w="814364"/>
                <a:gridCol w="516033"/>
                <a:gridCol w="516033"/>
                <a:gridCol w="636978"/>
                <a:gridCol w="459592"/>
                <a:gridCol w="733734"/>
              </a:tblGrid>
              <a:tr h="161260">
                <a:tc>
                  <a:txBody>
                    <a:bodyPr/>
                    <a:lstStyle/>
                    <a:p>
                      <a:pPr algn="l" fontAlgn="b"/>
                      <a:endParaRPr lang="en-US" sz="900" b="0" i="0" u="none" strike="noStrike" dirty="0">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gridSpan="7">
                  <a:txBody>
                    <a:bodyPr/>
                    <a:lstStyle/>
                    <a:p>
                      <a:pPr algn="l" fontAlgn="b"/>
                      <a:r>
                        <a:rPr lang="en-US" sz="900" b="0" i="0" u="none" strike="noStrike">
                          <a:solidFill>
                            <a:srgbClr val="000000"/>
                          </a:solidFill>
                          <a:effectLst/>
                          <a:latin typeface="Calibri" panose="020F0502020204030204" pitchFamily="34" charset="0"/>
                        </a:rPr>
                        <a:t>Breadboard a typical 555 Timer circuit to make an LED flash at different rates.</a:t>
                      </a:r>
                    </a:p>
                  </a:txBody>
                  <a:tcPr marL="8063" marR="8063" marT="806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r>
              <a:tr h="161260">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gridSpan="5">
                  <a:txBody>
                    <a:bodyPr/>
                    <a:lstStyle/>
                    <a:p>
                      <a:pPr algn="l" fontAlgn="b"/>
                      <a:r>
                        <a:rPr lang="en-US" sz="900" b="0" i="0" u="none" strike="noStrike">
                          <a:solidFill>
                            <a:srgbClr val="000000"/>
                          </a:solidFill>
                          <a:effectLst/>
                          <a:latin typeface="Calibri" panose="020F0502020204030204" pitchFamily="34" charset="0"/>
                        </a:rPr>
                        <a:t>Calculate appropriate values of R and C for these rates:</a:t>
                      </a:r>
                    </a:p>
                  </a:txBody>
                  <a:tcPr marL="8063" marR="8063" marT="806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r>
              <a:tr h="161260">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r>
              <a:tr h="291881">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0.5 Hz</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Ra =</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5.6</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Rb =</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27.98</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 =</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47</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 = _________2</a:t>
                      </a:r>
                    </a:p>
                  </a:txBody>
                  <a:tcPr marL="8063" marR="8063" marT="8063" marB="0" anchor="b">
                    <a:lnL>
                      <a:noFill/>
                    </a:lnL>
                    <a:lnR>
                      <a:noFill/>
                    </a:lnR>
                    <a:lnT>
                      <a:noFill/>
                    </a:lnT>
                    <a:lnB>
                      <a:noFill/>
                    </a:lnB>
                  </a:tcPr>
                </a:tc>
              </a:tr>
              <a:tr h="291881">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 Hz</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Ra =</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11.83</a:t>
                      </a:r>
                    </a:p>
                  </a:txBody>
                  <a:tcPr marL="8063" marR="8063" marT="80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Rb =</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14.96</a:t>
                      </a:r>
                    </a:p>
                  </a:txBody>
                  <a:tcPr marL="8063" marR="8063" marT="80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 =</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33</a:t>
                      </a:r>
                    </a:p>
                  </a:txBody>
                  <a:tcPr marL="8063" marR="8063" marT="80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 = ________.96</a:t>
                      </a:r>
                    </a:p>
                  </a:txBody>
                  <a:tcPr marL="8063" marR="8063" marT="8063" marB="0" anchor="b">
                    <a:lnL>
                      <a:noFill/>
                    </a:lnL>
                    <a:lnR>
                      <a:noFill/>
                    </a:lnR>
                    <a:lnT>
                      <a:noFill/>
                    </a:lnT>
                    <a:lnB>
                      <a:noFill/>
                    </a:lnB>
                  </a:tcPr>
                </a:tc>
              </a:tr>
              <a:tr h="291881">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 Hz</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Ra =</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2.16</a:t>
                      </a:r>
                    </a:p>
                  </a:txBody>
                  <a:tcPr marL="8063" marR="8063" marT="80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Rb =</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6.81</a:t>
                      </a:r>
                    </a:p>
                  </a:txBody>
                  <a:tcPr marL="8063" marR="8063" marT="80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 =</a:t>
                      </a: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47</a:t>
                      </a:r>
                    </a:p>
                  </a:txBody>
                  <a:tcPr marL="8063" marR="8063" marT="80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 = _______.51</a:t>
                      </a:r>
                    </a:p>
                  </a:txBody>
                  <a:tcPr marL="8063" marR="8063" marT="8063" marB="0" anchor="b">
                    <a:lnL>
                      <a:noFill/>
                    </a:lnL>
                    <a:lnR>
                      <a:noFill/>
                    </a:lnR>
                    <a:lnT>
                      <a:noFill/>
                    </a:lnT>
                    <a:lnB>
                      <a:noFill/>
                    </a:lnB>
                  </a:tcPr>
                </a:tc>
              </a:tr>
              <a:tr h="216089">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r>
              <a:tr h="161260">
                <a:tc>
                  <a:txBody>
                    <a:bodyPr/>
                    <a:lstStyle/>
                    <a:p>
                      <a:pPr algn="l" fontAlgn="b"/>
                      <a:endParaRPr lang="en-US" sz="900" b="0" i="0" u="none" strike="noStrike" dirty="0">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gridSpan="8">
                  <a:txBody>
                    <a:bodyPr/>
                    <a:lstStyle/>
                    <a:p>
                      <a:pPr algn="l" fontAlgn="b"/>
                      <a:r>
                        <a:rPr lang="en-US" sz="900" b="0" i="0" u="none" strike="noStrike">
                          <a:solidFill>
                            <a:srgbClr val="000000"/>
                          </a:solidFill>
                          <a:effectLst/>
                          <a:latin typeface="Calibri" panose="020F0502020204030204" pitchFamily="34" charset="0"/>
                        </a:rPr>
                        <a:t>Measure the output of the 555 Timer on an Oscilloscope to verify each of the frequencies.</a:t>
                      </a:r>
                    </a:p>
                  </a:txBody>
                  <a:tcPr marL="8063" marR="8063" marT="806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260">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r>
              <a:tr h="161260">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r>
                        <a:rPr lang="en-US" sz="900" b="0" i="0" u="sng" strike="noStrike">
                          <a:solidFill>
                            <a:srgbClr val="000000"/>
                          </a:solidFill>
                          <a:effectLst/>
                          <a:latin typeface="Calibri" panose="020F0502020204030204" pitchFamily="34" charset="0"/>
                        </a:rPr>
                        <a:t>Expected</a:t>
                      </a: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gridSpan="2">
                  <a:txBody>
                    <a:bodyPr/>
                    <a:lstStyle/>
                    <a:p>
                      <a:pPr algn="l" fontAlgn="b"/>
                      <a:r>
                        <a:rPr lang="en-US" sz="900" b="0" i="0" u="sng" strike="noStrike">
                          <a:solidFill>
                            <a:srgbClr val="000000"/>
                          </a:solidFill>
                          <a:effectLst/>
                          <a:latin typeface="Calibri" panose="020F0502020204030204" pitchFamily="34" charset="0"/>
                        </a:rPr>
                        <a:t>Measured</a:t>
                      </a:r>
                    </a:p>
                  </a:txBody>
                  <a:tcPr marL="8063" marR="8063" marT="8063"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r>
              <a:tr h="216089">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0.5 Hz</a:t>
                      </a: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.51 Hz</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r>
              <a:tr h="216089">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 Hz</a:t>
                      </a: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1.04 Hz</a:t>
                      </a:r>
                    </a:p>
                  </a:txBody>
                  <a:tcPr marL="8063" marR="8063" marT="80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r>
              <a:tr h="216089">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 Hz</a:t>
                      </a: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1.94</a:t>
                      </a:r>
                    </a:p>
                  </a:txBody>
                  <a:tcPr marL="8063" marR="8063" marT="80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063" marR="8063" marT="8063" marB="0" anchor="b">
                    <a:lnL>
                      <a:noFill/>
                    </a:lnL>
                    <a:lnR>
                      <a:noFill/>
                    </a:lnR>
                    <a:lnT>
                      <a:noFill/>
                    </a:lnT>
                    <a:lnB>
                      <a:noFill/>
                    </a:lnB>
                  </a:tcPr>
                </a:tc>
              </a:tr>
            </a:tbl>
          </a:graphicData>
        </a:graphic>
      </p:graphicFrame>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44</a:t>
            </a:fld>
            <a:endParaRPr lang="en-US"/>
          </a:p>
        </p:txBody>
      </p:sp>
    </p:spTree>
    <p:extLst>
      <p:ext uri="{BB962C8B-B14F-4D97-AF65-F5344CB8AC3E}">
        <p14:creationId xmlns:p14="http://schemas.microsoft.com/office/powerpoint/2010/main" val="763375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8 – 555 Timer Chip</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Summary and Conclusions</a:t>
            </a:r>
          </a:p>
          <a:p>
            <a:pPr marL="0" indent="0">
              <a:buNone/>
            </a:pPr>
            <a:r>
              <a:rPr lang="en-US" dirty="0" smtClean="0"/>
              <a:t>This lab I learned what a timer chip can do and a couple ways to hook one up. I believe I still have a lot to learn about timer chips though before I can think about hooking one up without a diagram.</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45</a:t>
            </a:fld>
            <a:endParaRPr lang="en-US"/>
          </a:p>
        </p:txBody>
      </p:sp>
    </p:spTree>
    <p:extLst>
      <p:ext uri="{BB962C8B-B14F-4D97-AF65-F5344CB8AC3E}">
        <p14:creationId xmlns:p14="http://schemas.microsoft.com/office/powerpoint/2010/main" val="615918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 9 – Filters</a:t>
            </a:r>
            <a:endParaRPr lang="en-US" dirty="0"/>
          </a:p>
        </p:txBody>
      </p:sp>
      <p:sp>
        <p:nvSpPr>
          <p:cNvPr id="5" name="Subtitle 4"/>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3" name="Slide Number Placeholder 2"/>
          <p:cNvSpPr>
            <a:spLocks noGrp="1"/>
          </p:cNvSpPr>
          <p:nvPr>
            <p:ph type="sldNum" sz="quarter" idx="12"/>
          </p:nvPr>
        </p:nvSpPr>
        <p:spPr/>
        <p:txBody>
          <a:bodyPr/>
          <a:lstStyle/>
          <a:p>
            <a:fld id="{7EA2B3E5-6C52-485C-892E-205CA57EFEA7}" type="slidenum">
              <a:rPr lang="en-US" smtClean="0"/>
              <a:t>46</a:t>
            </a:fld>
            <a:endParaRPr lang="en-US"/>
          </a:p>
        </p:txBody>
      </p:sp>
    </p:spTree>
    <p:extLst>
      <p:ext uri="{BB962C8B-B14F-4D97-AF65-F5344CB8AC3E}">
        <p14:creationId xmlns:p14="http://schemas.microsoft.com/office/powerpoint/2010/main" val="2408851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9 – Filters</a:t>
            </a:r>
            <a:endParaRPr lang="en-US" b="1" dirty="0"/>
          </a:p>
        </p:txBody>
      </p:sp>
      <p:sp>
        <p:nvSpPr>
          <p:cNvPr id="3" name="Content Placeholder 2"/>
          <p:cNvSpPr>
            <a:spLocks noGrp="1"/>
          </p:cNvSpPr>
          <p:nvPr>
            <p:ph idx="1"/>
          </p:nvPr>
        </p:nvSpPr>
        <p:spPr/>
        <p:txBody>
          <a:bodyPr/>
          <a:lstStyle/>
          <a:p>
            <a:pPr marL="0" indent="0">
              <a:buNone/>
            </a:pPr>
            <a:r>
              <a:rPr lang="en-US" b="1" u="sng" dirty="0" smtClean="0"/>
              <a:t>Objective:</a:t>
            </a:r>
            <a:r>
              <a:rPr lang="en-US" dirty="0" smtClean="0"/>
              <a:t> To learn how to filter a sine wave</a:t>
            </a:r>
          </a:p>
          <a:p>
            <a:pPr marL="0" indent="0">
              <a:buNone/>
            </a:pPr>
            <a:endParaRPr lang="en-US" b="1" u="sng" dirty="0"/>
          </a:p>
          <a:p>
            <a:pPr marL="0" indent="0">
              <a:buNone/>
            </a:pPr>
            <a:r>
              <a:rPr lang="en-US" b="1" u="sng" dirty="0" smtClean="0"/>
              <a:t>Equipment and Materials:</a:t>
            </a:r>
          </a:p>
          <a:p>
            <a:pPr marL="0" indent="0">
              <a:buNone/>
            </a:pPr>
            <a:r>
              <a:rPr lang="en-US" dirty="0"/>
              <a:t> </a:t>
            </a:r>
            <a:r>
              <a:rPr lang="en-US" dirty="0" smtClean="0"/>
              <a:t>      1x 1k ohm resistor</a:t>
            </a:r>
          </a:p>
          <a:p>
            <a:pPr marL="0" indent="0">
              <a:buNone/>
            </a:pPr>
            <a:r>
              <a:rPr lang="en-US" dirty="0"/>
              <a:t> </a:t>
            </a:r>
            <a:r>
              <a:rPr lang="en-US" dirty="0" smtClean="0"/>
              <a:t>      1x .47 </a:t>
            </a:r>
            <a:r>
              <a:rPr lang="en-US" dirty="0" err="1" smtClean="0"/>
              <a:t>microFahrad</a:t>
            </a:r>
            <a:r>
              <a:rPr lang="en-US" dirty="0" smtClean="0"/>
              <a:t> capacitor</a:t>
            </a:r>
          </a:p>
          <a:p>
            <a:pPr marL="0" indent="0">
              <a:buNone/>
            </a:pPr>
            <a:endParaRPr lang="en-US" dirty="0"/>
          </a:p>
          <a:p>
            <a:pPr marL="0" indent="0">
              <a:buNone/>
            </a:pPr>
            <a:r>
              <a:rPr lang="en-US" b="1" u="sng" dirty="0" smtClean="0"/>
              <a:t>Research and Information</a:t>
            </a:r>
          </a:p>
          <a:p>
            <a:pPr marL="0" indent="0">
              <a:buNone/>
            </a:pPr>
            <a:r>
              <a:rPr lang="en-US" dirty="0"/>
              <a:t> </a:t>
            </a:r>
            <a:r>
              <a:rPr lang="en-US" dirty="0" smtClean="0"/>
              <a:t>     Document in blackboard</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47</a:t>
            </a:fld>
            <a:endParaRPr lang="en-US"/>
          </a:p>
        </p:txBody>
      </p:sp>
    </p:spTree>
    <p:extLst>
      <p:ext uri="{BB962C8B-B14F-4D97-AF65-F5344CB8AC3E}">
        <p14:creationId xmlns:p14="http://schemas.microsoft.com/office/powerpoint/2010/main" val="812227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9 - Filters</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sp>
        <p:nvSpPr>
          <p:cNvPr id="4" name="Footer Placeholder 3"/>
          <p:cNvSpPr>
            <a:spLocks noGrp="1"/>
          </p:cNvSpPr>
          <p:nvPr>
            <p:ph type="ftr" sz="quarter" idx="11"/>
          </p:nvPr>
        </p:nvSpPr>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48</a:t>
            </a:fld>
            <a:endParaRPr lang="en-US"/>
          </a:p>
        </p:txBody>
      </p:sp>
    </p:spTree>
    <p:extLst>
      <p:ext uri="{BB962C8B-B14F-4D97-AF65-F5344CB8AC3E}">
        <p14:creationId xmlns:p14="http://schemas.microsoft.com/office/powerpoint/2010/main" val="1003096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9 – Filters</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Details, Procedures, etc.</a:t>
            </a:r>
            <a:endParaRPr lang="en-US" dirty="0" smtClean="0"/>
          </a:p>
          <a:p>
            <a:r>
              <a:rPr lang="en-US" dirty="0" smtClean="0"/>
              <a:t>First we read the document on the blackboard page.</a:t>
            </a:r>
            <a:r>
              <a:rPr lang="en-US" dirty="0"/>
              <a:t> </a:t>
            </a:r>
            <a:r>
              <a:rPr lang="en-US" dirty="0" smtClean="0"/>
              <a:t>Afterward there was a bit more research to do online. </a:t>
            </a:r>
          </a:p>
          <a:p>
            <a:r>
              <a:rPr lang="en-US" dirty="0" smtClean="0"/>
              <a:t>Next we hooked up a capacitor and resistor in series to form a filter.</a:t>
            </a:r>
          </a:p>
          <a:p>
            <a:r>
              <a:rPr lang="en-US" dirty="0" smtClean="0"/>
              <a:t>Using the function generator, we applied a sine wave through the filter and continued changing the frequency. We recorded what happened to the wave on the chart in the next slide.</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49</a:t>
            </a:fld>
            <a:endParaRPr lang="en-US"/>
          </a:p>
        </p:txBody>
      </p:sp>
    </p:spTree>
    <p:extLst>
      <p:ext uri="{BB962C8B-B14F-4D97-AF65-F5344CB8AC3E}">
        <p14:creationId xmlns:p14="http://schemas.microsoft.com/office/powerpoint/2010/main" val="327731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 – Resistors</a:t>
            </a:r>
            <a:endParaRPr lang="en-US" b="1" dirty="0"/>
          </a:p>
        </p:txBody>
      </p:sp>
      <p:sp>
        <p:nvSpPr>
          <p:cNvPr id="3" name="Content Placeholder 2"/>
          <p:cNvSpPr>
            <a:spLocks noGrp="1"/>
          </p:cNvSpPr>
          <p:nvPr>
            <p:ph idx="1"/>
          </p:nvPr>
        </p:nvSpPr>
        <p:spPr/>
        <p:txBody>
          <a:bodyPr/>
          <a:lstStyle/>
          <a:p>
            <a:pPr marL="0" indent="0" algn="ctr">
              <a:buNone/>
            </a:pPr>
            <a:r>
              <a:rPr lang="en-US" u="sng" dirty="0" smtClean="0"/>
              <a:t>Details, Procedures, etc.</a:t>
            </a:r>
          </a:p>
          <a:p>
            <a:r>
              <a:rPr lang="en-US" dirty="0" smtClean="0"/>
              <a:t>Watch tutorial videos on lab equipment, Ohm’s law, and resistors.</a:t>
            </a:r>
          </a:p>
          <a:p>
            <a:r>
              <a:rPr lang="en-US" dirty="0" smtClean="0"/>
              <a:t>Measure the resistance of resistors using the color bands on the resistors.</a:t>
            </a:r>
          </a:p>
          <a:p>
            <a:r>
              <a:rPr lang="en-US" dirty="0" smtClean="0"/>
              <a:t>Turn on and use a </a:t>
            </a:r>
            <a:r>
              <a:rPr lang="en-US" dirty="0" err="1" smtClean="0"/>
              <a:t>multimeter</a:t>
            </a:r>
            <a:r>
              <a:rPr lang="en-US" dirty="0" smtClean="0"/>
              <a:t> to measure the actual resistance of the resistors.</a:t>
            </a:r>
          </a:p>
          <a:p>
            <a:r>
              <a:rPr lang="en-US" dirty="0" smtClean="0"/>
              <a:t>Determined whether the resistors were within tolerance given by the resistor bands.</a:t>
            </a:r>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5</a:t>
            </a:fld>
            <a:endParaRPr lang="en-US"/>
          </a:p>
        </p:txBody>
      </p:sp>
    </p:spTree>
    <p:extLst>
      <p:ext uri="{BB962C8B-B14F-4D97-AF65-F5344CB8AC3E}">
        <p14:creationId xmlns:p14="http://schemas.microsoft.com/office/powerpoint/2010/main" val="2363733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9 – Filters</a:t>
            </a:r>
            <a:endParaRPr lang="en-US"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83339396"/>
              </p:ext>
            </p:extLst>
          </p:nvPr>
        </p:nvGraphicFramePr>
        <p:xfrm>
          <a:off x="0" y="0"/>
          <a:ext cx="4521668" cy="6425967"/>
        </p:xfrm>
        <a:graphic>
          <a:graphicData uri="http://schemas.openxmlformats.org/drawingml/2006/table">
            <a:tbl>
              <a:tblPr>
                <a:tableStyleId>{5C22544A-7EE6-4342-B048-85BDC9FD1C3A}</a:tableStyleId>
              </a:tblPr>
              <a:tblGrid>
                <a:gridCol w="895934"/>
                <a:gridCol w="895934"/>
                <a:gridCol w="895934"/>
                <a:gridCol w="895934"/>
                <a:gridCol w="937932"/>
              </a:tblGrid>
              <a:tr h="287976">
                <a:tc>
                  <a:txBody>
                    <a:bodyPr/>
                    <a:lstStyle/>
                    <a:p>
                      <a:pPr algn="l" fontAlgn="b"/>
                      <a:r>
                        <a:rPr lang="en-US" sz="700" u="none" strike="noStrike">
                          <a:effectLst/>
                        </a:rPr>
                        <a:t>Frequency</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Vout</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10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983.6</a:t>
                      </a:r>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20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C=</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4.75E-07</a:t>
                      </a:r>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30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Fc=</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3.406E+02</a:t>
                      </a:r>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40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1.02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50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1.02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60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1.02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70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80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90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0.98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100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0.98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200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0.88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300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0.76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400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0.66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500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0.58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600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700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0.46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800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0.42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900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0.38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1000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0.34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2000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0.18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3000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0.18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4000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0.16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5000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0.14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6000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0.12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7000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0.12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8000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0.046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9000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0.038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20000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0.018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30000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0.0128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40000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0.0104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50000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0.0092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60000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0.008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70000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0.0072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80000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0.0068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54555">
                <a:tc>
                  <a:txBody>
                    <a:bodyPr/>
                    <a:lstStyle/>
                    <a:p>
                      <a:pPr algn="r" fontAlgn="b"/>
                      <a:r>
                        <a:rPr lang="en-US" sz="700" u="none" strike="noStrike">
                          <a:effectLst/>
                        </a:rPr>
                        <a:t>90000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0.0064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574011">
                <a:tc>
                  <a:txBody>
                    <a:bodyPr/>
                    <a:lstStyle/>
                    <a:p>
                      <a:pPr algn="r" fontAlgn="b"/>
                      <a:r>
                        <a:rPr lang="en-US" sz="700" u="none" strike="noStrike">
                          <a:effectLst/>
                        </a:rPr>
                        <a:t>100000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0.0064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tr>
            </a:tbl>
          </a:graphicData>
        </a:graphic>
      </p:graphicFrame>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50</a:t>
            </a:fld>
            <a:endParaRPr lang="en-US"/>
          </a:p>
        </p:txBody>
      </p:sp>
      <p:sp>
        <p:nvSpPr>
          <p:cNvPr id="10" name="TextBox 1"/>
          <p:cNvSpPr txBox="1"/>
          <p:nvPr/>
        </p:nvSpPr>
        <p:spPr>
          <a:xfrm>
            <a:off x="-3924520" y="-1766673"/>
            <a:ext cx="45719" cy="23245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100"/>
          </a:p>
        </p:txBody>
      </p:sp>
      <p:pic>
        <p:nvPicPr>
          <p:cNvPr id="14" name="Picture 13"/>
          <p:cNvPicPr>
            <a:picLocks noChangeAspect="1"/>
          </p:cNvPicPr>
          <p:nvPr/>
        </p:nvPicPr>
        <p:blipFill>
          <a:blip r:embed="rId2"/>
          <a:stretch>
            <a:fillRect/>
          </a:stretch>
        </p:blipFill>
        <p:spPr>
          <a:xfrm>
            <a:off x="2057400" y="2645703"/>
            <a:ext cx="4615072" cy="2755631"/>
          </a:xfrm>
          <a:prstGeom prst="rect">
            <a:avLst/>
          </a:prstGeom>
        </p:spPr>
      </p:pic>
    </p:spTree>
    <p:extLst>
      <p:ext uri="{BB962C8B-B14F-4D97-AF65-F5344CB8AC3E}">
        <p14:creationId xmlns:p14="http://schemas.microsoft.com/office/powerpoint/2010/main" val="2199885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10 – Converting a Square Wave to a Sine Wave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37156"/>
            <a:ext cx="12192000" cy="3420844"/>
          </a:xfrm>
          <a:prstGeom prst="rect">
            <a:avLst/>
          </a:prstGeom>
        </p:spPr>
      </p:pic>
      <p:sp>
        <p:nvSpPr>
          <p:cNvPr id="8" name="Footer Placeholder 7"/>
          <p:cNvSpPr>
            <a:spLocks noGrp="1"/>
          </p:cNvSpPr>
          <p:nvPr>
            <p:ph type="ftr" sz="quarter" idx="11"/>
          </p:nvPr>
        </p:nvSpPr>
        <p:spPr>
          <a:xfrm>
            <a:off x="0" y="6367884"/>
            <a:ext cx="4114800" cy="365125"/>
          </a:xfrm>
        </p:spPr>
        <p:txBody>
          <a:bodyPr/>
          <a:lstStyle/>
          <a:p>
            <a:r>
              <a:rPr lang="en-US" dirty="0" smtClean="0"/>
              <a:t>EECT 101-50C Lab Notebook</a:t>
            </a:r>
            <a:endParaRPr lang="en-US" dirty="0"/>
          </a:p>
        </p:txBody>
      </p:sp>
      <p:sp>
        <p:nvSpPr>
          <p:cNvPr id="9" name="Slide Number Placeholder 8"/>
          <p:cNvSpPr>
            <a:spLocks noGrp="1"/>
          </p:cNvSpPr>
          <p:nvPr>
            <p:ph type="sldNum" sz="quarter" idx="12"/>
          </p:nvPr>
        </p:nvSpPr>
        <p:spPr/>
        <p:txBody>
          <a:bodyPr/>
          <a:lstStyle/>
          <a:p>
            <a:fld id="{7EA2B3E5-6C52-485C-892E-205CA57EFEA7}" type="slidenum">
              <a:rPr lang="en-US" smtClean="0"/>
              <a:t>51</a:t>
            </a:fld>
            <a:endParaRPr lang="en-US"/>
          </a:p>
        </p:txBody>
      </p:sp>
    </p:spTree>
    <p:extLst>
      <p:ext uri="{BB962C8B-B14F-4D97-AF65-F5344CB8AC3E}">
        <p14:creationId xmlns:p14="http://schemas.microsoft.com/office/powerpoint/2010/main" val="2659913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Week 10 – Converting a Square Wave to a Sine Wave</a:t>
            </a:r>
            <a:endParaRPr lang="en-US" b="1" dirty="0"/>
          </a:p>
        </p:txBody>
      </p:sp>
      <p:sp>
        <p:nvSpPr>
          <p:cNvPr id="3" name="Content Placeholder 2"/>
          <p:cNvSpPr>
            <a:spLocks noGrp="1"/>
          </p:cNvSpPr>
          <p:nvPr>
            <p:ph idx="1"/>
          </p:nvPr>
        </p:nvSpPr>
        <p:spPr/>
        <p:txBody>
          <a:bodyPr>
            <a:normAutofit fontScale="47500" lnSpcReduction="20000"/>
          </a:bodyPr>
          <a:lstStyle/>
          <a:p>
            <a:pPr marL="0" indent="0">
              <a:buNone/>
            </a:pPr>
            <a:r>
              <a:rPr lang="en-US" b="1" u="sng" dirty="0" smtClean="0"/>
              <a:t>Objective</a:t>
            </a:r>
          </a:p>
          <a:p>
            <a:pPr marL="0" indent="0">
              <a:buNone/>
            </a:pPr>
            <a:r>
              <a:rPr lang="en-US" dirty="0"/>
              <a:t> </a:t>
            </a:r>
            <a:r>
              <a:rPr lang="en-US" dirty="0" smtClean="0"/>
              <a:t>      To research and learn how to convert a square wave to a sine wave, then do the conversion on a breadboard</a:t>
            </a:r>
          </a:p>
          <a:p>
            <a:endParaRPr lang="en-US" dirty="0"/>
          </a:p>
          <a:p>
            <a:pPr marL="0" indent="0">
              <a:buNone/>
            </a:pPr>
            <a:r>
              <a:rPr lang="en-US" b="1" u="sng" dirty="0" smtClean="0"/>
              <a:t>Equipment and Materials</a:t>
            </a:r>
          </a:p>
          <a:p>
            <a:pPr marL="0" indent="0">
              <a:buNone/>
            </a:pPr>
            <a:r>
              <a:rPr lang="en-US" dirty="0"/>
              <a:t> </a:t>
            </a:r>
            <a:r>
              <a:rPr lang="en-US" dirty="0" smtClean="0"/>
              <a:t>      Function Generator: </a:t>
            </a:r>
            <a:r>
              <a:rPr lang="en-US" dirty="0" err="1" smtClean="0"/>
              <a:t>GwINSTEK</a:t>
            </a:r>
            <a:r>
              <a:rPr lang="en-US" dirty="0" smtClean="0"/>
              <a:t>, GFG-8210, S/N: C705254</a:t>
            </a:r>
          </a:p>
          <a:p>
            <a:pPr marL="0" indent="0">
              <a:buNone/>
            </a:pPr>
            <a:r>
              <a:rPr lang="en-US" dirty="0"/>
              <a:t> </a:t>
            </a:r>
            <a:r>
              <a:rPr lang="en-US" dirty="0" smtClean="0"/>
              <a:t>      Oscilloscope: Tektronix, TDS 220, S/N: B083259</a:t>
            </a:r>
          </a:p>
          <a:p>
            <a:pPr marL="0" indent="0">
              <a:buNone/>
            </a:pPr>
            <a:r>
              <a:rPr lang="en-US" dirty="0"/>
              <a:t> </a:t>
            </a:r>
            <a:r>
              <a:rPr lang="en-US" dirty="0" smtClean="0"/>
              <a:t>      </a:t>
            </a:r>
            <a:r>
              <a:rPr lang="en-US" dirty="0" err="1" smtClean="0"/>
              <a:t>Solderless</a:t>
            </a:r>
            <a:r>
              <a:rPr lang="en-US" dirty="0" smtClean="0"/>
              <a:t> Breadboard</a:t>
            </a:r>
          </a:p>
          <a:p>
            <a:pPr marL="0" indent="0">
              <a:buNone/>
            </a:pPr>
            <a:r>
              <a:rPr lang="en-US" dirty="0" smtClean="0"/>
              <a:t>       3x 100 ohm resistors, 3x 4.7 </a:t>
            </a:r>
            <a:r>
              <a:rPr lang="en-US" dirty="0" err="1" smtClean="0"/>
              <a:t>microFahrad</a:t>
            </a:r>
            <a:r>
              <a:rPr lang="en-US" dirty="0" smtClean="0"/>
              <a:t> capacitors</a:t>
            </a:r>
          </a:p>
          <a:p>
            <a:pPr marL="0" indent="0">
              <a:buNone/>
            </a:pPr>
            <a:r>
              <a:rPr lang="en-US" dirty="0"/>
              <a:t> </a:t>
            </a:r>
            <a:r>
              <a:rPr lang="en-US" dirty="0" smtClean="0"/>
              <a:t>      </a:t>
            </a:r>
            <a:r>
              <a:rPr lang="en-US" dirty="0" err="1" smtClean="0"/>
              <a:t>Multisim</a:t>
            </a:r>
            <a:endParaRPr lang="en-US" dirty="0" smtClean="0"/>
          </a:p>
          <a:p>
            <a:endParaRPr lang="en-US" dirty="0"/>
          </a:p>
          <a:p>
            <a:pPr marL="0" indent="0">
              <a:buNone/>
            </a:pPr>
            <a:r>
              <a:rPr lang="en-US" b="1" u="sng" dirty="0" smtClean="0"/>
              <a:t>Research and Information</a:t>
            </a:r>
          </a:p>
          <a:p>
            <a:pPr marL="0" indent="0">
              <a:buNone/>
            </a:pPr>
            <a:r>
              <a:rPr lang="en-US" dirty="0" smtClean="0"/>
              <a:t>       </a:t>
            </a:r>
            <a:r>
              <a:rPr lang="en-US" dirty="0" smtClean="0">
                <a:hlinkClick r:id="rId2"/>
              </a:rPr>
              <a:t>http://www.learnabout-electronics.org/Downloads/ac_theory_module08.pdf</a:t>
            </a:r>
            <a:endParaRPr lang="en-US" dirty="0" smtClean="0"/>
          </a:p>
          <a:p>
            <a:r>
              <a:rPr lang="en-US" b="1" u="sng" dirty="0" smtClean="0"/>
              <a:t>change </a:t>
            </a:r>
            <a:r>
              <a:rPr lang="en-US" b="1" u="sng" dirty="0"/>
              <a:t>a square wave into a sine wave (3 pole R-C filter</a:t>
            </a:r>
            <a:r>
              <a:rPr lang="en-US" b="1" u="sng" dirty="0" smtClean="0"/>
              <a:t>)</a:t>
            </a:r>
          </a:p>
          <a:p>
            <a:pPr marL="0" indent="0">
              <a:buNone/>
            </a:pPr>
            <a:r>
              <a:rPr lang="en-US" dirty="0" smtClean="0"/>
              <a:t>       </a:t>
            </a:r>
            <a:r>
              <a:rPr lang="en-US" dirty="0" smtClean="0">
                <a:hlinkClick r:id="rId3"/>
              </a:rPr>
              <a:t>https://www.youtube.com/watch?v=IIDp0nfPrts</a:t>
            </a:r>
            <a:endParaRPr lang="en-US" dirty="0" smtClean="0"/>
          </a:p>
          <a:p>
            <a:r>
              <a:rPr lang="en-US" b="1" u="sng" dirty="0"/>
              <a:t>change a square wave into a sine wave, part 2 (low frequencies</a:t>
            </a:r>
            <a:r>
              <a:rPr lang="en-US" b="1" u="sng" dirty="0" smtClean="0"/>
              <a:t>)</a:t>
            </a:r>
          </a:p>
          <a:p>
            <a:pPr marL="0" indent="0">
              <a:buNone/>
            </a:pPr>
            <a:r>
              <a:rPr lang="en-US" dirty="0" smtClean="0"/>
              <a:t>       https://www.youtube.com/watch?v=Ly6X1ttNbdU</a:t>
            </a:r>
            <a:endParaRPr lang="en-US" dirty="0"/>
          </a:p>
        </p:txBody>
      </p:sp>
      <p:sp>
        <p:nvSpPr>
          <p:cNvPr id="4" name="Footer Placeholder 3"/>
          <p:cNvSpPr>
            <a:spLocks noGrp="1"/>
          </p:cNvSpPr>
          <p:nvPr>
            <p:ph type="ftr" sz="quarter" idx="11"/>
          </p:nvPr>
        </p:nvSpPr>
        <p:spPr>
          <a:xfrm>
            <a:off x="0" y="6358553"/>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52</a:t>
            </a:fld>
            <a:endParaRPr lang="en-US"/>
          </a:p>
        </p:txBody>
      </p:sp>
    </p:spTree>
    <p:extLst>
      <p:ext uri="{BB962C8B-B14F-4D97-AF65-F5344CB8AC3E}">
        <p14:creationId xmlns:p14="http://schemas.microsoft.com/office/powerpoint/2010/main" val="258200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Week 10 – Converting a Square Wave to a Sine Wave</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Details, Procedures, etc.</a:t>
            </a:r>
            <a:endParaRPr lang="en-US" dirty="0" smtClean="0"/>
          </a:p>
          <a:p>
            <a:r>
              <a:rPr lang="en-US" sz="2000" dirty="0" smtClean="0">
                <a:latin typeface="Times New Roman" panose="02020603050405020304" pitchFamily="18" charset="0"/>
                <a:cs typeface="Times New Roman" panose="02020603050405020304" pitchFamily="18" charset="0"/>
              </a:rPr>
              <a:t>Begin by looking up tutorials on </a:t>
            </a:r>
            <a:r>
              <a:rPr lang="en-US" sz="2000" dirty="0" err="1" smtClean="0">
                <a:latin typeface="Times New Roman" panose="02020603050405020304" pitchFamily="18" charset="0"/>
                <a:cs typeface="Times New Roman" panose="02020603050405020304" pitchFamily="18" charset="0"/>
              </a:rPr>
              <a:t>youtube</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Loaded up </a:t>
            </a:r>
            <a:r>
              <a:rPr lang="en-US" sz="2000" dirty="0" err="1" smtClean="0">
                <a:latin typeface="Times New Roman" panose="02020603050405020304" pitchFamily="18" charset="0"/>
                <a:cs typeface="Times New Roman" panose="02020603050405020304" pitchFamily="18" charset="0"/>
              </a:rPr>
              <a:t>multisim</a:t>
            </a:r>
            <a:r>
              <a:rPr lang="en-US" sz="2000" dirty="0" smtClean="0">
                <a:latin typeface="Times New Roman" panose="02020603050405020304" pitchFamily="18" charset="0"/>
                <a:cs typeface="Times New Roman" panose="02020603050405020304" pitchFamily="18" charset="0"/>
              </a:rPr>
              <a:t> and tested a series of resistors and capacitors of varying resistances and </a:t>
            </a:r>
            <a:r>
              <a:rPr lang="en-US" sz="2000" dirty="0" err="1" smtClean="0">
                <a:latin typeface="Times New Roman" panose="02020603050405020304" pitchFamily="18" charset="0"/>
                <a:cs typeface="Times New Roman" panose="02020603050405020304" pitchFamily="18" charset="0"/>
              </a:rPr>
              <a:t>fahrads</a:t>
            </a:r>
            <a:r>
              <a:rPr lang="en-US" sz="2000" dirty="0" smtClean="0">
                <a:latin typeface="Times New Roman" panose="02020603050405020304" pitchFamily="18" charset="0"/>
                <a:cs typeface="Times New Roman" panose="02020603050405020304" pitchFamily="18" charset="0"/>
              </a:rPr>
              <a:t> to give a sine wave as close to a round, even sine wave as possible.</a:t>
            </a:r>
          </a:p>
          <a:p>
            <a:r>
              <a:rPr lang="en-US" sz="2000" dirty="0" smtClean="0">
                <a:latin typeface="Times New Roman" panose="02020603050405020304" pitchFamily="18" charset="0"/>
                <a:cs typeface="Times New Roman" panose="02020603050405020304" pitchFamily="18" charset="0"/>
              </a:rPr>
              <a:t>After much testing I found that using 100 ohm resistors and 4.7 </a:t>
            </a:r>
            <a:r>
              <a:rPr lang="en-US" sz="2000" dirty="0" err="1" smtClean="0">
                <a:latin typeface="Times New Roman" panose="02020603050405020304" pitchFamily="18" charset="0"/>
                <a:cs typeface="Times New Roman" panose="02020603050405020304" pitchFamily="18" charset="0"/>
              </a:rPr>
              <a:t>microFahrad</a:t>
            </a:r>
            <a:r>
              <a:rPr lang="en-US" sz="2000" dirty="0" smtClean="0">
                <a:latin typeface="Times New Roman" panose="02020603050405020304" pitchFamily="18" charset="0"/>
                <a:cs typeface="Times New Roman" panose="02020603050405020304" pitchFamily="18" charset="0"/>
              </a:rPr>
              <a:t> capacitors gave a wave very close to a sine wave.</a:t>
            </a:r>
          </a:p>
          <a:p>
            <a:r>
              <a:rPr lang="en-US" sz="2000" dirty="0" smtClean="0">
                <a:latin typeface="Times New Roman" panose="02020603050405020304" pitchFamily="18" charset="0"/>
                <a:cs typeface="Times New Roman" panose="02020603050405020304" pitchFamily="18" charset="0"/>
              </a:rPr>
              <a:t>Proceeded to hook up the circuit from </a:t>
            </a:r>
            <a:r>
              <a:rPr lang="en-US" sz="2000" dirty="0" err="1" smtClean="0">
                <a:latin typeface="Times New Roman" panose="02020603050405020304" pitchFamily="18" charset="0"/>
                <a:cs typeface="Times New Roman" panose="02020603050405020304" pitchFamily="18" charset="0"/>
              </a:rPr>
              <a:t>multisim</a:t>
            </a:r>
            <a:r>
              <a:rPr lang="en-US" sz="2000" dirty="0" smtClean="0">
                <a:latin typeface="Times New Roman" panose="02020603050405020304" pitchFamily="18" charset="0"/>
                <a:cs typeface="Times New Roman" panose="02020603050405020304" pitchFamily="18" charset="0"/>
              </a:rPr>
              <a:t> on a </a:t>
            </a:r>
            <a:r>
              <a:rPr lang="en-US" sz="2000" dirty="0" err="1" smtClean="0">
                <a:latin typeface="Times New Roman" panose="02020603050405020304" pitchFamily="18" charset="0"/>
                <a:cs typeface="Times New Roman" panose="02020603050405020304" pitchFamily="18" charset="0"/>
              </a:rPr>
              <a:t>solderless</a:t>
            </a:r>
            <a:r>
              <a:rPr lang="en-US" sz="2000" dirty="0" smtClean="0">
                <a:latin typeface="Times New Roman" panose="02020603050405020304" pitchFamily="18" charset="0"/>
                <a:cs typeface="Times New Roman" panose="02020603050405020304" pitchFamily="18" charset="0"/>
              </a:rPr>
              <a:t> breadboard to test the application in action.</a:t>
            </a:r>
            <a:endParaRPr lang="en-US" sz="2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53</a:t>
            </a:fld>
            <a:endParaRPr lang="en-US"/>
          </a:p>
        </p:txBody>
      </p:sp>
    </p:spTree>
    <p:extLst>
      <p:ext uri="{BB962C8B-B14F-4D97-AF65-F5344CB8AC3E}">
        <p14:creationId xmlns:p14="http://schemas.microsoft.com/office/powerpoint/2010/main" val="1635173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20194"/>
          </a:xfrm>
        </p:spPr>
        <p:txBody>
          <a:bodyPr>
            <a:normAutofit fontScale="90000"/>
          </a:bodyPr>
          <a:lstStyle/>
          <a:p>
            <a:pPr algn="ctr"/>
            <a:r>
              <a:rPr lang="en-US" b="1" dirty="0" smtClean="0"/>
              <a:t>Week 10 – Converting a Square Wave to a Sine Wave</a:t>
            </a:r>
            <a:r>
              <a:rPr lang="en-US" dirty="0" smtClean="0"/>
              <a:t/>
            </a:r>
            <a:br>
              <a:rPr lang="en-US" dirty="0" smtClean="0"/>
            </a:br>
            <a:r>
              <a:rPr lang="en-US" dirty="0" err="1" smtClean="0"/>
              <a:t>Multisim</a:t>
            </a:r>
            <a:r>
              <a:rPr lang="en-US" dirty="0" smtClean="0"/>
              <a:t> Graphic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427" y="1886465"/>
            <a:ext cx="9016750" cy="4971534"/>
          </a:xfrm>
        </p:spPr>
      </p:pic>
      <p:sp>
        <p:nvSpPr>
          <p:cNvPr id="3" name="Footer Placeholder 2"/>
          <p:cNvSpPr>
            <a:spLocks noGrp="1"/>
          </p:cNvSpPr>
          <p:nvPr>
            <p:ph type="ftr" sz="quarter" idx="11"/>
          </p:nvPr>
        </p:nvSpPr>
        <p:spPr>
          <a:xfrm>
            <a:off x="0" y="6356349"/>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54</a:t>
            </a:fld>
            <a:endParaRPr lang="en-US"/>
          </a:p>
        </p:txBody>
      </p:sp>
    </p:spTree>
    <p:extLst>
      <p:ext uri="{BB962C8B-B14F-4D97-AF65-F5344CB8AC3E}">
        <p14:creationId xmlns:p14="http://schemas.microsoft.com/office/powerpoint/2010/main" val="694369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Week 10 – Converting a Square Wave to a Sine Wave</a:t>
            </a:r>
            <a:endParaRPr lang="en-US" b="1" dirty="0"/>
          </a:p>
        </p:txBody>
      </p:sp>
      <p:sp>
        <p:nvSpPr>
          <p:cNvPr id="3" name="Content Placeholder 2"/>
          <p:cNvSpPr>
            <a:spLocks noGrp="1"/>
          </p:cNvSpPr>
          <p:nvPr>
            <p:ph idx="1"/>
          </p:nvPr>
        </p:nvSpPr>
        <p:spPr/>
        <p:txBody>
          <a:bodyPr/>
          <a:lstStyle/>
          <a:p>
            <a:pPr marL="0" indent="0" algn="ctr">
              <a:buNone/>
            </a:pPr>
            <a:r>
              <a:rPr lang="en-US" u="sng" dirty="0" smtClean="0"/>
              <a:t>Summary and Conclusions</a:t>
            </a:r>
          </a:p>
          <a:p>
            <a:pPr marL="0" indent="0">
              <a:buNone/>
            </a:pPr>
            <a:r>
              <a:rPr lang="en-US" dirty="0" smtClean="0"/>
              <a:t>This lab I learned that it is possible to turn one waveform into another with very little effort. It took quite a while, but I figured out this lab was just a continuation of the lab from the week before where we made a filter for certain frequencies.</a:t>
            </a:r>
            <a:r>
              <a:rPr lang="en-US" dirty="0"/>
              <a:t> </a:t>
            </a:r>
            <a:r>
              <a:rPr lang="en-US" dirty="0" smtClean="0"/>
              <a:t>Using multiple filters in a series will give you a new waveform altogether. While using the simulator the peak-to-peak voltage of the sine wave at the end was 2 volts. During the actual testing it came out to be only 200 millivolts. I believe this discrepancy is due to not having the same voltage output on the simulator as the function generator actually has in the lab.</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55</a:t>
            </a:fld>
            <a:endParaRPr lang="en-US"/>
          </a:p>
        </p:txBody>
      </p:sp>
    </p:spTree>
    <p:extLst>
      <p:ext uri="{BB962C8B-B14F-4D97-AF65-F5344CB8AC3E}">
        <p14:creationId xmlns:p14="http://schemas.microsoft.com/office/powerpoint/2010/main" val="972459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Week 11 – Testing 74xx series chips</a:t>
            </a:r>
            <a:endParaRPr lang="en-US" dirty="0"/>
          </a:p>
        </p:txBody>
      </p:sp>
      <p:sp>
        <p:nvSpPr>
          <p:cNvPr id="2" name="Footer Placeholder 1"/>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3" name="Slide Number Placeholder 2"/>
          <p:cNvSpPr>
            <a:spLocks noGrp="1"/>
          </p:cNvSpPr>
          <p:nvPr>
            <p:ph type="sldNum" sz="quarter" idx="12"/>
          </p:nvPr>
        </p:nvSpPr>
        <p:spPr/>
        <p:txBody>
          <a:bodyPr/>
          <a:lstStyle/>
          <a:p>
            <a:fld id="{7EA2B3E5-6C52-485C-892E-205CA57EFEA7}" type="slidenum">
              <a:rPr lang="en-US" smtClean="0"/>
              <a:t>56</a:t>
            </a:fld>
            <a:endParaRPr lang="en-US"/>
          </a:p>
        </p:txBody>
      </p:sp>
    </p:spTree>
    <p:extLst>
      <p:ext uri="{BB962C8B-B14F-4D97-AF65-F5344CB8AC3E}">
        <p14:creationId xmlns:p14="http://schemas.microsoft.com/office/powerpoint/2010/main" val="4293069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Week 11 – Testing </a:t>
            </a:r>
            <a:r>
              <a:rPr lang="en-US" b="1" dirty="0" smtClean="0"/>
              <a:t>74xx </a:t>
            </a:r>
            <a:r>
              <a:rPr lang="en-US" b="1" dirty="0"/>
              <a:t>series chips</a:t>
            </a:r>
          </a:p>
        </p:txBody>
      </p:sp>
      <p:sp>
        <p:nvSpPr>
          <p:cNvPr id="3" name="Content Placeholder 2"/>
          <p:cNvSpPr>
            <a:spLocks noGrp="1"/>
          </p:cNvSpPr>
          <p:nvPr>
            <p:ph idx="1"/>
          </p:nvPr>
        </p:nvSpPr>
        <p:spPr/>
        <p:txBody>
          <a:bodyPr>
            <a:normAutofit fontScale="55000" lnSpcReduction="20000"/>
          </a:bodyPr>
          <a:lstStyle/>
          <a:p>
            <a:pPr marL="0" indent="0">
              <a:buNone/>
            </a:pPr>
            <a:r>
              <a:rPr lang="en-US" b="1" u="sng" dirty="0" smtClean="0"/>
              <a:t>Objective</a:t>
            </a:r>
          </a:p>
          <a:p>
            <a:pPr marL="0" indent="0">
              <a:buNone/>
            </a:pPr>
            <a:r>
              <a:rPr lang="en-US" dirty="0" smtClean="0"/>
              <a:t>To test a series of 74xx series chips after they have set for many years</a:t>
            </a:r>
          </a:p>
          <a:p>
            <a:endParaRPr lang="en-US" b="1" u="sng" dirty="0"/>
          </a:p>
          <a:p>
            <a:pPr marL="0" indent="0">
              <a:buNone/>
            </a:pPr>
            <a:r>
              <a:rPr lang="en-US" b="1" u="sng" dirty="0" smtClean="0"/>
              <a:t>Equipment and Materials</a:t>
            </a:r>
          </a:p>
          <a:p>
            <a:pPr marL="0" indent="0">
              <a:buNone/>
            </a:pPr>
            <a:r>
              <a:rPr lang="en-US" dirty="0" smtClean="0"/>
              <a:t>1x drawer 7432 series chips</a:t>
            </a:r>
          </a:p>
          <a:p>
            <a:pPr marL="0" indent="0">
              <a:buNone/>
            </a:pPr>
            <a:r>
              <a:rPr lang="en-US" dirty="0" smtClean="0"/>
              <a:t>1x drawer 7402 series chips</a:t>
            </a:r>
          </a:p>
          <a:p>
            <a:pPr marL="0" indent="0">
              <a:buNone/>
            </a:pPr>
            <a:r>
              <a:rPr lang="en-US" dirty="0" smtClean="0"/>
              <a:t>1x breadboard</a:t>
            </a:r>
          </a:p>
          <a:p>
            <a:pPr marL="0" indent="0">
              <a:buNone/>
            </a:pPr>
            <a:r>
              <a:rPr lang="en-US" dirty="0"/>
              <a:t>5</a:t>
            </a:r>
            <a:r>
              <a:rPr lang="en-US" dirty="0" smtClean="0"/>
              <a:t>x 08L32 LED</a:t>
            </a:r>
          </a:p>
          <a:p>
            <a:pPr marL="0" indent="0">
              <a:buNone/>
            </a:pPr>
            <a:r>
              <a:rPr lang="en-US" dirty="0" smtClean="0"/>
              <a:t>1x 08L56BID LED</a:t>
            </a:r>
          </a:p>
          <a:p>
            <a:pPr marL="0" indent="0">
              <a:buNone/>
            </a:pPr>
            <a:r>
              <a:rPr lang="en-US" dirty="0" smtClean="0"/>
              <a:t>RSR HY1802D S/N: 022510028 Power Supply</a:t>
            </a:r>
          </a:p>
          <a:p>
            <a:endParaRPr lang="en-US" b="1" u="sng" dirty="0"/>
          </a:p>
          <a:p>
            <a:pPr marL="0" indent="0">
              <a:buNone/>
            </a:pPr>
            <a:r>
              <a:rPr lang="en-US" b="1" u="sng" dirty="0" smtClean="0"/>
              <a:t>Research and Information</a:t>
            </a:r>
          </a:p>
          <a:p>
            <a:pPr marL="0" indent="0">
              <a:buNone/>
            </a:pPr>
            <a:r>
              <a:rPr lang="en-US" dirty="0">
                <a:hlinkClick r:id="rId2"/>
              </a:rPr>
              <a:t>http://</a:t>
            </a:r>
            <a:r>
              <a:rPr lang="en-US" dirty="0" smtClean="0">
                <a:hlinkClick r:id="rId2"/>
              </a:rPr>
              <a:t>ivytechengineering.com/stores/74ls/files/74ls02.pdf</a:t>
            </a:r>
            <a:endParaRPr lang="en-US" dirty="0" smtClean="0"/>
          </a:p>
          <a:p>
            <a:pPr marL="0" indent="0">
              <a:buNone/>
            </a:pPr>
            <a:r>
              <a:rPr lang="en-US" dirty="0"/>
              <a:t>http://ivytechengineering.com/stores/74ls/files/74ls32.pdf</a:t>
            </a:r>
            <a:endParaRPr lang="en-US" dirty="0" smtClean="0"/>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57</a:t>
            </a:fld>
            <a:endParaRPr lang="en-US"/>
          </a:p>
        </p:txBody>
      </p:sp>
    </p:spTree>
    <p:extLst>
      <p:ext uri="{BB962C8B-B14F-4D97-AF65-F5344CB8AC3E}">
        <p14:creationId xmlns:p14="http://schemas.microsoft.com/office/powerpoint/2010/main" val="704544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Week 11 – Testing 74xx series chips</a:t>
            </a:r>
            <a:endParaRPr lang="en-US" b="1" dirty="0"/>
          </a:p>
        </p:txBody>
      </p:sp>
      <p:sp>
        <p:nvSpPr>
          <p:cNvPr id="3" name="Content Placeholder 2"/>
          <p:cNvSpPr>
            <a:spLocks noGrp="1"/>
          </p:cNvSpPr>
          <p:nvPr>
            <p:ph idx="1"/>
          </p:nvPr>
        </p:nvSpPr>
        <p:spPr/>
        <p:txBody>
          <a:bodyPr/>
          <a:lstStyle/>
          <a:p>
            <a:pPr marL="0" indent="0">
              <a:buNone/>
            </a:pPr>
            <a:r>
              <a:rPr lang="en-US" b="1" u="sng" dirty="0" smtClean="0"/>
              <a:t>Details, Procedures, etc.</a:t>
            </a:r>
          </a:p>
          <a:p>
            <a:r>
              <a:rPr lang="en-US" dirty="0" smtClean="0"/>
              <a:t>Retrieve the breadboard, LEDs and chips that were to be tested</a:t>
            </a:r>
          </a:p>
          <a:p>
            <a:r>
              <a:rPr lang="en-US" dirty="0" smtClean="0"/>
              <a:t>Looked up the schematics for each chip on ivytechengineering.com to confirm how each chip was to be hooked up to the breadboard.</a:t>
            </a:r>
          </a:p>
          <a:p>
            <a:r>
              <a:rPr lang="en-US" dirty="0" smtClean="0"/>
              <a:t>Proceed to hook up the chips on the breadboard, switching out which input has a 0 and 1</a:t>
            </a:r>
          </a:p>
          <a:p>
            <a:r>
              <a:rPr lang="en-US" dirty="0" smtClean="0"/>
              <a:t>Discard faulty chips and an LED</a:t>
            </a:r>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58</a:t>
            </a:fld>
            <a:endParaRPr lang="en-US"/>
          </a:p>
        </p:txBody>
      </p:sp>
    </p:spTree>
    <p:extLst>
      <p:ext uri="{BB962C8B-B14F-4D97-AF65-F5344CB8AC3E}">
        <p14:creationId xmlns:p14="http://schemas.microsoft.com/office/powerpoint/2010/main" val="1525229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Week 11 – Testing 74xx series chips</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643" y="1690688"/>
            <a:ext cx="5801784" cy="4351338"/>
          </a:xfrm>
        </p:spPr>
      </p:pic>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59</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90688"/>
            <a:ext cx="5801784" cy="4351338"/>
          </a:xfrm>
          <a:prstGeom prst="rect">
            <a:avLst/>
          </a:prstGeom>
        </p:spPr>
      </p:pic>
    </p:spTree>
    <p:extLst>
      <p:ext uri="{BB962C8B-B14F-4D97-AF65-F5344CB8AC3E}">
        <p14:creationId xmlns:p14="http://schemas.microsoft.com/office/powerpoint/2010/main" val="450349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 – Resistors</a:t>
            </a:r>
            <a:endParaRPr lang="en-US" b="1" dirty="0"/>
          </a:p>
        </p:txBody>
      </p:sp>
      <p:sp>
        <p:nvSpPr>
          <p:cNvPr id="3" name="Content Placeholder 2"/>
          <p:cNvSpPr>
            <a:spLocks noGrp="1"/>
          </p:cNvSpPr>
          <p:nvPr>
            <p:ph idx="1"/>
          </p:nvPr>
        </p:nvSpPr>
        <p:spPr/>
        <p:txBody>
          <a:bodyPr/>
          <a:lstStyle/>
          <a:p>
            <a:pPr marL="0" indent="0" algn="ctr">
              <a:buNone/>
            </a:pPr>
            <a:r>
              <a:rPr lang="en-US" u="sng" dirty="0" smtClean="0"/>
              <a:t>Summary and Conclusions</a:t>
            </a:r>
          </a:p>
          <a:p>
            <a:pPr marL="0" indent="0">
              <a:buNone/>
            </a:pPr>
            <a:r>
              <a:rPr lang="en-US" dirty="0" smtClean="0"/>
              <a:t>Two of the three resistors measured in class were in tolerance of what was given by the bands on the resistor itself. The one that was not in tolerance was off by just over 100 Ohms.</a:t>
            </a:r>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6</a:t>
            </a:fld>
            <a:endParaRPr lang="en-US"/>
          </a:p>
        </p:txBody>
      </p:sp>
    </p:spTree>
    <p:extLst>
      <p:ext uri="{BB962C8B-B14F-4D97-AF65-F5344CB8AC3E}">
        <p14:creationId xmlns:p14="http://schemas.microsoft.com/office/powerpoint/2010/main" val="721183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Week 11 – Testing 74xx series chips</a:t>
            </a:r>
          </a:p>
        </p:txBody>
      </p:sp>
      <p:sp>
        <p:nvSpPr>
          <p:cNvPr id="3" name="Content Placeholder 2"/>
          <p:cNvSpPr>
            <a:spLocks noGrp="1"/>
          </p:cNvSpPr>
          <p:nvPr>
            <p:ph idx="1"/>
          </p:nvPr>
        </p:nvSpPr>
        <p:spPr/>
        <p:txBody>
          <a:bodyPr/>
          <a:lstStyle/>
          <a:p>
            <a:pPr marL="0" indent="0" algn="ctr">
              <a:buNone/>
            </a:pPr>
            <a:r>
              <a:rPr lang="en-US" b="1" u="sng" dirty="0" smtClean="0"/>
              <a:t>Summary and Conclusions</a:t>
            </a:r>
          </a:p>
          <a:p>
            <a:pPr marL="0" indent="0">
              <a:buNone/>
            </a:pPr>
            <a:r>
              <a:rPr lang="en-US" dirty="0" smtClean="0"/>
              <a:t>This lab I learned how to test the inputs of chips, and learned a few ways to do it more efficiently than going from a single output at a time. During the course of the testing I found one 7432 series chip that was faulty and would not produce a high output. Also during the testing I burned out one LED and had to discard that. Two chips I accidentally put on the board upside-down, but got them off before any severe damage was caused. After letting those cool down I proceeded to test them; both worked fine.  </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60</a:t>
            </a:fld>
            <a:endParaRPr lang="en-US"/>
          </a:p>
        </p:txBody>
      </p:sp>
    </p:spTree>
    <p:extLst>
      <p:ext uri="{BB962C8B-B14F-4D97-AF65-F5344CB8AC3E}">
        <p14:creationId xmlns:p14="http://schemas.microsoft.com/office/powerpoint/2010/main" val="1325327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Week 12 – </a:t>
            </a:r>
            <a:r>
              <a:rPr lang="en-US" dirty="0" err="1" smtClean="0"/>
              <a:t>Lissajous</a:t>
            </a:r>
            <a:r>
              <a:rPr lang="en-US" dirty="0" smtClean="0"/>
              <a:t> Pattern and Sega Genesis repair</a:t>
            </a:r>
            <a:endParaRPr lang="en-US" dirty="0"/>
          </a:p>
        </p:txBody>
      </p:sp>
      <p:sp>
        <p:nvSpPr>
          <p:cNvPr id="5" name="Subtitle 4"/>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a:xfrm>
            <a:off x="0" y="6356349"/>
            <a:ext cx="4114800" cy="365125"/>
          </a:xfrm>
        </p:spPr>
        <p:txBody>
          <a:bodyPr/>
          <a:lstStyle/>
          <a:p>
            <a:r>
              <a:rPr lang="en-US" smtClean="0"/>
              <a:t>EECT 101-50C Lab Notebook</a:t>
            </a:r>
            <a:endParaRPr lang="en-US"/>
          </a:p>
        </p:txBody>
      </p:sp>
      <p:sp>
        <p:nvSpPr>
          <p:cNvPr id="3" name="Slide Number Placeholder 2"/>
          <p:cNvSpPr>
            <a:spLocks noGrp="1"/>
          </p:cNvSpPr>
          <p:nvPr>
            <p:ph type="sldNum" sz="quarter" idx="12"/>
          </p:nvPr>
        </p:nvSpPr>
        <p:spPr/>
        <p:txBody>
          <a:bodyPr/>
          <a:lstStyle/>
          <a:p>
            <a:fld id="{7EA2B3E5-6C52-485C-892E-205CA57EFEA7}" type="slidenum">
              <a:rPr lang="en-US" smtClean="0"/>
              <a:t>61</a:t>
            </a:fld>
            <a:endParaRPr lang="en-US"/>
          </a:p>
        </p:txBody>
      </p:sp>
    </p:spTree>
    <p:extLst>
      <p:ext uri="{BB962C8B-B14F-4D97-AF65-F5344CB8AC3E}">
        <p14:creationId xmlns:p14="http://schemas.microsoft.com/office/powerpoint/2010/main" val="288983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Week 12 – </a:t>
            </a:r>
            <a:r>
              <a:rPr lang="en-US" b="1" dirty="0" err="1"/>
              <a:t>Lissajous</a:t>
            </a:r>
            <a:r>
              <a:rPr lang="en-US" b="1" dirty="0"/>
              <a:t> Pattern and Sega Genesis repair</a:t>
            </a: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Objective</a:t>
            </a:r>
          </a:p>
          <a:p>
            <a:pPr marL="0" indent="0">
              <a:buNone/>
            </a:pPr>
            <a:r>
              <a:rPr lang="en-US" dirty="0" smtClean="0"/>
              <a:t>1) To make a circle or ellipsis on an oscilloscope.</a:t>
            </a:r>
          </a:p>
          <a:p>
            <a:pPr marL="0" indent="0">
              <a:buNone/>
            </a:pPr>
            <a:r>
              <a:rPr lang="en-US" dirty="0" smtClean="0"/>
              <a:t>2) To repair the power input on the Sega Genesis</a:t>
            </a:r>
            <a:endParaRPr lang="en-US" dirty="0"/>
          </a:p>
          <a:p>
            <a:endParaRPr lang="en-US" dirty="0" smtClean="0"/>
          </a:p>
          <a:p>
            <a:pPr marL="0" indent="0">
              <a:buNone/>
            </a:pPr>
            <a:r>
              <a:rPr lang="en-US" b="1" u="sng" dirty="0"/>
              <a:t>Equipment and Materials</a:t>
            </a:r>
          </a:p>
          <a:p>
            <a:pPr marL="0" indent="0">
              <a:buNone/>
            </a:pPr>
            <a:r>
              <a:rPr lang="en-US" dirty="0" smtClean="0"/>
              <a:t>Tektronix TDS 220 Oscilloscope S/N: B083259</a:t>
            </a:r>
          </a:p>
          <a:p>
            <a:pPr marL="0" indent="0">
              <a:buNone/>
            </a:pPr>
            <a:r>
              <a:rPr lang="en-US" dirty="0" err="1" smtClean="0"/>
              <a:t>GwInstek</a:t>
            </a:r>
            <a:r>
              <a:rPr lang="en-US" dirty="0" smtClean="0"/>
              <a:t> GFG-8210 Function Generator S/N: C705254</a:t>
            </a:r>
          </a:p>
          <a:p>
            <a:pPr marL="0" indent="0">
              <a:buNone/>
            </a:pPr>
            <a:r>
              <a:rPr lang="en-US" dirty="0" err="1" smtClean="0"/>
              <a:t>GwInstek</a:t>
            </a:r>
            <a:r>
              <a:rPr lang="en-US" dirty="0" smtClean="0"/>
              <a:t> GFG-8210 Function Generator S/N: C705255</a:t>
            </a:r>
          </a:p>
          <a:p>
            <a:pPr marL="0" indent="0">
              <a:buNone/>
            </a:pPr>
            <a:r>
              <a:rPr lang="en-US" dirty="0" smtClean="0"/>
              <a:t>Sega Genesis MK-1631 S/N: B30574711</a:t>
            </a:r>
          </a:p>
          <a:p>
            <a:pPr marL="0" indent="0">
              <a:buNone/>
            </a:pPr>
            <a:endParaRPr lang="en-US" dirty="0" smtClean="0"/>
          </a:p>
          <a:p>
            <a:pPr marL="0" indent="0">
              <a:buNone/>
            </a:pPr>
            <a:r>
              <a:rPr lang="en-US" b="1" u="sng" dirty="0"/>
              <a:t>Research and </a:t>
            </a:r>
            <a:r>
              <a:rPr lang="en-US" b="1" u="sng" dirty="0" smtClean="0"/>
              <a:t>Information</a:t>
            </a:r>
          </a:p>
          <a:p>
            <a:r>
              <a:rPr lang="en-US" dirty="0"/>
              <a:t>how to make </a:t>
            </a:r>
            <a:r>
              <a:rPr lang="en-US" dirty="0" err="1"/>
              <a:t>lissajous</a:t>
            </a:r>
            <a:r>
              <a:rPr lang="en-US" dirty="0"/>
              <a:t> figures on oscilloscope - </a:t>
            </a:r>
            <a:r>
              <a:rPr lang="en-US" dirty="0" err="1"/>
              <a:t>philips</a:t>
            </a:r>
            <a:r>
              <a:rPr lang="en-US" dirty="0"/>
              <a:t> </a:t>
            </a:r>
            <a:r>
              <a:rPr lang="en-US" dirty="0" smtClean="0"/>
              <a:t>PM3256 - </a:t>
            </a:r>
            <a:r>
              <a:rPr lang="en-US" dirty="0">
                <a:hlinkClick r:id="rId2"/>
              </a:rPr>
              <a:t>brainz90</a:t>
            </a:r>
            <a:endParaRPr lang="en-US" dirty="0"/>
          </a:p>
          <a:p>
            <a:pPr marL="0" indent="0">
              <a:buNone/>
            </a:pPr>
            <a:r>
              <a:rPr lang="en-US" dirty="0"/>
              <a:t>https://www.youtube.com/watch?v=pSyitNgy8hE</a:t>
            </a:r>
          </a:p>
          <a:p>
            <a:r>
              <a:rPr lang="en-US" dirty="0"/>
              <a:t>#48: Basics of </a:t>
            </a:r>
            <a:r>
              <a:rPr lang="en-US" dirty="0" err="1"/>
              <a:t>Lissajous</a:t>
            </a:r>
            <a:r>
              <a:rPr lang="en-US" dirty="0"/>
              <a:t> Patterns on an </a:t>
            </a:r>
            <a:r>
              <a:rPr lang="en-US" dirty="0" smtClean="0"/>
              <a:t>Oscilloscope - </a:t>
            </a:r>
            <a:r>
              <a:rPr lang="en-US" dirty="0">
                <a:hlinkClick r:id="rId3"/>
              </a:rPr>
              <a:t>w2aew</a:t>
            </a:r>
            <a:endParaRPr lang="en-US" dirty="0"/>
          </a:p>
          <a:p>
            <a:pPr marL="0" indent="0">
              <a:buNone/>
            </a:pPr>
            <a:r>
              <a:rPr lang="en-US" dirty="0"/>
              <a:t>https://www.youtube.com/watch?v=t6nGiBzGLD8</a:t>
            </a:r>
          </a:p>
          <a:p>
            <a:r>
              <a:rPr lang="en-US" dirty="0"/>
              <a:t>How to Make Phase Shift Measurements Using X-Y Mode on a Oscilloscope </a:t>
            </a:r>
            <a:r>
              <a:rPr lang="en-US" dirty="0" smtClean="0"/>
              <a:t>- </a:t>
            </a:r>
            <a:r>
              <a:rPr lang="en-US" dirty="0" smtClean="0">
                <a:hlinkClick r:id="rId4"/>
              </a:rPr>
              <a:t>B&amp;K </a:t>
            </a:r>
            <a:r>
              <a:rPr lang="en-US" dirty="0">
                <a:hlinkClick r:id="rId4"/>
              </a:rPr>
              <a:t>Precision Corporation</a:t>
            </a:r>
            <a:endParaRPr lang="en-US" dirty="0"/>
          </a:p>
          <a:p>
            <a:pPr marL="0" indent="0">
              <a:buNone/>
            </a:pPr>
            <a:r>
              <a:rPr lang="en-US" dirty="0"/>
              <a:t>https://www.youtube.com/watch?v=NURCFN0N-KE</a:t>
            </a:r>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62</a:t>
            </a:fld>
            <a:endParaRPr lang="en-US"/>
          </a:p>
        </p:txBody>
      </p:sp>
    </p:spTree>
    <p:extLst>
      <p:ext uri="{BB962C8B-B14F-4D97-AF65-F5344CB8AC3E}">
        <p14:creationId xmlns:p14="http://schemas.microsoft.com/office/powerpoint/2010/main" val="2089768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Week 12 – </a:t>
            </a:r>
            <a:r>
              <a:rPr lang="en-US" b="1" dirty="0" err="1"/>
              <a:t>Lissajous</a:t>
            </a:r>
            <a:r>
              <a:rPr lang="en-US" b="1" dirty="0"/>
              <a:t> Pattern and Sega Genesis repair</a:t>
            </a:r>
          </a:p>
        </p:txBody>
      </p:sp>
      <p:sp>
        <p:nvSpPr>
          <p:cNvPr id="3" name="Content Placeholder 2"/>
          <p:cNvSpPr>
            <a:spLocks noGrp="1"/>
          </p:cNvSpPr>
          <p:nvPr>
            <p:ph idx="1"/>
          </p:nvPr>
        </p:nvSpPr>
        <p:spPr/>
        <p:txBody>
          <a:bodyPr>
            <a:normAutofit fontScale="47500" lnSpcReduction="20000"/>
          </a:bodyPr>
          <a:lstStyle/>
          <a:p>
            <a:pPr marL="0" indent="0" algn="ctr">
              <a:buNone/>
            </a:pPr>
            <a:r>
              <a:rPr lang="en-US" b="1" u="sng" dirty="0" smtClean="0"/>
              <a:t>Details, Procedures, etc.</a:t>
            </a:r>
          </a:p>
          <a:p>
            <a:pPr marL="0" indent="0">
              <a:buNone/>
            </a:pPr>
            <a:r>
              <a:rPr lang="en-US" b="1" u="sng" dirty="0" err="1" smtClean="0"/>
              <a:t>Lissajous</a:t>
            </a:r>
            <a:r>
              <a:rPr lang="en-US" b="1" u="sng" dirty="0" smtClean="0"/>
              <a:t> Pattern:</a:t>
            </a:r>
          </a:p>
          <a:p>
            <a:pPr marL="514350" indent="-514350">
              <a:buFont typeface="+mj-lt"/>
              <a:buAutoNum type="arabicPeriod"/>
            </a:pPr>
            <a:r>
              <a:rPr lang="en-US" dirty="0" smtClean="0"/>
              <a:t>Research on </a:t>
            </a:r>
            <a:r>
              <a:rPr lang="en-US" dirty="0" err="1" smtClean="0"/>
              <a:t>youtube</a:t>
            </a:r>
            <a:r>
              <a:rPr lang="en-US" dirty="0" smtClean="0"/>
              <a:t> what a </a:t>
            </a:r>
            <a:r>
              <a:rPr lang="en-US" dirty="0" err="1" smtClean="0"/>
              <a:t>lissajous</a:t>
            </a:r>
            <a:r>
              <a:rPr lang="en-US" dirty="0" smtClean="0"/>
              <a:t> pattern is and how to make one.</a:t>
            </a:r>
          </a:p>
          <a:p>
            <a:pPr marL="514350" indent="-514350">
              <a:buFont typeface="+mj-lt"/>
              <a:buAutoNum type="arabicPeriod"/>
            </a:pPr>
            <a:r>
              <a:rPr lang="en-US" dirty="0" smtClean="0"/>
              <a:t>Hook the Oscilloscope to the Function Generator and power both on.</a:t>
            </a:r>
          </a:p>
          <a:p>
            <a:pPr marL="514350" indent="-514350">
              <a:buFont typeface="+mj-lt"/>
              <a:buAutoNum type="arabicPeriod"/>
            </a:pPr>
            <a:r>
              <a:rPr lang="en-US" dirty="0" smtClean="0"/>
              <a:t>Set the Function Generator to produce a sine wave at 1k Hz.</a:t>
            </a:r>
          </a:p>
          <a:p>
            <a:pPr marL="514350" indent="-514350">
              <a:buFont typeface="+mj-lt"/>
              <a:buAutoNum type="arabicPeriod"/>
            </a:pPr>
            <a:r>
              <a:rPr lang="en-US" dirty="0" smtClean="0"/>
              <a:t>Set the Oscilloscope to X-Y mode through the display menu</a:t>
            </a:r>
          </a:p>
          <a:p>
            <a:pPr marL="514350" indent="-514350">
              <a:buFont typeface="+mj-lt"/>
              <a:buAutoNum type="arabicPeriod"/>
            </a:pPr>
            <a:r>
              <a:rPr lang="en-US" dirty="0" smtClean="0"/>
              <a:t>The Function Generator produced a straight line on the Oscilloscope.</a:t>
            </a:r>
          </a:p>
          <a:p>
            <a:pPr marL="514350" indent="-514350">
              <a:buFont typeface="+mj-lt"/>
              <a:buAutoNum type="arabicPeriod"/>
            </a:pPr>
            <a:r>
              <a:rPr lang="en-US" dirty="0" smtClean="0"/>
              <a:t>Hooked up the second Function Generator to the second input of the Oscilloscope.</a:t>
            </a:r>
          </a:p>
          <a:p>
            <a:pPr marL="514350" indent="-514350">
              <a:buFont typeface="+mj-lt"/>
              <a:buAutoNum type="arabicPeriod"/>
            </a:pPr>
            <a:r>
              <a:rPr lang="en-US" dirty="0" smtClean="0"/>
              <a:t>Adjusted the frequencies on both Function Generators to produce as similar results as possible; Resulting in an ellipsis on the Oscilloscope.</a:t>
            </a:r>
          </a:p>
          <a:p>
            <a:pPr marL="0" indent="0">
              <a:buNone/>
            </a:pPr>
            <a:r>
              <a:rPr lang="en-US" b="1" u="sng" dirty="0" smtClean="0"/>
              <a:t>Sega Genesis Repair</a:t>
            </a:r>
          </a:p>
          <a:p>
            <a:pPr marL="514350" indent="-514350">
              <a:buFont typeface="+mj-lt"/>
              <a:buAutoNum type="arabicPeriod"/>
            </a:pPr>
            <a:r>
              <a:rPr lang="en-US" dirty="0" smtClean="0"/>
              <a:t>Removed all screws from the outer shell and the inner heat sink of the Sega Genesis.</a:t>
            </a:r>
          </a:p>
          <a:p>
            <a:pPr marL="514350" indent="-514350">
              <a:buFont typeface="+mj-lt"/>
              <a:buAutoNum type="arabicPeriod"/>
            </a:pPr>
            <a:r>
              <a:rPr lang="en-US" dirty="0" smtClean="0"/>
              <a:t>Removed the circuit board from the inside of the Sega Genesis</a:t>
            </a:r>
          </a:p>
          <a:p>
            <a:pPr marL="514350" indent="-514350">
              <a:buFont typeface="+mj-lt"/>
              <a:buAutoNum type="arabicPeriod"/>
            </a:pPr>
            <a:r>
              <a:rPr lang="en-US" dirty="0" err="1" smtClean="0"/>
              <a:t>Desoldered</a:t>
            </a:r>
            <a:r>
              <a:rPr lang="en-US" dirty="0" smtClean="0"/>
              <a:t> the solder already on the power input chip</a:t>
            </a:r>
          </a:p>
          <a:p>
            <a:pPr marL="514350" indent="-514350">
              <a:buFont typeface="+mj-lt"/>
              <a:buAutoNum type="arabicPeriod"/>
            </a:pPr>
            <a:r>
              <a:rPr lang="en-US" dirty="0" smtClean="0"/>
              <a:t>Applied new solder to the chip, covering everything that was not before the repair</a:t>
            </a:r>
          </a:p>
          <a:p>
            <a:pPr marL="514350" indent="-514350">
              <a:buFont typeface="+mj-lt"/>
              <a:buAutoNum type="arabicPeriod"/>
            </a:pPr>
            <a:r>
              <a:rPr lang="en-US" dirty="0" smtClean="0"/>
              <a:t>Powered on the console, worked perfectly.</a:t>
            </a:r>
          </a:p>
        </p:txBody>
      </p:sp>
      <p:sp>
        <p:nvSpPr>
          <p:cNvPr id="4" name="Footer Placeholder 3"/>
          <p:cNvSpPr>
            <a:spLocks noGrp="1"/>
          </p:cNvSpPr>
          <p:nvPr>
            <p:ph type="ftr" sz="quarter" idx="11"/>
          </p:nvPr>
        </p:nvSpPr>
        <p:spPr>
          <a:xfrm>
            <a:off x="0" y="62674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63</a:t>
            </a:fld>
            <a:endParaRPr lang="en-US"/>
          </a:p>
        </p:txBody>
      </p:sp>
    </p:spTree>
    <p:extLst>
      <p:ext uri="{BB962C8B-B14F-4D97-AF65-F5344CB8AC3E}">
        <p14:creationId xmlns:p14="http://schemas.microsoft.com/office/powerpoint/2010/main" val="27922204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Week 12 – </a:t>
            </a:r>
            <a:r>
              <a:rPr lang="en-US" b="1" dirty="0" err="1"/>
              <a:t>Lissajous</a:t>
            </a:r>
            <a:r>
              <a:rPr lang="en-US" b="1" dirty="0"/>
              <a:t> Pattern and Sega Genesis repair</a:t>
            </a:r>
          </a:p>
        </p:txBody>
      </p:sp>
      <p:sp>
        <p:nvSpPr>
          <p:cNvPr id="3" name="Content Placeholder 2"/>
          <p:cNvSpPr>
            <a:spLocks noGrp="1"/>
          </p:cNvSpPr>
          <p:nvPr>
            <p:ph idx="1"/>
          </p:nvPr>
        </p:nvSpPr>
        <p:spPr/>
        <p:txBody>
          <a:bodyPr>
            <a:normAutofit lnSpcReduction="10000"/>
          </a:bodyPr>
          <a:lstStyle/>
          <a:p>
            <a:pPr marL="0" indent="0" algn="ctr">
              <a:buNone/>
            </a:pPr>
            <a:r>
              <a:rPr lang="en-US" b="1" u="sng" dirty="0" smtClean="0"/>
              <a:t>Summary and Conclusions</a:t>
            </a:r>
          </a:p>
          <a:p>
            <a:pPr marL="0" indent="0">
              <a:buNone/>
            </a:pPr>
            <a:r>
              <a:rPr lang="en-US" dirty="0" smtClean="0"/>
              <a:t>I personally learned a lot this lab. Before tonight I had a vague idea that new things could form on an oscilloscope based on a video I watched earlier in the class, but had no idea how to form any of these patterns. I learned what a </a:t>
            </a:r>
            <a:r>
              <a:rPr lang="en-US" dirty="0" err="1" smtClean="0"/>
              <a:t>Lissajous</a:t>
            </a:r>
            <a:r>
              <a:rPr lang="en-US" dirty="0" smtClean="0"/>
              <a:t> pattern is and what it does. Measuring the differences between frequencies of two separate objects. For the Sega project there was not much to learn or do. I knew beforehand that the console was having problems with the power chip being held down. Before this class I likely would have thrown this system away eventually, but due to what I have learned here I was able to fix it. Testing it at home later proved that the repair worked perfectly.</a:t>
            </a:r>
          </a:p>
        </p:txBody>
      </p:sp>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64</a:t>
            </a:fld>
            <a:endParaRPr lang="en-US"/>
          </a:p>
        </p:txBody>
      </p:sp>
    </p:spTree>
    <p:extLst>
      <p:ext uri="{BB962C8B-B14F-4D97-AF65-F5344CB8AC3E}">
        <p14:creationId xmlns:p14="http://schemas.microsoft.com/office/powerpoint/2010/main" val="880024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a:t>
            </a:r>
            <a:r>
              <a:rPr lang="en-US" dirty="0" smtClean="0"/>
              <a:t>13 – AC to DC Power Supplies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9962"/>
            <a:ext cx="12192000" cy="3303037"/>
          </a:xfrm>
          <a:prstGeom prst="rect">
            <a:avLst/>
          </a:prstGeom>
        </p:spPr>
      </p:pic>
      <p:pic>
        <p:nvPicPr>
          <p:cNvPr id="5" name="Picture 4"/>
          <p:cNvPicPr>
            <a:picLocks noChangeAspect="1"/>
          </p:cNvPicPr>
          <p:nvPr/>
        </p:nvPicPr>
        <p:blipFill>
          <a:blip r:embed="rId3"/>
          <a:stretch>
            <a:fillRect/>
          </a:stretch>
        </p:blipFill>
        <p:spPr>
          <a:xfrm>
            <a:off x="1524000" y="2786064"/>
            <a:ext cx="1457325" cy="1447800"/>
          </a:xfrm>
          <a:prstGeom prst="rect">
            <a:avLst/>
          </a:prstGeom>
        </p:spPr>
      </p:pic>
      <p:sp>
        <p:nvSpPr>
          <p:cNvPr id="6" name="Footer Placeholder 5"/>
          <p:cNvSpPr>
            <a:spLocks noGrp="1"/>
          </p:cNvSpPr>
          <p:nvPr>
            <p:ph type="ftr" sz="quarter" idx="11"/>
          </p:nvPr>
        </p:nvSpPr>
        <p:spPr>
          <a:xfrm>
            <a:off x="0" y="6276846"/>
            <a:ext cx="4114800" cy="365125"/>
          </a:xfrm>
        </p:spPr>
        <p:txBody>
          <a:bodyPr/>
          <a:lstStyle/>
          <a:p>
            <a:r>
              <a:rPr lang="en-US" dirty="0" smtClean="0"/>
              <a:t>EECT 101-50C Lab Notebook</a:t>
            </a:r>
            <a:endParaRPr lang="en-US" dirty="0"/>
          </a:p>
        </p:txBody>
      </p:sp>
      <p:sp>
        <p:nvSpPr>
          <p:cNvPr id="7" name="Slide Number Placeholder 6"/>
          <p:cNvSpPr>
            <a:spLocks noGrp="1"/>
          </p:cNvSpPr>
          <p:nvPr>
            <p:ph type="sldNum" sz="quarter" idx="12"/>
          </p:nvPr>
        </p:nvSpPr>
        <p:spPr/>
        <p:txBody>
          <a:bodyPr/>
          <a:lstStyle/>
          <a:p>
            <a:fld id="{7EA2B3E5-6C52-485C-892E-205CA57EFEA7}" type="slidenum">
              <a:rPr lang="en-US" smtClean="0"/>
              <a:t>65</a:t>
            </a:fld>
            <a:endParaRPr lang="en-US"/>
          </a:p>
        </p:txBody>
      </p:sp>
    </p:spTree>
    <p:extLst>
      <p:ext uri="{BB962C8B-B14F-4D97-AF65-F5344CB8AC3E}">
        <p14:creationId xmlns:p14="http://schemas.microsoft.com/office/powerpoint/2010/main" val="1570809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Week </a:t>
            </a:r>
            <a:r>
              <a:rPr lang="en-US" b="1" dirty="0" smtClean="0"/>
              <a:t>13 – AC to DC Power Supplies </a:t>
            </a:r>
            <a:endParaRPr lang="en-US" b="1" dirty="0"/>
          </a:p>
        </p:txBody>
      </p:sp>
      <p:sp>
        <p:nvSpPr>
          <p:cNvPr id="3" name="Content Placeholder 2"/>
          <p:cNvSpPr>
            <a:spLocks noGrp="1"/>
          </p:cNvSpPr>
          <p:nvPr>
            <p:ph idx="1"/>
          </p:nvPr>
        </p:nvSpPr>
        <p:spPr/>
        <p:txBody>
          <a:bodyPr>
            <a:normAutofit fontScale="77500" lnSpcReduction="20000"/>
          </a:bodyPr>
          <a:lstStyle/>
          <a:p>
            <a:r>
              <a:rPr lang="en-US" b="1" u="sng" dirty="0" smtClean="0"/>
              <a:t>Objective:</a:t>
            </a:r>
            <a:r>
              <a:rPr lang="en-US" dirty="0" smtClean="0"/>
              <a:t> To learn how to convert AC power to DC power and build a converter in lab</a:t>
            </a:r>
            <a:endParaRPr lang="en-US" b="1" u="sng" dirty="0" smtClean="0"/>
          </a:p>
          <a:p>
            <a:endParaRPr lang="en-US" b="1" u="sng" dirty="0"/>
          </a:p>
          <a:p>
            <a:r>
              <a:rPr lang="en-US" b="1" u="sng" dirty="0" smtClean="0"/>
              <a:t>Equipment and Materials:</a:t>
            </a:r>
          </a:p>
          <a:p>
            <a:pPr marL="0" indent="0">
              <a:buNone/>
            </a:pPr>
            <a:r>
              <a:rPr lang="en-US" dirty="0"/>
              <a:t> </a:t>
            </a:r>
            <a:r>
              <a:rPr lang="en-US" dirty="0" smtClean="0"/>
              <a:t>    </a:t>
            </a:r>
            <a:r>
              <a:rPr lang="en-US" dirty="0"/>
              <a:t>Tektronix TDS 220 Oscilloscope S/N: B083259</a:t>
            </a:r>
          </a:p>
          <a:p>
            <a:pPr marL="0" indent="0">
              <a:buNone/>
            </a:pPr>
            <a:r>
              <a:rPr lang="en-US" dirty="0" smtClean="0"/>
              <a:t>     Function </a:t>
            </a:r>
            <a:r>
              <a:rPr lang="en-US" dirty="0"/>
              <a:t>Generator: </a:t>
            </a:r>
            <a:r>
              <a:rPr lang="en-US" dirty="0" err="1"/>
              <a:t>GwINSTEK</a:t>
            </a:r>
            <a:r>
              <a:rPr lang="en-US" dirty="0"/>
              <a:t>, GFG-8210, S/N: C705254</a:t>
            </a:r>
          </a:p>
          <a:p>
            <a:pPr marL="0" indent="0">
              <a:buNone/>
            </a:pPr>
            <a:r>
              <a:rPr lang="en-US" dirty="0" smtClean="0"/>
              <a:t>     1x Breadboard</a:t>
            </a:r>
          </a:p>
          <a:p>
            <a:pPr marL="0" indent="0">
              <a:buNone/>
            </a:pPr>
            <a:r>
              <a:rPr lang="en-US" dirty="0"/>
              <a:t> </a:t>
            </a:r>
            <a:r>
              <a:rPr lang="en-US" dirty="0" smtClean="0"/>
              <a:t>    4x 47001 Diodes</a:t>
            </a:r>
          </a:p>
          <a:p>
            <a:pPr marL="0" indent="0">
              <a:buNone/>
            </a:pPr>
            <a:r>
              <a:rPr lang="en-US" dirty="0"/>
              <a:t> </a:t>
            </a:r>
            <a:r>
              <a:rPr lang="en-US" dirty="0" smtClean="0"/>
              <a:t>    1x 470microF capacitor</a:t>
            </a:r>
          </a:p>
          <a:p>
            <a:pPr marL="0" indent="0">
              <a:buNone/>
            </a:pPr>
            <a:endParaRPr lang="en-US" b="1" u="sng" dirty="0"/>
          </a:p>
          <a:p>
            <a:r>
              <a:rPr lang="en-US" b="1" u="sng" dirty="0" smtClean="0"/>
              <a:t>Research and Information:</a:t>
            </a:r>
          </a:p>
          <a:p>
            <a:pPr marL="0" indent="0">
              <a:buNone/>
            </a:pPr>
            <a:r>
              <a:rPr lang="en-US" dirty="0"/>
              <a:t> </a:t>
            </a:r>
            <a:r>
              <a:rPr lang="en-US" dirty="0" smtClean="0"/>
              <a:t>   Diode </a:t>
            </a:r>
            <a:r>
              <a:rPr lang="en-US" dirty="0"/>
              <a:t>Tutorial &amp; How to build an AC to DC power </a:t>
            </a:r>
            <a:r>
              <a:rPr lang="en-US" dirty="0" smtClean="0"/>
              <a:t>supply - </a:t>
            </a:r>
            <a:r>
              <a:rPr lang="en-US" dirty="0" err="1" smtClean="0"/>
              <a:t>Afrotechmods</a:t>
            </a:r>
            <a:r>
              <a:rPr lang="en-US" dirty="0" smtClean="0"/>
              <a:t> </a:t>
            </a:r>
          </a:p>
          <a:p>
            <a:pPr marL="0" indent="0">
              <a:buNone/>
            </a:pPr>
            <a:r>
              <a:rPr lang="en-US" dirty="0"/>
              <a:t>       https://www.youtube.com/watch?v=cyhzpFqXwdA</a:t>
            </a:r>
          </a:p>
          <a:p>
            <a:pPr marL="0" indent="0">
              <a:buNone/>
            </a:pPr>
            <a:endParaRPr lang="en-US" b="1" u="sng" dirty="0" smtClean="0"/>
          </a:p>
          <a:p>
            <a:endParaRPr lang="en-US" b="1" u="sng"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66</a:t>
            </a:fld>
            <a:endParaRPr lang="en-US"/>
          </a:p>
        </p:txBody>
      </p:sp>
    </p:spTree>
    <p:extLst>
      <p:ext uri="{BB962C8B-B14F-4D97-AF65-F5344CB8AC3E}">
        <p14:creationId xmlns:p14="http://schemas.microsoft.com/office/powerpoint/2010/main" val="3139946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Week </a:t>
            </a:r>
            <a:r>
              <a:rPr lang="en-US" b="1" dirty="0" smtClean="0"/>
              <a:t>13 – AC to DC Power Supplies </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Details, Procedures, etc.</a:t>
            </a:r>
          </a:p>
          <a:p>
            <a:pPr marL="0" indent="0">
              <a:buNone/>
            </a:pPr>
            <a:r>
              <a:rPr lang="en-US" dirty="0" smtClean="0"/>
              <a:t>First research how to build a converter using a full-bridge rectifier and a capacitor.</a:t>
            </a:r>
            <a:r>
              <a:rPr lang="en-US" dirty="0"/>
              <a:t> </a:t>
            </a:r>
            <a:r>
              <a:rPr lang="en-US" dirty="0" smtClean="0"/>
              <a:t>Next gather the materials and build the project on a breadboard.</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67</a:t>
            </a:fld>
            <a:endParaRPr lang="en-US"/>
          </a:p>
        </p:txBody>
      </p:sp>
    </p:spTree>
    <p:extLst>
      <p:ext uri="{BB962C8B-B14F-4D97-AF65-F5344CB8AC3E}">
        <p14:creationId xmlns:p14="http://schemas.microsoft.com/office/powerpoint/2010/main" val="616799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Week 13 – AC to DC Power Supply</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895962"/>
            <a:ext cx="6160666" cy="4527680"/>
          </a:xfrm>
        </p:spPr>
      </p:pic>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68</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666" y="1895962"/>
            <a:ext cx="6031334" cy="4523500"/>
          </a:xfrm>
          <a:prstGeom prst="rect">
            <a:avLst/>
          </a:prstGeom>
        </p:spPr>
      </p:pic>
      <p:sp>
        <p:nvSpPr>
          <p:cNvPr id="9" name="TextBox 8"/>
          <p:cNvSpPr txBox="1"/>
          <p:nvPr/>
        </p:nvSpPr>
        <p:spPr>
          <a:xfrm>
            <a:off x="3485093" y="1409283"/>
            <a:ext cx="5298758" cy="369332"/>
          </a:xfrm>
          <a:prstGeom prst="rect">
            <a:avLst/>
          </a:prstGeom>
          <a:noFill/>
        </p:spPr>
        <p:txBody>
          <a:bodyPr wrap="none" rtlCol="0">
            <a:spAutoFit/>
          </a:bodyPr>
          <a:lstStyle/>
          <a:p>
            <a:r>
              <a:rPr lang="en-US" dirty="0" smtClean="0"/>
              <a:t>Comparison of before and after the full bridge rectifier</a:t>
            </a:r>
            <a:endParaRPr lang="en-US" dirty="0"/>
          </a:p>
        </p:txBody>
      </p:sp>
    </p:spTree>
    <p:extLst>
      <p:ext uri="{BB962C8B-B14F-4D97-AF65-F5344CB8AC3E}">
        <p14:creationId xmlns:p14="http://schemas.microsoft.com/office/powerpoint/2010/main" val="2196409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Week </a:t>
            </a:r>
            <a:r>
              <a:rPr lang="en-US" b="1" dirty="0" smtClean="0"/>
              <a:t>13 – AC to DC Power Supplies </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Summary and Conclusions</a:t>
            </a:r>
          </a:p>
          <a:p>
            <a:pPr marL="0" indent="0">
              <a:buNone/>
            </a:pPr>
            <a:r>
              <a:rPr lang="en-US" dirty="0" smtClean="0"/>
              <a:t>This lab I learned what a full-bridge rectifier is and how it can be used in the conversion of AC power to DC power. I learned how to make a full bridge rectifier using only four diodes and how the electricity flows between everything to make it work.</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69</a:t>
            </a:fld>
            <a:endParaRPr lang="en-US"/>
          </a:p>
        </p:txBody>
      </p:sp>
    </p:spTree>
    <p:extLst>
      <p:ext uri="{BB962C8B-B14F-4D97-AF65-F5344CB8AC3E}">
        <p14:creationId xmlns:p14="http://schemas.microsoft.com/office/powerpoint/2010/main" val="134356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 2 – Measuring Resistors in Series and Parallel </a:t>
            </a:r>
            <a:endParaRPr lang="en-US" dirty="0"/>
          </a:p>
        </p:txBody>
      </p:sp>
      <p:sp>
        <p:nvSpPr>
          <p:cNvPr id="5" name="Subtitle 4"/>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3" name="Slide Number Placeholder 2"/>
          <p:cNvSpPr>
            <a:spLocks noGrp="1"/>
          </p:cNvSpPr>
          <p:nvPr>
            <p:ph type="sldNum" sz="quarter" idx="12"/>
          </p:nvPr>
        </p:nvSpPr>
        <p:spPr/>
        <p:txBody>
          <a:bodyPr/>
          <a:lstStyle/>
          <a:p>
            <a:fld id="{7EA2B3E5-6C52-485C-892E-205CA57EFEA7}" type="slidenum">
              <a:rPr lang="en-US" smtClean="0"/>
              <a:t>7</a:t>
            </a:fld>
            <a:endParaRPr lang="en-US"/>
          </a:p>
        </p:txBody>
      </p:sp>
    </p:spTree>
    <p:extLst>
      <p:ext uri="{BB962C8B-B14F-4D97-AF65-F5344CB8AC3E}">
        <p14:creationId xmlns:p14="http://schemas.microsoft.com/office/powerpoint/2010/main" val="1942732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 14 – Electrostatic Discharge</a:t>
            </a:r>
            <a:endParaRPr lang="en-US" dirty="0"/>
          </a:p>
        </p:txBody>
      </p:sp>
      <p:sp>
        <p:nvSpPr>
          <p:cNvPr id="2" name="Footer Placeholder 1"/>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3" name="Slide Number Placeholder 2"/>
          <p:cNvSpPr>
            <a:spLocks noGrp="1"/>
          </p:cNvSpPr>
          <p:nvPr>
            <p:ph type="sldNum" sz="quarter" idx="12"/>
          </p:nvPr>
        </p:nvSpPr>
        <p:spPr/>
        <p:txBody>
          <a:bodyPr/>
          <a:lstStyle/>
          <a:p>
            <a:fld id="{7EA2B3E5-6C52-485C-892E-205CA57EFEA7}" type="slidenum">
              <a:rPr lang="en-US" smtClean="0"/>
              <a:t>70</a:t>
            </a:fld>
            <a:endParaRPr lang="en-US"/>
          </a:p>
        </p:txBody>
      </p:sp>
    </p:spTree>
    <p:extLst>
      <p:ext uri="{BB962C8B-B14F-4D97-AF65-F5344CB8AC3E}">
        <p14:creationId xmlns:p14="http://schemas.microsoft.com/office/powerpoint/2010/main" val="11097955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Week 14 – Electrostatic Discharge</a:t>
            </a:r>
            <a:endParaRPr lang="en-US" b="1" dirty="0"/>
          </a:p>
        </p:txBody>
      </p:sp>
      <p:sp>
        <p:nvSpPr>
          <p:cNvPr id="3" name="Content Placeholder 2"/>
          <p:cNvSpPr>
            <a:spLocks noGrp="1"/>
          </p:cNvSpPr>
          <p:nvPr>
            <p:ph idx="1"/>
          </p:nvPr>
        </p:nvSpPr>
        <p:spPr/>
        <p:txBody>
          <a:bodyPr>
            <a:normAutofit fontScale="40000" lnSpcReduction="20000"/>
          </a:bodyPr>
          <a:lstStyle/>
          <a:p>
            <a:r>
              <a:rPr lang="en-US" b="1" u="sng" dirty="0"/>
              <a:t>Objective</a:t>
            </a:r>
            <a:r>
              <a:rPr lang="en-US" b="1" u="sng" dirty="0" smtClean="0"/>
              <a:t>:</a:t>
            </a:r>
            <a:r>
              <a:rPr lang="en-US" dirty="0" smtClean="0"/>
              <a:t> To learn what electrostatic discharge is, what causes it, what it does to electronics, and how to prevent it from damaging electronics.</a:t>
            </a:r>
            <a:endParaRPr lang="en-US" b="1" u="sng" dirty="0"/>
          </a:p>
          <a:p>
            <a:endParaRPr lang="en-US" b="1" u="sng" dirty="0"/>
          </a:p>
          <a:p>
            <a:r>
              <a:rPr lang="en-US" b="1" u="sng" dirty="0"/>
              <a:t>Equipment and Materials</a:t>
            </a:r>
            <a:r>
              <a:rPr lang="en-US" b="1" u="sng" dirty="0" smtClean="0"/>
              <a:t>:</a:t>
            </a:r>
            <a:r>
              <a:rPr lang="en-US" dirty="0" smtClean="0"/>
              <a:t> N/A</a:t>
            </a:r>
            <a:endParaRPr lang="en-US" b="1" u="sng" dirty="0"/>
          </a:p>
          <a:p>
            <a:endParaRPr lang="en-US" b="1" u="sng" dirty="0"/>
          </a:p>
          <a:p>
            <a:r>
              <a:rPr lang="en-US" b="1" u="sng" dirty="0"/>
              <a:t>Research and Information:</a:t>
            </a:r>
          </a:p>
          <a:p>
            <a:r>
              <a:rPr lang="en-US" dirty="0" smtClean="0"/>
              <a:t>PDF on electrostatic discharge</a:t>
            </a:r>
          </a:p>
          <a:p>
            <a:pPr marL="0" indent="0">
              <a:buNone/>
            </a:pPr>
            <a:r>
              <a:rPr lang="en-US" dirty="0"/>
              <a:t>       </a:t>
            </a:r>
            <a:r>
              <a:rPr lang="en-US" dirty="0">
                <a:hlinkClick r:id="rId2"/>
              </a:rPr>
              <a:t>http://</a:t>
            </a:r>
            <a:r>
              <a:rPr lang="en-US" dirty="0" smtClean="0">
                <a:hlinkClick r:id="rId2"/>
              </a:rPr>
              <a:t>www.minicircuits.com/app/AN40-005.pdf</a:t>
            </a:r>
            <a:endParaRPr lang="en-US" dirty="0" smtClean="0"/>
          </a:p>
          <a:p>
            <a:r>
              <a:rPr lang="en-US" dirty="0" smtClean="0"/>
              <a:t>Video on what ESD is</a:t>
            </a:r>
          </a:p>
          <a:p>
            <a:pPr marL="0" indent="0">
              <a:buNone/>
            </a:pPr>
            <a:r>
              <a:rPr lang="en-US" dirty="0"/>
              <a:t>       </a:t>
            </a:r>
            <a:r>
              <a:rPr lang="en-US" dirty="0">
                <a:hlinkClick r:id="rId3"/>
              </a:rPr>
              <a:t>https://</a:t>
            </a:r>
            <a:r>
              <a:rPr lang="en-US" dirty="0" smtClean="0">
                <a:hlinkClick r:id="rId3"/>
              </a:rPr>
              <a:t>www.youtube.com/watch?v=KY8yajgPWPo</a:t>
            </a:r>
            <a:endParaRPr lang="en-US" dirty="0" smtClean="0"/>
          </a:p>
          <a:p>
            <a:r>
              <a:rPr lang="en-US" dirty="0" smtClean="0"/>
              <a:t>Voltage generated by wool clothing</a:t>
            </a:r>
          </a:p>
          <a:p>
            <a:pPr marL="0" indent="0">
              <a:buNone/>
            </a:pPr>
            <a:r>
              <a:rPr lang="en-US" dirty="0"/>
              <a:t>       </a:t>
            </a:r>
            <a:r>
              <a:rPr lang="en-US" dirty="0">
                <a:hlinkClick r:id="rId4"/>
              </a:rPr>
              <a:t>http://</a:t>
            </a:r>
            <a:r>
              <a:rPr lang="en-US" dirty="0" smtClean="0">
                <a:hlinkClick r:id="rId4"/>
              </a:rPr>
              <a:t>amasci.com/emotor/voltmeas.html</a:t>
            </a:r>
            <a:endParaRPr lang="en-US" dirty="0" smtClean="0"/>
          </a:p>
          <a:p>
            <a:r>
              <a:rPr lang="en-US" dirty="0" smtClean="0"/>
              <a:t>Voltage generated by scotch tape</a:t>
            </a:r>
          </a:p>
          <a:p>
            <a:pPr marL="0" indent="0">
              <a:buNone/>
            </a:pPr>
            <a:r>
              <a:rPr lang="en-US" dirty="0"/>
              <a:t>       </a:t>
            </a:r>
            <a:r>
              <a:rPr lang="en-US" dirty="0">
                <a:hlinkClick r:id="rId5"/>
              </a:rPr>
              <a:t>http://literature.rockwellautomation.com/idc/groups/literature/documents/sb/8000-sb001_-</a:t>
            </a:r>
            <a:r>
              <a:rPr lang="en-US" dirty="0" smtClean="0">
                <a:hlinkClick r:id="rId5"/>
              </a:rPr>
              <a:t>en-p.pdf</a:t>
            </a:r>
            <a:endParaRPr lang="en-US" dirty="0" smtClean="0"/>
          </a:p>
          <a:p>
            <a:r>
              <a:rPr lang="en-US" dirty="0" smtClean="0"/>
              <a:t>Voltage generated by masking tape</a:t>
            </a:r>
          </a:p>
          <a:p>
            <a:pPr marL="0" indent="0">
              <a:buNone/>
            </a:pPr>
            <a:r>
              <a:rPr lang="en-US" dirty="0"/>
              <a:t>       https://books.google.com/books?id=lb92hGvztIgC&amp;pg=PT253&amp;lpg=PT253&amp;dq=Tribocharges+masking+tape+voltage&amp;source=bl&amp;ots=lZRGPB05Oz&amp;sig=E5e-xkC-mf7JR2Qs2chgJV2aZMQ&amp;hl=en&amp;sa=X&amp;ei=bC84VaCfIsi5sAXegoHYAg&amp;ved=0CCoQ6AEwAg#v=onepage&amp;q=Tribocharges%20masking%20tape%20voltage&amp;f=false</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71</a:t>
            </a:fld>
            <a:endParaRPr lang="en-US"/>
          </a:p>
        </p:txBody>
      </p:sp>
    </p:spTree>
    <p:extLst>
      <p:ext uri="{BB962C8B-B14F-4D97-AF65-F5344CB8AC3E}">
        <p14:creationId xmlns:p14="http://schemas.microsoft.com/office/powerpoint/2010/main" val="35053274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Week 14 – Electrostatic Discharge</a:t>
            </a:r>
            <a:endParaRPr lang="en-US" b="1"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u="sng" dirty="0"/>
              <a:t>Details, Procedures, etc.</a:t>
            </a:r>
          </a:p>
          <a:p>
            <a:r>
              <a:rPr lang="en-US" dirty="0" smtClean="0"/>
              <a:t>Research online what electrostatic discharge is and what voltage is generated by four situations</a:t>
            </a:r>
          </a:p>
          <a:p>
            <a:pPr marL="514350" indent="-514350">
              <a:buFont typeface="+mj-lt"/>
              <a:buAutoNum type="arabicPeriod"/>
            </a:pPr>
            <a:r>
              <a:rPr lang="en-US" dirty="0" smtClean="0"/>
              <a:t>Masking tape: </a:t>
            </a:r>
            <a:r>
              <a:rPr lang="en-US" dirty="0" err="1" smtClean="0"/>
              <a:t>Antistatic:Up</a:t>
            </a:r>
            <a:r>
              <a:rPr lang="en-US" dirty="0" smtClean="0"/>
              <a:t> to 37 volts at 10% humidity on stainless steel. &gt;2000 volts when pulled from stainless steel w/ no electrolyte, corrosion inhibitor or </a:t>
            </a:r>
            <a:r>
              <a:rPr lang="en-US" dirty="0" err="1" smtClean="0"/>
              <a:t>crosslinker</a:t>
            </a:r>
            <a:r>
              <a:rPr lang="en-US" dirty="0" smtClean="0"/>
              <a:t>. Unable to charge above 50% humidity. 10,000-20,000 volts.</a:t>
            </a:r>
          </a:p>
          <a:p>
            <a:pPr marL="514350" indent="-514350">
              <a:buFont typeface="+mj-lt"/>
              <a:buAutoNum type="arabicPeriod"/>
            </a:pPr>
            <a:r>
              <a:rPr lang="en-US" dirty="0" smtClean="0"/>
              <a:t>Scotch tape: up to 5,000 volts</a:t>
            </a:r>
          </a:p>
          <a:p>
            <a:pPr marL="514350" indent="-514350">
              <a:buFont typeface="+mj-lt"/>
              <a:buAutoNum type="arabicPeriod"/>
            </a:pPr>
            <a:r>
              <a:rPr lang="en-US" dirty="0"/>
              <a:t>Wool sweater</a:t>
            </a:r>
            <a:r>
              <a:rPr lang="en-US" dirty="0" smtClean="0"/>
              <a:t>: 9,000 volts above 50% humidity</a:t>
            </a:r>
          </a:p>
          <a:p>
            <a:pPr marL="514350" indent="-514350">
              <a:buFont typeface="+mj-lt"/>
              <a:buAutoNum type="arabicPeriod"/>
            </a:pPr>
            <a:r>
              <a:rPr lang="en-US" dirty="0" smtClean="0"/>
              <a:t>Walking across the carpet in the winter: Based on the humidity outside the static varies. At a humidity level between 10% and 20% walking across a carpet can generate up to 35,000 V of discharge. Between 65% and 90% humidity a carpet can generate up to 1,500 volts of discharge.</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72</a:t>
            </a:fld>
            <a:endParaRPr lang="en-US"/>
          </a:p>
        </p:txBody>
      </p:sp>
    </p:spTree>
    <p:extLst>
      <p:ext uri="{BB962C8B-B14F-4D97-AF65-F5344CB8AC3E}">
        <p14:creationId xmlns:p14="http://schemas.microsoft.com/office/powerpoint/2010/main" val="12674696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Week 14 – Electrostatic Discharge</a:t>
            </a:r>
            <a:endParaRPr lang="en-US" b="1"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u="sng" dirty="0"/>
              <a:t>Summary and </a:t>
            </a:r>
            <a:r>
              <a:rPr lang="en-US" b="1" u="sng" dirty="0" smtClean="0"/>
              <a:t>Conclusions</a:t>
            </a:r>
          </a:p>
          <a:p>
            <a:pPr marL="0" indent="0">
              <a:buNone/>
            </a:pPr>
            <a:endParaRPr lang="en-US" dirty="0"/>
          </a:p>
          <a:p>
            <a:pPr marL="0" indent="0">
              <a:buNone/>
            </a:pPr>
            <a:r>
              <a:rPr lang="en-US" dirty="0" smtClean="0"/>
              <a:t>I learned that electrostatic discharge is actually air that catches on fire as it transfers charge to two close objects with opposite charges. ESD can get up to four times the temperature of the sun, but as it only exists for a fraction of a second it is not harmful to humans. Humans can’t usually feel ESD until it hits a minimum of 2000 volts, though electronics can start taking irreparable damage at only 100 volts. To protect against ESD companies can use a number of tools for their employees including air ionizers, ESD safe soldering irons, ESD protective tabletops, mats, wrist straps, and shoes. All ESD safe material must be grounded before and during use. At home a humidifier can help to reduce charges in the air and save electronic components. I finally also learned that static electricity is caused by contact and separation of dissimilar materials.</a:t>
            </a: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73</a:t>
            </a:fld>
            <a:endParaRPr lang="en-US"/>
          </a:p>
        </p:txBody>
      </p:sp>
    </p:spTree>
    <p:extLst>
      <p:ext uri="{BB962C8B-B14F-4D97-AF65-F5344CB8AC3E}">
        <p14:creationId xmlns:p14="http://schemas.microsoft.com/office/powerpoint/2010/main" val="2038493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 15 – Testing Solder Kits</a:t>
            </a:r>
            <a:endParaRPr lang="en-US" dirty="0"/>
          </a:p>
        </p:txBody>
      </p:sp>
      <p:sp>
        <p:nvSpPr>
          <p:cNvPr id="5" name="Subtitle 4"/>
          <p:cNvSpPr>
            <a:spLocks noGrp="1"/>
          </p:cNvSpPr>
          <p:nvPr>
            <p:ph type="subTitle" idx="1"/>
          </p:nvPr>
        </p:nvSpPr>
        <p:spPr/>
        <p:txBody>
          <a:bodyPr/>
          <a:lstStyle/>
          <a:p>
            <a:endParaRPr lang="en-US"/>
          </a:p>
        </p:txBody>
      </p:sp>
      <p:sp>
        <p:nvSpPr>
          <p:cNvPr id="6" name="Footer Placeholder 5"/>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7" name="Slide Number Placeholder 6"/>
          <p:cNvSpPr>
            <a:spLocks noGrp="1"/>
          </p:cNvSpPr>
          <p:nvPr>
            <p:ph type="sldNum" sz="quarter" idx="12"/>
          </p:nvPr>
        </p:nvSpPr>
        <p:spPr/>
        <p:txBody>
          <a:bodyPr/>
          <a:lstStyle/>
          <a:p>
            <a:fld id="{7EA2B3E5-6C52-485C-892E-205CA57EFEA7}" type="slidenum">
              <a:rPr lang="en-US" smtClean="0"/>
              <a:t>74</a:t>
            </a:fld>
            <a:endParaRPr lang="en-US"/>
          </a:p>
        </p:txBody>
      </p:sp>
    </p:spTree>
    <p:extLst>
      <p:ext uri="{BB962C8B-B14F-4D97-AF65-F5344CB8AC3E}">
        <p14:creationId xmlns:p14="http://schemas.microsoft.com/office/powerpoint/2010/main" val="37405551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15 – Testing Solder Kits</a:t>
            </a:r>
            <a:endParaRPr lang="en-US" b="1" dirty="0"/>
          </a:p>
        </p:txBody>
      </p:sp>
      <p:sp>
        <p:nvSpPr>
          <p:cNvPr id="3" name="Content Placeholder 2"/>
          <p:cNvSpPr>
            <a:spLocks noGrp="1"/>
          </p:cNvSpPr>
          <p:nvPr>
            <p:ph idx="1"/>
          </p:nvPr>
        </p:nvSpPr>
        <p:spPr/>
        <p:txBody>
          <a:bodyPr>
            <a:normAutofit fontScale="32500" lnSpcReduction="20000"/>
          </a:bodyPr>
          <a:lstStyle/>
          <a:p>
            <a:r>
              <a:rPr lang="en-US" b="1" u="sng" dirty="0"/>
              <a:t>Objective</a:t>
            </a:r>
            <a:r>
              <a:rPr lang="en-US" b="1" u="sng" dirty="0" smtClean="0"/>
              <a:t>:</a:t>
            </a:r>
            <a:r>
              <a:rPr lang="en-US" dirty="0" smtClean="0"/>
              <a:t> To build an outline for soldering kits next week and to test all parts in the solder kits for next week to ensure they work.</a:t>
            </a:r>
          </a:p>
          <a:p>
            <a:endParaRPr lang="en-US" b="1" u="sng" dirty="0"/>
          </a:p>
          <a:p>
            <a:r>
              <a:rPr lang="en-US" b="1" u="sng" dirty="0"/>
              <a:t>Equipment and Materials</a:t>
            </a:r>
            <a:r>
              <a:rPr lang="en-US" b="1" u="sng" dirty="0" smtClean="0"/>
              <a:t>:</a:t>
            </a:r>
            <a:r>
              <a:rPr lang="en-US" dirty="0" smtClean="0"/>
              <a:t> </a:t>
            </a:r>
          </a:p>
          <a:p>
            <a:r>
              <a:rPr lang="en-US" dirty="0"/>
              <a:t>9x 360 ohm resistors</a:t>
            </a:r>
          </a:p>
          <a:p>
            <a:r>
              <a:rPr lang="en-US" dirty="0"/>
              <a:t>1x 470 ohm resistor</a:t>
            </a:r>
          </a:p>
          <a:p>
            <a:r>
              <a:rPr lang="en-US" dirty="0"/>
              <a:t>1x 5.6k ohm resistor</a:t>
            </a:r>
          </a:p>
          <a:p>
            <a:r>
              <a:rPr lang="en-US" dirty="0"/>
              <a:t>1x 22k ohm </a:t>
            </a:r>
            <a:r>
              <a:rPr lang="en-US" dirty="0" smtClean="0"/>
              <a:t>resistor</a:t>
            </a:r>
          </a:p>
          <a:p>
            <a:r>
              <a:rPr lang="en-US" dirty="0"/>
              <a:t>4x 100 </a:t>
            </a:r>
            <a:r>
              <a:rPr lang="en-US" dirty="0" err="1"/>
              <a:t>microFahrad</a:t>
            </a:r>
            <a:r>
              <a:rPr lang="en-US" dirty="0"/>
              <a:t> capacitors</a:t>
            </a:r>
          </a:p>
          <a:p>
            <a:r>
              <a:rPr lang="en-US" dirty="0"/>
              <a:t>1x 2.2 </a:t>
            </a:r>
            <a:r>
              <a:rPr lang="en-US" dirty="0" err="1"/>
              <a:t>microFahrad</a:t>
            </a:r>
            <a:r>
              <a:rPr lang="en-US" dirty="0"/>
              <a:t> capacitor</a:t>
            </a:r>
          </a:p>
          <a:p>
            <a:r>
              <a:rPr lang="en-US" dirty="0"/>
              <a:t>2x diode</a:t>
            </a:r>
          </a:p>
          <a:p>
            <a:r>
              <a:rPr lang="en-US" dirty="0"/>
              <a:t>2x .01 </a:t>
            </a:r>
            <a:r>
              <a:rPr lang="en-US" dirty="0" err="1"/>
              <a:t>microfahrad</a:t>
            </a:r>
            <a:r>
              <a:rPr lang="en-US" dirty="0"/>
              <a:t> </a:t>
            </a:r>
            <a:r>
              <a:rPr lang="en-US" dirty="0" smtClean="0"/>
              <a:t>capacitor</a:t>
            </a:r>
          </a:p>
          <a:p>
            <a:r>
              <a:rPr lang="en-US" dirty="0" smtClean="0"/>
              <a:t>GWINSTEK GDM-8245 Digital </a:t>
            </a:r>
            <a:r>
              <a:rPr lang="en-US" dirty="0" err="1" smtClean="0"/>
              <a:t>Multimeter</a:t>
            </a:r>
            <a:r>
              <a:rPr lang="en-US" dirty="0" smtClean="0"/>
              <a:t> S/N: CL860333</a:t>
            </a:r>
          </a:p>
          <a:p>
            <a:r>
              <a:rPr lang="en-US" dirty="0" smtClean="0"/>
              <a:t>GWINSTEK LCR-819 LCR meter S/N: </a:t>
            </a:r>
          </a:p>
          <a:p>
            <a:endParaRPr lang="en-US" dirty="0" smtClean="0"/>
          </a:p>
          <a:p>
            <a:r>
              <a:rPr lang="en-US" b="1" u="sng" dirty="0" smtClean="0"/>
              <a:t>Research and Information:</a:t>
            </a:r>
          </a:p>
          <a:p>
            <a:r>
              <a:rPr lang="en-US" dirty="0">
                <a:hlinkClick r:id="rId2"/>
              </a:rPr>
              <a:t>http://www.electronicshub.org/how-555-timer-ic-testing-circuit-works</a:t>
            </a:r>
            <a:r>
              <a:rPr lang="en-US" dirty="0" smtClean="0">
                <a:hlinkClick r:id="rId2"/>
              </a:rPr>
              <a:t>/</a:t>
            </a:r>
            <a:endParaRPr lang="en-US" dirty="0" smtClean="0"/>
          </a:p>
          <a:p>
            <a:r>
              <a:rPr lang="en-US" b="1" dirty="0"/>
              <a:t>How to test transistors with ANY </a:t>
            </a:r>
            <a:r>
              <a:rPr lang="en-US" b="1" dirty="0" err="1"/>
              <a:t>multimeter</a:t>
            </a:r>
            <a:r>
              <a:rPr lang="en-US" b="1" dirty="0"/>
              <a:t>! </a:t>
            </a:r>
            <a:r>
              <a:rPr lang="en-US" b="1" dirty="0" smtClean="0"/>
              <a:t> - </a:t>
            </a:r>
            <a:r>
              <a:rPr lang="en-US" dirty="0">
                <a:hlinkClick r:id="rId3"/>
              </a:rPr>
              <a:t>Anamorphic Square</a:t>
            </a:r>
            <a:endParaRPr lang="en-US" b="1" dirty="0"/>
          </a:p>
          <a:p>
            <a:pPr marL="0" indent="0">
              <a:buNone/>
            </a:pPr>
            <a:r>
              <a:rPr lang="en-US" dirty="0"/>
              <a:t> </a:t>
            </a:r>
            <a:r>
              <a:rPr lang="en-US" dirty="0" smtClean="0"/>
              <a:t>    https</a:t>
            </a:r>
            <a:r>
              <a:rPr lang="en-US" dirty="0"/>
              <a:t>://www.youtube.com/watch?v=b0jCUsenNsY</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75</a:t>
            </a:fld>
            <a:endParaRPr lang="en-US"/>
          </a:p>
        </p:txBody>
      </p:sp>
    </p:spTree>
    <p:extLst>
      <p:ext uri="{BB962C8B-B14F-4D97-AF65-F5344CB8AC3E}">
        <p14:creationId xmlns:p14="http://schemas.microsoft.com/office/powerpoint/2010/main" val="34005109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15 – Testing Solder Kits</a:t>
            </a:r>
            <a:endParaRPr lang="en-US" b="1" dirty="0"/>
          </a:p>
        </p:txBody>
      </p:sp>
      <p:sp>
        <p:nvSpPr>
          <p:cNvPr id="3" name="Content Placeholder 2"/>
          <p:cNvSpPr>
            <a:spLocks noGrp="1"/>
          </p:cNvSpPr>
          <p:nvPr>
            <p:ph idx="1"/>
          </p:nvPr>
        </p:nvSpPr>
        <p:spPr/>
        <p:txBody>
          <a:bodyPr/>
          <a:lstStyle/>
          <a:p>
            <a:pPr marL="0" indent="0" algn="ctr">
              <a:buNone/>
            </a:pPr>
            <a:r>
              <a:rPr lang="en-US" b="1" u="sng" dirty="0"/>
              <a:t>Details, Procedures, etc.</a:t>
            </a:r>
          </a:p>
          <a:p>
            <a:r>
              <a:rPr lang="en-US" sz="1200" dirty="0" smtClean="0"/>
              <a:t>Open Word and create a plan to test all items in the solder kit.</a:t>
            </a:r>
          </a:p>
          <a:p>
            <a:r>
              <a:rPr lang="en-US" sz="1200" dirty="0" smtClean="0"/>
              <a:t>Test all resistors using a </a:t>
            </a:r>
            <a:r>
              <a:rPr lang="en-US" sz="1200" dirty="0" err="1" smtClean="0"/>
              <a:t>multimeter</a:t>
            </a:r>
            <a:r>
              <a:rPr lang="en-US" sz="1200" dirty="0" smtClean="0"/>
              <a:t>.</a:t>
            </a:r>
          </a:p>
          <a:p>
            <a:r>
              <a:rPr lang="en-US" sz="1200" dirty="0" smtClean="0"/>
              <a:t>Test all capacitors using the LCR meter</a:t>
            </a:r>
          </a:p>
          <a:p>
            <a:r>
              <a:rPr lang="en-US" sz="1200" dirty="0" smtClean="0"/>
              <a:t>Test both diodes</a:t>
            </a:r>
          </a:p>
          <a:p>
            <a:r>
              <a:rPr lang="en-US" sz="1200" dirty="0" smtClean="0"/>
              <a:t>Research how to test transistors using a </a:t>
            </a:r>
            <a:r>
              <a:rPr lang="en-US" sz="1200" dirty="0" err="1" smtClean="0"/>
              <a:t>multimeter</a:t>
            </a:r>
            <a:endParaRPr lang="en-US" sz="1200" dirty="0" smtClean="0"/>
          </a:p>
          <a:p>
            <a:r>
              <a:rPr lang="en-US" sz="1200" dirty="0" smtClean="0"/>
              <a:t>Test both transistors using a </a:t>
            </a:r>
            <a:r>
              <a:rPr lang="en-US" sz="1200" dirty="0" err="1" smtClean="0"/>
              <a:t>multimeter</a:t>
            </a:r>
            <a:endParaRPr lang="en-US" sz="1200" dirty="0" smtClean="0"/>
          </a:p>
          <a:p>
            <a:r>
              <a:rPr lang="en-US" sz="1200" dirty="0" smtClean="0"/>
              <a:t>Research and attempt to hook up a 555 timer chip to make a blinking LED</a:t>
            </a:r>
            <a:endParaRPr lang="en-US" sz="1200"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76</a:t>
            </a:fld>
            <a:endParaRPr lang="en-US"/>
          </a:p>
        </p:txBody>
      </p:sp>
    </p:spTree>
    <p:extLst>
      <p:ext uri="{BB962C8B-B14F-4D97-AF65-F5344CB8AC3E}">
        <p14:creationId xmlns:p14="http://schemas.microsoft.com/office/powerpoint/2010/main" val="35860609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15 – Testing Solder Kits</a:t>
            </a:r>
            <a:endParaRPr lang="en-US" b="1" dirty="0"/>
          </a:p>
        </p:txBody>
      </p:sp>
      <p:sp>
        <p:nvSpPr>
          <p:cNvPr id="3" name="Content Placeholder 2"/>
          <p:cNvSpPr>
            <a:spLocks noGrp="1"/>
          </p:cNvSpPr>
          <p:nvPr>
            <p:ph idx="1"/>
          </p:nvPr>
        </p:nvSpPr>
        <p:spPr/>
        <p:txBody>
          <a:bodyPr/>
          <a:lstStyle/>
          <a:p>
            <a:pPr marL="0" indent="0" algn="ctr">
              <a:buNone/>
            </a:pPr>
            <a:r>
              <a:rPr lang="en-US" b="1" u="sng" dirty="0"/>
              <a:t>Summary and Conclusions</a:t>
            </a:r>
          </a:p>
          <a:p>
            <a:r>
              <a:rPr lang="en-US" sz="1200" dirty="0" smtClean="0"/>
              <a:t>All resistors tested to be within tolerances.</a:t>
            </a:r>
          </a:p>
          <a:p>
            <a:r>
              <a:rPr lang="en-US" sz="1200" dirty="0" smtClean="0"/>
              <a:t>All capacitors tested to be working</a:t>
            </a:r>
          </a:p>
          <a:p>
            <a:r>
              <a:rPr lang="en-US" sz="1200" dirty="0" smtClean="0"/>
              <a:t>Both diodes tested to be working</a:t>
            </a:r>
          </a:p>
          <a:p>
            <a:r>
              <a:rPr lang="en-US" sz="1200" dirty="0" smtClean="0"/>
              <a:t>Both transistors tested to be working</a:t>
            </a:r>
          </a:p>
          <a:p>
            <a:r>
              <a:rPr lang="en-US" sz="1200" dirty="0" smtClean="0"/>
              <a:t>LEDs lit up</a:t>
            </a:r>
          </a:p>
          <a:p>
            <a:pPr marL="0" indent="0">
              <a:buNone/>
            </a:pPr>
            <a:r>
              <a:rPr lang="en-US" sz="1200" dirty="0" smtClean="0"/>
              <a:t>All components worked in this lab though I still need to review and learn how to test the 555 timer chips. According to the sheet that I made in the beginning of class soldering next week should be swift and everything should go well.</a:t>
            </a:r>
            <a:endParaRPr lang="en-US" sz="1200"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77</a:t>
            </a:fld>
            <a:endParaRPr lang="en-US"/>
          </a:p>
        </p:txBody>
      </p:sp>
    </p:spTree>
    <p:extLst>
      <p:ext uri="{BB962C8B-B14F-4D97-AF65-F5344CB8AC3E}">
        <p14:creationId xmlns:p14="http://schemas.microsoft.com/office/powerpoint/2010/main" val="3692389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 16 - Soldering</a:t>
            </a:r>
            <a:endParaRPr lang="en-US" dirty="0"/>
          </a:p>
        </p:txBody>
      </p:sp>
      <p:sp>
        <p:nvSpPr>
          <p:cNvPr id="5" name="Subtitle 4"/>
          <p:cNvSpPr>
            <a:spLocks noGrp="1"/>
          </p:cNvSpPr>
          <p:nvPr>
            <p:ph type="subTitle" idx="1"/>
          </p:nvPr>
        </p:nvSpPr>
        <p:spPr/>
        <p:txBody>
          <a:bodyPr/>
          <a:lstStyle/>
          <a:p>
            <a:endParaRPr lang="en-US"/>
          </a:p>
        </p:txBody>
      </p:sp>
      <p:sp>
        <p:nvSpPr>
          <p:cNvPr id="6" name="Footer Placeholder 5"/>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7" name="Slide Number Placeholder 6"/>
          <p:cNvSpPr>
            <a:spLocks noGrp="1"/>
          </p:cNvSpPr>
          <p:nvPr>
            <p:ph type="sldNum" sz="quarter" idx="12"/>
          </p:nvPr>
        </p:nvSpPr>
        <p:spPr/>
        <p:txBody>
          <a:bodyPr/>
          <a:lstStyle/>
          <a:p>
            <a:fld id="{7EA2B3E5-6C52-485C-892E-205CA57EFEA7}" type="slidenum">
              <a:rPr lang="en-US" smtClean="0"/>
              <a:t>78</a:t>
            </a:fld>
            <a:endParaRPr lang="en-US"/>
          </a:p>
        </p:txBody>
      </p:sp>
    </p:spTree>
    <p:extLst>
      <p:ext uri="{BB962C8B-B14F-4D97-AF65-F5344CB8AC3E}">
        <p14:creationId xmlns:p14="http://schemas.microsoft.com/office/powerpoint/2010/main" val="1016786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16 - Soldering</a:t>
            </a:r>
            <a:endParaRPr lang="en-US" b="1" dirty="0"/>
          </a:p>
        </p:txBody>
      </p:sp>
      <p:sp>
        <p:nvSpPr>
          <p:cNvPr id="3" name="Content Placeholder 2"/>
          <p:cNvSpPr>
            <a:spLocks noGrp="1"/>
          </p:cNvSpPr>
          <p:nvPr>
            <p:ph idx="1"/>
          </p:nvPr>
        </p:nvSpPr>
        <p:spPr/>
        <p:txBody>
          <a:bodyPr>
            <a:normAutofit fontScale="77500" lnSpcReduction="20000"/>
          </a:bodyPr>
          <a:lstStyle/>
          <a:p>
            <a:r>
              <a:rPr lang="en-US" b="1" u="sng" dirty="0" smtClean="0"/>
              <a:t>Equipment and Materials</a:t>
            </a:r>
          </a:p>
          <a:p>
            <a:r>
              <a:rPr lang="en-US" dirty="0"/>
              <a:t>9x 360 ohm resistors</a:t>
            </a:r>
          </a:p>
          <a:p>
            <a:r>
              <a:rPr lang="en-US" dirty="0"/>
              <a:t>1x 470 ohm resistor</a:t>
            </a:r>
          </a:p>
          <a:p>
            <a:r>
              <a:rPr lang="en-US" dirty="0"/>
              <a:t>1x 5.6k ohm resistor</a:t>
            </a:r>
          </a:p>
          <a:p>
            <a:r>
              <a:rPr lang="en-US" dirty="0"/>
              <a:t>1x 22k ohm resistor</a:t>
            </a:r>
          </a:p>
          <a:p>
            <a:r>
              <a:rPr lang="en-US" dirty="0"/>
              <a:t>2x 555CN timer series chips</a:t>
            </a:r>
          </a:p>
          <a:p>
            <a:r>
              <a:rPr lang="en-US" dirty="0"/>
              <a:t>2x transistors</a:t>
            </a:r>
          </a:p>
          <a:p>
            <a:r>
              <a:rPr lang="en-US" dirty="0"/>
              <a:t>4x 100 </a:t>
            </a:r>
            <a:r>
              <a:rPr lang="en-US" dirty="0" err="1"/>
              <a:t>microFahrad</a:t>
            </a:r>
            <a:r>
              <a:rPr lang="en-US" dirty="0"/>
              <a:t> capacitors</a:t>
            </a:r>
          </a:p>
          <a:p>
            <a:r>
              <a:rPr lang="en-US" dirty="0"/>
              <a:t>1x 2.2 </a:t>
            </a:r>
            <a:r>
              <a:rPr lang="en-US" dirty="0" err="1"/>
              <a:t>microFahrad</a:t>
            </a:r>
            <a:r>
              <a:rPr lang="en-US" dirty="0"/>
              <a:t> capacitor</a:t>
            </a:r>
          </a:p>
          <a:p>
            <a:r>
              <a:rPr lang="en-US" dirty="0"/>
              <a:t>2x diode</a:t>
            </a:r>
          </a:p>
          <a:p>
            <a:r>
              <a:rPr lang="en-US" dirty="0"/>
              <a:t>2x .01 </a:t>
            </a:r>
            <a:r>
              <a:rPr lang="en-US" dirty="0" err="1"/>
              <a:t>microfahrad</a:t>
            </a:r>
            <a:r>
              <a:rPr lang="en-US" dirty="0"/>
              <a:t> capacitor</a:t>
            </a:r>
          </a:p>
          <a:p>
            <a:r>
              <a:rPr lang="en-US" dirty="0" err="1"/>
              <a:t>Solderless</a:t>
            </a:r>
            <a:r>
              <a:rPr lang="en-US" dirty="0"/>
              <a:t> breadboard</a:t>
            </a:r>
            <a:endParaRPr lang="en-US" b="1" u="sng"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79</a:t>
            </a:fld>
            <a:endParaRPr lang="en-US"/>
          </a:p>
        </p:txBody>
      </p:sp>
    </p:spTree>
    <p:extLst>
      <p:ext uri="{BB962C8B-B14F-4D97-AF65-F5344CB8AC3E}">
        <p14:creationId xmlns:p14="http://schemas.microsoft.com/office/powerpoint/2010/main" val="388654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Lab 2 – Measuring Resistors in Series and Parallel</a:t>
            </a:r>
            <a:endParaRPr lang="en-US" sz="4000" b="1" dirty="0"/>
          </a:p>
        </p:txBody>
      </p:sp>
      <p:sp>
        <p:nvSpPr>
          <p:cNvPr id="3" name="Content Placeholder 2"/>
          <p:cNvSpPr>
            <a:spLocks noGrp="1"/>
          </p:cNvSpPr>
          <p:nvPr>
            <p:ph idx="1"/>
          </p:nvPr>
        </p:nvSpPr>
        <p:spPr/>
        <p:txBody>
          <a:bodyPr>
            <a:normAutofit/>
          </a:bodyPr>
          <a:lstStyle/>
          <a:p>
            <a:r>
              <a:rPr lang="en-US" dirty="0" smtClean="0"/>
              <a:t>Objective</a:t>
            </a:r>
          </a:p>
          <a:p>
            <a:pPr marL="457200" lvl="2" indent="0">
              <a:spcBef>
                <a:spcPts val="1000"/>
              </a:spcBef>
              <a:buNone/>
            </a:pPr>
            <a:r>
              <a:rPr lang="en-US" dirty="0" smtClean="0"/>
              <a:t>   To understand how resistors work in Series and Parallel</a:t>
            </a:r>
          </a:p>
          <a:p>
            <a:r>
              <a:rPr lang="en-US" dirty="0" smtClean="0"/>
              <a:t>Equipment and Materials</a:t>
            </a:r>
          </a:p>
          <a:p>
            <a:pPr marL="457200" lvl="1" indent="0">
              <a:buNone/>
            </a:pPr>
            <a:r>
              <a:rPr lang="en-US" sz="2000" dirty="0">
                <a:latin typeface="+mj-lt"/>
              </a:rPr>
              <a:t> </a:t>
            </a:r>
            <a:r>
              <a:rPr lang="en-US" sz="2000" dirty="0" smtClean="0">
                <a:latin typeface="+mj-lt"/>
              </a:rPr>
              <a:t> </a:t>
            </a:r>
            <a:r>
              <a:rPr lang="en-US" sz="2000" dirty="0" err="1">
                <a:latin typeface="+mj-lt"/>
              </a:rPr>
              <a:t>Multimeter</a:t>
            </a:r>
            <a:r>
              <a:rPr lang="en-US" sz="2000" dirty="0">
                <a:latin typeface="+mj-lt"/>
              </a:rPr>
              <a:t>(</a:t>
            </a:r>
            <a:r>
              <a:rPr lang="en-US" sz="2000" dirty="0" err="1">
                <a:latin typeface="+mj-lt"/>
              </a:rPr>
              <a:t>GwINSTEK</a:t>
            </a:r>
            <a:r>
              <a:rPr lang="en-US" sz="2000" dirty="0">
                <a:latin typeface="+mj-lt"/>
              </a:rPr>
              <a:t> GDM-8245 CL860333)</a:t>
            </a:r>
          </a:p>
          <a:p>
            <a:pPr marL="457200" lvl="1" indent="0">
              <a:buNone/>
            </a:pPr>
            <a:r>
              <a:rPr lang="en-US" sz="2000" dirty="0" smtClean="0">
                <a:latin typeface="+mj-lt"/>
              </a:rPr>
              <a:t>  five resistors(2.2k Ohm, 330 Ohm, 4.7k Ohm, 820 Ohm, 1k Ohm)</a:t>
            </a:r>
          </a:p>
          <a:p>
            <a:pPr marL="457200" lvl="1" indent="0">
              <a:buNone/>
            </a:pPr>
            <a:r>
              <a:rPr lang="en-US" sz="2000" dirty="0">
                <a:latin typeface="+mj-lt"/>
              </a:rPr>
              <a:t> </a:t>
            </a:r>
            <a:r>
              <a:rPr lang="en-US" sz="2000" dirty="0" smtClean="0">
                <a:latin typeface="+mj-lt"/>
              </a:rPr>
              <a:t> </a:t>
            </a:r>
            <a:r>
              <a:rPr lang="en-US" sz="2000" dirty="0" err="1" smtClean="0">
                <a:latin typeface="+mj-lt"/>
              </a:rPr>
              <a:t>Solderless</a:t>
            </a:r>
            <a:r>
              <a:rPr lang="en-US" sz="2000" dirty="0" smtClean="0">
                <a:latin typeface="+mj-lt"/>
              </a:rPr>
              <a:t> Breadboard(166911A)</a:t>
            </a:r>
          </a:p>
          <a:p>
            <a:r>
              <a:rPr lang="en-US" dirty="0" smtClean="0"/>
              <a:t>Research and Information</a:t>
            </a:r>
          </a:p>
          <a:p>
            <a:pPr marL="457200" lvl="1" indent="0">
              <a:buNone/>
            </a:pPr>
            <a:r>
              <a:rPr lang="en-US" altLang="en-US" sz="2000" dirty="0" smtClean="0"/>
              <a:t>Tutorials at </a:t>
            </a:r>
            <a:r>
              <a:rPr lang="en-US" altLang="en-US" sz="2000" dirty="0" smtClean="0">
                <a:hlinkClick r:id="rId2"/>
              </a:rPr>
              <a:t>www.ivytechengineering.com</a:t>
            </a:r>
            <a:r>
              <a:rPr lang="en-US" altLang="en-US" sz="2000" dirty="0" smtClean="0"/>
              <a:t> and YouTube</a:t>
            </a:r>
          </a:p>
          <a:p>
            <a:pPr marL="457200" lvl="1" indent="0">
              <a:buNone/>
            </a:pPr>
            <a:r>
              <a:rPr lang="en-US" altLang="en-US" sz="2000" dirty="0" smtClean="0"/>
              <a:t>First, learn the resistor color code:  </a:t>
            </a:r>
            <a:r>
              <a:rPr lang="en-US" altLang="en-US" sz="2000" dirty="0" smtClean="0">
                <a:hlinkClick r:id="rId3"/>
              </a:rPr>
              <a:t>http://www.youtube.com/watch?v=kvQBhXo_tF0</a:t>
            </a:r>
            <a:endParaRPr lang="en-US" altLang="en-US" sz="2000" dirty="0" smtClean="0"/>
          </a:p>
          <a:p>
            <a:pPr marL="457200" lvl="1" indent="0">
              <a:buNone/>
            </a:pPr>
            <a:r>
              <a:rPr lang="en-US" altLang="en-US" sz="2000" dirty="0" smtClean="0"/>
              <a:t>Tutorials at </a:t>
            </a:r>
            <a:r>
              <a:rPr lang="en-US" altLang="en-US" sz="2000" dirty="0" smtClean="0">
                <a:hlinkClick r:id="rId4"/>
              </a:rPr>
              <a:t>http://www.ivytechengineering.com/ee_stuff/ee101_vids_resistors.html</a:t>
            </a:r>
            <a:endParaRPr lang="en-US" altLang="en-US" sz="2000" dirty="0" smtClean="0"/>
          </a:p>
          <a:p>
            <a:pPr marL="457200" lvl="1" indent="0">
              <a:buNone/>
            </a:pPr>
            <a:r>
              <a:rPr lang="en-US" altLang="en-US" sz="2000" dirty="0" smtClean="0"/>
              <a:t>Ohm’s Law:  </a:t>
            </a:r>
            <a:r>
              <a:rPr lang="en-US" altLang="en-US" sz="2000" dirty="0" smtClean="0">
                <a:hlinkClick r:id="rId5"/>
              </a:rPr>
              <a:t>https://www.youtube.com/watch?v=d34-VKc2cyY</a:t>
            </a:r>
            <a:endParaRPr lang="en-US" altLang="en-US" sz="2000" dirty="0" smtClean="0"/>
          </a:p>
          <a:p>
            <a:pPr marL="0" indent="0">
              <a:buNone/>
            </a:pPr>
            <a:endParaRPr lang="en-US" dirty="0" smtClean="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8</a:t>
            </a:fld>
            <a:endParaRPr lang="en-US"/>
          </a:p>
        </p:txBody>
      </p:sp>
    </p:spTree>
    <p:extLst>
      <p:ext uri="{BB962C8B-B14F-4D97-AF65-F5344CB8AC3E}">
        <p14:creationId xmlns:p14="http://schemas.microsoft.com/office/powerpoint/2010/main" val="25937680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16 - Soldering</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Details, Procedures, etc.</a:t>
            </a:r>
            <a:endParaRPr lang="en-US" dirty="0" smtClean="0"/>
          </a:p>
          <a:p>
            <a:r>
              <a:rPr lang="en-US" dirty="0" smtClean="0"/>
              <a:t>Begin by setting up and separating all parts of the solder kits.</a:t>
            </a:r>
          </a:p>
          <a:p>
            <a:r>
              <a:rPr lang="en-US" dirty="0" smtClean="0"/>
              <a:t>Solder kits together taking caution of heat and time spent on each component on the board.</a:t>
            </a:r>
          </a:p>
          <a:p>
            <a:r>
              <a:rPr lang="en-US" dirty="0" smtClean="0"/>
              <a:t>Once all the parts were connected I went back and tried the solder wick and </a:t>
            </a:r>
            <a:r>
              <a:rPr lang="en-US" dirty="0" err="1" smtClean="0"/>
              <a:t>desolderer</a:t>
            </a:r>
            <a:r>
              <a:rPr lang="en-US" dirty="0" smtClean="0"/>
              <a:t> to fix some of the joints.</a:t>
            </a:r>
          </a:p>
          <a:p>
            <a:r>
              <a:rPr lang="en-US" dirty="0" smtClean="0"/>
              <a:t>After soldering is finished hook the project to a 9v battery to test out.</a:t>
            </a:r>
          </a:p>
          <a:p>
            <a:r>
              <a:rPr lang="en-US" dirty="0" smtClean="0"/>
              <a:t>Testing out the kit, it worked perfectly.</a:t>
            </a:r>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80</a:t>
            </a:fld>
            <a:endParaRPr lang="en-US"/>
          </a:p>
        </p:txBody>
      </p:sp>
    </p:spTree>
    <p:extLst>
      <p:ext uri="{BB962C8B-B14F-4D97-AF65-F5344CB8AC3E}">
        <p14:creationId xmlns:p14="http://schemas.microsoft.com/office/powerpoint/2010/main" val="1961273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16 - Soldering</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90688"/>
            <a:ext cx="5971119" cy="4478340"/>
          </a:xfrm>
        </p:spPr>
      </p:pic>
      <p:sp>
        <p:nvSpPr>
          <p:cNvPr id="4" name="Footer Placeholder 3"/>
          <p:cNvSpPr>
            <a:spLocks noGrp="1"/>
          </p:cNvSpPr>
          <p:nvPr>
            <p:ph type="ftr" sz="quarter" idx="11"/>
          </p:nvPr>
        </p:nvSpPr>
        <p:spPr>
          <a:xfrm>
            <a:off x="0" y="6356350"/>
            <a:ext cx="4114800" cy="365125"/>
          </a:xfrm>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81</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118" y="1690688"/>
            <a:ext cx="6220883" cy="4665662"/>
          </a:xfrm>
          <a:prstGeom prst="rect">
            <a:avLst/>
          </a:prstGeom>
        </p:spPr>
      </p:pic>
    </p:spTree>
    <p:extLst>
      <p:ext uri="{BB962C8B-B14F-4D97-AF65-F5344CB8AC3E}">
        <p14:creationId xmlns:p14="http://schemas.microsoft.com/office/powerpoint/2010/main" val="745635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16 - Soldering</a:t>
            </a:r>
            <a:endParaRPr lang="en-US" b="1" dirty="0"/>
          </a:p>
        </p:txBody>
      </p:sp>
      <p:pic>
        <p:nvPicPr>
          <p:cNvPr id="6" name="VID_20150506_193300">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95638" y="1825625"/>
            <a:ext cx="5802312" cy="4351338"/>
          </a:xfrm>
        </p:spPr>
      </p:pic>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82</a:t>
            </a:fld>
            <a:endParaRPr lang="en-US"/>
          </a:p>
        </p:txBody>
      </p:sp>
    </p:spTree>
    <p:extLst>
      <p:ext uri="{BB962C8B-B14F-4D97-AF65-F5344CB8AC3E}">
        <p14:creationId xmlns:p14="http://schemas.microsoft.com/office/powerpoint/2010/main" val="13681135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mute="1">
                <p:cTn id="7" fill="hold" display="0">
                  <p:stCondLst>
                    <p:cond delay="indefinite"/>
                  </p:stCondLst>
                </p:cTn>
                <p:tgtEl>
                  <p:spTgt spid="6"/>
                </p:tgtEl>
              </p:cMediaNode>
            </p:vide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 16 - Soldering</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Summary and Conclusions</a:t>
            </a:r>
          </a:p>
          <a:p>
            <a:pPr marL="0" indent="0">
              <a:buNone/>
            </a:pPr>
            <a:r>
              <a:rPr lang="en-US" dirty="0" smtClean="0"/>
              <a:t>Overall this lab was very simple. I had tested my parts last week and knew that everything worked. All I had to do was solder all the parts on. I started with the least heat sensitive parts first and moved onto the parts such as transistors and the LEDs. Once I got all the less heat sensitive components on, such as the resistors and capacitors, I lowered the temperature from 750 down to about 680 to work on the heat sensitive parts. I tried using the solder wick, but could only get a small portion to stick to it. After I made sure the kit works and took pictures and a small video.</a:t>
            </a:r>
          </a:p>
          <a:p>
            <a:pPr marL="0" indent="0">
              <a:buNone/>
            </a:pPr>
            <a:endParaRPr lang="en-US" dirty="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83</a:t>
            </a:fld>
            <a:endParaRPr lang="en-US"/>
          </a:p>
        </p:txBody>
      </p:sp>
    </p:spTree>
    <p:extLst>
      <p:ext uri="{BB962C8B-B14F-4D97-AF65-F5344CB8AC3E}">
        <p14:creationId xmlns:p14="http://schemas.microsoft.com/office/powerpoint/2010/main" val="22215009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End of Class</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Class conclusions</a:t>
            </a:r>
          </a:p>
          <a:p>
            <a:pPr marL="0" indent="0">
              <a:buNone/>
            </a:pPr>
            <a:r>
              <a:rPr lang="en-US" dirty="0" smtClean="0"/>
              <a:t>Over the course of this class I learned a ton of material. Before taking EECT 101 I didn’t know anything about circuit boards, how to make them, or how they worked. Going off that information, everything introduced every week in this class was new and exciting information for me. This class alone has inspired me to continue looking into electronics and electricity in general to gain as much knowledge as I can. I have already acquired myself a soldering iron as well as all the materials that go with one. I have also done a lot of out of class research using things such as the </a:t>
            </a:r>
            <a:r>
              <a:rPr lang="en-US" dirty="0" err="1" smtClean="0"/>
              <a:t>EEVBlog</a:t>
            </a:r>
            <a:r>
              <a:rPr lang="en-US" dirty="0" smtClean="0"/>
              <a:t> on </a:t>
            </a:r>
            <a:r>
              <a:rPr lang="en-US" dirty="0" err="1" smtClean="0"/>
              <a:t>youtube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EECT 101-50C Lab Notebook</a:t>
            </a:r>
            <a:endParaRPr lang="en-US"/>
          </a:p>
        </p:txBody>
      </p:sp>
      <p:sp>
        <p:nvSpPr>
          <p:cNvPr id="5" name="Slide Number Placeholder 4"/>
          <p:cNvSpPr>
            <a:spLocks noGrp="1"/>
          </p:cNvSpPr>
          <p:nvPr>
            <p:ph type="sldNum" sz="quarter" idx="12"/>
          </p:nvPr>
        </p:nvSpPr>
        <p:spPr/>
        <p:txBody>
          <a:bodyPr/>
          <a:lstStyle/>
          <a:p>
            <a:fld id="{7EA2B3E5-6C52-485C-892E-205CA57EFEA7}" type="slidenum">
              <a:rPr lang="en-US" smtClean="0"/>
              <a:t>84</a:t>
            </a:fld>
            <a:endParaRPr lang="en-US"/>
          </a:p>
        </p:txBody>
      </p:sp>
    </p:spTree>
    <p:extLst>
      <p:ext uri="{BB962C8B-B14F-4D97-AF65-F5344CB8AC3E}">
        <p14:creationId xmlns:p14="http://schemas.microsoft.com/office/powerpoint/2010/main" val="41275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Lab 2 – Measuring Resistors in Series and Parallel</a:t>
            </a:r>
            <a:endParaRPr lang="en-US" sz="4000" b="1" dirty="0"/>
          </a:p>
        </p:txBody>
      </p:sp>
      <p:sp>
        <p:nvSpPr>
          <p:cNvPr id="3" name="Content Placeholder 2"/>
          <p:cNvSpPr>
            <a:spLocks noGrp="1"/>
          </p:cNvSpPr>
          <p:nvPr>
            <p:ph idx="1"/>
          </p:nvPr>
        </p:nvSpPr>
        <p:spPr/>
        <p:txBody>
          <a:bodyPr/>
          <a:lstStyle/>
          <a:p>
            <a:pPr marL="0" indent="0" algn="ctr">
              <a:buNone/>
            </a:pPr>
            <a:r>
              <a:rPr lang="en-US" u="sng" dirty="0" smtClean="0"/>
              <a:t>Details, Procedures, etc.</a:t>
            </a:r>
          </a:p>
          <a:p>
            <a:r>
              <a:rPr lang="en-US" dirty="0" smtClean="0"/>
              <a:t>Watched tutorials on how to measure the resistance of resistors in series and parallel, and how to use a breadboard.</a:t>
            </a:r>
          </a:p>
          <a:p>
            <a:r>
              <a:rPr lang="en-US" dirty="0" smtClean="0"/>
              <a:t>Gathered a set of resistors and calculated their resistance, then measured.</a:t>
            </a:r>
          </a:p>
          <a:p>
            <a:r>
              <a:rPr lang="en-US" dirty="0" smtClean="0"/>
              <a:t>Calculated the resistance of the resistors in series and parallel.</a:t>
            </a:r>
          </a:p>
          <a:p>
            <a:r>
              <a:rPr lang="en-US" dirty="0" smtClean="0"/>
              <a:t>Hooked resistors up to a breadboard in four different configurations.</a:t>
            </a:r>
          </a:p>
          <a:p>
            <a:r>
              <a:rPr lang="en-US" dirty="0" smtClean="0"/>
              <a:t>Measured the actual resistance of the resistors in above mentioned configurations.</a:t>
            </a:r>
          </a:p>
          <a:p>
            <a:endParaRPr lang="en-US" dirty="0" smtClean="0"/>
          </a:p>
        </p:txBody>
      </p:sp>
      <p:sp>
        <p:nvSpPr>
          <p:cNvPr id="4" name="Footer Placeholder 3"/>
          <p:cNvSpPr>
            <a:spLocks noGrp="1"/>
          </p:cNvSpPr>
          <p:nvPr>
            <p:ph type="ftr" sz="quarter" idx="11"/>
          </p:nvPr>
        </p:nvSpPr>
        <p:spPr>
          <a:xfrm>
            <a:off x="0" y="6356350"/>
            <a:ext cx="4114800" cy="365125"/>
          </a:xfrm>
        </p:spPr>
        <p:txBody>
          <a:bodyPr/>
          <a:lstStyle/>
          <a:p>
            <a:r>
              <a:rPr lang="en-US" dirty="0" smtClean="0"/>
              <a:t>EECT 101-50C Lab Notebook</a:t>
            </a:r>
            <a:endParaRPr lang="en-US" dirty="0"/>
          </a:p>
        </p:txBody>
      </p:sp>
      <p:sp>
        <p:nvSpPr>
          <p:cNvPr id="5" name="Slide Number Placeholder 4"/>
          <p:cNvSpPr>
            <a:spLocks noGrp="1"/>
          </p:cNvSpPr>
          <p:nvPr>
            <p:ph type="sldNum" sz="quarter" idx="12"/>
          </p:nvPr>
        </p:nvSpPr>
        <p:spPr/>
        <p:txBody>
          <a:bodyPr/>
          <a:lstStyle/>
          <a:p>
            <a:fld id="{7EA2B3E5-6C52-485C-892E-205CA57EFEA7}" type="slidenum">
              <a:rPr lang="en-US" smtClean="0"/>
              <a:t>9</a:t>
            </a:fld>
            <a:endParaRPr lang="en-US"/>
          </a:p>
        </p:txBody>
      </p:sp>
    </p:spTree>
    <p:extLst>
      <p:ext uri="{BB962C8B-B14F-4D97-AF65-F5344CB8AC3E}">
        <p14:creationId xmlns:p14="http://schemas.microsoft.com/office/powerpoint/2010/main" val="4216712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5414</Words>
  <Application>Microsoft Office PowerPoint</Application>
  <PresentationFormat>Widescreen</PresentationFormat>
  <Paragraphs>727</Paragraphs>
  <Slides>84</Slides>
  <Notes>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Calibri Light</vt:lpstr>
      <vt:lpstr>Times New Roman</vt:lpstr>
      <vt:lpstr>Office Theme</vt:lpstr>
      <vt:lpstr>EECT 101-50C Lab Notebook</vt:lpstr>
      <vt:lpstr>Table of Contents</vt:lpstr>
      <vt:lpstr>Lab 1- Measuring Resistors</vt:lpstr>
      <vt:lpstr>Lab 1 – Resistors</vt:lpstr>
      <vt:lpstr>Lab 1 – Resistors</vt:lpstr>
      <vt:lpstr>Lab 1 – Resistors</vt:lpstr>
      <vt:lpstr>Lab 2 – Measuring Resistors in Series and Parallel </vt:lpstr>
      <vt:lpstr>Lab 2 – Measuring Resistors in Series and Parallel</vt:lpstr>
      <vt:lpstr>Lab 2 – Measuring Resistors in Series and Parallel</vt:lpstr>
      <vt:lpstr>Lab 2 – Measuring Resistors in Series and Parallel</vt:lpstr>
      <vt:lpstr>Lab 3 – Simulating Resistors in Series and Parallel in Multisim</vt:lpstr>
      <vt:lpstr>Lab 3 – Simulating Resistors in Series and Parallel in Multisim</vt:lpstr>
      <vt:lpstr>Lab 3 – Simulating Resistors in Series and Parallel in Multisim</vt:lpstr>
      <vt:lpstr>Lab 3 – Simulating Resistors in Series and Parallel in Multisim  </vt:lpstr>
      <vt:lpstr>Lab 3 – Simulating Resistors in Series and Parallel in Multisim</vt:lpstr>
      <vt:lpstr>Lab 4 – Using the Oscilloscope and Function Generator </vt:lpstr>
      <vt:lpstr>Lab 4 – Using the Oscilloscope and Function Generator </vt:lpstr>
      <vt:lpstr>Lab 4 – Using the Oscilloscope and Function Generator </vt:lpstr>
      <vt:lpstr>Lab 4 – Using the Oscilloscope and Function Generator </vt:lpstr>
      <vt:lpstr>Lab 4 – Using the Oscilloscope and Function Generator</vt:lpstr>
      <vt:lpstr>Lab 4 – Using the Oscilloscope and Function Generator </vt:lpstr>
      <vt:lpstr>Lab 5 – Inductors and Capacitors</vt:lpstr>
      <vt:lpstr>Lab 5 – Inductors and Capacitors</vt:lpstr>
      <vt:lpstr>Lab 5 – Inductors and Capacitors</vt:lpstr>
      <vt:lpstr>Lab 5 – Inductors and Capacitors</vt:lpstr>
      <vt:lpstr>Lab 5 – Inductors and Capacitors</vt:lpstr>
      <vt:lpstr>Lab 6 – First Soldering Experience</vt:lpstr>
      <vt:lpstr>Lab 6 – First Soldering Experience</vt:lpstr>
      <vt:lpstr>Lab 6 – First Soldering Experience</vt:lpstr>
      <vt:lpstr>Lab 6 – First Soldering Experience</vt:lpstr>
      <vt:lpstr>Lab 6 – First Soldering Experience</vt:lpstr>
      <vt:lpstr>Lab 7 – Identifying Parts and Soldering Kit </vt:lpstr>
      <vt:lpstr>Lab 7 – Identifying Parts and Soldering Kit </vt:lpstr>
      <vt:lpstr>Lab 7 – Identifying Parts and Soldering Kit </vt:lpstr>
      <vt:lpstr>Lab 7 – Identifying Parts and Soldering Kit</vt:lpstr>
      <vt:lpstr>Lab 7 – Identifying Parts and Soldering kit</vt:lpstr>
      <vt:lpstr>Lab 7 – Identifying Parts and Soldering Kit</vt:lpstr>
      <vt:lpstr>Lab 7 – Identifying Parts and Soldering Kit</vt:lpstr>
      <vt:lpstr>Lab 7 – Identifying Parts and Soldering Kit</vt:lpstr>
      <vt:lpstr>Lab 8 – 555 Timer Chip</vt:lpstr>
      <vt:lpstr>Lab 8 – 555 Timer Chip</vt:lpstr>
      <vt:lpstr>Lab 8 – 555 Timer Chip</vt:lpstr>
      <vt:lpstr>Lab 8 – 555 Timer Chip</vt:lpstr>
      <vt:lpstr>Lab 8 – 555 Timer Chip</vt:lpstr>
      <vt:lpstr>Lab 8 – 555 Timer Chip</vt:lpstr>
      <vt:lpstr>Lab 9 – Filters</vt:lpstr>
      <vt:lpstr>Lab 9 – Filters</vt:lpstr>
      <vt:lpstr>Lab 9 - Filters</vt:lpstr>
      <vt:lpstr>Lab 9 – Filters</vt:lpstr>
      <vt:lpstr>Lab 9 – Filters</vt:lpstr>
      <vt:lpstr>Week 10 – Converting a Square Wave to a Sine Wave</vt:lpstr>
      <vt:lpstr>Week 10 – Converting a Square Wave to a Sine Wave</vt:lpstr>
      <vt:lpstr>Week 10 – Converting a Square Wave to a Sine Wave</vt:lpstr>
      <vt:lpstr>Week 10 – Converting a Square Wave to a Sine Wave Multisim Graphic</vt:lpstr>
      <vt:lpstr>Week 10 – Converting a Square Wave to a Sine Wave</vt:lpstr>
      <vt:lpstr>Week 11 – Testing 74xx series chips</vt:lpstr>
      <vt:lpstr>Week 11 – Testing 74xx series chips</vt:lpstr>
      <vt:lpstr>Week 11 – Testing 74xx series chips</vt:lpstr>
      <vt:lpstr>Week 11 – Testing 74xx series chips</vt:lpstr>
      <vt:lpstr>Week 11 – Testing 74xx series chips</vt:lpstr>
      <vt:lpstr>Week 12 – Lissajous Pattern and Sega Genesis repair</vt:lpstr>
      <vt:lpstr>Week 12 – Lissajous Pattern and Sega Genesis repair</vt:lpstr>
      <vt:lpstr>Week 12 – Lissajous Pattern and Sega Genesis repair</vt:lpstr>
      <vt:lpstr>Week 12 – Lissajous Pattern and Sega Genesis repair</vt:lpstr>
      <vt:lpstr>Week 13 – AC to DC Power Supplies </vt:lpstr>
      <vt:lpstr>Week 13 – AC to DC Power Supplies </vt:lpstr>
      <vt:lpstr>Week 13 – AC to DC Power Supplies </vt:lpstr>
      <vt:lpstr>Week 13 – AC to DC Power Supply</vt:lpstr>
      <vt:lpstr>Week 13 – AC to DC Power Supplies </vt:lpstr>
      <vt:lpstr>Lab 14 – Electrostatic Discharge</vt:lpstr>
      <vt:lpstr>Week 14 – Electrostatic Discharge</vt:lpstr>
      <vt:lpstr>Week 14 – Electrostatic Discharge</vt:lpstr>
      <vt:lpstr>Week 14 – Electrostatic Discharge</vt:lpstr>
      <vt:lpstr>Lab 15 – Testing Solder Kits</vt:lpstr>
      <vt:lpstr>Lab 15 – Testing Solder Kits</vt:lpstr>
      <vt:lpstr>Lab 15 – Testing Solder Kits</vt:lpstr>
      <vt:lpstr>Lab 15 – Testing Solder Kits</vt:lpstr>
      <vt:lpstr>Lab 16 - Soldering</vt:lpstr>
      <vt:lpstr>Lab 16 - Soldering</vt:lpstr>
      <vt:lpstr>Lab 16 - Soldering</vt:lpstr>
      <vt:lpstr>Lab 16 - Soldering</vt:lpstr>
      <vt:lpstr>Lab 16 - Soldering</vt:lpstr>
      <vt:lpstr>Lab 16 - Soldering</vt:lpstr>
      <vt:lpstr>End of Class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10 – Converting a Square Wave to a Sine Wave</dc:title>
  <dc:creator>Justin Michael Wells</dc:creator>
  <cp:lastModifiedBy>Justin</cp:lastModifiedBy>
  <cp:revision>118</cp:revision>
  <dcterms:created xsi:type="dcterms:W3CDTF">2015-03-26T01:09:10Z</dcterms:created>
  <dcterms:modified xsi:type="dcterms:W3CDTF">2015-05-08T13:20:33Z</dcterms:modified>
</cp:coreProperties>
</file>