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1"/>
  </p:sldMasterIdLst>
  <p:notesMasterIdLst>
    <p:notesMasterId r:id="rId68"/>
  </p:notesMasterIdLst>
  <p:sldIdLst>
    <p:sldId id="256" r:id="rId2"/>
    <p:sldId id="257" r:id="rId3"/>
    <p:sldId id="262" r:id="rId4"/>
    <p:sldId id="259" r:id="rId5"/>
    <p:sldId id="310" r:id="rId6"/>
    <p:sldId id="294" r:id="rId7"/>
    <p:sldId id="311" r:id="rId8"/>
    <p:sldId id="312" r:id="rId9"/>
    <p:sldId id="263" r:id="rId10"/>
    <p:sldId id="351" r:id="rId11"/>
    <p:sldId id="347" r:id="rId12"/>
    <p:sldId id="346" r:id="rId13"/>
    <p:sldId id="264" r:id="rId14"/>
    <p:sldId id="343" r:id="rId15"/>
    <p:sldId id="344" r:id="rId16"/>
    <p:sldId id="345" r:id="rId17"/>
    <p:sldId id="354" r:id="rId18"/>
    <p:sldId id="348" r:id="rId19"/>
    <p:sldId id="349" r:id="rId20"/>
    <p:sldId id="350" r:id="rId21"/>
    <p:sldId id="265" r:id="rId22"/>
    <p:sldId id="314" r:id="rId23"/>
    <p:sldId id="313" r:id="rId24"/>
    <p:sldId id="332" r:id="rId25"/>
    <p:sldId id="341" r:id="rId26"/>
    <p:sldId id="323" r:id="rId27"/>
    <p:sldId id="266" r:id="rId28"/>
    <p:sldId id="315" r:id="rId29"/>
    <p:sldId id="333" r:id="rId30"/>
    <p:sldId id="355" r:id="rId31"/>
    <p:sldId id="324" r:id="rId32"/>
    <p:sldId id="267" r:id="rId33"/>
    <p:sldId id="316" r:id="rId34"/>
    <p:sldId id="334" r:id="rId35"/>
    <p:sldId id="353" r:id="rId36"/>
    <p:sldId id="325" r:id="rId37"/>
    <p:sldId id="268" r:id="rId38"/>
    <p:sldId id="317" r:id="rId39"/>
    <p:sldId id="335" r:id="rId40"/>
    <p:sldId id="352" r:id="rId41"/>
    <p:sldId id="356" r:id="rId42"/>
    <p:sldId id="326" r:id="rId43"/>
    <p:sldId id="269" r:id="rId44"/>
    <p:sldId id="318" r:id="rId45"/>
    <p:sldId id="336" r:id="rId46"/>
    <p:sldId id="357" r:id="rId47"/>
    <p:sldId id="327" r:id="rId48"/>
    <p:sldId id="270" r:id="rId49"/>
    <p:sldId id="319" r:id="rId50"/>
    <p:sldId id="337" r:id="rId51"/>
    <p:sldId id="328" r:id="rId52"/>
    <p:sldId id="271" r:id="rId53"/>
    <p:sldId id="320" r:id="rId54"/>
    <p:sldId id="338" r:id="rId55"/>
    <p:sldId id="329" r:id="rId56"/>
    <p:sldId id="272" r:id="rId57"/>
    <p:sldId id="358" r:id="rId58"/>
    <p:sldId id="339" r:id="rId59"/>
    <p:sldId id="330" r:id="rId60"/>
    <p:sldId id="273" r:id="rId61"/>
    <p:sldId id="359" r:id="rId62"/>
    <p:sldId id="340" r:id="rId63"/>
    <p:sldId id="331" r:id="rId64"/>
    <p:sldId id="361" r:id="rId65"/>
    <p:sldId id="362" r:id="rId66"/>
    <p:sldId id="363"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johnston" initials="jj" lastIdx="0" clrIdx="0">
    <p:extLst>
      <p:ext uri="{19B8F6BF-5375-455C-9EA6-DF929625EA0E}">
        <p15:presenceInfo xmlns:p15="http://schemas.microsoft.com/office/powerpoint/2012/main" userId="9d1face35689d3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EEE5E-6EB2-4856-8A7D-FCD9DCF6EEB5}" type="doc">
      <dgm:prSet loTypeId="urn:microsoft.com/office/officeart/2011/layout/TabList" loCatId="list" qsTypeId="urn:microsoft.com/office/officeart/2005/8/quickstyle/3d3" qsCatId="3D" csTypeId="urn:microsoft.com/office/officeart/2005/8/colors/accent1_2" csCatId="accent1" phldr="1"/>
      <dgm:spPr/>
      <dgm:t>
        <a:bodyPr/>
        <a:lstStyle/>
        <a:p>
          <a:endParaRPr lang="en-US"/>
        </a:p>
      </dgm:t>
    </dgm:pt>
    <dgm:pt modelId="{BB011BB6-A70F-40DC-9F86-CB812263F090}">
      <dgm:prSet phldrT="[Text]"/>
      <dgm:spPr/>
      <dgm:t>
        <a:bodyPr/>
        <a:lstStyle/>
        <a:p>
          <a:r>
            <a:rPr lang="en-US" dirty="0"/>
            <a:t>Lab 5</a:t>
          </a:r>
        </a:p>
      </dgm:t>
    </dgm:pt>
    <dgm:pt modelId="{1A2B636F-8B6B-4277-9249-6938056E8F55}" type="parTrans" cxnId="{B1416274-E7D9-4893-9496-BF98D86E3123}">
      <dgm:prSet/>
      <dgm:spPr/>
      <dgm:t>
        <a:bodyPr/>
        <a:lstStyle/>
        <a:p>
          <a:endParaRPr lang="en-US"/>
        </a:p>
      </dgm:t>
    </dgm:pt>
    <dgm:pt modelId="{174A1134-D278-4DA5-A168-DFC9B3D92157}" type="sibTrans" cxnId="{B1416274-E7D9-4893-9496-BF98D86E3123}">
      <dgm:prSet/>
      <dgm:spPr/>
      <dgm:t>
        <a:bodyPr/>
        <a:lstStyle/>
        <a:p>
          <a:endParaRPr lang="en-US"/>
        </a:p>
      </dgm:t>
    </dgm:pt>
    <dgm:pt modelId="{4D7DB956-9A6A-42C6-B0C6-CCD3A2FCF16A}">
      <dgm:prSet phldrT="[Text]"/>
      <dgm:spPr/>
      <dgm:t>
        <a:bodyPr/>
        <a:lstStyle/>
        <a:p>
          <a:pPr algn="l"/>
          <a:r>
            <a:rPr lang="en-US" dirty="0"/>
            <a:t>Bipolar Junction Transistors</a:t>
          </a:r>
        </a:p>
      </dgm:t>
    </dgm:pt>
    <dgm:pt modelId="{86691737-4EF4-42B6-ACC4-903A08E299F1}" type="parTrans" cxnId="{42BF1E78-EB98-4841-85AA-1B7E58136209}">
      <dgm:prSet/>
      <dgm:spPr/>
      <dgm:t>
        <a:bodyPr/>
        <a:lstStyle/>
        <a:p>
          <a:endParaRPr lang="en-US"/>
        </a:p>
      </dgm:t>
    </dgm:pt>
    <dgm:pt modelId="{D38B9143-AC1F-4749-827A-E702F1E7F01E}" type="sibTrans" cxnId="{42BF1E78-EB98-4841-85AA-1B7E58136209}">
      <dgm:prSet/>
      <dgm:spPr/>
      <dgm:t>
        <a:bodyPr/>
        <a:lstStyle/>
        <a:p>
          <a:endParaRPr lang="en-US"/>
        </a:p>
      </dgm:t>
    </dgm:pt>
    <dgm:pt modelId="{3F3098E1-7B48-4BF3-94DB-5D9A3335963F}">
      <dgm:prSet phldrT="[Text]"/>
      <dgm:spPr/>
      <dgm:t>
        <a:bodyPr/>
        <a:lstStyle/>
        <a:p>
          <a:r>
            <a:rPr lang="en-US" dirty="0"/>
            <a:t>In this lab we experimented with BJT’s used as a switch.</a:t>
          </a:r>
        </a:p>
      </dgm:t>
    </dgm:pt>
    <dgm:pt modelId="{72F39A1C-48AF-4D7B-8916-1B46D2C7143F}" type="parTrans" cxnId="{1FBAEB15-3BF1-4D23-BCFA-A7A341981F18}">
      <dgm:prSet/>
      <dgm:spPr/>
      <dgm:t>
        <a:bodyPr/>
        <a:lstStyle/>
        <a:p>
          <a:endParaRPr lang="en-US"/>
        </a:p>
      </dgm:t>
    </dgm:pt>
    <dgm:pt modelId="{DAB22BC9-D027-4958-B90D-81D10C98EB4E}" type="sibTrans" cxnId="{1FBAEB15-3BF1-4D23-BCFA-A7A341981F18}">
      <dgm:prSet/>
      <dgm:spPr/>
      <dgm:t>
        <a:bodyPr/>
        <a:lstStyle/>
        <a:p>
          <a:endParaRPr lang="en-US"/>
        </a:p>
      </dgm:t>
    </dgm:pt>
    <dgm:pt modelId="{3038366D-3DFC-4A3A-A2E6-F18CA6F1841C}">
      <dgm:prSet phldrT="[Text]"/>
      <dgm:spPr/>
      <dgm:t>
        <a:bodyPr/>
        <a:lstStyle/>
        <a:p>
          <a:r>
            <a:rPr lang="en-US" dirty="0"/>
            <a:t>Lab 6</a:t>
          </a:r>
        </a:p>
      </dgm:t>
    </dgm:pt>
    <dgm:pt modelId="{378B5BDA-9C30-44CB-8853-A38D43B98817}" type="parTrans" cxnId="{E55C1E20-36E6-4B82-A24F-17C37E62152F}">
      <dgm:prSet/>
      <dgm:spPr/>
      <dgm:t>
        <a:bodyPr/>
        <a:lstStyle/>
        <a:p>
          <a:endParaRPr lang="en-US"/>
        </a:p>
      </dgm:t>
    </dgm:pt>
    <dgm:pt modelId="{46B3FD2C-CEF9-4E6F-901C-80CBEDDD8A71}" type="sibTrans" cxnId="{E55C1E20-36E6-4B82-A24F-17C37E62152F}">
      <dgm:prSet/>
      <dgm:spPr/>
      <dgm:t>
        <a:bodyPr/>
        <a:lstStyle/>
        <a:p>
          <a:endParaRPr lang="en-US"/>
        </a:p>
      </dgm:t>
    </dgm:pt>
    <dgm:pt modelId="{0F74D2AD-FCDB-459D-9BBE-C467B5AFDB41}">
      <dgm:prSet phldrT="[Text]"/>
      <dgm:spPr/>
      <dgm:t>
        <a:bodyPr/>
        <a:lstStyle/>
        <a:p>
          <a:r>
            <a:rPr lang="en-US" dirty="0"/>
            <a:t>BJT Amplifier</a:t>
          </a:r>
        </a:p>
      </dgm:t>
    </dgm:pt>
    <dgm:pt modelId="{C8CD3F54-F521-4DF9-A204-DFD1848061EA}" type="parTrans" cxnId="{8A5A010D-6390-459E-AE5E-4EFC0B0486E6}">
      <dgm:prSet/>
      <dgm:spPr/>
      <dgm:t>
        <a:bodyPr/>
        <a:lstStyle/>
        <a:p>
          <a:endParaRPr lang="en-US"/>
        </a:p>
      </dgm:t>
    </dgm:pt>
    <dgm:pt modelId="{A84D7D84-1573-4BCC-9243-39BC37EB6097}" type="sibTrans" cxnId="{8A5A010D-6390-459E-AE5E-4EFC0B0486E6}">
      <dgm:prSet/>
      <dgm:spPr/>
      <dgm:t>
        <a:bodyPr/>
        <a:lstStyle/>
        <a:p>
          <a:endParaRPr lang="en-US"/>
        </a:p>
      </dgm:t>
    </dgm:pt>
    <dgm:pt modelId="{7436AF8F-977E-401A-8878-FB0E931D8EBE}">
      <dgm:prSet phldrT="[Text]"/>
      <dgm:spPr/>
      <dgm:t>
        <a:bodyPr/>
        <a:lstStyle/>
        <a:p>
          <a:r>
            <a:rPr lang="en-US" dirty="0"/>
            <a:t>In this lab we experimented with BJT’s used as an amplifier.</a:t>
          </a:r>
        </a:p>
      </dgm:t>
    </dgm:pt>
    <dgm:pt modelId="{1E0D18FE-6776-4350-B7BE-3BA95473C9AA}" type="parTrans" cxnId="{8CA8317D-DC84-4A64-BED3-8EFE1151D53B}">
      <dgm:prSet/>
      <dgm:spPr/>
      <dgm:t>
        <a:bodyPr/>
        <a:lstStyle/>
        <a:p>
          <a:endParaRPr lang="en-US"/>
        </a:p>
      </dgm:t>
    </dgm:pt>
    <dgm:pt modelId="{9F299F2B-8FC1-4C44-BE7F-B4C33D52ABDA}" type="sibTrans" cxnId="{8CA8317D-DC84-4A64-BED3-8EFE1151D53B}">
      <dgm:prSet/>
      <dgm:spPr/>
      <dgm:t>
        <a:bodyPr/>
        <a:lstStyle/>
        <a:p>
          <a:endParaRPr lang="en-US"/>
        </a:p>
      </dgm:t>
    </dgm:pt>
    <dgm:pt modelId="{18585A82-6703-4C47-A01D-94315C2E0F70}">
      <dgm:prSet phldrT="[Text]"/>
      <dgm:spPr/>
      <dgm:t>
        <a:bodyPr/>
        <a:lstStyle/>
        <a:p>
          <a:r>
            <a:rPr lang="en-US" dirty="0"/>
            <a:t>Lab 7</a:t>
          </a:r>
        </a:p>
      </dgm:t>
    </dgm:pt>
    <dgm:pt modelId="{1E1FAF9D-3A18-49CB-BDB4-7F1A31F9B591}" type="parTrans" cxnId="{E35D2B64-FD1A-4D4F-BA0A-1EC9F9F89CB2}">
      <dgm:prSet/>
      <dgm:spPr/>
      <dgm:t>
        <a:bodyPr/>
        <a:lstStyle/>
        <a:p>
          <a:endParaRPr lang="en-US"/>
        </a:p>
      </dgm:t>
    </dgm:pt>
    <dgm:pt modelId="{E2C97205-4E58-49A9-9276-3DD5554B035C}" type="sibTrans" cxnId="{E35D2B64-FD1A-4D4F-BA0A-1EC9F9F89CB2}">
      <dgm:prSet/>
      <dgm:spPr/>
      <dgm:t>
        <a:bodyPr/>
        <a:lstStyle/>
        <a:p>
          <a:endParaRPr lang="en-US"/>
        </a:p>
      </dgm:t>
    </dgm:pt>
    <dgm:pt modelId="{9F1C05F8-9C73-46E1-971A-D7177A6B250E}">
      <dgm:prSet phldrT="[Text]"/>
      <dgm:spPr/>
      <dgm:t>
        <a:bodyPr/>
        <a:lstStyle/>
        <a:p>
          <a:r>
            <a:rPr lang="en-US" dirty="0"/>
            <a:t>In this lab we experimented with JFET’s as a switch.</a:t>
          </a:r>
        </a:p>
      </dgm:t>
    </dgm:pt>
    <dgm:pt modelId="{948EB103-36BD-45B5-9BA1-7A4B5316C027}" type="parTrans" cxnId="{1D858401-B4AB-4A33-8717-1C241194866B}">
      <dgm:prSet/>
      <dgm:spPr/>
      <dgm:t>
        <a:bodyPr/>
        <a:lstStyle/>
        <a:p>
          <a:endParaRPr lang="en-US"/>
        </a:p>
      </dgm:t>
    </dgm:pt>
    <dgm:pt modelId="{4309A216-EA06-4EA4-B9E6-66C638E50F8B}" type="sibTrans" cxnId="{1D858401-B4AB-4A33-8717-1C241194866B}">
      <dgm:prSet/>
      <dgm:spPr/>
      <dgm:t>
        <a:bodyPr/>
        <a:lstStyle/>
        <a:p>
          <a:endParaRPr lang="en-US"/>
        </a:p>
      </dgm:t>
    </dgm:pt>
    <dgm:pt modelId="{ED44CDEE-91A8-44F7-A365-6C9445F4ADC8}">
      <dgm:prSet/>
      <dgm:spPr/>
      <dgm:t>
        <a:bodyPr/>
        <a:lstStyle/>
        <a:p>
          <a:r>
            <a:rPr lang="en-US" dirty="0"/>
            <a:t>Junction Field Emitting Transistors </a:t>
          </a:r>
        </a:p>
      </dgm:t>
    </dgm:pt>
    <dgm:pt modelId="{2C684559-12EE-4BB8-B25C-865363190675}" type="parTrans" cxnId="{0424547E-A8C7-44A8-9741-74EB8357A7A5}">
      <dgm:prSet/>
      <dgm:spPr/>
      <dgm:t>
        <a:bodyPr/>
        <a:lstStyle/>
        <a:p>
          <a:endParaRPr lang="en-US"/>
        </a:p>
      </dgm:t>
    </dgm:pt>
    <dgm:pt modelId="{A1D8115F-39F9-44A7-8F4A-645D58D7D855}" type="sibTrans" cxnId="{0424547E-A8C7-44A8-9741-74EB8357A7A5}">
      <dgm:prSet/>
      <dgm:spPr/>
      <dgm:t>
        <a:bodyPr/>
        <a:lstStyle/>
        <a:p>
          <a:endParaRPr lang="en-US"/>
        </a:p>
      </dgm:t>
    </dgm:pt>
    <dgm:pt modelId="{EE9D0A51-DF5F-4045-88CB-E54E76A2DF84}">
      <dgm:prSet/>
      <dgm:spPr/>
      <dgm:t>
        <a:bodyPr/>
        <a:lstStyle/>
        <a:p>
          <a:r>
            <a:rPr lang="en-US" dirty="0"/>
            <a:t>In this lab we experimented with JFET’s used as an Amplifier.</a:t>
          </a:r>
        </a:p>
      </dgm:t>
    </dgm:pt>
    <dgm:pt modelId="{540B7457-7985-43BE-B160-D08659B8AF81}" type="parTrans" cxnId="{8F4B0C8B-6B8E-41A4-B8B1-702BA0149603}">
      <dgm:prSet/>
      <dgm:spPr/>
      <dgm:t>
        <a:bodyPr/>
        <a:lstStyle/>
        <a:p>
          <a:endParaRPr lang="en-US"/>
        </a:p>
      </dgm:t>
    </dgm:pt>
    <dgm:pt modelId="{8B80A77A-6AB9-4AD0-99CA-1A86263D0175}" type="sibTrans" cxnId="{8F4B0C8B-6B8E-41A4-B8B1-702BA0149603}">
      <dgm:prSet/>
      <dgm:spPr/>
      <dgm:t>
        <a:bodyPr/>
        <a:lstStyle/>
        <a:p>
          <a:endParaRPr lang="en-US"/>
        </a:p>
      </dgm:t>
    </dgm:pt>
    <dgm:pt modelId="{BB614E71-C90C-4FC0-8997-711A39CD29B5}">
      <dgm:prSet/>
      <dgm:spPr/>
      <dgm:t>
        <a:bodyPr/>
        <a:lstStyle/>
        <a:p>
          <a:r>
            <a:rPr lang="en-US" dirty="0"/>
            <a:t>Lab 8</a:t>
          </a:r>
        </a:p>
      </dgm:t>
    </dgm:pt>
    <dgm:pt modelId="{9B9B8DB7-A649-491B-9017-E4EA51990A22}" type="parTrans" cxnId="{421B9952-E459-43AE-B6F3-C3C6899B92D7}">
      <dgm:prSet/>
      <dgm:spPr/>
      <dgm:t>
        <a:bodyPr/>
        <a:lstStyle/>
        <a:p>
          <a:endParaRPr lang="en-US"/>
        </a:p>
      </dgm:t>
    </dgm:pt>
    <dgm:pt modelId="{0E75296F-3CDC-4ED2-B966-4D3F5E56F4FB}" type="sibTrans" cxnId="{421B9952-E459-43AE-B6F3-C3C6899B92D7}">
      <dgm:prSet/>
      <dgm:spPr/>
      <dgm:t>
        <a:bodyPr/>
        <a:lstStyle/>
        <a:p>
          <a:endParaRPr lang="en-US"/>
        </a:p>
      </dgm:t>
    </dgm:pt>
    <dgm:pt modelId="{471B6092-3F07-4E90-A4F2-BA47DF0BB596}">
      <dgm:prSet/>
      <dgm:spPr/>
      <dgm:t>
        <a:bodyPr/>
        <a:lstStyle/>
        <a:p>
          <a:r>
            <a:rPr lang="en-US" dirty="0"/>
            <a:t>JFET Amplifier</a:t>
          </a:r>
        </a:p>
      </dgm:t>
    </dgm:pt>
    <dgm:pt modelId="{5A8AAA9F-3865-4A65-9228-CE13254EC85E}" type="parTrans" cxnId="{CD1D36F5-C009-4AF7-92D1-3EBF936F8C40}">
      <dgm:prSet/>
      <dgm:spPr/>
      <dgm:t>
        <a:bodyPr/>
        <a:lstStyle/>
        <a:p>
          <a:endParaRPr lang="en-US"/>
        </a:p>
      </dgm:t>
    </dgm:pt>
    <dgm:pt modelId="{88492AB7-6658-4A0F-9DB8-AC59157E41DA}" type="sibTrans" cxnId="{CD1D36F5-C009-4AF7-92D1-3EBF936F8C40}">
      <dgm:prSet/>
      <dgm:spPr/>
      <dgm:t>
        <a:bodyPr/>
        <a:lstStyle/>
        <a:p>
          <a:endParaRPr lang="en-US"/>
        </a:p>
      </dgm:t>
    </dgm:pt>
    <dgm:pt modelId="{077D82A5-622F-41D4-A6B2-7ACF92F3267E}" type="pres">
      <dgm:prSet presAssocID="{A9DEEE5E-6EB2-4856-8A7D-FCD9DCF6EEB5}" presName="Name0" presStyleCnt="0">
        <dgm:presLayoutVars>
          <dgm:chMax/>
          <dgm:chPref val="3"/>
          <dgm:dir/>
          <dgm:animOne val="branch"/>
          <dgm:animLvl val="lvl"/>
        </dgm:presLayoutVars>
      </dgm:prSet>
      <dgm:spPr/>
      <dgm:t>
        <a:bodyPr/>
        <a:lstStyle/>
        <a:p>
          <a:endParaRPr lang="en-US"/>
        </a:p>
      </dgm:t>
    </dgm:pt>
    <dgm:pt modelId="{DD235B1D-093B-4E08-815E-535AE3253D47}" type="pres">
      <dgm:prSet presAssocID="{BB011BB6-A70F-40DC-9F86-CB812263F090}" presName="composite" presStyleCnt="0"/>
      <dgm:spPr/>
    </dgm:pt>
    <dgm:pt modelId="{9F32FD01-7BBA-40E9-AE81-7D288976DD21}" type="pres">
      <dgm:prSet presAssocID="{BB011BB6-A70F-40DC-9F86-CB812263F090}" presName="FirstChild" presStyleLbl="revTx" presStyleIdx="0" presStyleCnt="8">
        <dgm:presLayoutVars>
          <dgm:chMax val="0"/>
          <dgm:chPref val="0"/>
          <dgm:bulletEnabled val="1"/>
        </dgm:presLayoutVars>
      </dgm:prSet>
      <dgm:spPr/>
      <dgm:t>
        <a:bodyPr/>
        <a:lstStyle/>
        <a:p>
          <a:endParaRPr lang="en-US"/>
        </a:p>
      </dgm:t>
    </dgm:pt>
    <dgm:pt modelId="{EC40ECEB-6A64-4073-8058-5177484D241A}" type="pres">
      <dgm:prSet presAssocID="{BB011BB6-A70F-40DC-9F86-CB812263F090}" presName="Parent" presStyleLbl="alignNode1" presStyleIdx="0" presStyleCnt="4">
        <dgm:presLayoutVars>
          <dgm:chMax val="3"/>
          <dgm:chPref val="3"/>
          <dgm:bulletEnabled val="1"/>
        </dgm:presLayoutVars>
      </dgm:prSet>
      <dgm:spPr/>
      <dgm:t>
        <a:bodyPr/>
        <a:lstStyle/>
        <a:p>
          <a:endParaRPr lang="en-US"/>
        </a:p>
      </dgm:t>
    </dgm:pt>
    <dgm:pt modelId="{F14B557E-4030-4CB7-A8A5-1ACF8321C99C}" type="pres">
      <dgm:prSet presAssocID="{BB011BB6-A70F-40DC-9F86-CB812263F090}" presName="Accent" presStyleLbl="parChTrans1D1" presStyleIdx="0" presStyleCnt="4"/>
      <dgm:spPr/>
    </dgm:pt>
    <dgm:pt modelId="{B772867E-8956-4833-A186-00E2C08AFCA1}" type="pres">
      <dgm:prSet presAssocID="{BB011BB6-A70F-40DC-9F86-CB812263F090}" presName="Child" presStyleLbl="revTx" presStyleIdx="1" presStyleCnt="8">
        <dgm:presLayoutVars>
          <dgm:chMax val="0"/>
          <dgm:chPref val="0"/>
          <dgm:bulletEnabled val="1"/>
        </dgm:presLayoutVars>
      </dgm:prSet>
      <dgm:spPr/>
      <dgm:t>
        <a:bodyPr/>
        <a:lstStyle/>
        <a:p>
          <a:endParaRPr lang="en-US"/>
        </a:p>
      </dgm:t>
    </dgm:pt>
    <dgm:pt modelId="{E9FF6B2E-44EF-46DA-A748-5436CAD02D19}" type="pres">
      <dgm:prSet presAssocID="{174A1134-D278-4DA5-A168-DFC9B3D92157}" presName="sibTrans" presStyleCnt="0"/>
      <dgm:spPr/>
    </dgm:pt>
    <dgm:pt modelId="{1D7AFF4C-3FF1-485F-80C7-E743CFBBAF7C}" type="pres">
      <dgm:prSet presAssocID="{3038366D-3DFC-4A3A-A2E6-F18CA6F1841C}" presName="composite" presStyleCnt="0"/>
      <dgm:spPr/>
    </dgm:pt>
    <dgm:pt modelId="{E9036878-F031-4E78-A3A9-058EAE000743}" type="pres">
      <dgm:prSet presAssocID="{3038366D-3DFC-4A3A-A2E6-F18CA6F1841C}" presName="FirstChild" presStyleLbl="revTx" presStyleIdx="2" presStyleCnt="8">
        <dgm:presLayoutVars>
          <dgm:chMax val="0"/>
          <dgm:chPref val="0"/>
          <dgm:bulletEnabled val="1"/>
        </dgm:presLayoutVars>
      </dgm:prSet>
      <dgm:spPr/>
      <dgm:t>
        <a:bodyPr/>
        <a:lstStyle/>
        <a:p>
          <a:endParaRPr lang="en-US"/>
        </a:p>
      </dgm:t>
    </dgm:pt>
    <dgm:pt modelId="{D6288B29-8F62-4E43-9A19-F3C8DD4CE022}" type="pres">
      <dgm:prSet presAssocID="{3038366D-3DFC-4A3A-A2E6-F18CA6F1841C}" presName="Parent" presStyleLbl="alignNode1" presStyleIdx="1" presStyleCnt="4">
        <dgm:presLayoutVars>
          <dgm:chMax val="3"/>
          <dgm:chPref val="3"/>
          <dgm:bulletEnabled val="1"/>
        </dgm:presLayoutVars>
      </dgm:prSet>
      <dgm:spPr/>
      <dgm:t>
        <a:bodyPr/>
        <a:lstStyle/>
        <a:p>
          <a:endParaRPr lang="en-US"/>
        </a:p>
      </dgm:t>
    </dgm:pt>
    <dgm:pt modelId="{1D7EC1C0-E4D6-4E7A-B5DE-71CD4DFE3E1E}" type="pres">
      <dgm:prSet presAssocID="{3038366D-3DFC-4A3A-A2E6-F18CA6F1841C}" presName="Accent" presStyleLbl="parChTrans1D1" presStyleIdx="1" presStyleCnt="4"/>
      <dgm:spPr/>
    </dgm:pt>
    <dgm:pt modelId="{A657F7F4-D0EF-429C-8F6F-C5B7AB0F04F4}" type="pres">
      <dgm:prSet presAssocID="{3038366D-3DFC-4A3A-A2E6-F18CA6F1841C}" presName="Child" presStyleLbl="revTx" presStyleIdx="3" presStyleCnt="8">
        <dgm:presLayoutVars>
          <dgm:chMax val="0"/>
          <dgm:chPref val="0"/>
          <dgm:bulletEnabled val="1"/>
        </dgm:presLayoutVars>
      </dgm:prSet>
      <dgm:spPr/>
      <dgm:t>
        <a:bodyPr/>
        <a:lstStyle/>
        <a:p>
          <a:endParaRPr lang="en-US"/>
        </a:p>
      </dgm:t>
    </dgm:pt>
    <dgm:pt modelId="{5FA05538-A4A3-45C6-9B80-9E9EB447B08E}" type="pres">
      <dgm:prSet presAssocID="{46B3FD2C-CEF9-4E6F-901C-80CBEDDD8A71}" presName="sibTrans" presStyleCnt="0"/>
      <dgm:spPr/>
    </dgm:pt>
    <dgm:pt modelId="{539256F9-0322-4BCF-9A9E-5E1B8AACCABA}" type="pres">
      <dgm:prSet presAssocID="{18585A82-6703-4C47-A01D-94315C2E0F70}" presName="composite" presStyleCnt="0"/>
      <dgm:spPr/>
    </dgm:pt>
    <dgm:pt modelId="{BEC970E4-D67E-474A-BE4D-E13FAB4E26B7}" type="pres">
      <dgm:prSet presAssocID="{18585A82-6703-4C47-A01D-94315C2E0F70}" presName="FirstChild" presStyleLbl="revTx" presStyleIdx="4" presStyleCnt="8">
        <dgm:presLayoutVars>
          <dgm:chMax val="0"/>
          <dgm:chPref val="0"/>
          <dgm:bulletEnabled val="1"/>
        </dgm:presLayoutVars>
      </dgm:prSet>
      <dgm:spPr/>
      <dgm:t>
        <a:bodyPr/>
        <a:lstStyle/>
        <a:p>
          <a:endParaRPr lang="en-US"/>
        </a:p>
      </dgm:t>
    </dgm:pt>
    <dgm:pt modelId="{0FB4E280-C862-477B-AA00-8EC32A39627E}" type="pres">
      <dgm:prSet presAssocID="{18585A82-6703-4C47-A01D-94315C2E0F70}" presName="Parent" presStyleLbl="alignNode1" presStyleIdx="2" presStyleCnt="4">
        <dgm:presLayoutVars>
          <dgm:chMax val="3"/>
          <dgm:chPref val="3"/>
          <dgm:bulletEnabled val="1"/>
        </dgm:presLayoutVars>
      </dgm:prSet>
      <dgm:spPr/>
      <dgm:t>
        <a:bodyPr/>
        <a:lstStyle/>
        <a:p>
          <a:endParaRPr lang="en-US"/>
        </a:p>
      </dgm:t>
    </dgm:pt>
    <dgm:pt modelId="{9310463D-1C27-4704-9026-F47F1778C0F3}" type="pres">
      <dgm:prSet presAssocID="{18585A82-6703-4C47-A01D-94315C2E0F70}" presName="Accent" presStyleLbl="parChTrans1D1" presStyleIdx="2" presStyleCnt="4"/>
      <dgm:spPr/>
    </dgm:pt>
    <dgm:pt modelId="{09CD8E13-5090-46DA-AF5C-470F80EE86E7}" type="pres">
      <dgm:prSet presAssocID="{18585A82-6703-4C47-A01D-94315C2E0F70}" presName="Child" presStyleLbl="revTx" presStyleIdx="5" presStyleCnt="8">
        <dgm:presLayoutVars>
          <dgm:chMax val="0"/>
          <dgm:chPref val="0"/>
          <dgm:bulletEnabled val="1"/>
        </dgm:presLayoutVars>
      </dgm:prSet>
      <dgm:spPr/>
      <dgm:t>
        <a:bodyPr/>
        <a:lstStyle/>
        <a:p>
          <a:endParaRPr lang="en-US"/>
        </a:p>
      </dgm:t>
    </dgm:pt>
    <dgm:pt modelId="{2D62F0A1-4DD3-41EF-83D0-BDBD10EC0149}" type="pres">
      <dgm:prSet presAssocID="{E2C97205-4E58-49A9-9276-3DD5554B035C}" presName="sibTrans" presStyleCnt="0"/>
      <dgm:spPr/>
    </dgm:pt>
    <dgm:pt modelId="{F9062F3B-674E-476A-9F0C-596FC1F0F7B0}" type="pres">
      <dgm:prSet presAssocID="{BB614E71-C90C-4FC0-8997-711A39CD29B5}" presName="composite" presStyleCnt="0"/>
      <dgm:spPr/>
    </dgm:pt>
    <dgm:pt modelId="{823BDF9D-2D0A-421B-911B-254808BABC1E}" type="pres">
      <dgm:prSet presAssocID="{BB614E71-C90C-4FC0-8997-711A39CD29B5}" presName="FirstChild" presStyleLbl="revTx" presStyleIdx="6" presStyleCnt="8">
        <dgm:presLayoutVars>
          <dgm:chMax val="0"/>
          <dgm:chPref val="0"/>
          <dgm:bulletEnabled val="1"/>
        </dgm:presLayoutVars>
      </dgm:prSet>
      <dgm:spPr/>
      <dgm:t>
        <a:bodyPr/>
        <a:lstStyle/>
        <a:p>
          <a:endParaRPr lang="en-US"/>
        </a:p>
      </dgm:t>
    </dgm:pt>
    <dgm:pt modelId="{D6522B9E-EB6F-4BC7-AEC2-8DF0F2AD9B4C}" type="pres">
      <dgm:prSet presAssocID="{BB614E71-C90C-4FC0-8997-711A39CD29B5}" presName="Parent" presStyleLbl="alignNode1" presStyleIdx="3" presStyleCnt="4">
        <dgm:presLayoutVars>
          <dgm:chMax val="3"/>
          <dgm:chPref val="3"/>
          <dgm:bulletEnabled val="1"/>
        </dgm:presLayoutVars>
      </dgm:prSet>
      <dgm:spPr/>
      <dgm:t>
        <a:bodyPr/>
        <a:lstStyle/>
        <a:p>
          <a:endParaRPr lang="en-US"/>
        </a:p>
      </dgm:t>
    </dgm:pt>
    <dgm:pt modelId="{FCD6DD18-83B7-494A-A680-B20403A99071}" type="pres">
      <dgm:prSet presAssocID="{BB614E71-C90C-4FC0-8997-711A39CD29B5}" presName="Accent" presStyleLbl="parChTrans1D1" presStyleIdx="3" presStyleCnt="4"/>
      <dgm:spPr/>
    </dgm:pt>
    <dgm:pt modelId="{D842F4DE-4228-44A4-BD03-43AA21D521B5}" type="pres">
      <dgm:prSet presAssocID="{BB614E71-C90C-4FC0-8997-711A39CD29B5}" presName="Child" presStyleLbl="revTx" presStyleIdx="7" presStyleCnt="8">
        <dgm:presLayoutVars>
          <dgm:chMax val="0"/>
          <dgm:chPref val="0"/>
          <dgm:bulletEnabled val="1"/>
        </dgm:presLayoutVars>
      </dgm:prSet>
      <dgm:spPr/>
      <dgm:t>
        <a:bodyPr/>
        <a:lstStyle/>
        <a:p>
          <a:endParaRPr lang="en-US"/>
        </a:p>
      </dgm:t>
    </dgm:pt>
  </dgm:ptLst>
  <dgm:cxnLst>
    <dgm:cxn modelId="{3B8A2A70-065C-4714-A10D-1F4F35CCFA40}" type="presOf" srcId="{BB011BB6-A70F-40DC-9F86-CB812263F090}" destId="{EC40ECEB-6A64-4073-8058-5177484D241A}" srcOrd="0" destOrd="0" presId="urn:microsoft.com/office/officeart/2011/layout/TabList"/>
    <dgm:cxn modelId="{344CD6C4-A45F-4D2D-828A-020AA322C6FA}" type="presOf" srcId="{7436AF8F-977E-401A-8878-FB0E931D8EBE}" destId="{A657F7F4-D0EF-429C-8F6F-C5B7AB0F04F4}" srcOrd="0" destOrd="0" presId="urn:microsoft.com/office/officeart/2011/layout/TabList"/>
    <dgm:cxn modelId="{8F4B0C8B-6B8E-41A4-B8B1-702BA0149603}" srcId="{BB614E71-C90C-4FC0-8997-711A39CD29B5}" destId="{EE9D0A51-DF5F-4045-88CB-E54E76A2DF84}" srcOrd="1" destOrd="0" parTransId="{540B7457-7985-43BE-B160-D08659B8AF81}" sibTransId="{8B80A77A-6AB9-4AD0-99CA-1A86263D0175}"/>
    <dgm:cxn modelId="{B67234A1-8E4E-4AFA-8CC8-67ACC286F719}" type="presOf" srcId="{ED44CDEE-91A8-44F7-A365-6C9445F4ADC8}" destId="{BEC970E4-D67E-474A-BE4D-E13FAB4E26B7}" srcOrd="0" destOrd="0" presId="urn:microsoft.com/office/officeart/2011/layout/TabList"/>
    <dgm:cxn modelId="{1D858401-B4AB-4A33-8717-1C241194866B}" srcId="{18585A82-6703-4C47-A01D-94315C2E0F70}" destId="{9F1C05F8-9C73-46E1-971A-D7177A6B250E}" srcOrd="1" destOrd="0" parTransId="{948EB103-36BD-45B5-9BA1-7A4B5316C027}" sibTransId="{4309A216-EA06-4EA4-B9E6-66C638E50F8B}"/>
    <dgm:cxn modelId="{B1416274-E7D9-4893-9496-BF98D86E3123}" srcId="{A9DEEE5E-6EB2-4856-8A7D-FCD9DCF6EEB5}" destId="{BB011BB6-A70F-40DC-9F86-CB812263F090}" srcOrd="0" destOrd="0" parTransId="{1A2B636F-8B6B-4277-9249-6938056E8F55}" sibTransId="{174A1134-D278-4DA5-A168-DFC9B3D92157}"/>
    <dgm:cxn modelId="{8A5A010D-6390-459E-AE5E-4EFC0B0486E6}" srcId="{3038366D-3DFC-4A3A-A2E6-F18CA6F1841C}" destId="{0F74D2AD-FCDB-459D-9BBE-C467B5AFDB41}" srcOrd="0" destOrd="0" parTransId="{C8CD3F54-F521-4DF9-A204-DFD1848061EA}" sibTransId="{A84D7D84-1573-4BCC-9243-39BC37EB6097}"/>
    <dgm:cxn modelId="{0153575F-1760-4818-812A-F0AD41EC6FB5}" type="presOf" srcId="{471B6092-3F07-4E90-A4F2-BA47DF0BB596}" destId="{823BDF9D-2D0A-421B-911B-254808BABC1E}" srcOrd="0" destOrd="0" presId="urn:microsoft.com/office/officeart/2011/layout/TabList"/>
    <dgm:cxn modelId="{5C5383AD-DB32-4754-B738-7ABDEFE9FD29}" type="presOf" srcId="{3F3098E1-7B48-4BF3-94DB-5D9A3335963F}" destId="{B772867E-8956-4833-A186-00E2C08AFCA1}" srcOrd="0" destOrd="0" presId="urn:microsoft.com/office/officeart/2011/layout/TabList"/>
    <dgm:cxn modelId="{0424547E-A8C7-44A8-9741-74EB8357A7A5}" srcId="{18585A82-6703-4C47-A01D-94315C2E0F70}" destId="{ED44CDEE-91A8-44F7-A365-6C9445F4ADC8}" srcOrd="0" destOrd="0" parTransId="{2C684559-12EE-4BB8-B25C-865363190675}" sibTransId="{A1D8115F-39F9-44A7-8F4A-645D58D7D855}"/>
    <dgm:cxn modelId="{52416692-1A29-45C8-9FA4-196F89B33141}" type="presOf" srcId="{BB614E71-C90C-4FC0-8997-711A39CD29B5}" destId="{D6522B9E-EB6F-4BC7-AEC2-8DF0F2AD9B4C}" srcOrd="0" destOrd="0" presId="urn:microsoft.com/office/officeart/2011/layout/TabList"/>
    <dgm:cxn modelId="{E55C1E20-36E6-4B82-A24F-17C37E62152F}" srcId="{A9DEEE5E-6EB2-4856-8A7D-FCD9DCF6EEB5}" destId="{3038366D-3DFC-4A3A-A2E6-F18CA6F1841C}" srcOrd="1" destOrd="0" parTransId="{378B5BDA-9C30-44CB-8853-A38D43B98817}" sibTransId="{46B3FD2C-CEF9-4E6F-901C-80CBEDDD8A71}"/>
    <dgm:cxn modelId="{7F4841F3-9F20-43F8-B455-B07B6B20BAC6}" type="presOf" srcId="{EE9D0A51-DF5F-4045-88CB-E54E76A2DF84}" destId="{D842F4DE-4228-44A4-BD03-43AA21D521B5}" srcOrd="0" destOrd="0" presId="urn:microsoft.com/office/officeart/2011/layout/TabList"/>
    <dgm:cxn modelId="{6154B0A0-A35F-4366-AE83-0F20B4D7AE7D}" type="presOf" srcId="{4D7DB956-9A6A-42C6-B0C6-CCD3A2FCF16A}" destId="{9F32FD01-7BBA-40E9-AE81-7D288976DD21}" srcOrd="0" destOrd="0" presId="urn:microsoft.com/office/officeart/2011/layout/TabList"/>
    <dgm:cxn modelId="{096C1BAB-423C-4375-8222-CC887596770D}" type="presOf" srcId="{18585A82-6703-4C47-A01D-94315C2E0F70}" destId="{0FB4E280-C862-477B-AA00-8EC32A39627E}" srcOrd="0" destOrd="0" presId="urn:microsoft.com/office/officeart/2011/layout/TabList"/>
    <dgm:cxn modelId="{49110326-7B8B-4128-BA4A-E1C2C5A176E6}" type="presOf" srcId="{A9DEEE5E-6EB2-4856-8A7D-FCD9DCF6EEB5}" destId="{077D82A5-622F-41D4-A6B2-7ACF92F3267E}" srcOrd="0" destOrd="0" presId="urn:microsoft.com/office/officeart/2011/layout/TabList"/>
    <dgm:cxn modelId="{1FBAEB15-3BF1-4D23-BCFA-A7A341981F18}" srcId="{BB011BB6-A70F-40DC-9F86-CB812263F090}" destId="{3F3098E1-7B48-4BF3-94DB-5D9A3335963F}" srcOrd="1" destOrd="0" parTransId="{72F39A1C-48AF-4D7B-8916-1B46D2C7143F}" sibTransId="{DAB22BC9-D027-4958-B90D-81D10C98EB4E}"/>
    <dgm:cxn modelId="{E5ACB230-CCA9-4956-9E0E-40100975B957}" type="presOf" srcId="{3038366D-3DFC-4A3A-A2E6-F18CA6F1841C}" destId="{D6288B29-8F62-4E43-9A19-F3C8DD4CE022}" srcOrd="0" destOrd="0" presId="urn:microsoft.com/office/officeart/2011/layout/TabList"/>
    <dgm:cxn modelId="{E35D2B64-FD1A-4D4F-BA0A-1EC9F9F89CB2}" srcId="{A9DEEE5E-6EB2-4856-8A7D-FCD9DCF6EEB5}" destId="{18585A82-6703-4C47-A01D-94315C2E0F70}" srcOrd="2" destOrd="0" parTransId="{1E1FAF9D-3A18-49CB-BDB4-7F1A31F9B591}" sibTransId="{E2C97205-4E58-49A9-9276-3DD5554B035C}"/>
    <dgm:cxn modelId="{CD1D36F5-C009-4AF7-92D1-3EBF936F8C40}" srcId="{BB614E71-C90C-4FC0-8997-711A39CD29B5}" destId="{471B6092-3F07-4E90-A4F2-BA47DF0BB596}" srcOrd="0" destOrd="0" parTransId="{5A8AAA9F-3865-4A65-9228-CE13254EC85E}" sibTransId="{88492AB7-6658-4A0F-9DB8-AC59157E41DA}"/>
    <dgm:cxn modelId="{42BF1E78-EB98-4841-85AA-1B7E58136209}" srcId="{BB011BB6-A70F-40DC-9F86-CB812263F090}" destId="{4D7DB956-9A6A-42C6-B0C6-CCD3A2FCF16A}" srcOrd="0" destOrd="0" parTransId="{86691737-4EF4-42B6-ACC4-903A08E299F1}" sibTransId="{D38B9143-AC1F-4749-827A-E702F1E7F01E}"/>
    <dgm:cxn modelId="{421B9952-E459-43AE-B6F3-C3C6899B92D7}" srcId="{A9DEEE5E-6EB2-4856-8A7D-FCD9DCF6EEB5}" destId="{BB614E71-C90C-4FC0-8997-711A39CD29B5}" srcOrd="3" destOrd="0" parTransId="{9B9B8DB7-A649-491B-9017-E4EA51990A22}" sibTransId="{0E75296F-3CDC-4ED2-B966-4D3F5E56F4FB}"/>
    <dgm:cxn modelId="{8CA8317D-DC84-4A64-BED3-8EFE1151D53B}" srcId="{3038366D-3DFC-4A3A-A2E6-F18CA6F1841C}" destId="{7436AF8F-977E-401A-8878-FB0E931D8EBE}" srcOrd="1" destOrd="0" parTransId="{1E0D18FE-6776-4350-B7BE-3BA95473C9AA}" sibTransId="{9F299F2B-8FC1-4C44-BE7F-B4C33D52ABDA}"/>
    <dgm:cxn modelId="{04A81AC7-C908-414D-A20A-261C5B469FE6}" type="presOf" srcId="{9F1C05F8-9C73-46E1-971A-D7177A6B250E}" destId="{09CD8E13-5090-46DA-AF5C-470F80EE86E7}" srcOrd="0" destOrd="0" presId="urn:microsoft.com/office/officeart/2011/layout/TabList"/>
    <dgm:cxn modelId="{3A624F70-E9A6-4745-ADC5-B419FECAEE03}" type="presOf" srcId="{0F74D2AD-FCDB-459D-9BBE-C467B5AFDB41}" destId="{E9036878-F031-4E78-A3A9-058EAE000743}" srcOrd="0" destOrd="0" presId="urn:microsoft.com/office/officeart/2011/layout/TabList"/>
    <dgm:cxn modelId="{C9758FAD-B4A5-413E-89DA-BF59B5F31A2F}" type="presParOf" srcId="{077D82A5-622F-41D4-A6B2-7ACF92F3267E}" destId="{DD235B1D-093B-4E08-815E-535AE3253D47}" srcOrd="0" destOrd="0" presId="urn:microsoft.com/office/officeart/2011/layout/TabList"/>
    <dgm:cxn modelId="{2FBDDC1D-A3C3-4770-8768-ED149C74A53B}" type="presParOf" srcId="{DD235B1D-093B-4E08-815E-535AE3253D47}" destId="{9F32FD01-7BBA-40E9-AE81-7D288976DD21}" srcOrd="0" destOrd="0" presId="urn:microsoft.com/office/officeart/2011/layout/TabList"/>
    <dgm:cxn modelId="{9A0FECEC-644A-40F1-8ABF-FC81EBB4B431}" type="presParOf" srcId="{DD235B1D-093B-4E08-815E-535AE3253D47}" destId="{EC40ECEB-6A64-4073-8058-5177484D241A}" srcOrd="1" destOrd="0" presId="urn:microsoft.com/office/officeart/2011/layout/TabList"/>
    <dgm:cxn modelId="{2FC0B8EF-04AE-40D3-B3B0-5DC2160911DB}" type="presParOf" srcId="{DD235B1D-093B-4E08-815E-535AE3253D47}" destId="{F14B557E-4030-4CB7-A8A5-1ACF8321C99C}" srcOrd="2" destOrd="0" presId="urn:microsoft.com/office/officeart/2011/layout/TabList"/>
    <dgm:cxn modelId="{043D4F25-1B4F-4D34-8EB7-6465684050B0}" type="presParOf" srcId="{077D82A5-622F-41D4-A6B2-7ACF92F3267E}" destId="{B772867E-8956-4833-A186-00E2C08AFCA1}" srcOrd="1" destOrd="0" presId="urn:microsoft.com/office/officeart/2011/layout/TabList"/>
    <dgm:cxn modelId="{B211872F-B8B3-4B13-8499-2E1257D715EB}" type="presParOf" srcId="{077D82A5-622F-41D4-A6B2-7ACF92F3267E}" destId="{E9FF6B2E-44EF-46DA-A748-5436CAD02D19}" srcOrd="2" destOrd="0" presId="urn:microsoft.com/office/officeart/2011/layout/TabList"/>
    <dgm:cxn modelId="{39449B12-ABA3-4178-AB10-4F2DFF83E40B}" type="presParOf" srcId="{077D82A5-622F-41D4-A6B2-7ACF92F3267E}" destId="{1D7AFF4C-3FF1-485F-80C7-E743CFBBAF7C}" srcOrd="3" destOrd="0" presId="urn:microsoft.com/office/officeart/2011/layout/TabList"/>
    <dgm:cxn modelId="{761F1506-7F5E-4A0B-B533-4FFACD84E0D8}" type="presParOf" srcId="{1D7AFF4C-3FF1-485F-80C7-E743CFBBAF7C}" destId="{E9036878-F031-4E78-A3A9-058EAE000743}" srcOrd="0" destOrd="0" presId="urn:microsoft.com/office/officeart/2011/layout/TabList"/>
    <dgm:cxn modelId="{D839BF18-BE83-499F-A2E0-A4186C2F9CE5}" type="presParOf" srcId="{1D7AFF4C-3FF1-485F-80C7-E743CFBBAF7C}" destId="{D6288B29-8F62-4E43-9A19-F3C8DD4CE022}" srcOrd="1" destOrd="0" presId="urn:microsoft.com/office/officeart/2011/layout/TabList"/>
    <dgm:cxn modelId="{B2B9A26F-AAD6-435D-A9C8-054F4159D52D}" type="presParOf" srcId="{1D7AFF4C-3FF1-485F-80C7-E743CFBBAF7C}" destId="{1D7EC1C0-E4D6-4E7A-B5DE-71CD4DFE3E1E}" srcOrd="2" destOrd="0" presId="urn:microsoft.com/office/officeart/2011/layout/TabList"/>
    <dgm:cxn modelId="{A69AF54A-0AD0-43FD-9D61-20DE14E33469}" type="presParOf" srcId="{077D82A5-622F-41D4-A6B2-7ACF92F3267E}" destId="{A657F7F4-D0EF-429C-8F6F-C5B7AB0F04F4}" srcOrd="4" destOrd="0" presId="urn:microsoft.com/office/officeart/2011/layout/TabList"/>
    <dgm:cxn modelId="{C7BAB3A4-F0E9-4610-A7E6-472AE6FDD95F}" type="presParOf" srcId="{077D82A5-622F-41D4-A6B2-7ACF92F3267E}" destId="{5FA05538-A4A3-45C6-9B80-9E9EB447B08E}" srcOrd="5" destOrd="0" presId="urn:microsoft.com/office/officeart/2011/layout/TabList"/>
    <dgm:cxn modelId="{09BDCCC7-E878-4B52-B281-2C0893630AF5}" type="presParOf" srcId="{077D82A5-622F-41D4-A6B2-7ACF92F3267E}" destId="{539256F9-0322-4BCF-9A9E-5E1B8AACCABA}" srcOrd="6" destOrd="0" presId="urn:microsoft.com/office/officeart/2011/layout/TabList"/>
    <dgm:cxn modelId="{7AB67856-723F-4321-9B5C-D1A203F4FF19}" type="presParOf" srcId="{539256F9-0322-4BCF-9A9E-5E1B8AACCABA}" destId="{BEC970E4-D67E-474A-BE4D-E13FAB4E26B7}" srcOrd="0" destOrd="0" presId="urn:microsoft.com/office/officeart/2011/layout/TabList"/>
    <dgm:cxn modelId="{403EE910-042D-4DCB-8C87-C8884CC1C8AB}" type="presParOf" srcId="{539256F9-0322-4BCF-9A9E-5E1B8AACCABA}" destId="{0FB4E280-C862-477B-AA00-8EC32A39627E}" srcOrd="1" destOrd="0" presId="urn:microsoft.com/office/officeart/2011/layout/TabList"/>
    <dgm:cxn modelId="{F28853FE-C9BF-40AA-B19E-01D97C6A26B7}" type="presParOf" srcId="{539256F9-0322-4BCF-9A9E-5E1B8AACCABA}" destId="{9310463D-1C27-4704-9026-F47F1778C0F3}" srcOrd="2" destOrd="0" presId="urn:microsoft.com/office/officeart/2011/layout/TabList"/>
    <dgm:cxn modelId="{772D1A8F-4175-42BF-A5A1-9B00CCA1A1DF}" type="presParOf" srcId="{077D82A5-622F-41D4-A6B2-7ACF92F3267E}" destId="{09CD8E13-5090-46DA-AF5C-470F80EE86E7}" srcOrd="7" destOrd="0" presId="urn:microsoft.com/office/officeart/2011/layout/TabList"/>
    <dgm:cxn modelId="{BB8E5D0A-F819-4C61-9B2A-57FD9D30438C}" type="presParOf" srcId="{077D82A5-622F-41D4-A6B2-7ACF92F3267E}" destId="{2D62F0A1-4DD3-41EF-83D0-BDBD10EC0149}" srcOrd="8" destOrd="0" presId="urn:microsoft.com/office/officeart/2011/layout/TabList"/>
    <dgm:cxn modelId="{B848ACCA-36C0-45F1-8905-824BEB7F2FA3}" type="presParOf" srcId="{077D82A5-622F-41D4-A6B2-7ACF92F3267E}" destId="{F9062F3B-674E-476A-9F0C-596FC1F0F7B0}" srcOrd="9" destOrd="0" presId="urn:microsoft.com/office/officeart/2011/layout/TabList"/>
    <dgm:cxn modelId="{365F427A-160D-44A6-9D7D-D2AF70295CA0}" type="presParOf" srcId="{F9062F3B-674E-476A-9F0C-596FC1F0F7B0}" destId="{823BDF9D-2D0A-421B-911B-254808BABC1E}" srcOrd="0" destOrd="0" presId="urn:microsoft.com/office/officeart/2011/layout/TabList"/>
    <dgm:cxn modelId="{1B1CEE3F-28CF-4C45-BA66-A0DCF4975CCD}" type="presParOf" srcId="{F9062F3B-674E-476A-9F0C-596FC1F0F7B0}" destId="{D6522B9E-EB6F-4BC7-AEC2-8DF0F2AD9B4C}" srcOrd="1" destOrd="0" presId="urn:microsoft.com/office/officeart/2011/layout/TabList"/>
    <dgm:cxn modelId="{466F249B-D3B1-44BF-B5A2-37F9D521EBE0}" type="presParOf" srcId="{F9062F3B-674E-476A-9F0C-596FC1F0F7B0}" destId="{FCD6DD18-83B7-494A-A680-B20403A99071}" srcOrd="2" destOrd="0" presId="urn:microsoft.com/office/officeart/2011/layout/TabList"/>
    <dgm:cxn modelId="{D9D60099-8128-4A1E-8254-8F5F0B4BAC23}" type="presParOf" srcId="{077D82A5-622F-41D4-A6B2-7ACF92F3267E}" destId="{D842F4DE-4228-44A4-BD03-43AA21D521B5}" srcOrd="10" destOrd="0" presId="urn:microsoft.com/office/officeart/2011/layout/TabList"/>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DEEE5E-6EB2-4856-8A7D-FCD9DCF6EEB5}" type="doc">
      <dgm:prSet loTypeId="urn:microsoft.com/office/officeart/2011/layout/TabList" loCatId="list" qsTypeId="urn:microsoft.com/office/officeart/2005/8/quickstyle/3d3" qsCatId="3D" csTypeId="urn:microsoft.com/office/officeart/2005/8/colors/accent1_2" csCatId="accent1" phldr="1"/>
      <dgm:spPr/>
      <dgm:t>
        <a:bodyPr/>
        <a:lstStyle/>
        <a:p>
          <a:endParaRPr lang="en-US"/>
        </a:p>
      </dgm:t>
    </dgm:pt>
    <dgm:pt modelId="{BB011BB6-A70F-40DC-9F86-CB812263F090}">
      <dgm:prSet phldrT="[Text]"/>
      <dgm:spPr/>
      <dgm:t>
        <a:bodyPr/>
        <a:lstStyle/>
        <a:p>
          <a:r>
            <a:rPr lang="en-US" dirty="0"/>
            <a:t>Lab 1</a:t>
          </a:r>
        </a:p>
      </dgm:t>
    </dgm:pt>
    <dgm:pt modelId="{1A2B636F-8B6B-4277-9249-6938056E8F55}" type="parTrans" cxnId="{B1416274-E7D9-4893-9496-BF98D86E3123}">
      <dgm:prSet/>
      <dgm:spPr/>
      <dgm:t>
        <a:bodyPr/>
        <a:lstStyle/>
        <a:p>
          <a:endParaRPr lang="en-US"/>
        </a:p>
      </dgm:t>
    </dgm:pt>
    <dgm:pt modelId="{174A1134-D278-4DA5-A168-DFC9B3D92157}" type="sibTrans" cxnId="{B1416274-E7D9-4893-9496-BF98D86E3123}">
      <dgm:prSet/>
      <dgm:spPr/>
      <dgm:t>
        <a:bodyPr/>
        <a:lstStyle/>
        <a:p>
          <a:endParaRPr lang="en-US"/>
        </a:p>
      </dgm:t>
    </dgm:pt>
    <dgm:pt modelId="{4D7DB956-9A6A-42C6-B0C6-CCD3A2FCF16A}">
      <dgm:prSet phldrT="[Text]"/>
      <dgm:spPr/>
      <dgm:t>
        <a:bodyPr/>
        <a:lstStyle/>
        <a:p>
          <a:pPr algn="l"/>
          <a:r>
            <a:rPr lang="en-US" dirty="0"/>
            <a:t>Switching Diodes	</a:t>
          </a:r>
        </a:p>
      </dgm:t>
    </dgm:pt>
    <dgm:pt modelId="{86691737-4EF4-42B6-ACC4-903A08E299F1}" type="parTrans" cxnId="{42BF1E78-EB98-4841-85AA-1B7E58136209}">
      <dgm:prSet/>
      <dgm:spPr/>
      <dgm:t>
        <a:bodyPr/>
        <a:lstStyle/>
        <a:p>
          <a:endParaRPr lang="en-US"/>
        </a:p>
      </dgm:t>
    </dgm:pt>
    <dgm:pt modelId="{D38B9143-AC1F-4749-827A-E702F1E7F01E}" type="sibTrans" cxnId="{42BF1E78-EB98-4841-85AA-1B7E58136209}">
      <dgm:prSet/>
      <dgm:spPr/>
      <dgm:t>
        <a:bodyPr/>
        <a:lstStyle/>
        <a:p>
          <a:endParaRPr lang="en-US"/>
        </a:p>
      </dgm:t>
    </dgm:pt>
    <dgm:pt modelId="{3F3098E1-7B48-4BF3-94DB-5D9A3335963F}">
      <dgm:prSet phldrT="[Text]"/>
      <dgm:spPr/>
      <dgm:t>
        <a:bodyPr/>
        <a:lstStyle/>
        <a:p>
          <a:r>
            <a:rPr lang="en-US" dirty="0"/>
            <a:t>In this lab we experiment switching diodes using Multisim then built and tested for functionality with an oscilloscope.   </a:t>
          </a:r>
        </a:p>
      </dgm:t>
    </dgm:pt>
    <dgm:pt modelId="{72F39A1C-48AF-4D7B-8916-1B46D2C7143F}" type="parTrans" cxnId="{1FBAEB15-3BF1-4D23-BCFA-A7A341981F18}">
      <dgm:prSet/>
      <dgm:spPr/>
      <dgm:t>
        <a:bodyPr/>
        <a:lstStyle/>
        <a:p>
          <a:endParaRPr lang="en-US"/>
        </a:p>
      </dgm:t>
    </dgm:pt>
    <dgm:pt modelId="{DAB22BC9-D027-4958-B90D-81D10C98EB4E}" type="sibTrans" cxnId="{1FBAEB15-3BF1-4D23-BCFA-A7A341981F18}">
      <dgm:prSet/>
      <dgm:spPr/>
      <dgm:t>
        <a:bodyPr/>
        <a:lstStyle/>
        <a:p>
          <a:endParaRPr lang="en-US"/>
        </a:p>
      </dgm:t>
    </dgm:pt>
    <dgm:pt modelId="{3038366D-3DFC-4A3A-A2E6-F18CA6F1841C}">
      <dgm:prSet phldrT="[Text]"/>
      <dgm:spPr/>
      <dgm:t>
        <a:bodyPr/>
        <a:lstStyle/>
        <a:p>
          <a:r>
            <a:rPr lang="en-US" dirty="0"/>
            <a:t>Lab 2</a:t>
          </a:r>
        </a:p>
      </dgm:t>
    </dgm:pt>
    <dgm:pt modelId="{378B5BDA-9C30-44CB-8853-A38D43B98817}" type="parTrans" cxnId="{E55C1E20-36E6-4B82-A24F-17C37E62152F}">
      <dgm:prSet/>
      <dgm:spPr/>
      <dgm:t>
        <a:bodyPr/>
        <a:lstStyle/>
        <a:p>
          <a:endParaRPr lang="en-US"/>
        </a:p>
      </dgm:t>
    </dgm:pt>
    <dgm:pt modelId="{46B3FD2C-CEF9-4E6F-901C-80CBEDDD8A71}" type="sibTrans" cxnId="{E55C1E20-36E6-4B82-A24F-17C37E62152F}">
      <dgm:prSet/>
      <dgm:spPr/>
      <dgm:t>
        <a:bodyPr/>
        <a:lstStyle/>
        <a:p>
          <a:endParaRPr lang="en-US"/>
        </a:p>
      </dgm:t>
    </dgm:pt>
    <dgm:pt modelId="{0F74D2AD-FCDB-459D-9BBE-C467B5AFDB41}">
      <dgm:prSet phldrT="[Text]"/>
      <dgm:spPr/>
      <dgm:t>
        <a:bodyPr/>
        <a:lstStyle/>
        <a:p>
          <a:r>
            <a:rPr lang="en-US" dirty="0"/>
            <a:t>Schottky Diodes</a:t>
          </a:r>
        </a:p>
      </dgm:t>
    </dgm:pt>
    <dgm:pt modelId="{C8CD3F54-F521-4DF9-A204-DFD1848061EA}" type="parTrans" cxnId="{8A5A010D-6390-459E-AE5E-4EFC0B0486E6}">
      <dgm:prSet/>
      <dgm:spPr/>
      <dgm:t>
        <a:bodyPr/>
        <a:lstStyle/>
        <a:p>
          <a:endParaRPr lang="en-US"/>
        </a:p>
      </dgm:t>
    </dgm:pt>
    <dgm:pt modelId="{A84D7D84-1573-4BCC-9243-39BC37EB6097}" type="sibTrans" cxnId="{8A5A010D-6390-459E-AE5E-4EFC0B0486E6}">
      <dgm:prSet/>
      <dgm:spPr/>
      <dgm:t>
        <a:bodyPr/>
        <a:lstStyle/>
        <a:p>
          <a:endParaRPr lang="en-US"/>
        </a:p>
      </dgm:t>
    </dgm:pt>
    <dgm:pt modelId="{7436AF8F-977E-401A-8878-FB0E931D8EBE}">
      <dgm:prSet phldrT="[Text]"/>
      <dgm:spPr/>
      <dgm:t>
        <a:bodyPr/>
        <a:lstStyle/>
        <a:p>
          <a:r>
            <a:rPr lang="en-US" dirty="0"/>
            <a:t>In this lab we experiment Schottky diodes using Multisim then built and tested for functionality with an oscilloscope. </a:t>
          </a:r>
        </a:p>
      </dgm:t>
    </dgm:pt>
    <dgm:pt modelId="{1E0D18FE-6776-4350-B7BE-3BA95473C9AA}" type="parTrans" cxnId="{8CA8317D-DC84-4A64-BED3-8EFE1151D53B}">
      <dgm:prSet/>
      <dgm:spPr/>
      <dgm:t>
        <a:bodyPr/>
        <a:lstStyle/>
        <a:p>
          <a:endParaRPr lang="en-US"/>
        </a:p>
      </dgm:t>
    </dgm:pt>
    <dgm:pt modelId="{9F299F2B-8FC1-4C44-BE7F-B4C33D52ABDA}" type="sibTrans" cxnId="{8CA8317D-DC84-4A64-BED3-8EFE1151D53B}">
      <dgm:prSet/>
      <dgm:spPr/>
      <dgm:t>
        <a:bodyPr/>
        <a:lstStyle/>
        <a:p>
          <a:endParaRPr lang="en-US"/>
        </a:p>
      </dgm:t>
    </dgm:pt>
    <dgm:pt modelId="{18585A82-6703-4C47-A01D-94315C2E0F70}">
      <dgm:prSet phldrT="[Text]"/>
      <dgm:spPr/>
      <dgm:t>
        <a:bodyPr/>
        <a:lstStyle/>
        <a:p>
          <a:r>
            <a:rPr lang="en-US" dirty="0"/>
            <a:t>Lab 3</a:t>
          </a:r>
        </a:p>
      </dgm:t>
    </dgm:pt>
    <dgm:pt modelId="{1E1FAF9D-3A18-49CB-BDB4-7F1A31F9B591}" type="parTrans" cxnId="{E35D2B64-FD1A-4D4F-BA0A-1EC9F9F89CB2}">
      <dgm:prSet/>
      <dgm:spPr/>
      <dgm:t>
        <a:bodyPr/>
        <a:lstStyle/>
        <a:p>
          <a:endParaRPr lang="en-US"/>
        </a:p>
      </dgm:t>
    </dgm:pt>
    <dgm:pt modelId="{E2C97205-4E58-49A9-9276-3DD5554B035C}" type="sibTrans" cxnId="{E35D2B64-FD1A-4D4F-BA0A-1EC9F9F89CB2}">
      <dgm:prSet/>
      <dgm:spPr/>
      <dgm:t>
        <a:bodyPr/>
        <a:lstStyle/>
        <a:p>
          <a:endParaRPr lang="en-US"/>
        </a:p>
      </dgm:t>
    </dgm:pt>
    <dgm:pt modelId="{F5638EFD-B999-4904-BBAE-3D4ADDEDB6FF}">
      <dgm:prSet phldrT="[Text]"/>
      <dgm:spPr/>
      <dgm:t>
        <a:bodyPr/>
        <a:lstStyle/>
        <a:p>
          <a:r>
            <a:rPr lang="en-US" dirty="0"/>
            <a:t>Zener Diodes</a:t>
          </a:r>
        </a:p>
      </dgm:t>
    </dgm:pt>
    <dgm:pt modelId="{503B8663-1A36-4541-8E16-CB126F84599B}" type="parTrans" cxnId="{1B0CE653-BF49-4477-BB6D-11DB03427E40}">
      <dgm:prSet/>
      <dgm:spPr/>
      <dgm:t>
        <a:bodyPr/>
        <a:lstStyle/>
        <a:p>
          <a:endParaRPr lang="en-US"/>
        </a:p>
      </dgm:t>
    </dgm:pt>
    <dgm:pt modelId="{1EE96BA9-DBBF-4CA5-A5A0-EE2AE8DDE8D0}" type="sibTrans" cxnId="{1B0CE653-BF49-4477-BB6D-11DB03427E40}">
      <dgm:prSet/>
      <dgm:spPr/>
      <dgm:t>
        <a:bodyPr/>
        <a:lstStyle/>
        <a:p>
          <a:endParaRPr lang="en-US"/>
        </a:p>
      </dgm:t>
    </dgm:pt>
    <dgm:pt modelId="{9F1C05F8-9C73-46E1-971A-D7177A6B250E}">
      <dgm:prSet phldrT="[Text]"/>
      <dgm:spPr/>
      <dgm:t>
        <a:bodyPr/>
        <a:lstStyle/>
        <a:p>
          <a:r>
            <a:rPr lang="en-US" dirty="0"/>
            <a:t>In this lab we experiment Zener diodes using Multisim then built and tested for functionality with an oscilloscope. </a:t>
          </a:r>
        </a:p>
      </dgm:t>
    </dgm:pt>
    <dgm:pt modelId="{948EB103-36BD-45B5-9BA1-7A4B5316C027}" type="parTrans" cxnId="{1D858401-B4AB-4A33-8717-1C241194866B}">
      <dgm:prSet/>
      <dgm:spPr/>
      <dgm:t>
        <a:bodyPr/>
        <a:lstStyle/>
        <a:p>
          <a:endParaRPr lang="en-US"/>
        </a:p>
      </dgm:t>
    </dgm:pt>
    <dgm:pt modelId="{4309A216-EA06-4EA4-B9E6-66C638E50F8B}" type="sibTrans" cxnId="{1D858401-B4AB-4A33-8717-1C241194866B}">
      <dgm:prSet/>
      <dgm:spPr/>
      <dgm:t>
        <a:bodyPr/>
        <a:lstStyle/>
        <a:p>
          <a:endParaRPr lang="en-US"/>
        </a:p>
      </dgm:t>
    </dgm:pt>
    <dgm:pt modelId="{ED44CDEE-91A8-44F7-A365-6C9445F4ADC8}">
      <dgm:prSet phldrT="[Text]"/>
      <dgm:spPr/>
      <dgm:t>
        <a:bodyPr/>
        <a:lstStyle/>
        <a:p>
          <a:endParaRPr lang="en-US" dirty="0"/>
        </a:p>
      </dgm:t>
    </dgm:pt>
    <dgm:pt modelId="{2C684559-12EE-4BB8-B25C-865363190675}" type="parTrans" cxnId="{0424547E-A8C7-44A8-9741-74EB8357A7A5}">
      <dgm:prSet/>
      <dgm:spPr/>
      <dgm:t>
        <a:bodyPr/>
        <a:lstStyle/>
        <a:p>
          <a:endParaRPr lang="en-US"/>
        </a:p>
      </dgm:t>
    </dgm:pt>
    <dgm:pt modelId="{A1D8115F-39F9-44A7-8F4A-645D58D7D855}" type="sibTrans" cxnId="{0424547E-A8C7-44A8-9741-74EB8357A7A5}">
      <dgm:prSet/>
      <dgm:spPr/>
      <dgm:t>
        <a:bodyPr/>
        <a:lstStyle/>
        <a:p>
          <a:endParaRPr lang="en-US"/>
        </a:p>
      </dgm:t>
    </dgm:pt>
    <dgm:pt modelId="{EE9D0A51-DF5F-4045-88CB-E54E76A2DF84}">
      <dgm:prSet/>
      <dgm:spPr/>
      <dgm:t>
        <a:bodyPr/>
        <a:lstStyle/>
        <a:p>
          <a:endParaRPr lang="en-US" dirty="0"/>
        </a:p>
      </dgm:t>
    </dgm:pt>
    <dgm:pt modelId="{540B7457-7985-43BE-B160-D08659B8AF81}" type="parTrans" cxnId="{8F4B0C8B-6B8E-41A4-B8B1-702BA0149603}">
      <dgm:prSet/>
      <dgm:spPr/>
      <dgm:t>
        <a:bodyPr/>
        <a:lstStyle/>
        <a:p>
          <a:endParaRPr lang="en-US"/>
        </a:p>
      </dgm:t>
    </dgm:pt>
    <dgm:pt modelId="{8B80A77A-6AB9-4AD0-99CA-1A86263D0175}" type="sibTrans" cxnId="{8F4B0C8B-6B8E-41A4-B8B1-702BA0149603}">
      <dgm:prSet/>
      <dgm:spPr/>
      <dgm:t>
        <a:bodyPr/>
        <a:lstStyle/>
        <a:p>
          <a:endParaRPr lang="en-US"/>
        </a:p>
      </dgm:t>
    </dgm:pt>
    <dgm:pt modelId="{BB614E71-C90C-4FC0-8997-711A39CD29B5}">
      <dgm:prSet/>
      <dgm:spPr/>
      <dgm:t>
        <a:bodyPr/>
        <a:lstStyle/>
        <a:p>
          <a:r>
            <a:rPr lang="en-US" dirty="0"/>
            <a:t>Lab 4</a:t>
          </a:r>
        </a:p>
      </dgm:t>
    </dgm:pt>
    <dgm:pt modelId="{9B9B8DB7-A649-491B-9017-E4EA51990A22}" type="parTrans" cxnId="{421B9952-E459-43AE-B6F3-C3C6899B92D7}">
      <dgm:prSet/>
      <dgm:spPr/>
      <dgm:t>
        <a:bodyPr/>
        <a:lstStyle/>
        <a:p>
          <a:endParaRPr lang="en-US"/>
        </a:p>
      </dgm:t>
    </dgm:pt>
    <dgm:pt modelId="{0E75296F-3CDC-4ED2-B966-4D3F5E56F4FB}" type="sibTrans" cxnId="{421B9952-E459-43AE-B6F3-C3C6899B92D7}">
      <dgm:prSet/>
      <dgm:spPr/>
      <dgm:t>
        <a:bodyPr/>
        <a:lstStyle/>
        <a:p>
          <a:endParaRPr lang="en-US"/>
        </a:p>
      </dgm:t>
    </dgm:pt>
    <dgm:pt modelId="{7F7405AB-7ACB-4594-805B-DDB653666ECC}">
      <dgm:prSet/>
      <dgm:spPr/>
      <dgm:t>
        <a:bodyPr/>
        <a:lstStyle/>
        <a:p>
          <a:r>
            <a:rPr lang="en-US" dirty="0"/>
            <a:t>+/- 9 Volt Power Supply	</a:t>
          </a:r>
        </a:p>
      </dgm:t>
    </dgm:pt>
    <dgm:pt modelId="{D2E14FD3-3FBA-41E7-B00B-02165FB6E493}" type="parTrans" cxnId="{33D6F233-12E8-44A2-B858-DFDFE1D9C8E3}">
      <dgm:prSet/>
      <dgm:spPr/>
      <dgm:t>
        <a:bodyPr/>
        <a:lstStyle/>
        <a:p>
          <a:endParaRPr lang="en-US"/>
        </a:p>
      </dgm:t>
    </dgm:pt>
    <dgm:pt modelId="{5B1C53A3-7563-4409-86CE-3121A60A63AE}" type="sibTrans" cxnId="{33D6F233-12E8-44A2-B858-DFDFE1D9C8E3}">
      <dgm:prSet/>
      <dgm:spPr/>
      <dgm:t>
        <a:bodyPr/>
        <a:lstStyle/>
        <a:p>
          <a:endParaRPr lang="en-US"/>
        </a:p>
      </dgm:t>
    </dgm:pt>
    <dgm:pt modelId="{471B6092-3F07-4E90-A4F2-BA47DF0BB596}">
      <dgm:prSet/>
      <dgm:spPr/>
      <dgm:t>
        <a:bodyPr/>
        <a:lstStyle/>
        <a:p>
          <a:r>
            <a:rPr lang="en-US" dirty="0"/>
            <a:t>In this lab we researched how to build a Dual 9 volt power supply. We simulated or build in Multisim. We created a bill of materials in excel using components listed on RSR Electronics.   </a:t>
          </a:r>
        </a:p>
      </dgm:t>
    </dgm:pt>
    <dgm:pt modelId="{5A8AAA9F-3865-4A65-9228-CE13254EC85E}" type="parTrans" cxnId="{CD1D36F5-C009-4AF7-92D1-3EBF936F8C40}">
      <dgm:prSet/>
      <dgm:spPr/>
      <dgm:t>
        <a:bodyPr/>
        <a:lstStyle/>
        <a:p>
          <a:endParaRPr lang="en-US"/>
        </a:p>
      </dgm:t>
    </dgm:pt>
    <dgm:pt modelId="{88492AB7-6658-4A0F-9DB8-AC59157E41DA}" type="sibTrans" cxnId="{CD1D36F5-C009-4AF7-92D1-3EBF936F8C40}">
      <dgm:prSet/>
      <dgm:spPr/>
      <dgm:t>
        <a:bodyPr/>
        <a:lstStyle/>
        <a:p>
          <a:endParaRPr lang="en-US"/>
        </a:p>
      </dgm:t>
    </dgm:pt>
    <dgm:pt modelId="{077D82A5-622F-41D4-A6B2-7ACF92F3267E}" type="pres">
      <dgm:prSet presAssocID="{A9DEEE5E-6EB2-4856-8A7D-FCD9DCF6EEB5}" presName="Name0" presStyleCnt="0">
        <dgm:presLayoutVars>
          <dgm:chMax/>
          <dgm:chPref val="3"/>
          <dgm:dir/>
          <dgm:animOne val="branch"/>
          <dgm:animLvl val="lvl"/>
        </dgm:presLayoutVars>
      </dgm:prSet>
      <dgm:spPr/>
      <dgm:t>
        <a:bodyPr/>
        <a:lstStyle/>
        <a:p>
          <a:endParaRPr lang="en-US"/>
        </a:p>
      </dgm:t>
    </dgm:pt>
    <dgm:pt modelId="{DD235B1D-093B-4E08-815E-535AE3253D47}" type="pres">
      <dgm:prSet presAssocID="{BB011BB6-A70F-40DC-9F86-CB812263F090}" presName="composite" presStyleCnt="0"/>
      <dgm:spPr/>
    </dgm:pt>
    <dgm:pt modelId="{9F32FD01-7BBA-40E9-AE81-7D288976DD21}" type="pres">
      <dgm:prSet presAssocID="{BB011BB6-A70F-40DC-9F86-CB812263F090}" presName="FirstChild" presStyleLbl="revTx" presStyleIdx="0" presStyleCnt="8">
        <dgm:presLayoutVars>
          <dgm:chMax val="0"/>
          <dgm:chPref val="0"/>
          <dgm:bulletEnabled val="1"/>
        </dgm:presLayoutVars>
      </dgm:prSet>
      <dgm:spPr/>
      <dgm:t>
        <a:bodyPr/>
        <a:lstStyle/>
        <a:p>
          <a:endParaRPr lang="en-US"/>
        </a:p>
      </dgm:t>
    </dgm:pt>
    <dgm:pt modelId="{EC40ECEB-6A64-4073-8058-5177484D241A}" type="pres">
      <dgm:prSet presAssocID="{BB011BB6-A70F-40DC-9F86-CB812263F090}" presName="Parent" presStyleLbl="alignNode1" presStyleIdx="0" presStyleCnt="4">
        <dgm:presLayoutVars>
          <dgm:chMax val="3"/>
          <dgm:chPref val="3"/>
          <dgm:bulletEnabled val="1"/>
        </dgm:presLayoutVars>
      </dgm:prSet>
      <dgm:spPr/>
      <dgm:t>
        <a:bodyPr/>
        <a:lstStyle/>
        <a:p>
          <a:endParaRPr lang="en-US"/>
        </a:p>
      </dgm:t>
    </dgm:pt>
    <dgm:pt modelId="{F14B557E-4030-4CB7-A8A5-1ACF8321C99C}" type="pres">
      <dgm:prSet presAssocID="{BB011BB6-A70F-40DC-9F86-CB812263F090}" presName="Accent" presStyleLbl="parChTrans1D1" presStyleIdx="0" presStyleCnt="4"/>
      <dgm:spPr/>
    </dgm:pt>
    <dgm:pt modelId="{B772867E-8956-4833-A186-00E2C08AFCA1}" type="pres">
      <dgm:prSet presAssocID="{BB011BB6-A70F-40DC-9F86-CB812263F090}" presName="Child" presStyleLbl="revTx" presStyleIdx="1" presStyleCnt="8">
        <dgm:presLayoutVars>
          <dgm:chMax val="0"/>
          <dgm:chPref val="0"/>
          <dgm:bulletEnabled val="1"/>
        </dgm:presLayoutVars>
      </dgm:prSet>
      <dgm:spPr/>
      <dgm:t>
        <a:bodyPr/>
        <a:lstStyle/>
        <a:p>
          <a:endParaRPr lang="en-US"/>
        </a:p>
      </dgm:t>
    </dgm:pt>
    <dgm:pt modelId="{E9FF6B2E-44EF-46DA-A748-5436CAD02D19}" type="pres">
      <dgm:prSet presAssocID="{174A1134-D278-4DA5-A168-DFC9B3D92157}" presName="sibTrans" presStyleCnt="0"/>
      <dgm:spPr/>
    </dgm:pt>
    <dgm:pt modelId="{1D7AFF4C-3FF1-485F-80C7-E743CFBBAF7C}" type="pres">
      <dgm:prSet presAssocID="{3038366D-3DFC-4A3A-A2E6-F18CA6F1841C}" presName="composite" presStyleCnt="0"/>
      <dgm:spPr/>
    </dgm:pt>
    <dgm:pt modelId="{E9036878-F031-4E78-A3A9-058EAE000743}" type="pres">
      <dgm:prSet presAssocID="{3038366D-3DFC-4A3A-A2E6-F18CA6F1841C}" presName="FirstChild" presStyleLbl="revTx" presStyleIdx="2" presStyleCnt="8">
        <dgm:presLayoutVars>
          <dgm:chMax val="0"/>
          <dgm:chPref val="0"/>
          <dgm:bulletEnabled val="1"/>
        </dgm:presLayoutVars>
      </dgm:prSet>
      <dgm:spPr/>
      <dgm:t>
        <a:bodyPr/>
        <a:lstStyle/>
        <a:p>
          <a:endParaRPr lang="en-US"/>
        </a:p>
      </dgm:t>
    </dgm:pt>
    <dgm:pt modelId="{D6288B29-8F62-4E43-9A19-F3C8DD4CE022}" type="pres">
      <dgm:prSet presAssocID="{3038366D-3DFC-4A3A-A2E6-F18CA6F1841C}" presName="Parent" presStyleLbl="alignNode1" presStyleIdx="1" presStyleCnt="4">
        <dgm:presLayoutVars>
          <dgm:chMax val="3"/>
          <dgm:chPref val="3"/>
          <dgm:bulletEnabled val="1"/>
        </dgm:presLayoutVars>
      </dgm:prSet>
      <dgm:spPr/>
      <dgm:t>
        <a:bodyPr/>
        <a:lstStyle/>
        <a:p>
          <a:endParaRPr lang="en-US"/>
        </a:p>
      </dgm:t>
    </dgm:pt>
    <dgm:pt modelId="{1D7EC1C0-E4D6-4E7A-B5DE-71CD4DFE3E1E}" type="pres">
      <dgm:prSet presAssocID="{3038366D-3DFC-4A3A-A2E6-F18CA6F1841C}" presName="Accent" presStyleLbl="parChTrans1D1" presStyleIdx="1" presStyleCnt="4"/>
      <dgm:spPr/>
    </dgm:pt>
    <dgm:pt modelId="{A657F7F4-D0EF-429C-8F6F-C5B7AB0F04F4}" type="pres">
      <dgm:prSet presAssocID="{3038366D-3DFC-4A3A-A2E6-F18CA6F1841C}" presName="Child" presStyleLbl="revTx" presStyleIdx="3" presStyleCnt="8">
        <dgm:presLayoutVars>
          <dgm:chMax val="0"/>
          <dgm:chPref val="0"/>
          <dgm:bulletEnabled val="1"/>
        </dgm:presLayoutVars>
      </dgm:prSet>
      <dgm:spPr/>
      <dgm:t>
        <a:bodyPr/>
        <a:lstStyle/>
        <a:p>
          <a:endParaRPr lang="en-US"/>
        </a:p>
      </dgm:t>
    </dgm:pt>
    <dgm:pt modelId="{5FA05538-A4A3-45C6-9B80-9E9EB447B08E}" type="pres">
      <dgm:prSet presAssocID="{46B3FD2C-CEF9-4E6F-901C-80CBEDDD8A71}" presName="sibTrans" presStyleCnt="0"/>
      <dgm:spPr/>
    </dgm:pt>
    <dgm:pt modelId="{539256F9-0322-4BCF-9A9E-5E1B8AACCABA}" type="pres">
      <dgm:prSet presAssocID="{18585A82-6703-4C47-A01D-94315C2E0F70}" presName="composite" presStyleCnt="0"/>
      <dgm:spPr/>
    </dgm:pt>
    <dgm:pt modelId="{BEC970E4-D67E-474A-BE4D-E13FAB4E26B7}" type="pres">
      <dgm:prSet presAssocID="{18585A82-6703-4C47-A01D-94315C2E0F70}" presName="FirstChild" presStyleLbl="revTx" presStyleIdx="4" presStyleCnt="8">
        <dgm:presLayoutVars>
          <dgm:chMax val="0"/>
          <dgm:chPref val="0"/>
          <dgm:bulletEnabled val="1"/>
        </dgm:presLayoutVars>
      </dgm:prSet>
      <dgm:spPr/>
      <dgm:t>
        <a:bodyPr/>
        <a:lstStyle/>
        <a:p>
          <a:endParaRPr lang="en-US"/>
        </a:p>
      </dgm:t>
    </dgm:pt>
    <dgm:pt modelId="{0FB4E280-C862-477B-AA00-8EC32A39627E}" type="pres">
      <dgm:prSet presAssocID="{18585A82-6703-4C47-A01D-94315C2E0F70}" presName="Parent" presStyleLbl="alignNode1" presStyleIdx="2" presStyleCnt="4">
        <dgm:presLayoutVars>
          <dgm:chMax val="3"/>
          <dgm:chPref val="3"/>
          <dgm:bulletEnabled val="1"/>
        </dgm:presLayoutVars>
      </dgm:prSet>
      <dgm:spPr/>
      <dgm:t>
        <a:bodyPr/>
        <a:lstStyle/>
        <a:p>
          <a:endParaRPr lang="en-US"/>
        </a:p>
      </dgm:t>
    </dgm:pt>
    <dgm:pt modelId="{9310463D-1C27-4704-9026-F47F1778C0F3}" type="pres">
      <dgm:prSet presAssocID="{18585A82-6703-4C47-A01D-94315C2E0F70}" presName="Accent" presStyleLbl="parChTrans1D1" presStyleIdx="2" presStyleCnt="4"/>
      <dgm:spPr/>
    </dgm:pt>
    <dgm:pt modelId="{09CD8E13-5090-46DA-AF5C-470F80EE86E7}" type="pres">
      <dgm:prSet presAssocID="{18585A82-6703-4C47-A01D-94315C2E0F70}" presName="Child" presStyleLbl="revTx" presStyleIdx="5" presStyleCnt="8">
        <dgm:presLayoutVars>
          <dgm:chMax val="0"/>
          <dgm:chPref val="0"/>
          <dgm:bulletEnabled val="1"/>
        </dgm:presLayoutVars>
      </dgm:prSet>
      <dgm:spPr/>
      <dgm:t>
        <a:bodyPr/>
        <a:lstStyle/>
        <a:p>
          <a:endParaRPr lang="en-US"/>
        </a:p>
      </dgm:t>
    </dgm:pt>
    <dgm:pt modelId="{2D62F0A1-4DD3-41EF-83D0-BDBD10EC0149}" type="pres">
      <dgm:prSet presAssocID="{E2C97205-4E58-49A9-9276-3DD5554B035C}" presName="sibTrans" presStyleCnt="0"/>
      <dgm:spPr/>
    </dgm:pt>
    <dgm:pt modelId="{F9062F3B-674E-476A-9F0C-596FC1F0F7B0}" type="pres">
      <dgm:prSet presAssocID="{BB614E71-C90C-4FC0-8997-711A39CD29B5}" presName="composite" presStyleCnt="0"/>
      <dgm:spPr/>
    </dgm:pt>
    <dgm:pt modelId="{823BDF9D-2D0A-421B-911B-254808BABC1E}" type="pres">
      <dgm:prSet presAssocID="{BB614E71-C90C-4FC0-8997-711A39CD29B5}" presName="FirstChild" presStyleLbl="revTx" presStyleIdx="6" presStyleCnt="8">
        <dgm:presLayoutVars>
          <dgm:chMax val="0"/>
          <dgm:chPref val="0"/>
          <dgm:bulletEnabled val="1"/>
        </dgm:presLayoutVars>
      </dgm:prSet>
      <dgm:spPr/>
      <dgm:t>
        <a:bodyPr/>
        <a:lstStyle/>
        <a:p>
          <a:endParaRPr lang="en-US"/>
        </a:p>
      </dgm:t>
    </dgm:pt>
    <dgm:pt modelId="{D6522B9E-EB6F-4BC7-AEC2-8DF0F2AD9B4C}" type="pres">
      <dgm:prSet presAssocID="{BB614E71-C90C-4FC0-8997-711A39CD29B5}" presName="Parent" presStyleLbl="alignNode1" presStyleIdx="3" presStyleCnt="4">
        <dgm:presLayoutVars>
          <dgm:chMax val="3"/>
          <dgm:chPref val="3"/>
          <dgm:bulletEnabled val="1"/>
        </dgm:presLayoutVars>
      </dgm:prSet>
      <dgm:spPr/>
      <dgm:t>
        <a:bodyPr/>
        <a:lstStyle/>
        <a:p>
          <a:endParaRPr lang="en-US"/>
        </a:p>
      </dgm:t>
    </dgm:pt>
    <dgm:pt modelId="{FCD6DD18-83B7-494A-A680-B20403A99071}" type="pres">
      <dgm:prSet presAssocID="{BB614E71-C90C-4FC0-8997-711A39CD29B5}" presName="Accent" presStyleLbl="parChTrans1D1" presStyleIdx="3" presStyleCnt="4"/>
      <dgm:spPr/>
    </dgm:pt>
    <dgm:pt modelId="{D842F4DE-4228-44A4-BD03-43AA21D521B5}" type="pres">
      <dgm:prSet presAssocID="{BB614E71-C90C-4FC0-8997-711A39CD29B5}" presName="Child" presStyleLbl="revTx" presStyleIdx="7" presStyleCnt="8">
        <dgm:presLayoutVars>
          <dgm:chMax val="0"/>
          <dgm:chPref val="0"/>
          <dgm:bulletEnabled val="1"/>
        </dgm:presLayoutVars>
      </dgm:prSet>
      <dgm:spPr/>
      <dgm:t>
        <a:bodyPr/>
        <a:lstStyle/>
        <a:p>
          <a:endParaRPr lang="en-US"/>
        </a:p>
      </dgm:t>
    </dgm:pt>
  </dgm:ptLst>
  <dgm:cxnLst>
    <dgm:cxn modelId="{8F4B0C8B-6B8E-41A4-B8B1-702BA0149603}" srcId="{BB614E71-C90C-4FC0-8997-711A39CD29B5}" destId="{EE9D0A51-DF5F-4045-88CB-E54E76A2DF84}" srcOrd="2" destOrd="0" parTransId="{540B7457-7985-43BE-B160-D08659B8AF81}" sibTransId="{8B80A77A-6AB9-4AD0-99CA-1A86263D0175}"/>
    <dgm:cxn modelId="{A5BA39D6-BA3A-467E-B1D7-6746FED15140}" type="presOf" srcId="{7F7405AB-7ACB-4594-805B-DDB653666ECC}" destId="{823BDF9D-2D0A-421B-911B-254808BABC1E}" srcOrd="0" destOrd="0" presId="urn:microsoft.com/office/officeart/2011/layout/TabList"/>
    <dgm:cxn modelId="{C245430B-69BF-411D-8DC7-D588D81DAC68}" type="presOf" srcId="{3F3098E1-7B48-4BF3-94DB-5D9A3335963F}" destId="{B772867E-8956-4833-A186-00E2C08AFCA1}" srcOrd="0" destOrd="0" presId="urn:microsoft.com/office/officeart/2011/layout/TabList"/>
    <dgm:cxn modelId="{8A5A010D-6390-459E-AE5E-4EFC0B0486E6}" srcId="{3038366D-3DFC-4A3A-A2E6-F18CA6F1841C}" destId="{0F74D2AD-FCDB-459D-9BBE-C467B5AFDB41}" srcOrd="0" destOrd="0" parTransId="{C8CD3F54-F521-4DF9-A204-DFD1848061EA}" sibTransId="{A84D7D84-1573-4BCC-9243-39BC37EB6097}"/>
    <dgm:cxn modelId="{6A5165CB-3E3B-4406-BD5D-89BE3E21AAA6}" type="presOf" srcId="{BB011BB6-A70F-40DC-9F86-CB812263F090}" destId="{EC40ECEB-6A64-4073-8058-5177484D241A}" srcOrd="0" destOrd="0" presId="urn:microsoft.com/office/officeart/2011/layout/TabList"/>
    <dgm:cxn modelId="{1FBAEB15-3BF1-4D23-BCFA-A7A341981F18}" srcId="{BB011BB6-A70F-40DC-9F86-CB812263F090}" destId="{3F3098E1-7B48-4BF3-94DB-5D9A3335963F}" srcOrd="1" destOrd="0" parTransId="{72F39A1C-48AF-4D7B-8916-1B46D2C7143F}" sibTransId="{DAB22BC9-D027-4958-B90D-81D10C98EB4E}"/>
    <dgm:cxn modelId="{8CA8317D-DC84-4A64-BED3-8EFE1151D53B}" srcId="{3038366D-3DFC-4A3A-A2E6-F18CA6F1841C}" destId="{7436AF8F-977E-401A-8878-FB0E931D8EBE}" srcOrd="1" destOrd="0" parTransId="{1E0D18FE-6776-4350-B7BE-3BA95473C9AA}" sibTransId="{9F299F2B-8FC1-4C44-BE7F-B4C33D52ABDA}"/>
    <dgm:cxn modelId="{A7286D43-A135-4244-A281-CAF068783C74}" type="presOf" srcId="{BB614E71-C90C-4FC0-8997-711A39CD29B5}" destId="{D6522B9E-EB6F-4BC7-AEC2-8DF0F2AD9B4C}" srcOrd="0" destOrd="0" presId="urn:microsoft.com/office/officeart/2011/layout/TabList"/>
    <dgm:cxn modelId="{2D0B4796-56DF-461C-A507-19387E89E506}" type="presOf" srcId="{18585A82-6703-4C47-A01D-94315C2E0F70}" destId="{0FB4E280-C862-477B-AA00-8EC32A39627E}" srcOrd="0" destOrd="0" presId="urn:microsoft.com/office/officeart/2011/layout/TabList"/>
    <dgm:cxn modelId="{CD1D36F5-C009-4AF7-92D1-3EBF936F8C40}" srcId="{BB614E71-C90C-4FC0-8997-711A39CD29B5}" destId="{471B6092-3F07-4E90-A4F2-BA47DF0BB596}" srcOrd="1" destOrd="0" parTransId="{5A8AAA9F-3865-4A65-9228-CE13254EC85E}" sibTransId="{88492AB7-6658-4A0F-9DB8-AC59157E41DA}"/>
    <dgm:cxn modelId="{E35D2B64-FD1A-4D4F-BA0A-1EC9F9F89CB2}" srcId="{A9DEEE5E-6EB2-4856-8A7D-FCD9DCF6EEB5}" destId="{18585A82-6703-4C47-A01D-94315C2E0F70}" srcOrd="2" destOrd="0" parTransId="{1E1FAF9D-3A18-49CB-BDB4-7F1A31F9B591}" sibTransId="{E2C97205-4E58-49A9-9276-3DD5554B035C}"/>
    <dgm:cxn modelId="{1D858401-B4AB-4A33-8717-1C241194866B}" srcId="{18585A82-6703-4C47-A01D-94315C2E0F70}" destId="{9F1C05F8-9C73-46E1-971A-D7177A6B250E}" srcOrd="2" destOrd="0" parTransId="{948EB103-36BD-45B5-9BA1-7A4B5316C027}" sibTransId="{4309A216-EA06-4EA4-B9E6-66C638E50F8B}"/>
    <dgm:cxn modelId="{7238354A-D2FD-4C94-834F-1C03449C8152}" type="presOf" srcId="{A9DEEE5E-6EB2-4856-8A7D-FCD9DCF6EEB5}" destId="{077D82A5-622F-41D4-A6B2-7ACF92F3267E}" srcOrd="0" destOrd="0" presId="urn:microsoft.com/office/officeart/2011/layout/TabList"/>
    <dgm:cxn modelId="{1B0CE653-BF49-4477-BB6D-11DB03427E40}" srcId="{18585A82-6703-4C47-A01D-94315C2E0F70}" destId="{F5638EFD-B999-4904-BBAE-3D4ADDEDB6FF}" srcOrd="0" destOrd="0" parTransId="{503B8663-1A36-4541-8E16-CB126F84599B}" sibTransId="{1EE96BA9-DBBF-4CA5-A5A0-EE2AE8DDE8D0}"/>
    <dgm:cxn modelId="{724B9152-B6CA-44AD-BE62-DAA7C850769C}" type="presOf" srcId="{9F1C05F8-9C73-46E1-971A-D7177A6B250E}" destId="{09CD8E13-5090-46DA-AF5C-470F80EE86E7}" srcOrd="0" destOrd="1" presId="urn:microsoft.com/office/officeart/2011/layout/TabList"/>
    <dgm:cxn modelId="{D9495996-164E-46B9-8FB5-CDD4207DC6D0}" type="presOf" srcId="{4D7DB956-9A6A-42C6-B0C6-CCD3A2FCF16A}" destId="{9F32FD01-7BBA-40E9-AE81-7D288976DD21}" srcOrd="0" destOrd="0" presId="urn:microsoft.com/office/officeart/2011/layout/TabList"/>
    <dgm:cxn modelId="{E55C1E20-36E6-4B82-A24F-17C37E62152F}" srcId="{A9DEEE5E-6EB2-4856-8A7D-FCD9DCF6EEB5}" destId="{3038366D-3DFC-4A3A-A2E6-F18CA6F1841C}" srcOrd="1" destOrd="0" parTransId="{378B5BDA-9C30-44CB-8853-A38D43B98817}" sibTransId="{46B3FD2C-CEF9-4E6F-901C-80CBEDDD8A71}"/>
    <dgm:cxn modelId="{3C3E6D7D-0202-4C63-94AA-58E6A5313750}" type="presOf" srcId="{0F74D2AD-FCDB-459D-9BBE-C467B5AFDB41}" destId="{E9036878-F031-4E78-A3A9-058EAE000743}" srcOrd="0" destOrd="0" presId="urn:microsoft.com/office/officeart/2011/layout/TabList"/>
    <dgm:cxn modelId="{9382756A-A25B-4743-84DB-43508D4B6755}" type="presOf" srcId="{EE9D0A51-DF5F-4045-88CB-E54E76A2DF84}" destId="{D842F4DE-4228-44A4-BD03-43AA21D521B5}" srcOrd="0" destOrd="1" presId="urn:microsoft.com/office/officeart/2011/layout/TabList"/>
    <dgm:cxn modelId="{421B9952-E459-43AE-B6F3-C3C6899B92D7}" srcId="{A9DEEE5E-6EB2-4856-8A7D-FCD9DCF6EEB5}" destId="{BB614E71-C90C-4FC0-8997-711A39CD29B5}" srcOrd="3" destOrd="0" parTransId="{9B9B8DB7-A649-491B-9017-E4EA51990A22}" sibTransId="{0E75296F-3CDC-4ED2-B966-4D3F5E56F4FB}"/>
    <dgm:cxn modelId="{16A0C999-F109-4C23-818B-6B43B84F2513}" type="presOf" srcId="{ED44CDEE-91A8-44F7-A365-6C9445F4ADC8}" destId="{09CD8E13-5090-46DA-AF5C-470F80EE86E7}" srcOrd="0" destOrd="0" presId="urn:microsoft.com/office/officeart/2011/layout/TabList"/>
    <dgm:cxn modelId="{0424547E-A8C7-44A8-9741-74EB8357A7A5}" srcId="{18585A82-6703-4C47-A01D-94315C2E0F70}" destId="{ED44CDEE-91A8-44F7-A365-6C9445F4ADC8}" srcOrd="1" destOrd="0" parTransId="{2C684559-12EE-4BB8-B25C-865363190675}" sibTransId="{A1D8115F-39F9-44A7-8F4A-645D58D7D855}"/>
    <dgm:cxn modelId="{B1416274-E7D9-4893-9496-BF98D86E3123}" srcId="{A9DEEE5E-6EB2-4856-8A7D-FCD9DCF6EEB5}" destId="{BB011BB6-A70F-40DC-9F86-CB812263F090}" srcOrd="0" destOrd="0" parTransId="{1A2B636F-8B6B-4277-9249-6938056E8F55}" sibTransId="{174A1134-D278-4DA5-A168-DFC9B3D92157}"/>
    <dgm:cxn modelId="{33D6F233-12E8-44A2-B858-DFDFE1D9C8E3}" srcId="{BB614E71-C90C-4FC0-8997-711A39CD29B5}" destId="{7F7405AB-7ACB-4594-805B-DDB653666ECC}" srcOrd="0" destOrd="0" parTransId="{D2E14FD3-3FBA-41E7-B00B-02165FB6E493}" sibTransId="{5B1C53A3-7563-4409-86CE-3121A60A63AE}"/>
    <dgm:cxn modelId="{42BF1E78-EB98-4841-85AA-1B7E58136209}" srcId="{BB011BB6-A70F-40DC-9F86-CB812263F090}" destId="{4D7DB956-9A6A-42C6-B0C6-CCD3A2FCF16A}" srcOrd="0" destOrd="0" parTransId="{86691737-4EF4-42B6-ACC4-903A08E299F1}" sibTransId="{D38B9143-AC1F-4749-827A-E702F1E7F01E}"/>
    <dgm:cxn modelId="{099D69DB-22A4-4B01-955E-66F8D9CBBFCD}" type="presOf" srcId="{F5638EFD-B999-4904-BBAE-3D4ADDEDB6FF}" destId="{BEC970E4-D67E-474A-BE4D-E13FAB4E26B7}" srcOrd="0" destOrd="0" presId="urn:microsoft.com/office/officeart/2011/layout/TabList"/>
    <dgm:cxn modelId="{5C78D7A9-D61E-4164-B2F0-309BB1176ADF}" type="presOf" srcId="{471B6092-3F07-4E90-A4F2-BA47DF0BB596}" destId="{D842F4DE-4228-44A4-BD03-43AA21D521B5}" srcOrd="0" destOrd="0" presId="urn:microsoft.com/office/officeart/2011/layout/TabList"/>
    <dgm:cxn modelId="{B1A78FDB-D461-4B9A-A92E-F50110C3548B}" type="presOf" srcId="{3038366D-3DFC-4A3A-A2E6-F18CA6F1841C}" destId="{D6288B29-8F62-4E43-9A19-F3C8DD4CE022}" srcOrd="0" destOrd="0" presId="urn:microsoft.com/office/officeart/2011/layout/TabList"/>
    <dgm:cxn modelId="{AC4CCDE2-D02D-4CD5-ADDC-C0E9B91560E2}" type="presOf" srcId="{7436AF8F-977E-401A-8878-FB0E931D8EBE}" destId="{A657F7F4-D0EF-429C-8F6F-C5B7AB0F04F4}" srcOrd="0" destOrd="0" presId="urn:microsoft.com/office/officeart/2011/layout/TabList"/>
    <dgm:cxn modelId="{C26626C6-9B1E-4BD9-9EBC-97996EE07E1C}" type="presParOf" srcId="{077D82A5-622F-41D4-A6B2-7ACF92F3267E}" destId="{DD235B1D-093B-4E08-815E-535AE3253D47}" srcOrd="0" destOrd="0" presId="urn:microsoft.com/office/officeart/2011/layout/TabList"/>
    <dgm:cxn modelId="{3A803A65-90E1-4533-9713-746FD03BC664}" type="presParOf" srcId="{DD235B1D-093B-4E08-815E-535AE3253D47}" destId="{9F32FD01-7BBA-40E9-AE81-7D288976DD21}" srcOrd="0" destOrd="0" presId="urn:microsoft.com/office/officeart/2011/layout/TabList"/>
    <dgm:cxn modelId="{C76B619F-8474-40DB-B728-20B371D78558}" type="presParOf" srcId="{DD235B1D-093B-4E08-815E-535AE3253D47}" destId="{EC40ECEB-6A64-4073-8058-5177484D241A}" srcOrd="1" destOrd="0" presId="urn:microsoft.com/office/officeart/2011/layout/TabList"/>
    <dgm:cxn modelId="{3E300BE3-34E2-413A-A07F-AA132CAF973A}" type="presParOf" srcId="{DD235B1D-093B-4E08-815E-535AE3253D47}" destId="{F14B557E-4030-4CB7-A8A5-1ACF8321C99C}" srcOrd="2" destOrd="0" presId="urn:microsoft.com/office/officeart/2011/layout/TabList"/>
    <dgm:cxn modelId="{C03A2CA4-14DB-4525-887E-6BA0ABB6C755}" type="presParOf" srcId="{077D82A5-622F-41D4-A6B2-7ACF92F3267E}" destId="{B772867E-8956-4833-A186-00E2C08AFCA1}" srcOrd="1" destOrd="0" presId="urn:microsoft.com/office/officeart/2011/layout/TabList"/>
    <dgm:cxn modelId="{5BD0DF3B-B1A6-475B-AC85-36521155957B}" type="presParOf" srcId="{077D82A5-622F-41D4-A6B2-7ACF92F3267E}" destId="{E9FF6B2E-44EF-46DA-A748-5436CAD02D19}" srcOrd="2" destOrd="0" presId="urn:microsoft.com/office/officeart/2011/layout/TabList"/>
    <dgm:cxn modelId="{E1FF12EE-20E2-4161-A318-D33DDBB64102}" type="presParOf" srcId="{077D82A5-622F-41D4-A6B2-7ACF92F3267E}" destId="{1D7AFF4C-3FF1-485F-80C7-E743CFBBAF7C}" srcOrd="3" destOrd="0" presId="urn:microsoft.com/office/officeart/2011/layout/TabList"/>
    <dgm:cxn modelId="{2F05495D-A2AC-4A8A-A3FF-ABBCE58F6983}" type="presParOf" srcId="{1D7AFF4C-3FF1-485F-80C7-E743CFBBAF7C}" destId="{E9036878-F031-4E78-A3A9-058EAE000743}" srcOrd="0" destOrd="0" presId="urn:microsoft.com/office/officeart/2011/layout/TabList"/>
    <dgm:cxn modelId="{7D44AD90-495B-4EC5-889C-CC26BC8CF9A0}" type="presParOf" srcId="{1D7AFF4C-3FF1-485F-80C7-E743CFBBAF7C}" destId="{D6288B29-8F62-4E43-9A19-F3C8DD4CE022}" srcOrd="1" destOrd="0" presId="urn:microsoft.com/office/officeart/2011/layout/TabList"/>
    <dgm:cxn modelId="{06BFB0E7-C653-4644-B535-440D2CF22527}" type="presParOf" srcId="{1D7AFF4C-3FF1-485F-80C7-E743CFBBAF7C}" destId="{1D7EC1C0-E4D6-4E7A-B5DE-71CD4DFE3E1E}" srcOrd="2" destOrd="0" presId="urn:microsoft.com/office/officeart/2011/layout/TabList"/>
    <dgm:cxn modelId="{754A7080-8A60-4203-AC78-97F99A9B7A53}" type="presParOf" srcId="{077D82A5-622F-41D4-A6B2-7ACF92F3267E}" destId="{A657F7F4-D0EF-429C-8F6F-C5B7AB0F04F4}" srcOrd="4" destOrd="0" presId="urn:microsoft.com/office/officeart/2011/layout/TabList"/>
    <dgm:cxn modelId="{E6847001-CEAA-4FFA-BE80-04A6719626E1}" type="presParOf" srcId="{077D82A5-622F-41D4-A6B2-7ACF92F3267E}" destId="{5FA05538-A4A3-45C6-9B80-9E9EB447B08E}" srcOrd="5" destOrd="0" presId="urn:microsoft.com/office/officeart/2011/layout/TabList"/>
    <dgm:cxn modelId="{1D90F64D-9270-4212-A052-A41F3CD05C8A}" type="presParOf" srcId="{077D82A5-622F-41D4-A6B2-7ACF92F3267E}" destId="{539256F9-0322-4BCF-9A9E-5E1B8AACCABA}" srcOrd="6" destOrd="0" presId="urn:microsoft.com/office/officeart/2011/layout/TabList"/>
    <dgm:cxn modelId="{4D12CD0B-DCE4-4131-B7F2-5F51C509E874}" type="presParOf" srcId="{539256F9-0322-4BCF-9A9E-5E1B8AACCABA}" destId="{BEC970E4-D67E-474A-BE4D-E13FAB4E26B7}" srcOrd="0" destOrd="0" presId="urn:microsoft.com/office/officeart/2011/layout/TabList"/>
    <dgm:cxn modelId="{D1406F6F-6FC2-4F7A-8088-D5AAA1CE0A2F}" type="presParOf" srcId="{539256F9-0322-4BCF-9A9E-5E1B8AACCABA}" destId="{0FB4E280-C862-477B-AA00-8EC32A39627E}" srcOrd="1" destOrd="0" presId="urn:microsoft.com/office/officeart/2011/layout/TabList"/>
    <dgm:cxn modelId="{76EEE87D-4813-4C37-8033-4BB79429A109}" type="presParOf" srcId="{539256F9-0322-4BCF-9A9E-5E1B8AACCABA}" destId="{9310463D-1C27-4704-9026-F47F1778C0F3}" srcOrd="2" destOrd="0" presId="urn:microsoft.com/office/officeart/2011/layout/TabList"/>
    <dgm:cxn modelId="{6FFACE5F-284C-4D95-8F17-ECA6A4D16416}" type="presParOf" srcId="{077D82A5-622F-41D4-A6B2-7ACF92F3267E}" destId="{09CD8E13-5090-46DA-AF5C-470F80EE86E7}" srcOrd="7" destOrd="0" presId="urn:microsoft.com/office/officeart/2011/layout/TabList"/>
    <dgm:cxn modelId="{267D86C5-28DE-42CF-AA07-244E51450567}" type="presParOf" srcId="{077D82A5-622F-41D4-A6B2-7ACF92F3267E}" destId="{2D62F0A1-4DD3-41EF-83D0-BDBD10EC0149}" srcOrd="8" destOrd="0" presId="urn:microsoft.com/office/officeart/2011/layout/TabList"/>
    <dgm:cxn modelId="{0631EABC-F55C-4B6C-B99E-6486DF42FC03}" type="presParOf" srcId="{077D82A5-622F-41D4-A6B2-7ACF92F3267E}" destId="{F9062F3B-674E-476A-9F0C-596FC1F0F7B0}" srcOrd="9" destOrd="0" presId="urn:microsoft.com/office/officeart/2011/layout/TabList"/>
    <dgm:cxn modelId="{46A2BFDA-8A66-4168-926D-66E670B10811}" type="presParOf" srcId="{F9062F3B-674E-476A-9F0C-596FC1F0F7B0}" destId="{823BDF9D-2D0A-421B-911B-254808BABC1E}" srcOrd="0" destOrd="0" presId="urn:microsoft.com/office/officeart/2011/layout/TabList"/>
    <dgm:cxn modelId="{521D2F4D-002F-4988-8E09-EB9E16D9C077}" type="presParOf" srcId="{F9062F3B-674E-476A-9F0C-596FC1F0F7B0}" destId="{D6522B9E-EB6F-4BC7-AEC2-8DF0F2AD9B4C}" srcOrd="1" destOrd="0" presId="urn:microsoft.com/office/officeart/2011/layout/TabList"/>
    <dgm:cxn modelId="{C3CC9D5D-2B3B-47A4-8F36-51493B0876D7}" type="presParOf" srcId="{F9062F3B-674E-476A-9F0C-596FC1F0F7B0}" destId="{FCD6DD18-83B7-494A-A680-B20403A99071}" srcOrd="2" destOrd="0" presId="urn:microsoft.com/office/officeart/2011/layout/TabList"/>
    <dgm:cxn modelId="{E043E0B8-DEF1-4127-BC6F-4D7B68201BAC}" type="presParOf" srcId="{077D82A5-622F-41D4-A6B2-7ACF92F3267E}" destId="{D842F4DE-4228-44A4-BD03-43AA21D521B5}" srcOrd="10" destOrd="0" presId="urn:microsoft.com/office/officeart/2011/layout/TabList"/>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DEEE5E-6EB2-4856-8A7D-FCD9DCF6EEB5}" type="doc">
      <dgm:prSet loTypeId="urn:microsoft.com/office/officeart/2011/layout/TabList" loCatId="list" qsTypeId="urn:microsoft.com/office/officeart/2005/8/quickstyle/3d3" qsCatId="3D" csTypeId="urn:microsoft.com/office/officeart/2005/8/colors/accent1_2" csCatId="accent1" phldr="1"/>
      <dgm:spPr/>
      <dgm:t>
        <a:bodyPr/>
        <a:lstStyle/>
        <a:p>
          <a:endParaRPr lang="en-US"/>
        </a:p>
      </dgm:t>
    </dgm:pt>
    <dgm:pt modelId="{BB011BB6-A70F-40DC-9F86-CB812263F090}">
      <dgm:prSet phldrT="[Text]"/>
      <dgm:spPr/>
      <dgm:t>
        <a:bodyPr/>
        <a:lstStyle/>
        <a:p>
          <a:r>
            <a:rPr lang="en-US" dirty="0"/>
            <a:t>Lab 9</a:t>
          </a:r>
        </a:p>
      </dgm:t>
    </dgm:pt>
    <dgm:pt modelId="{1A2B636F-8B6B-4277-9249-6938056E8F55}" type="parTrans" cxnId="{B1416274-E7D9-4893-9496-BF98D86E3123}">
      <dgm:prSet/>
      <dgm:spPr/>
      <dgm:t>
        <a:bodyPr/>
        <a:lstStyle/>
        <a:p>
          <a:endParaRPr lang="en-US"/>
        </a:p>
      </dgm:t>
    </dgm:pt>
    <dgm:pt modelId="{174A1134-D278-4DA5-A168-DFC9B3D92157}" type="sibTrans" cxnId="{B1416274-E7D9-4893-9496-BF98D86E3123}">
      <dgm:prSet/>
      <dgm:spPr/>
      <dgm:t>
        <a:bodyPr/>
        <a:lstStyle/>
        <a:p>
          <a:endParaRPr lang="en-US"/>
        </a:p>
      </dgm:t>
    </dgm:pt>
    <dgm:pt modelId="{4D7DB956-9A6A-42C6-B0C6-CCD3A2FCF16A}">
      <dgm:prSet phldrT="[Text]"/>
      <dgm:spPr/>
      <dgm:t>
        <a:bodyPr/>
        <a:lstStyle/>
        <a:p>
          <a:pPr algn="l"/>
          <a:r>
            <a:rPr lang="en-US" dirty="0"/>
            <a:t>Low Pass Filter	</a:t>
          </a:r>
        </a:p>
      </dgm:t>
    </dgm:pt>
    <dgm:pt modelId="{86691737-4EF4-42B6-ACC4-903A08E299F1}" type="parTrans" cxnId="{42BF1E78-EB98-4841-85AA-1B7E58136209}">
      <dgm:prSet/>
      <dgm:spPr/>
      <dgm:t>
        <a:bodyPr/>
        <a:lstStyle/>
        <a:p>
          <a:endParaRPr lang="en-US"/>
        </a:p>
      </dgm:t>
    </dgm:pt>
    <dgm:pt modelId="{D38B9143-AC1F-4749-827A-E702F1E7F01E}" type="sibTrans" cxnId="{42BF1E78-EB98-4841-85AA-1B7E58136209}">
      <dgm:prSet/>
      <dgm:spPr/>
      <dgm:t>
        <a:bodyPr/>
        <a:lstStyle/>
        <a:p>
          <a:endParaRPr lang="en-US"/>
        </a:p>
      </dgm:t>
    </dgm:pt>
    <dgm:pt modelId="{3F3098E1-7B48-4BF3-94DB-5D9A3335963F}">
      <dgm:prSet phldrT="[Text]"/>
      <dgm:spPr/>
      <dgm:t>
        <a:bodyPr/>
        <a:lstStyle/>
        <a:p>
          <a:r>
            <a:rPr lang="en-US" dirty="0"/>
            <a:t>The Low Pass filter is used to filter out lower frequencies from circuits. In this lab using excel we calculated the exact component values needed to filter a specific frequency then simulated it in Multisim 14. </a:t>
          </a:r>
        </a:p>
      </dgm:t>
    </dgm:pt>
    <dgm:pt modelId="{72F39A1C-48AF-4D7B-8916-1B46D2C7143F}" type="parTrans" cxnId="{1FBAEB15-3BF1-4D23-BCFA-A7A341981F18}">
      <dgm:prSet/>
      <dgm:spPr/>
      <dgm:t>
        <a:bodyPr/>
        <a:lstStyle/>
        <a:p>
          <a:endParaRPr lang="en-US"/>
        </a:p>
      </dgm:t>
    </dgm:pt>
    <dgm:pt modelId="{DAB22BC9-D027-4958-B90D-81D10C98EB4E}" type="sibTrans" cxnId="{1FBAEB15-3BF1-4D23-BCFA-A7A341981F18}">
      <dgm:prSet/>
      <dgm:spPr/>
      <dgm:t>
        <a:bodyPr/>
        <a:lstStyle/>
        <a:p>
          <a:endParaRPr lang="en-US"/>
        </a:p>
      </dgm:t>
    </dgm:pt>
    <dgm:pt modelId="{3038366D-3DFC-4A3A-A2E6-F18CA6F1841C}">
      <dgm:prSet phldrT="[Text]"/>
      <dgm:spPr/>
      <dgm:t>
        <a:bodyPr/>
        <a:lstStyle/>
        <a:p>
          <a:r>
            <a:rPr lang="en-US" dirty="0"/>
            <a:t>Lab 10</a:t>
          </a:r>
        </a:p>
      </dgm:t>
    </dgm:pt>
    <dgm:pt modelId="{378B5BDA-9C30-44CB-8853-A38D43B98817}" type="parTrans" cxnId="{E55C1E20-36E6-4B82-A24F-17C37E62152F}">
      <dgm:prSet/>
      <dgm:spPr/>
      <dgm:t>
        <a:bodyPr/>
        <a:lstStyle/>
        <a:p>
          <a:endParaRPr lang="en-US"/>
        </a:p>
      </dgm:t>
    </dgm:pt>
    <dgm:pt modelId="{46B3FD2C-CEF9-4E6F-901C-80CBEDDD8A71}" type="sibTrans" cxnId="{E55C1E20-36E6-4B82-A24F-17C37E62152F}">
      <dgm:prSet/>
      <dgm:spPr/>
      <dgm:t>
        <a:bodyPr/>
        <a:lstStyle/>
        <a:p>
          <a:endParaRPr lang="en-US"/>
        </a:p>
      </dgm:t>
    </dgm:pt>
    <dgm:pt modelId="{0F74D2AD-FCDB-459D-9BBE-C467B5AFDB41}">
      <dgm:prSet phldrT="[Text]"/>
      <dgm:spPr/>
      <dgm:t>
        <a:bodyPr/>
        <a:lstStyle/>
        <a:p>
          <a:r>
            <a:rPr lang="en-US" dirty="0"/>
            <a:t>High Pass Filter</a:t>
          </a:r>
        </a:p>
      </dgm:t>
    </dgm:pt>
    <dgm:pt modelId="{C8CD3F54-F521-4DF9-A204-DFD1848061EA}" type="parTrans" cxnId="{8A5A010D-6390-459E-AE5E-4EFC0B0486E6}">
      <dgm:prSet/>
      <dgm:spPr/>
      <dgm:t>
        <a:bodyPr/>
        <a:lstStyle/>
        <a:p>
          <a:endParaRPr lang="en-US"/>
        </a:p>
      </dgm:t>
    </dgm:pt>
    <dgm:pt modelId="{A84D7D84-1573-4BCC-9243-39BC37EB6097}" type="sibTrans" cxnId="{8A5A010D-6390-459E-AE5E-4EFC0B0486E6}">
      <dgm:prSet/>
      <dgm:spPr/>
      <dgm:t>
        <a:bodyPr/>
        <a:lstStyle/>
        <a:p>
          <a:endParaRPr lang="en-US"/>
        </a:p>
      </dgm:t>
    </dgm:pt>
    <dgm:pt modelId="{7436AF8F-977E-401A-8878-FB0E931D8EBE}">
      <dgm:prSet phldrT="[Text]"/>
      <dgm:spPr/>
      <dgm:t>
        <a:bodyPr/>
        <a:lstStyle/>
        <a:p>
          <a:r>
            <a:rPr lang="en-US" dirty="0"/>
            <a:t>The High Pass filter is used to filter all frequencies above a set range. In this lab using excel we calculated the exact component values needed to filter a specific frequency then simulated it in Multisim 14. </a:t>
          </a:r>
        </a:p>
      </dgm:t>
    </dgm:pt>
    <dgm:pt modelId="{1E0D18FE-6776-4350-B7BE-3BA95473C9AA}" type="parTrans" cxnId="{8CA8317D-DC84-4A64-BED3-8EFE1151D53B}">
      <dgm:prSet/>
      <dgm:spPr/>
      <dgm:t>
        <a:bodyPr/>
        <a:lstStyle/>
        <a:p>
          <a:endParaRPr lang="en-US"/>
        </a:p>
      </dgm:t>
    </dgm:pt>
    <dgm:pt modelId="{9F299F2B-8FC1-4C44-BE7F-B4C33D52ABDA}" type="sibTrans" cxnId="{8CA8317D-DC84-4A64-BED3-8EFE1151D53B}">
      <dgm:prSet/>
      <dgm:spPr/>
      <dgm:t>
        <a:bodyPr/>
        <a:lstStyle/>
        <a:p>
          <a:endParaRPr lang="en-US"/>
        </a:p>
      </dgm:t>
    </dgm:pt>
    <dgm:pt modelId="{18585A82-6703-4C47-A01D-94315C2E0F70}">
      <dgm:prSet phldrT="[Text]"/>
      <dgm:spPr/>
      <dgm:t>
        <a:bodyPr/>
        <a:lstStyle/>
        <a:p>
          <a:r>
            <a:rPr lang="en-US" dirty="0"/>
            <a:t>Lab 11</a:t>
          </a:r>
        </a:p>
      </dgm:t>
    </dgm:pt>
    <dgm:pt modelId="{1E1FAF9D-3A18-49CB-BDB4-7F1A31F9B591}" type="parTrans" cxnId="{E35D2B64-FD1A-4D4F-BA0A-1EC9F9F89CB2}">
      <dgm:prSet/>
      <dgm:spPr/>
      <dgm:t>
        <a:bodyPr/>
        <a:lstStyle/>
        <a:p>
          <a:endParaRPr lang="en-US"/>
        </a:p>
      </dgm:t>
    </dgm:pt>
    <dgm:pt modelId="{E2C97205-4E58-49A9-9276-3DD5554B035C}" type="sibTrans" cxnId="{E35D2B64-FD1A-4D4F-BA0A-1EC9F9F89CB2}">
      <dgm:prSet/>
      <dgm:spPr/>
      <dgm:t>
        <a:bodyPr/>
        <a:lstStyle/>
        <a:p>
          <a:endParaRPr lang="en-US"/>
        </a:p>
      </dgm:t>
    </dgm:pt>
    <dgm:pt modelId="{F5638EFD-B999-4904-BBAE-3D4ADDEDB6FF}">
      <dgm:prSet phldrT="[Text]"/>
      <dgm:spPr/>
      <dgm:t>
        <a:bodyPr/>
        <a:lstStyle/>
        <a:p>
          <a:r>
            <a:rPr lang="en-US" dirty="0"/>
            <a:t>Mid-Pass Filter</a:t>
          </a:r>
        </a:p>
      </dgm:t>
    </dgm:pt>
    <dgm:pt modelId="{503B8663-1A36-4541-8E16-CB126F84599B}" type="parTrans" cxnId="{1B0CE653-BF49-4477-BB6D-11DB03427E40}">
      <dgm:prSet/>
      <dgm:spPr/>
      <dgm:t>
        <a:bodyPr/>
        <a:lstStyle/>
        <a:p>
          <a:endParaRPr lang="en-US"/>
        </a:p>
      </dgm:t>
    </dgm:pt>
    <dgm:pt modelId="{1EE96BA9-DBBF-4CA5-A5A0-EE2AE8DDE8D0}" type="sibTrans" cxnId="{1B0CE653-BF49-4477-BB6D-11DB03427E40}">
      <dgm:prSet/>
      <dgm:spPr/>
      <dgm:t>
        <a:bodyPr/>
        <a:lstStyle/>
        <a:p>
          <a:endParaRPr lang="en-US"/>
        </a:p>
      </dgm:t>
    </dgm:pt>
    <dgm:pt modelId="{ED44CDEE-91A8-44F7-A365-6C9445F4ADC8}">
      <dgm:prSet phldrT="[Text]"/>
      <dgm:spPr/>
      <dgm:t>
        <a:bodyPr/>
        <a:lstStyle/>
        <a:p>
          <a:r>
            <a:rPr lang="en-US" dirty="0"/>
            <a:t>Mid-pass filters, filter a mid range of frequencies. In this lab using excel we calculated the exact component values needed to filter a specific frequency then simulated it in Multisim 14. </a:t>
          </a:r>
        </a:p>
      </dgm:t>
    </dgm:pt>
    <dgm:pt modelId="{2C684559-12EE-4BB8-B25C-865363190675}" type="parTrans" cxnId="{0424547E-A8C7-44A8-9741-74EB8357A7A5}">
      <dgm:prSet/>
      <dgm:spPr/>
      <dgm:t>
        <a:bodyPr/>
        <a:lstStyle/>
        <a:p>
          <a:endParaRPr lang="en-US"/>
        </a:p>
      </dgm:t>
    </dgm:pt>
    <dgm:pt modelId="{A1D8115F-39F9-44A7-8F4A-645D58D7D855}" type="sibTrans" cxnId="{0424547E-A8C7-44A8-9741-74EB8357A7A5}">
      <dgm:prSet/>
      <dgm:spPr/>
      <dgm:t>
        <a:bodyPr/>
        <a:lstStyle/>
        <a:p>
          <a:endParaRPr lang="en-US"/>
        </a:p>
      </dgm:t>
    </dgm:pt>
    <dgm:pt modelId="{EE9D0A51-DF5F-4045-88CB-E54E76A2DF84}">
      <dgm:prSet/>
      <dgm:spPr/>
      <dgm:t>
        <a:bodyPr/>
        <a:lstStyle/>
        <a:p>
          <a:endParaRPr lang="en-US" dirty="0"/>
        </a:p>
      </dgm:t>
    </dgm:pt>
    <dgm:pt modelId="{540B7457-7985-43BE-B160-D08659B8AF81}" type="parTrans" cxnId="{8F4B0C8B-6B8E-41A4-B8B1-702BA0149603}">
      <dgm:prSet/>
      <dgm:spPr/>
      <dgm:t>
        <a:bodyPr/>
        <a:lstStyle/>
        <a:p>
          <a:endParaRPr lang="en-US"/>
        </a:p>
      </dgm:t>
    </dgm:pt>
    <dgm:pt modelId="{8B80A77A-6AB9-4AD0-99CA-1A86263D0175}" type="sibTrans" cxnId="{8F4B0C8B-6B8E-41A4-B8B1-702BA0149603}">
      <dgm:prSet/>
      <dgm:spPr/>
      <dgm:t>
        <a:bodyPr/>
        <a:lstStyle/>
        <a:p>
          <a:endParaRPr lang="en-US"/>
        </a:p>
      </dgm:t>
    </dgm:pt>
    <dgm:pt modelId="{BB614E71-C90C-4FC0-8997-711A39CD29B5}">
      <dgm:prSet/>
      <dgm:spPr/>
      <dgm:t>
        <a:bodyPr/>
        <a:lstStyle/>
        <a:p>
          <a:r>
            <a:rPr lang="en-US" dirty="0"/>
            <a:t>Lab 12</a:t>
          </a:r>
        </a:p>
      </dgm:t>
    </dgm:pt>
    <dgm:pt modelId="{9B9B8DB7-A649-491B-9017-E4EA51990A22}" type="parTrans" cxnId="{421B9952-E459-43AE-B6F3-C3C6899B92D7}">
      <dgm:prSet/>
      <dgm:spPr/>
      <dgm:t>
        <a:bodyPr/>
        <a:lstStyle/>
        <a:p>
          <a:endParaRPr lang="en-US"/>
        </a:p>
      </dgm:t>
    </dgm:pt>
    <dgm:pt modelId="{0E75296F-3CDC-4ED2-B966-4D3F5E56F4FB}" type="sibTrans" cxnId="{421B9952-E459-43AE-B6F3-C3C6899B92D7}">
      <dgm:prSet/>
      <dgm:spPr/>
      <dgm:t>
        <a:bodyPr/>
        <a:lstStyle/>
        <a:p>
          <a:endParaRPr lang="en-US"/>
        </a:p>
      </dgm:t>
    </dgm:pt>
    <dgm:pt modelId="{7F7405AB-7ACB-4594-805B-DDB653666ECC}">
      <dgm:prSet/>
      <dgm:spPr/>
      <dgm:t>
        <a:bodyPr/>
        <a:lstStyle/>
        <a:p>
          <a:r>
            <a:rPr lang="en-US" dirty="0"/>
            <a:t>Notch Filter</a:t>
          </a:r>
        </a:p>
      </dgm:t>
    </dgm:pt>
    <dgm:pt modelId="{D2E14FD3-3FBA-41E7-B00B-02165FB6E493}" type="parTrans" cxnId="{33D6F233-12E8-44A2-B858-DFDFE1D9C8E3}">
      <dgm:prSet/>
      <dgm:spPr/>
      <dgm:t>
        <a:bodyPr/>
        <a:lstStyle/>
        <a:p>
          <a:endParaRPr lang="en-US"/>
        </a:p>
      </dgm:t>
    </dgm:pt>
    <dgm:pt modelId="{5B1C53A3-7563-4409-86CE-3121A60A63AE}" type="sibTrans" cxnId="{33D6F233-12E8-44A2-B858-DFDFE1D9C8E3}">
      <dgm:prSet/>
      <dgm:spPr/>
      <dgm:t>
        <a:bodyPr/>
        <a:lstStyle/>
        <a:p>
          <a:endParaRPr lang="en-US"/>
        </a:p>
      </dgm:t>
    </dgm:pt>
    <dgm:pt modelId="{471B6092-3F07-4E90-A4F2-BA47DF0BB596}">
      <dgm:prSet/>
      <dgm:spPr/>
      <dgm:t>
        <a:bodyPr/>
        <a:lstStyle/>
        <a:p>
          <a:r>
            <a:rPr lang="en-US" dirty="0"/>
            <a:t>The Notch filter is used to isolate specific frequencies in a circuit and filter them out. In this lab using excel we calculated the exact component values needed to filter a specific frequency then simulated it in Multisim 14. </a:t>
          </a:r>
        </a:p>
      </dgm:t>
    </dgm:pt>
    <dgm:pt modelId="{5A8AAA9F-3865-4A65-9228-CE13254EC85E}" type="parTrans" cxnId="{CD1D36F5-C009-4AF7-92D1-3EBF936F8C40}">
      <dgm:prSet/>
      <dgm:spPr/>
      <dgm:t>
        <a:bodyPr/>
        <a:lstStyle/>
        <a:p>
          <a:endParaRPr lang="en-US"/>
        </a:p>
      </dgm:t>
    </dgm:pt>
    <dgm:pt modelId="{88492AB7-6658-4A0F-9DB8-AC59157E41DA}" type="sibTrans" cxnId="{CD1D36F5-C009-4AF7-92D1-3EBF936F8C40}">
      <dgm:prSet/>
      <dgm:spPr/>
      <dgm:t>
        <a:bodyPr/>
        <a:lstStyle/>
        <a:p>
          <a:endParaRPr lang="en-US"/>
        </a:p>
      </dgm:t>
    </dgm:pt>
    <dgm:pt modelId="{077D82A5-622F-41D4-A6B2-7ACF92F3267E}" type="pres">
      <dgm:prSet presAssocID="{A9DEEE5E-6EB2-4856-8A7D-FCD9DCF6EEB5}" presName="Name0" presStyleCnt="0">
        <dgm:presLayoutVars>
          <dgm:chMax/>
          <dgm:chPref val="3"/>
          <dgm:dir/>
          <dgm:animOne val="branch"/>
          <dgm:animLvl val="lvl"/>
        </dgm:presLayoutVars>
      </dgm:prSet>
      <dgm:spPr/>
      <dgm:t>
        <a:bodyPr/>
        <a:lstStyle/>
        <a:p>
          <a:endParaRPr lang="en-US"/>
        </a:p>
      </dgm:t>
    </dgm:pt>
    <dgm:pt modelId="{DD235B1D-093B-4E08-815E-535AE3253D47}" type="pres">
      <dgm:prSet presAssocID="{BB011BB6-A70F-40DC-9F86-CB812263F090}" presName="composite" presStyleCnt="0"/>
      <dgm:spPr/>
    </dgm:pt>
    <dgm:pt modelId="{9F32FD01-7BBA-40E9-AE81-7D288976DD21}" type="pres">
      <dgm:prSet presAssocID="{BB011BB6-A70F-40DC-9F86-CB812263F090}" presName="FirstChild" presStyleLbl="revTx" presStyleIdx="0" presStyleCnt="8">
        <dgm:presLayoutVars>
          <dgm:chMax val="0"/>
          <dgm:chPref val="0"/>
          <dgm:bulletEnabled val="1"/>
        </dgm:presLayoutVars>
      </dgm:prSet>
      <dgm:spPr/>
      <dgm:t>
        <a:bodyPr/>
        <a:lstStyle/>
        <a:p>
          <a:endParaRPr lang="en-US"/>
        </a:p>
      </dgm:t>
    </dgm:pt>
    <dgm:pt modelId="{EC40ECEB-6A64-4073-8058-5177484D241A}" type="pres">
      <dgm:prSet presAssocID="{BB011BB6-A70F-40DC-9F86-CB812263F090}" presName="Parent" presStyleLbl="alignNode1" presStyleIdx="0" presStyleCnt="4">
        <dgm:presLayoutVars>
          <dgm:chMax val="3"/>
          <dgm:chPref val="3"/>
          <dgm:bulletEnabled val="1"/>
        </dgm:presLayoutVars>
      </dgm:prSet>
      <dgm:spPr/>
      <dgm:t>
        <a:bodyPr/>
        <a:lstStyle/>
        <a:p>
          <a:endParaRPr lang="en-US"/>
        </a:p>
      </dgm:t>
    </dgm:pt>
    <dgm:pt modelId="{F14B557E-4030-4CB7-A8A5-1ACF8321C99C}" type="pres">
      <dgm:prSet presAssocID="{BB011BB6-A70F-40DC-9F86-CB812263F090}" presName="Accent" presStyleLbl="parChTrans1D1" presStyleIdx="0" presStyleCnt="4"/>
      <dgm:spPr/>
    </dgm:pt>
    <dgm:pt modelId="{B772867E-8956-4833-A186-00E2C08AFCA1}" type="pres">
      <dgm:prSet presAssocID="{BB011BB6-A70F-40DC-9F86-CB812263F090}" presName="Child" presStyleLbl="revTx" presStyleIdx="1" presStyleCnt="8">
        <dgm:presLayoutVars>
          <dgm:chMax val="0"/>
          <dgm:chPref val="0"/>
          <dgm:bulletEnabled val="1"/>
        </dgm:presLayoutVars>
      </dgm:prSet>
      <dgm:spPr/>
      <dgm:t>
        <a:bodyPr/>
        <a:lstStyle/>
        <a:p>
          <a:endParaRPr lang="en-US"/>
        </a:p>
      </dgm:t>
    </dgm:pt>
    <dgm:pt modelId="{E9FF6B2E-44EF-46DA-A748-5436CAD02D19}" type="pres">
      <dgm:prSet presAssocID="{174A1134-D278-4DA5-A168-DFC9B3D92157}" presName="sibTrans" presStyleCnt="0"/>
      <dgm:spPr/>
    </dgm:pt>
    <dgm:pt modelId="{1D7AFF4C-3FF1-485F-80C7-E743CFBBAF7C}" type="pres">
      <dgm:prSet presAssocID="{3038366D-3DFC-4A3A-A2E6-F18CA6F1841C}" presName="composite" presStyleCnt="0"/>
      <dgm:spPr/>
    </dgm:pt>
    <dgm:pt modelId="{E9036878-F031-4E78-A3A9-058EAE000743}" type="pres">
      <dgm:prSet presAssocID="{3038366D-3DFC-4A3A-A2E6-F18CA6F1841C}" presName="FirstChild" presStyleLbl="revTx" presStyleIdx="2" presStyleCnt="8">
        <dgm:presLayoutVars>
          <dgm:chMax val="0"/>
          <dgm:chPref val="0"/>
          <dgm:bulletEnabled val="1"/>
        </dgm:presLayoutVars>
      </dgm:prSet>
      <dgm:spPr/>
      <dgm:t>
        <a:bodyPr/>
        <a:lstStyle/>
        <a:p>
          <a:endParaRPr lang="en-US"/>
        </a:p>
      </dgm:t>
    </dgm:pt>
    <dgm:pt modelId="{D6288B29-8F62-4E43-9A19-F3C8DD4CE022}" type="pres">
      <dgm:prSet presAssocID="{3038366D-3DFC-4A3A-A2E6-F18CA6F1841C}" presName="Parent" presStyleLbl="alignNode1" presStyleIdx="1" presStyleCnt="4">
        <dgm:presLayoutVars>
          <dgm:chMax val="3"/>
          <dgm:chPref val="3"/>
          <dgm:bulletEnabled val="1"/>
        </dgm:presLayoutVars>
      </dgm:prSet>
      <dgm:spPr/>
      <dgm:t>
        <a:bodyPr/>
        <a:lstStyle/>
        <a:p>
          <a:endParaRPr lang="en-US"/>
        </a:p>
      </dgm:t>
    </dgm:pt>
    <dgm:pt modelId="{1D7EC1C0-E4D6-4E7A-B5DE-71CD4DFE3E1E}" type="pres">
      <dgm:prSet presAssocID="{3038366D-3DFC-4A3A-A2E6-F18CA6F1841C}" presName="Accent" presStyleLbl="parChTrans1D1" presStyleIdx="1" presStyleCnt="4"/>
      <dgm:spPr/>
    </dgm:pt>
    <dgm:pt modelId="{A657F7F4-D0EF-429C-8F6F-C5B7AB0F04F4}" type="pres">
      <dgm:prSet presAssocID="{3038366D-3DFC-4A3A-A2E6-F18CA6F1841C}" presName="Child" presStyleLbl="revTx" presStyleIdx="3" presStyleCnt="8">
        <dgm:presLayoutVars>
          <dgm:chMax val="0"/>
          <dgm:chPref val="0"/>
          <dgm:bulletEnabled val="1"/>
        </dgm:presLayoutVars>
      </dgm:prSet>
      <dgm:spPr/>
      <dgm:t>
        <a:bodyPr/>
        <a:lstStyle/>
        <a:p>
          <a:endParaRPr lang="en-US"/>
        </a:p>
      </dgm:t>
    </dgm:pt>
    <dgm:pt modelId="{5FA05538-A4A3-45C6-9B80-9E9EB447B08E}" type="pres">
      <dgm:prSet presAssocID="{46B3FD2C-CEF9-4E6F-901C-80CBEDDD8A71}" presName="sibTrans" presStyleCnt="0"/>
      <dgm:spPr/>
    </dgm:pt>
    <dgm:pt modelId="{539256F9-0322-4BCF-9A9E-5E1B8AACCABA}" type="pres">
      <dgm:prSet presAssocID="{18585A82-6703-4C47-A01D-94315C2E0F70}" presName="composite" presStyleCnt="0"/>
      <dgm:spPr/>
    </dgm:pt>
    <dgm:pt modelId="{BEC970E4-D67E-474A-BE4D-E13FAB4E26B7}" type="pres">
      <dgm:prSet presAssocID="{18585A82-6703-4C47-A01D-94315C2E0F70}" presName="FirstChild" presStyleLbl="revTx" presStyleIdx="4" presStyleCnt="8">
        <dgm:presLayoutVars>
          <dgm:chMax val="0"/>
          <dgm:chPref val="0"/>
          <dgm:bulletEnabled val="1"/>
        </dgm:presLayoutVars>
      </dgm:prSet>
      <dgm:spPr/>
      <dgm:t>
        <a:bodyPr/>
        <a:lstStyle/>
        <a:p>
          <a:endParaRPr lang="en-US"/>
        </a:p>
      </dgm:t>
    </dgm:pt>
    <dgm:pt modelId="{0FB4E280-C862-477B-AA00-8EC32A39627E}" type="pres">
      <dgm:prSet presAssocID="{18585A82-6703-4C47-A01D-94315C2E0F70}" presName="Parent" presStyleLbl="alignNode1" presStyleIdx="2" presStyleCnt="4">
        <dgm:presLayoutVars>
          <dgm:chMax val="3"/>
          <dgm:chPref val="3"/>
          <dgm:bulletEnabled val="1"/>
        </dgm:presLayoutVars>
      </dgm:prSet>
      <dgm:spPr/>
      <dgm:t>
        <a:bodyPr/>
        <a:lstStyle/>
        <a:p>
          <a:endParaRPr lang="en-US"/>
        </a:p>
      </dgm:t>
    </dgm:pt>
    <dgm:pt modelId="{9310463D-1C27-4704-9026-F47F1778C0F3}" type="pres">
      <dgm:prSet presAssocID="{18585A82-6703-4C47-A01D-94315C2E0F70}" presName="Accent" presStyleLbl="parChTrans1D1" presStyleIdx="2" presStyleCnt="4"/>
      <dgm:spPr/>
    </dgm:pt>
    <dgm:pt modelId="{09CD8E13-5090-46DA-AF5C-470F80EE86E7}" type="pres">
      <dgm:prSet presAssocID="{18585A82-6703-4C47-A01D-94315C2E0F70}" presName="Child" presStyleLbl="revTx" presStyleIdx="5" presStyleCnt="8">
        <dgm:presLayoutVars>
          <dgm:chMax val="0"/>
          <dgm:chPref val="0"/>
          <dgm:bulletEnabled val="1"/>
        </dgm:presLayoutVars>
      </dgm:prSet>
      <dgm:spPr/>
      <dgm:t>
        <a:bodyPr/>
        <a:lstStyle/>
        <a:p>
          <a:endParaRPr lang="en-US"/>
        </a:p>
      </dgm:t>
    </dgm:pt>
    <dgm:pt modelId="{2D62F0A1-4DD3-41EF-83D0-BDBD10EC0149}" type="pres">
      <dgm:prSet presAssocID="{E2C97205-4E58-49A9-9276-3DD5554B035C}" presName="sibTrans" presStyleCnt="0"/>
      <dgm:spPr/>
    </dgm:pt>
    <dgm:pt modelId="{F9062F3B-674E-476A-9F0C-596FC1F0F7B0}" type="pres">
      <dgm:prSet presAssocID="{BB614E71-C90C-4FC0-8997-711A39CD29B5}" presName="composite" presStyleCnt="0"/>
      <dgm:spPr/>
    </dgm:pt>
    <dgm:pt modelId="{823BDF9D-2D0A-421B-911B-254808BABC1E}" type="pres">
      <dgm:prSet presAssocID="{BB614E71-C90C-4FC0-8997-711A39CD29B5}" presName="FirstChild" presStyleLbl="revTx" presStyleIdx="6" presStyleCnt="8">
        <dgm:presLayoutVars>
          <dgm:chMax val="0"/>
          <dgm:chPref val="0"/>
          <dgm:bulletEnabled val="1"/>
        </dgm:presLayoutVars>
      </dgm:prSet>
      <dgm:spPr/>
      <dgm:t>
        <a:bodyPr/>
        <a:lstStyle/>
        <a:p>
          <a:endParaRPr lang="en-US"/>
        </a:p>
      </dgm:t>
    </dgm:pt>
    <dgm:pt modelId="{D6522B9E-EB6F-4BC7-AEC2-8DF0F2AD9B4C}" type="pres">
      <dgm:prSet presAssocID="{BB614E71-C90C-4FC0-8997-711A39CD29B5}" presName="Parent" presStyleLbl="alignNode1" presStyleIdx="3" presStyleCnt="4">
        <dgm:presLayoutVars>
          <dgm:chMax val="3"/>
          <dgm:chPref val="3"/>
          <dgm:bulletEnabled val="1"/>
        </dgm:presLayoutVars>
      </dgm:prSet>
      <dgm:spPr/>
      <dgm:t>
        <a:bodyPr/>
        <a:lstStyle/>
        <a:p>
          <a:endParaRPr lang="en-US"/>
        </a:p>
      </dgm:t>
    </dgm:pt>
    <dgm:pt modelId="{FCD6DD18-83B7-494A-A680-B20403A99071}" type="pres">
      <dgm:prSet presAssocID="{BB614E71-C90C-4FC0-8997-711A39CD29B5}" presName="Accent" presStyleLbl="parChTrans1D1" presStyleIdx="3" presStyleCnt="4"/>
      <dgm:spPr/>
    </dgm:pt>
    <dgm:pt modelId="{44F0D6A5-EFEF-4D6B-B7D1-9CAC4C6BDB36}" type="pres">
      <dgm:prSet presAssocID="{BB614E71-C90C-4FC0-8997-711A39CD29B5}" presName="Child" presStyleLbl="revTx" presStyleIdx="7" presStyleCnt="8">
        <dgm:presLayoutVars>
          <dgm:chMax val="0"/>
          <dgm:chPref val="0"/>
          <dgm:bulletEnabled val="1"/>
        </dgm:presLayoutVars>
      </dgm:prSet>
      <dgm:spPr/>
      <dgm:t>
        <a:bodyPr/>
        <a:lstStyle/>
        <a:p>
          <a:endParaRPr lang="en-US"/>
        </a:p>
      </dgm:t>
    </dgm:pt>
  </dgm:ptLst>
  <dgm:cxnLst>
    <dgm:cxn modelId="{1B0CE653-BF49-4477-BB6D-11DB03427E40}" srcId="{18585A82-6703-4C47-A01D-94315C2E0F70}" destId="{F5638EFD-B999-4904-BBAE-3D4ADDEDB6FF}" srcOrd="0" destOrd="0" parTransId="{503B8663-1A36-4541-8E16-CB126F84599B}" sibTransId="{1EE96BA9-DBBF-4CA5-A5A0-EE2AE8DDE8D0}"/>
    <dgm:cxn modelId="{6A5165CB-3E3B-4406-BD5D-89BE3E21AAA6}" type="presOf" srcId="{BB011BB6-A70F-40DC-9F86-CB812263F090}" destId="{EC40ECEB-6A64-4073-8058-5177484D241A}" srcOrd="0" destOrd="0" presId="urn:microsoft.com/office/officeart/2011/layout/TabList"/>
    <dgm:cxn modelId="{AC4CCDE2-D02D-4CD5-ADDC-C0E9B91560E2}" type="presOf" srcId="{7436AF8F-977E-401A-8878-FB0E931D8EBE}" destId="{A657F7F4-D0EF-429C-8F6F-C5B7AB0F04F4}" srcOrd="0" destOrd="0" presId="urn:microsoft.com/office/officeart/2011/layout/TabList"/>
    <dgm:cxn modelId="{A7286D43-A135-4244-A281-CAF068783C74}" type="presOf" srcId="{BB614E71-C90C-4FC0-8997-711A39CD29B5}" destId="{D6522B9E-EB6F-4BC7-AEC2-8DF0F2AD9B4C}" srcOrd="0" destOrd="0" presId="urn:microsoft.com/office/officeart/2011/layout/TabList"/>
    <dgm:cxn modelId="{C245430B-69BF-411D-8DC7-D588D81DAC68}" type="presOf" srcId="{3F3098E1-7B48-4BF3-94DB-5D9A3335963F}" destId="{B772867E-8956-4833-A186-00E2C08AFCA1}" srcOrd="0" destOrd="0" presId="urn:microsoft.com/office/officeart/2011/layout/TabList"/>
    <dgm:cxn modelId="{8F4B0C8B-6B8E-41A4-B8B1-702BA0149603}" srcId="{BB614E71-C90C-4FC0-8997-711A39CD29B5}" destId="{EE9D0A51-DF5F-4045-88CB-E54E76A2DF84}" srcOrd="2" destOrd="0" parTransId="{540B7457-7985-43BE-B160-D08659B8AF81}" sibTransId="{8B80A77A-6AB9-4AD0-99CA-1A86263D0175}"/>
    <dgm:cxn modelId="{B1416274-E7D9-4893-9496-BF98D86E3123}" srcId="{A9DEEE5E-6EB2-4856-8A7D-FCD9DCF6EEB5}" destId="{BB011BB6-A70F-40DC-9F86-CB812263F090}" srcOrd="0" destOrd="0" parTransId="{1A2B636F-8B6B-4277-9249-6938056E8F55}" sibTransId="{174A1134-D278-4DA5-A168-DFC9B3D92157}"/>
    <dgm:cxn modelId="{8A5A010D-6390-459E-AE5E-4EFC0B0486E6}" srcId="{3038366D-3DFC-4A3A-A2E6-F18CA6F1841C}" destId="{0F74D2AD-FCDB-459D-9BBE-C467B5AFDB41}" srcOrd="0" destOrd="0" parTransId="{C8CD3F54-F521-4DF9-A204-DFD1848061EA}" sibTransId="{A84D7D84-1573-4BCC-9243-39BC37EB6097}"/>
    <dgm:cxn modelId="{B1A78FDB-D461-4B9A-A92E-F50110C3548B}" type="presOf" srcId="{3038366D-3DFC-4A3A-A2E6-F18CA6F1841C}" destId="{D6288B29-8F62-4E43-9A19-F3C8DD4CE022}" srcOrd="0" destOrd="0" presId="urn:microsoft.com/office/officeart/2011/layout/TabList"/>
    <dgm:cxn modelId="{2D0B4796-56DF-461C-A507-19387E89E506}" type="presOf" srcId="{18585A82-6703-4C47-A01D-94315C2E0F70}" destId="{0FB4E280-C862-477B-AA00-8EC32A39627E}" srcOrd="0" destOrd="0" presId="urn:microsoft.com/office/officeart/2011/layout/TabList"/>
    <dgm:cxn modelId="{D9495996-164E-46B9-8FB5-CDD4207DC6D0}" type="presOf" srcId="{4D7DB956-9A6A-42C6-B0C6-CCD3A2FCF16A}" destId="{9F32FD01-7BBA-40E9-AE81-7D288976DD21}" srcOrd="0" destOrd="0" presId="urn:microsoft.com/office/officeart/2011/layout/TabList"/>
    <dgm:cxn modelId="{3C3E6D7D-0202-4C63-94AA-58E6A5313750}" type="presOf" srcId="{0F74D2AD-FCDB-459D-9BBE-C467B5AFDB41}" destId="{E9036878-F031-4E78-A3A9-058EAE000743}" srcOrd="0" destOrd="0" presId="urn:microsoft.com/office/officeart/2011/layout/TabList"/>
    <dgm:cxn modelId="{0424547E-A8C7-44A8-9741-74EB8357A7A5}" srcId="{18585A82-6703-4C47-A01D-94315C2E0F70}" destId="{ED44CDEE-91A8-44F7-A365-6C9445F4ADC8}" srcOrd="1" destOrd="0" parTransId="{2C684559-12EE-4BB8-B25C-865363190675}" sibTransId="{A1D8115F-39F9-44A7-8F4A-645D58D7D855}"/>
    <dgm:cxn modelId="{81AC780D-5E78-4728-A509-991B20E3633D}" type="presOf" srcId="{471B6092-3F07-4E90-A4F2-BA47DF0BB596}" destId="{44F0D6A5-EFEF-4D6B-B7D1-9CAC4C6BDB36}" srcOrd="0" destOrd="0" presId="urn:microsoft.com/office/officeart/2011/layout/TabList"/>
    <dgm:cxn modelId="{E55C1E20-36E6-4B82-A24F-17C37E62152F}" srcId="{A9DEEE5E-6EB2-4856-8A7D-FCD9DCF6EEB5}" destId="{3038366D-3DFC-4A3A-A2E6-F18CA6F1841C}" srcOrd="1" destOrd="0" parTransId="{378B5BDA-9C30-44CB-8853-A38D43B98817}" sibTransId="{46B3FD2C-CEF9-4E6F-901C-80CBEDDD8A71}"/>
    <dgm:cxn modelId="{16A0C999-F109-4C23-818B-6B43B84F2513}" type="presOf" srcId="{ED44CDEE-91A8-44F7-A365-6C9445F4ADC8}" destId="{09CD8E13-5090-46DA-AF5C-470F80EE86E7}" srcOrd="0" destOrd="0" presId="urn:microsoft.com/office/officeart/2011/layout/TabList"/>
    <dgm:cxn modelId="{7238354A-D2FD-4C94-834F-1C03449C8152}" type="presOf" srcId="{A9DEEE5E-6EB2-4856-8A7D-FCD9DCF6EEB5}" destId="{077D82A5-622F-41D4-A6B2-7ACF92F3267E}" srcOrd="0" destOrd="0" presId="urn:microsoft.com/office/officeart/2011/layout/TabList"/>
    <dgm:cxn modelId="{95E0223E-63AD-45A1-98DE-3AB2EE7F382E}" type="presOf" srcId="{7F7405AB-7ACB-4594-805B-DDB653666ECC}" destId="{823BDF9D-2D0A-421B-911B-254808BABC1E}" srcOrd="0" destOrd="0" presId="urn:microsoft.com/office/officeart/2011/layout/TabList"/>
    <dgm:cxn modelId="{099D69DB-22A4-4B01-955E-66F8D9CBBFCD}" type="presOf" srcId="{F5638EFD-B999-4904-BBAE-3D4ADDEDB6FF}" destId="{BEC970E4-D67E-474A-BE4D-E13FAB4E26B7}" srcOrd="0" destOrd="0" presId="urn:microsoft.com/office/officeart/2011/layout/TabList"/>
    <dgm:cxn modelId="{043845EF-C695-45E3-A151-439EFB4BBBCF}" type="presOf" srcId="{EE9D0A51-DF5F-4045-88CB-E54E76A2DF84}" destId="{44F0D6A5-EFEF-4D6B-B7D1-9CAC4C6BDB36}" srcOrd="0" destOrd="1" presId="urn:microsoft.com/office/officeart/2011/layout/TabList"/>
    <dgm:cxn modelId="{1FBAEB15-3BF1-4D23-BCFA-A7A341981F18}" srcId="{BB011BB6-A70F-40DC-9F86-CB812263F090}" destId="{3F3098E1-7B48-4BF3-94DB-5D9A3335963F}" srcOrd="1" destOrd="0" parTransId="{72F39A1C-48AF-4D7B-8916-1B46D2C7143F}" sibTransId="{DAB22BC9-D027-4958-B90D-81D10C98EB4E}"/>
    <dgm:cxn modelId="{E35D2B64-FD1A-4D4F-BA0A-1EC9F9F89CB2}" srcId="{A9DEEE5E-6EB2-4856-8A7D-FCD9DCF6EEB5}" destId="{18585A82-6703-4C47-A01D-94315C2E0F70}" srcOrd="2" destOrd="0" parTransId="{1E1FAF9D-3A18-49CB-BDB4-7F1A31F9B591}" sibTransId="{E2C97205-4E58-49A9-9276-3DD5554B035C}"/>
    <dgm:cxn modelId="{42BF1E78-EB98-4841-85AA-1B7E58136209}" srcId="{BB011BB6-A70F-40DC-9F86-CB812263F090}" destId="{4D7DB956-9A6A-42C6-B0C6-CCD3A2FCF16A}" srcOrd="0" destOrd="0" parTransId="{86691737-4EF4-42B6-ACC4-903A08E299F1}" sibTransId="{D38B9143-AC1F-4749-827A-E702F1E7F01E}"/>
    <dgm:cxn modelId="{CD1D36F5-C009-4AF7-92D1-3EBF936F8C40}" srcId="{BB614E71-C90C-4FC0-8997-711A39CD29B5}" destId="{471B6092-3F07-4E90-A4F2-BA47DF0BB596}" srcOrd="1" destOrd="0" parTransId="{5A8AAA9F-3865-4A65-9228-CE13254EC85E}" sibTransId="{88492AB7-6658-4A0F-9DB8-AC59157E41DA}"/>
    <dgm:cxn modelId="{421B9952-E459-43AE-B6F3-C3C6899B92D7}" srcId="{A9DEEE5E-6EB2-4856-8A7D-FCD9DCF6EEB5}" destId="{BB614E71-C90C-4FC0-8997-711A39CD29B5}" srcOrd="3" destOrd="0" parTransId="{9B9B8DB7-A649-491B-9017-E4EA51990A22}" sibTransId="{0E75296F-3CDC-4ED2-B966-4D3F5E56F4FB}"/>
    <dgm:cxn modelId="{8CA8317D-DC84-4A64-BED3-8EFE1151D53B}" srcId="{3038366D-3DFC-4A3A-A2E6-F18CA6F1841C}" destId="{7436AF8F-977E-401A-8878-FB0E931D8EBE}" srcOrd="1" destOrd="0" parTransId="{1E0D18FE-6776-4350-B7BE-3BA95473C9AA}" sibTransId="{9F299F2B-8FC1-4C44-BE7F-B4C33D52ABDA}"/>
    <dgm:cxn modelId="{33D6F233-12E8-44A2-B858-DFDFE1D9C8E3}" srcId="{BB614E71-C90C-4FC0-8997-711A39CD29B5}" destId="{7F7405AB-7ACB-4594-805B-DDB653666ECC}" srcOrd="0" destOrd="0" parTransId="{D2E14FD3-3FBA-41E7-B00B-02165FB6E493}" sibTransId="{5B1C53A3-7563-4409-86CE-3121A60A63AE}"/>
    <dgm:cxn modelId="{C26626C6-9B1E-4BD9-9EBC-97996EE07E1C}" type="presParOf" srcId="{077D82A5-622F-41D4-A6B2-7ACF92F3267E}" destId="{DD235B1D-093B-4E08-815E-535AE3253D47}" srcOrd="0" destOrd="0" presId="urn:microsoft.com/office/officeart/2011/layout/TabList"/>
    <dgm:cxn modelId="{3A803A65-90E1-4533-9713-746FD03BC664}" type="presParOf" srcId="{DD235B1D-093B-4E08-815E-535AE3253D47}" destId="{9F32FD01-7BBA-40E9-AE81-7D288976DD21}" srcOrd="0" destOrd="0" presId="urn:microsoft.com/office/officeart/2011/layout/TabList"/>
    <dgm:cxn modelId="{C76B619F-8474-40DB-B728-20B371D78558}" type="presParOf" srcId="{DD235B1D-093B-4E08-815E-535AE3253D47}" destId="{EC40ECEB-6A64-4073-8058-5177484D241A}" srcOrd="1" destOrd="0" presId="urn:microsoft.com/office/officeart/2011/layout/TabList"/>
    <dgm:cxn modelId="{3E300BE3-34E2-413A-A07F-AA132CAF973A}" type="presParOf" srcId="{DD235B1D-093B-4E08-815E-535AE3253D47}" destId="{F14B557E-4030-4CB7-A8A5-1ACF8321C99C}" srcOrd="2" destOrd="0" presId="urn:microsoft.com/office/officeart/2011/layout/TabList"/>
    <dgm:cxn modelId="{C03A2CA4-14DB-4525-887E-6BA0ABB6C755}" type="presParOf" srcId="{077D82A5-622F-41D4-A6B2-7ACF92F3267E}" destId="{B772867E-8956-4833-A186-00E2C08AFCA1}" srcOrd="1" destOrd="0" presId="urn:microsoft.com/office/officeart/2011/layout/TabList"/>
    <dgm:cxn modelId="{5BD0DF3B-B1A6-475B-AC85-36521155957B}" type="presParOf" srcId="{077D82A5-622F-41D4-A6B2-7ACF92F3267E}" destId="{E9FF6B2E-44EF-46DA-A748-5436CAD02D19}" srcOrd="2" destOrd="0" presId="urn:microsoft.com/office/officeart/2011/layout/TabList"/>
    <dgm:cxn modelId="{E1FF12EE-20E2-4161-A318-D33DDBB64102}" type="presParOf" srcId="{077D82A5-622F-41D4-A6B2-7ACF92F3267E}" destId="{1D7AFF4C-3FF1-485F-80C7-E743CFBBAF7C}" srcOrd="3" destOrd="0" presId="urn:microsoft.com/office/officeart/2011/layout/TabList"/>
    <dgm:cxn modelId="{2F05495D-A2AC-4A8A-A3FF-ABBCE58F6983}" type="presParOf" srcId="{1D7AFF4C-3FF1-485F-80C7-E743CFBBAF7C}" destId="{E9036878-F031-4E78-A3A9-058EAE000743}" srcOrd="0" destOrd="0" presId="urn:microsoft.com/office/officeart/2011/layout/TabList"/>
    <dgm:cxn modelId="{7D44AD90-495B-4EC5-889C-CC26BC8CF9A0}" type="presParOf" srcId="{1D7AFF4C-3FF1-485F-80C7-E743CFBBAF7C}" destId="{D6288B29-8F62-4E43-9A19-F3C8DD4CE022}" srcOrd="1" destOrd="0" presId="urn:microsoft.com/office/officeart/2011/layout/TabList"/>
    <dgm:cxn modelId="{06BFB0E7-C653-4644-B535-440D2CF22527}" type="presParOf" srcId="{1D7AFF4C-3FF1-485F-80C7-E743CFBBAF7C}" destId="{1D7EC1C0-E4D6-4E7A-B5DE-71CD4DFE3E1E}" srcOrd="2" destOrd="0" presId="urn:microsoft.com/office/officeart/2011/layout/TabList"/>
    <dgm:cxn modelId="{754A7080-8A60-4203-AC78-97F99A9B7A53}" type="presParOf" srcId="{077D82A5-622F-41D4-A6B2-7ACF92F3267E}" destId="{A657F7F4-D0EF-429C-8F6F-C5B7AB0F04F4}" srcOrd="4" destOrd="0" presId="urn:microsoft.com/office/officeart/2011/layout/TabList"/>
    <dgm:cxn modelId="{E6847001-CEAA-4FFA-BE80-04A6719626E1}" type="presParOf" srcId="{077D82A5-622F-41D4-A6B2-7ACF92F3267E}" destId="{5FA05538-A4A3-45C6-9B80-9E9EB447B08E}" srcOrd="5" destOrd="0" presId="urn:microsoft.com/office/officeart/2011/layout/TabList"/>
    <dgm:cxn modelId="{1D90F64D-9270-4212-A052-A41F3CD05C8A}" type="presParOf" srcId="{077D82A5-622F-41D4-A6B2-7ACF92F3267E}" destId="{539256F9-0322-4BCF-9A9E-5E1B8AACCABA}" srcOrd="6" destOrd="0" presId="urn:microsoft.com/office/officeart/2011/layout/TabList"/>
    <dgm:cxn modelId="{4D12CD0B-DCE4-4131-B7F2-5F51C509E874}" type="presParOf" srcId="{539256F9-0322-4BCF-9A9E-5E1B8AACCABA}" destId="{BEC970E4-D67E-474A-BE4D-E13FAB4E26B7}" srcOrd="0" destOrd="0" presId="urn:microsoft.com/office/officeart/2011/layout/TabList"/>
    <dgm:cxn modelId="{D1406F6F-6FC2-4F7A-8088-D5AAA1CE0A2F}" type="presParOf" srcId="{539256F9-0322-4BCF-9A9E-5E1B8AACCABA}" destId="{0FB4E280-C862-477B-AA00-8EC32A39627E}" srcOrd="1" destOrd="0" presId="urn:microsoft.com/office/officeart/2011/layout/TabList"/>
    <dgm:cxn modelId="{76EEE87D-4813-4C37-8033-4BB79429A109}" type="presParOf" srcId="{539256F9-0322-4BCF-9A9E-5E1B8AACCABA}" destId="{9310463D-1C27-4704-9026-F47F1778C0F3}" srcOrd="2" destOrd="0" presId="urn:microsoft.com/office/officeart/2011/layout/TabList"/>
    <dgm:cxn modelId="{6FFACE5F-284C-4D95-8F17-ECA6A4D16416}" type="presParOf" srcId="{077D82A5-622F-41D4-A6B2-7ACF92F3267E}" destId="{09CD8E13-5090-46DA-AF5C-470F80EE86E7}" srcOrd="7" destOrd="0" presId="urn:microsoft.com/office/officeart/2011/layout/TabList"/>
    <dgm:cxn modelId="{267D86C5-28DE-42CF-AA07-244E51450567}" type="presParOf" srcId="{077D82A5-622F-41D4-A6B2-7ACF92F3267E}" destId="{2D62F0A1-4DD3-41EF-83D0-BDBD10EC0149}" srcOrd="8" destOrd="0" presId="urn:microsoft.com/office/officeart/2011/layout/TabList"/>
    <dgm:cxn modelId="{0631EABC-F55C-4B6C-B99E-6486DF42FC03}" type="presParOf" srcId="{077D82A5-622F-41D4-A6B2-7ACF92F3267E}" destId="{F9062F3B-674E-476A-9F0C-596FC1F0F7B0}" srcOrd="9" destOrd="0" presId="urn:microsoft.com/office/officeart/2011/layout/TabList"/>
    <dgm:cxn modelId="{46A2BFDA-8A66-4168-926D-66E670B10811}" type="presParOf" srcId="{F9062F3B-674E-476A-9F0C-596FC1F0F7B0}" destId="{823BDF9D-2D0A-421B-911B-254808BABC1E}" srcOrd="0" destOrd="0" presId="urn:microsoft.com/office/officeart/2011/layout/TabList"/>
    <dgm:cxn modelId="{521D2F4D-002F-4988-8E09-EB9E16D9C077}" type="presParOf" srcId="{F9062F3B-674E-476A-9F0C-596FC1F0F7B0}" destId="{D6522B9E-EB6F-4BC7-AEC2-8DF0F2AD9B4C}" srcOrd="1" destOrd="0" presId="urn:microsoft.com/office/officeart/2011/layout/TabList"/>
    <dgm:cxn modelId="{C3CC9D5D-2B3B-47A4-8F36-51493B0876D7}" type="presParOf" srcId="{F9062F3B-674E-476A-9F0C-596FC1F0F7B0}" destId="{FCD6DD18-83B7-494A-A680-B20403A99071}" srcOrd="2" destOrd="0" presId="urn:microsoft.com/office/officeart/2011/layout/TabList"/>
    <dgm:cxn modelId="{FF277162-5E1F-42EE-83D9-A2CFC85CF450}" type="presParOf" srcId="{077D82A5-622F-41D4-A6B2-7ACF92F3267E}" destId="{44F0D6A5-EFEF-4D6B-B7D1-9CAC4C6BDB36}" srcOrd="10" destOrd="0" presId="urn:microsoft.com/office/officeart/2011/layout/TabList"/>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6DD18-83B7-494A-A680-B20403A99071}">
      <dsp:nvSpPr>
        <dsp:cNvPr id="0" name=""/>
        <dsp:cNvSpPr/>
      </dsp:nvSpPr>
      <dsp:spPr>
        <a:xfrm>
          <a:off x="0" y="2604449"/>
          <a:ext cx="4373012"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310463D-1C27-4704-9026-F47F1778C0F3}">
      <dsp:nvSpPr>
        <dsp:cNvPr id="0" name=""/>
        <dsp:cNvSpPr/>
      </dsp:nvSpPr>
      <dsp:spPr>
        <a:xfrm>
          <a:off x="0" y="1821990"/>
          <a:ext cx="4373012"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D7EC1C0-E4D6-4E7A-B5DE-71CD4DFE3E1E}">
      <dsp:nvSpPr>
        <dsp:cNvPr id="0" name=""/>
        <dsp:cNvSpPr/>
      </dsp:nvSpPr>
      <dsp:spPr>
        <a:xfrm>
          <a:off x="0" y="1039531"/>
          <a:ext cx="4373012"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4B557E-4030-4CB7-A8A5-1ACF8321C99C}">
      <dsp:nvSpPr>
        <dsp:cNvPr id="0" name=""/>
        <dsp:cNvSpPr/>
      </dsp:nvSpPr>
      <dsp:spPr>
        <a:xfrm>
          <a:off x="0" y="257072"/>
          <a:ext cx="4373012"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F32FD01-7BBA-40E9-AE81-7D288976DD21}">
      <dsp:nvSpPr>
        <dsp:cNvPr id="0" name=""/>
        <dsp:cNvSpPr/>
      </dsp:nvSpPr>
      <dsp:spPr>
        <a:xfrm>
          <a:off x="1136983" y="553"/>
          <a:ext cx="3236028" cy="25651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a:t>Bipolar Junction Transistors</a:t>
          </a:r>
        </a:p>
      </dsp:txBody>
      <dsp:txXfrm>
        <a:off x="1136983" y="553"/>
        <a:ext cx="3236028" cy="256518"/>
      </dsp:txXfrm>
    </dsp:sp>
    <dsp:sp modelId="{EC40ECEB-6A64-4073-8058-5177484D241A}">
      <dsp:nvSpPr>
        <dsp:cNvPr id="0" name=""/>
        <dsp:cNvSpPr/>
      </dsp:nvSpPr>
      <dsp:spPr>
        <a:xfrm>
          <a:off x="0" y="553"/>
          <a:ext cx="1136983" cy="256518"/>
        </a:xfrm>
        <a:prstGeom prst="round2SameRect">
          <a:avLst>
            <a:gd name="adj1" fmla="val 16670"/>
            <a:gd name="adj2" fmla="val 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Lab 5</a:t>
          </a:r>
        </a:p>
      </dsp:txBody>
      <dsp:txXfrm>
        <a:off x="12524" y="13077"/>
        <a:ext cx="1111935" cy="243994"/>
      </dsp:txXfrm>
    </dsp:sp>
    <dsp:sp modelId="{B772867E-8956-4833-A186-00E2C08AFCA1}">
      <dsp:nvSpPr>
        <dsp:cNvPr id="0" name=""/>
        <dsp:cNvSpPr/>
      </dsp:nvSpPr>
      <dsp:spPr>
        <a:xfrm>
          <a:off x="0" y="257072"/>
          <a:ext cx="4373012" cy="51311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Char char="••"/>
          </a:pPr>
          <a:r>
            <a:rPr lang="en-US" sz="1100" kern="1200" dirty="0"/>
            <a:t>In this lab we experimented with BJT’s used as a switch.</a:t>
          </a:r>
        </a:p>
      </dsp:txBody>
      <dsp:txXfrm>
        <a:off x="0" y="257072"/>
        <a:ext cx="4373012" cy="513114"/>
      </dsp:txXfrm>
    </dsp:sp>
    <dsp:sp modelId="{E9036878-F031-4E78-A3A9-058EAE000743}">
      <dsp:nvSpPr>
        <dsp:cNvPr id="0" name=""/>
        <dsp:cNvSpPr/>
      </dsp:nvSpPr>
      <dsp:spPr>
        <a:xfrm>
          <a:off x="1136983" y="783012"/>
          <a:ext cx="3236028" cy="25651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a:t>BJT Amplifier</a:t>
          </a:r>
        </a:p>
      </dsp:txBody>
      <dsp:txXfrm>
        <a:off x="1136983" y="783012"/>
        <a:ext cx="3236028" cy="256518"/>
      </dsp:txXfrm>
    </dsp:sp>
    <dsp:sp modelId="{D6288B29-8F62-4E43-9A19-F3C8DD4CE022}">
      <dsp:nvSpPr>
        <dsp:cNvPr id="0" name=""/>
        <dsp:cNvSpPr/>
      </dsp:nvSpPr>
      <dsp:spPr>
        <a:xfrm>
          <a:off x="0" y="783012"/>
          <a:ext cx="1136983" cy="256518"/>
        </a:xfrm>
        <a:prstGeom prst="round2SameRect">
          <a:avLst>
            <a:gd name="adj1" fmla="val 16670"/>
            <a:gd name="adj2" fmla="val 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Lab 6</a:t>
          </a:r>
        </a:p>
      </dsp:txBody>
      <dsp:txXfrm>
        <a:off x="12524" y="795536"/>
        <a:ext cx="1111935" cy="243994"/>
      </dsp:txXfrm>
    </dsp:sp>
    <dsp:sp modelId="{A657F7F4-D0EF-429C-8F6F-C5B7AB0F04F4}">
      <dsp:nvSpPr>
        <dsp:cNvPr id="0" name=""/>
        <dsp:cNvSpPr/>
      </dsp:nvSpPr>
      <dsp:spPr>
        <a:xfrm>
          <a:off x="0" y="1039531"/>
          <a:ext cx="4373012" cy="51311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Char char="••"/>
          </a:pPr>
          <a:r>
            <a:rPr lang="en-US" sz="1100" kern="1200" dirty="0"/>
            <a:t>In this lab we experimented with BJT’s used as an amplifier.</a:t>
          </a:r>
        </a:p>
      </dsp:txBody>
      <dsp:txXfrm>
        <a:off x="0" y="1039531"/>
        <a:ext cx="4373012" cy="513114"/>
      </dsp:txXfrm>
    </dsp:sp>
    <dsp:sp modelId="{BEC970E4-D67E-474A-BE4D-E13FAB4E26B7}">
      <dsp:nvSpPr>
        <dsp:cNvPr id="0" name=""/>
        <dsp:cNvSpPr/>
      </dsp:nvSpPr>
      <dsp:spPr>
        <a:xfrm>
          <a:off x="1136983" y="1565471"/>
          <a:ext cx="3236028" cy="25651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a:t>Junction Field Emitting Transistors </a:t>
          </a:r>
        </a:p>
      </dsp:txBody>
      <dsp:txXfrm>
        <a:off x="1136983" y="1565471"/>
        <a:ext cx="3236028" cy="256518"/>
      </dsp:txXfrm>
    </dsp:sp>
    <dsp:sp modelId="{0FB4E280-C862-477B-AA00-8EC32A39627E}">
      <dsp:nvSpPr>
        <dsp:cNvPr id="0" name=""/>
        <dsp:cNvSpPr/>
      </dsp:nvSpPr>
      <dsp:spPr>
        <a:xfrm>
          <a:off x="0" y="1565471"/>
          <a:ext cx="1136983" cy="256518"/>
        </a:xfrm>
        <a:prstGeom prst="round2SameRect">
          <a:avLst>
            <a:gd name="adj1" fmla="val 16670"/>
            <a:gd name="adj2" fmla="val 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Lab 7</a:t>
          </a:r>
        </a:p>
      </dsp:txBody>
      <dsp:txXfrm>
        <a:off x="12524" y="1577995"/>
        <a:ext cx="1111935" cy="243994"/>
      </dsp:txXfrm>
    </dsp:sp>
    <dsp:sp modelId="{09CD8E13-5090-46DA-AF5C-470F80EE86E7}">
      <dsp:nvSpPr>
        <dsp:cNvPr id="0" name=""/>
        <dsp:cNvSpPr/>
      </dsp:nvSpPr>
      <dsp:spPr>
        <a:xfrm>
          <a:off x="0" y="1821990"/>
          <a:ext cx="4373012" cy="51311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Char char="••"/>
          </a:pPr>
          <a:r>
            <a:rPr lang="en-US" sz="1100" kern="1200" dirty="0"/>
            <a:t>In this lab we experimented with JFET’s as a switch.</a:t>
          </a:r>
        </a:p>
      </dsp:txBody>
      <dsp:txXfrm>
        <a:off x="0" y="1821990"/>
        <a:ext cx="4373012" cy="513114"/>
      </dsp:txXfrm>
    </dsp:sp>
    <dsp:sp modelId="{823BDF9D-2D0A-421B-911B-254808BABC1E}">
      <dsp:nvSpPr>
        <dsp:cNvPr id="0" name=""/>
        <dsp:cNvSpPr/>
      </dsp:nvSpPr>
      <dsp:spPr>
        <a:xfrm>
          <a:off x="1136983" y="2347931"/>
          <a:ext cx="3236028" cy="25651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a:t>JFET Amplifier</a:t>
          </a:r>
        </a:p>
      </dsp:txBody>
      <dsp:txXfrm>
        <a:off x="1136983" y="2347931"/>
        <a:ext cx="3236028" cy="256518"/>
      </dsp:txXfrm>
    </dsp:sp>
    <dsp:sp modelId="{D6522B9E-EB6F-4BC7-AEC2-8DF0F2AD9B4C}">
      <dsp:nvSpPr>
        <dsp:cNvPr id="0" name=""/>
        <dsp:cNvSpPr/>
      </dsp:nvSpPr>
      <dsp:spPr>
        <a:xfrm>
          <a:off x="0" y="2347931"/>
          <a:ext cx="1136983" cy="256518"/>
        </a:xfrm>
        <a:prstGeom prst="round2SameRect">
          <a:avLst>
            <a:gd name="adj1" fmla="val 16670"/>
            <a:gd name="adj2" fmla="val 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Lab 8</a:t>
          </a:r>
        </a:p>
      </dsp:txBody>
      <dsp:txXfrm>
        <a:off x="12524" y="2360455"/>
        <a:ext cx="1111935" cy="243994"/>
      </dsp:txXfrm>
    </dsp:sp>
    <dsp:sp modelId="{D842F4DE-4228-44A4-BD03-43AA21D521B5}">
      <dsp:nvSpPr>
        <dsp:cNvPr id="0" name=""/>
        <dsp:cNvSpPr/>
      </dsp:nvSpPr>
      <dsp:spPr>
        <a:xfrm>
          <a:off x="0" y="2604449"/>
          <a:ext cx="4373012" cy="51311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Char char="••"/>
          </a:pPr>
          <a:r>
            <a:rPr lang="en-US" sz="1100" kern="1200" dirty="0"/>
            <a:t>In this lab we experimented with JFET’s used as an Amplifier.</a:t>
          </a:r>
        </a:p>
      </dsp:txBody>
      <dsp:txXfrm>
        <a:off x="0" y="2604449"/>
        <a:ext cx="4373012" cy="513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6DD18-83B7-494A-A680-B20403A99071}">
      <dsp:nvSpPr>
        <dsp:cNvPr id="0" name=""/>
        <dsp:cNvSpPr/>
      </dsp:nvSpPr>
      <dsp:spPr>
        <a:xfrm>
          <a:off x="0" y="2604449"/>
          <a:ext cx="406423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310463D-1C27-4704-9026-F47F1778C0F3}">
      <dsp:nvSpPr>
        <dsp:cNvPr id="0" name=""/>
        <dsp:cNvSpPr/>
      </dsp:nvSpPr>
      <dsp:spPr>
        <a:xfrm>
          <a:off x="0" y="1821990"/>
          <a:ext cx="406423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D7EC1C0-E4D6-4E7A-B5DE-71CD4DFE3E1E}">
      <dsp:nvSpPr>
        <dsp:cNvPr id="0" name=""/>
        <dsp:cNvSpPr/>
      </dsp:nvSpPr>
      <dsp:spPr>
        <a:xfrm>
          <a:off x="0" y="1039531"/>
          <a:ext cx="406423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4B557E-4030-4CB7-A8A5-1ACF8321C99C}">
      <dsp:nvSpPr>
        <dsp:cNvPr id="0" name=""/>
        <dsp:cNvSpPr/>
      </dsp:nvSpPr>
      <dsp:spPr>
        <a:xfrm>
          <a:off x="0" y="257072"/>
          <a:ext cx="406423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F32FD01-7BBA-40E9-AE81-7D288976DD21}">
      <dsp:nvSpPr>
        <dsp:cNvPr id="0" name=""/>
        <dsp:cNvSpPr/>
      </dsp:nvSpPr>
      <dsp:spPr>
        <a:xfrm>
          <a:off x="1056701" y="553"/>
          <a:ext cx="3007536" cy="25651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a:t>Switching Diodes	</a:t>
          </a:r>
        </a:p>
      </dsp:txBody>
      <dsp:txXfrm>
        <a:off x="1056701" y="553"/>
        <a:ext cx="3007536" cy="256518"/>
      </dsp:txXfrm>
    </dsp:sp>
    <dsp:sp modelId="{EC40ECEB-6A64-4073-8058-5177484D241A}">
      <dsp:nvSpPr>
        <dsp:cNvPr id="0" name=""/>
        <dsp:cNvSpPr/>
      </dsp:nvSpPr>
      <dsp:spPr>
        <a:xfrm>
          <a:off x="0" y="553"/>
          <a:ext cx="1056701" cy="256518"/>
        </a:xfrm>
        <a:prstGeom prst="round2SameRect">
          <a:avLst>
            <a:gd name="adj1" fmla="val 16670"/>
            <a:gd name="adj2" fmla="val 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Lab 1</a:t>
          </a:r>
        </a:p>
      </dsp:txBody>
      <dsp:txXfrm>
        <a:off x="12524" y="13077"/>
        <a:ext cx="1031653" cy="243994"/>
      </dsp:txXfrm>
    </dsp:sp>
    <dsp:sp modelId="{B772867E-8956-4833-A186-00E2C08AFCA1}">
      <dsp:nvSpPr>
        <dsp:cNvPr id="0" name=""/>
        <dsp:cNvSpPr/>
      </dsp:nvSpPr>
      <dsp:spPr>
        <a:xfrm>
          <a:off x="0" y="257072"/>
          <a:ext cx="4064238" cy="51311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355600">
            <a:lnSpc>
              <a:spcPct val="90000"/>
            </a:lnSpc>
            <a:spcBef>
              <a:spcPct val="0"/>
            </a:spcBef>
            <a:spcAft>
              <a:spcPct val="15000"/>
            </a:spcAft>
            <a:buChar char="••"/>
          </a:pPr>
          <a:r>
            <a:rPr lang="en-US" sz="800" kern="1200" dirty="0"/>
            <a:t>In this lab we experiment switching diodes using Multisim then built and tested for functionality with an oscilloscope.   </a:t>
          </a:r>
        </a:p>
      </dsp:txBody>
      <dsp:txXfrm>
        <a:off x="0" y="257072"/>
        <a:ext cx="4064238" cy="513114"/>
      </dsp:txXfrm>
    </dsp:sp>
    <dsp:sp modelId="{E9036878-F031-4E78-A3A9-058EAE000743}">
      <dsp:nvSpPr>
        <dsp:cNvPr id="0" name=""/>
        <dsp:cNvSpPr/>
      </dsp:nvSpPr>
      <dsp:spPr>
        <a:xfrm>
          <a:off x="1056701" y="783012"/>
          <a:ext cx="3007536" cy="25651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a:t>Schottky Diodes</a:t>
          </a:r>
        </a:p>
      </dsp:txBody>
      <dsp:txXfrm>
        <a:off x="1056701" y="783012"/>
        <a:ext cx="3007536" cy="256518"/>
      </dsp:txXfrm>
    </dsp:sp>
    <dsp:sp modelId="{D6288B29-8F62-4E43-9A19-F3C8DD4CE022}">
      <dsp:nvSpPr>
        <dsp:cNvPr id="0" name=""/>
        <dsp:cNvSpPr/>
      </dsp:nvSpPr>
      <dsp:spPr>
        <a:xfrm>
          <a:off x="0" y="783012"/>
          <a:ext cx="1056701" cy="256518"/>
        </a:xfrm>
        <a:prstGeom prst="round2SameRect">
          <a:avLst>
            <a:gd name="adj1" fmla="val 16670"/>
            <a:gd name="adj2" fmla="val 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Lab 2</a:t>
          </a:r>
        </a:p>
      </dsp:txBody>
      <dsp:txXfrm>
        <a:off x="12524" y="795536"/>
        <a:ext cx="1031653" cy="243994"/>
      </dsp:txXfrm>
    </dsp:sp>
    <dsp:sp modelId="{A657F7F4-D0EF-429C-8F6F-C5B7AB0F04F4}">
      <dsp:nvSpPr>
        <dsp:cNvPr id="0" name=""/>
        <dsp:cNvSpPr/>
      </dsp:nvSpPr>
      <dsp:spPr>
        <a:xfrm>
          <a:off x="0" y="1039531"/>
          <a:ext cx="4064238" cy="51311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355600">
            <a:lnSpc>
              <a:spcPct val="90000"/>
            </a:lnSpc>
            <a:spcBef>
              <a:spcPct val="0"/>
            </a:spcBef>
            <a:spcAft>
              <a:spcPct val="15000"/>
            </a:spcAft>
            <a:buChar char="••"/>
          </a:pPr>
          <a:r>
            <a:rPr lang="en-US" sz="800" kern="1200" dirty="0"/>
            <a:t>In this lab we experiment Schottky diodes using Multisim then built and tested for functionality with an oscilloscope. </a:t>
          </a:r>
        </a:p>
      </dsp:txBody>
      <dsp:txXfrm>
        <a:off x="0" y="1039531"/>
        <a:ext cx="4064238" cy="513114"/>
      </dsp:txXfrm>
    </dsp:sp>
    <dsp:sp modelId="{BEC970E4-D67E-474A-BE4D-E13FAB4E26B7}">
      <dsp:nvSpPr>
        <dsp:cNvPr id="0" name=""/>
        <dsp:cNvSpPr/>
      </dsp:nvSpPr>
      <dsp:spPr>
        <a:xfrm>
          <a:off x="1056701" y="1565471"/>
          <a:ext cx="3007536" cy="25651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a:t>Zener Diodes</a:t>
          </a:r>
        </a:p>
      </dsp:txBody>
      <dsp:txXfrm>
        <a:off x="1056701" y="1565471"/>
        <a:ext cx="3007536" cy="256518"/>
      </dsp:txXfrm>
    </dsp:sp>
    <dsp:sp modelId="{0FB4E280-C862-477B-AA00-8EC32A39627E}">
      <dsp:nvSpPr>
        <dsp:cNvPr id="0" name=""/>
        <dsp:cNvSpPr/>
      </dsp:nvSpPr>
      <dsp:spPr>
        <a:xfrm>
          <a:off x="0" y="1565471"/>
          <a:ext cx="1056701" cy="256518"/>
        </a:xfrm>
        <a:prstGeom prst="round2SameRect">
          <a:avLst>
            <a:gd name="adj1" fmla="val 16670"/>
            <a:gd name="adj2" fmla="val 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Lab 3</a:t>
          </a:r>
        </a:p>
      </dsp:txBody>
      <dsp:txXfrm>
        <a:off x="12524" y="1577995"/>
        <a:ext cx="1031653" cy="243994"/>
      </dsp:txXfrm>
    </dsp:sp>
    <dsp:sp modelId="{09CD8E13-5090-46DA-AF5C-470F80EE86E7}">
      <dsp:nvSpPr>
        <dsp:cNvPr id="0" name=""/>
        <dsp:cNvSpPr/>
      </dsp:nvSpPr>
      <dsp:spPr>
        <a:xfrm>
          <a:off x="0" y="1821990"/>
          <a:ext cx="4064238" cy="51311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r>
            <a:rPr lang="en-US" sz="800" kern="1200" dirty="0"/>
            <a:t>In this lab we experiment Zener diodes using Multisim then built and tested for functionality with an oscilloscope. </a:t>
          </a:r>
        </a:p>
      </dsp:txBody>
      <dsp:txXfrm>
        <a:off x="0" y="1821990"/>
        <a:ext cx="4064238" cy="513114"/>
      </dsp:txXfrm>
    </dsp:sp>
    <dsp:sp modelId="{823BDF9D-2D0A-421B-911B-254808BABC1E}">
      <dsp:nvSpPr>
        <dsp:cNvPr id="0" name=""/>
        <dsp:cNvSpPr/>
      </dsp:nvSpPr>
      <dsp:spPr>
        <a:xfrm>
          <a:off x="1056701" y="2347931"/>
          <a:ext cx="3007536" cy="25651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a:t>+/- 9 Volt Power Supply	</a:t>
          </a:r>
        </a:p>
      </dsp:txBody>
      <dsp:txXfrm>
        <a:off x="1056701" y="2347931"/>
        <a:ext cx="3007536" cy="256518"/>
      </dsp:txXfrm>
    </dsp:sp>
    <dsp:sp modelId="{D6522B9E-EB6F-4BC7-AEC2-8DF0F2AD9B4C}">
      <dsp:nvSpPr>
        <dsp:cNvPr id="0" name=""/>
        <dsp:cNvSpPr/>
      </dsp:nvSpPr>
      <dsp:spPr>
        <a:xfrm>
          <a:off x="0" y="2347931"/>
          <a:ext cx="1056701" cy="256518"/>
        </a:xfrm>
        <a:prstGeom prst="round2SameRect">
          <a:avLst>
            <a:gd name="adj1" fmla="val 16670"/>
            <a:gd name="adj2" fmla="val 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Lab 4</a:t>
          </a:r>
        </a:p>
      </dsp:txBody>
      <dsp:txXfrm>
        <a:off x="12524" y="2360455"/>
        <a:ext cx="1031653" cy="243994"/>
      </dsp:txXfrm>
    </dsp:sp>
    <dsp:sp modelId="{D842F4DE-4228-44A4-BD03-43AA21D521B5}">
      <dsp:nvSpPr>
        <dsp:cNvPr id="0" name=""/>
        <dsp:cNvSpPr/>
      </dsp:nvSpPr>
      <dsp:spPr>
        <a:xfrm>
          <a:off x="0" y="2604449"/>
          <a:ext cx="4064238" cy="51311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355600">
            <a:lnSpc>
              <a:spcPct val="90000"/>
            </a:lnSpc>
            <a:spcBef>
              <a:spcPct val="0"/>
            </a:spcBef>
            <a:spcAft>
              <a:spcPct val="15000"/>
            </a:spcAft>
            <a:buChar char="••"/>
          </a:pPr>
          <a:r>
            <a:rPr lang="en-US" sz="800" kern="1200" dirty="0"/>
            <a:t>In this lab we researched how to build a Dual 9 volt power supply. We simulated or build in Multisim. We created a bill of materials in excel using components listed on RSR Electronics.   </a:t>
          </a:r>
        </a:p>
        <a:p>
          <a:pPr marL="57150" lvl="1" indent="-57150" algn="l" defTabSz="355600">
            <a:lnSpc>
              <a:spcPct val="90000"/>
            </a:lnSpc>
            <a:spcBef>
              <a:spcPct val="0"/>
            </a:spcBef>
            <a:spcAft>
              <a:spcPct val="15000"/>
            </a:spcAft>
            <a:buChar char="••"/>
          </a:pPr>
          <a:endParaRPr lang="en-US" sz="800" kern="1200" dirty="0"/>
        </a:p>
      </dsp:txBody>
      <dsp:txXfrm>
        <a:off x="0" y="2604449"/>
        <a:ext cx="4064238" cy="513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6DD18-83B7-494A-A680-B20403A99071}">
      <dsp:nvSpPr>
        <dsp:cNvPr id="0" name=""/>
        <dsp:cNvSpPr/>
      </dsp:nvSpPr>
      <dsp:spPr>
        <a:xfrm>
          <a:off x="0" y="2604449"/>
          <a:ext cx="406423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310463D-1C27-4704-9026-F47F1778C0F3}">
      <dsp:nvSpPr>
        <dsp:cNvPr id="0" name=""/>
        <dsp:cNvSpPr/>
      </dsp:nvSpPr>
      <dsp:spPr>
        <a:xfrm>
          <a:off x="0" y="1821990"/>
          <a:ext cx="406423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D7EC1C0-E4D6-4E7A-B5DE-71CD4DFE3E1E}">
      <dsp:nvSpPr>
        <dsp:cNvPr id="0" name=""/>
        <dsp:cNvSpPr/>
      </dsp:nvSpPr>
      <dsp:spPr>
        <a:xfrm>
          <a:off x="0" y="1039531"/>
          <a:ext cx="406423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4B557E-4030-4CB7-A8A5-1ACF8321C99C}">
      <dsp:nvSpPr>
        <dsp:cNvPr id="0" name=""/>
        <dsp:cNvSpPr/>
      </dsp:nvSpPr>
      <dsp:spPr>
        <a:xfrm>
          <a:off x="0" y="257072"/>
          <a:ext cx="4064238" cy="0"/>
        </a:xfrm>
        <a:prstGeom prst="line">
          <a:avLst/>
        </a:pr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F32FD01-7BBA-40E9-AE81-7D288976DD21}">
      <dsp:nvSpPr>
        <dsp:cNvPr id="0" name=""/>
        <dsp:cNvSpPr/>
      </dsp:nvSpPr>
      <dsp:spPr>
        <a:xfrm>
          <a:off x="1056701" y="553"/>
          <a:ext cx="3007536" cy="25651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a:t>Low Pass Filter	</a:t>
          </a:r>
        </a:p>
      </dsp:txBody>
      <dsp:txXfrm>
        <a:off x="1056701" y="553"/>
        <a:ext cx="3007536" cy="256518"/>
      </dsp:txXfrm>
    </dsp:sp>
    <dsp:sp modelId="{EC40ECEB-6A64-4073-8058-5177484D241A}">
      <dsp:nvSpPr>
        <dsp:cNvPr id="0" name=""/>
        <dsp:cNvSpPr/>
      </dsp:nvSpPr>
      <dsp:spPr>
        <a:xfrm>
          <a:off x="0" y="553"/>
          <a:ext cx="1056701" cy="256518"/>
        </a:xfrm>
        <a:prstGeom prst="round2SameRect">
          <a:avLst>
            <a:gd name="adj1" fmla="val 16670"/>
            <a:gd name="adj2" fmla="val 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Lab 9</a:t>
          </a:r>
        </a:p>
      </dsp:txBody>
      <dsp:txXfrm>
        <a:off x="12524" y="13077"/>
        <a:ext cx="1031653" cy="243994"/>
      </dsp:txXfrm>
    </dsp:sp>
    <dsp:sp modelId="{B772867E-8956-4833-A186-00E2C08AFCA1}">
      <dsp:nvSpPr>
        <dsp:cNvPr id="0" name=""/>
        <dsp:cNvSpPr/>
      </dsp:nvSpPr>
      <dsp:spPr>
        <a:xfrm>
          <a:off x="0" y="257072"/>
          <a:ext cx="4064238" cy="51311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355600">
            <a:lnSpc>
              <a:spcPct val="90000"/>
            </a:lnSpc>
            <a:spcBef>
              <a:spcPct val="0"/>
            </a:spcBef>
            <a:spcAft>
              <a:spcPct val="15000"/>
            </a:spcAft>
            <a:buChar char="••"/>
          </a:pPr>
          <a:r>
            <a:rPr lang="en-US" sz="800" kern="1200" dirty="0"/>
            <a:t>The Low Pass filter is used to filter out lower frequencies from circuits. In this lab using excel we calculated the exact component values needed to filter a specific frequency then simulated it in Multisim 14. </a:t>
          </a:r>
        </a:p>
      </dsp:txBody>
      <dsp:txXfrm>
        <a:off x="0" y="257072"/>
        <a:ext cx="4064238" cy="513114"/>
      </dsp:txXfrm>
    </dsp:sp>
    <dsp:sp modelId="{E9036878-F031-4E78-A3A9-058EAE000743}">
      <dsp:nvSpPr>
        <dsp:cNvPr id="0" name=""/>
        <dsp:cNvSpPr/>
      </dsp:nvSpPr>
      <dsp:spPr>
        <a:xfrm>
          <a:off x="1056701" y="783012"/>
          <a:ext cx="3007536" cy="25651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a:t>High Pass Filter</a:t>
          </a:r>
        </a:p>
      </dsp:txBody>
      <dsp:txXfrm>
        <a:off x="1056701" y="783012"/>
        <a:ext cx="3007536" cy="256518"/>
      </dsp:txXfrm>
    </dsp:sp>
    <dsp:sp modelId="{D6288B29-8F62-4E43-9A19-F3C8DD4CE022}">
      <dsp:nvSpPr>
        <dsp:cNvPr id="0" name=""/>
        <dsp:cNvSpPr/>
      </dsp:nvSpPr>
      <dsp:spPr>
        <a:xfrm>
          <a:off x="0" y="783012"/>
          <a:ext cx="1056701" cy="256518"/>
        </a:xfrm>
        <a:prstGeom prst="round2SameRect">
          <a:avLst>
            <a:gd name="adj1" fmla="val 16670"/>
            <a:gd name="adj2" fmla="val 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Lab 10</a:t>
          </a:r>
        </a:p>
      </dsp:txBody>
      <dsp:txXfrm>
        <a:off x="12524" y="795536"/>
        <a:ext cx="1031653" cy="243994"/>
      </dsp:txXfrm>
    </dsp:sp>
    <dsp:sp modelId="{A657F7F4-D0EF-429C-8F6F-C5B7AB0F04F4}">
      <dsp:nvSpPr>
        <dsp:cNvPr id="0" name=""/>
        <dsp:cNvSpPr/>
      </dsp:nvSpPr>
      <dsp:spPr>
        <a:xfrm>
          <a:off x="0" y="1039531"/>
          <a:ext cx="4064238" cy="51311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355600">
            <a:lnSpc>
              <a:spcPct val="90000"/>
            </a:lnSpc>
            <a:spcBef>
              <a:spcPct val="0"/>
            </a:spcBef>
            <a:spcAft>
              <a:spcPct val="15000"/>
            </a:spcAft>
            <a:buChar char="••"/>
          </a:pPr>
          <a:r>
            <a:rPr lang="en-US" sz="800" kern="1200" dirty="0"/>
            <a:t>The High Pass filter is used to filter all frequencies above a set range. In this lab using excel we calculated the exact component values needed to filter a specific frequency then simulated it in Multisim 14. </a:t>
          </a:r>
        </a:p>
      </dsp:txBody>
      <dsp:txXfrm>
        <a:off x="0" y="1039531"/>
        <a:ext cx="4064238" cy="513114"/>
      </dsp:txXfrm>
    </dsp:sp>
    <dsp:sp modelId="{BEC970E4-D67E-474A-BE4D-E13FAB4E26B7}">
      <dsp:nvSpPr>
        <dsp:cNvPr id="0" name=""/>
        <dsp:cNvSpPr/>
      </dsp:nvSpPr>
      <dsp:spPr>
        <a:xfrm>
          <a:off x="1056701" y="1565471"/>
          <a:ext cx="3007536" cy="25651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a:t>Mid-Pass Filter</a:t>
          </a:r>
        </a:p>
      </dsp:txBody>
      <dsp:txXfrm>
        <a:off x="1056701" y="1565471"/>
        <a:ext cx="3007536" cy="256518"/>
      </dsp:txXfrm>
    </dsp:sp>
    <dsp:sp modelId="{0FB4E280-C862-477B-AA00-8EC32A39627E}">
      <dsp:nvSpPr>
        <dsp:cNvPr id="0" name=""/>
        <dsp:cNvSpPr/>
      </dsp:nvSpPr>
      <dsp:spPr>
        <a:xfrm>
          <a:off x="0" y="1565471"/>
          <a:ext cx="1056701" cy="256518"/>
        </a:xfrm>
        <a:prstGeom prst="round2SameRect">
          <a:avLst>
            <a:gd name="adj1" fmla="val 16670"/>
            <a:gd name="adj2" fmla="val 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Lab 11</a:t>
          </a:r>
        </a:p>
      </dsp:txBody>
      <dsp:txXfrm>
        <a:off x="12524" y="1577995"/>
        <a:ext cx="1031653" cy="243994"/>
      </dsp:txXfrm>
    </dsp:sp>
    <dsp:sp modelId="{09CD8E13-5090-46DA-AF5C-470F80EE86E7}">
      <dsp:nvSpPr>
        <dsp:cNvPr id="0" name=""/>
        <dsp:cNvSpPr/>
      </dsp:nvSpPr>
      <dsp:spPr>
        <a:xfrm>
          <a:off x="0" y="1821990"/>
          <a:ext cx="4064238" cy="51311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355600">
            <a:lnSpc>
              <a:spcPct val="90000"/>
            </a:lnSpc>
            <a:spcBef>
              <a:spcPct val="0"/>
            </a:spcBef>
            <a:spcAft>
              <a:spcPct val="15000"/>
            </a:spcAft>
            <a:buChar char="••"/>
          </a:pPr>
          <a:r>
            <a:rPr lang="en-US" sz="800" kern="1200" dirty="0"/>
            <a:t>Mid-pass filters, filter a mid range of frequencies. In this lab using excel we calculated the exact component values needed to filter a specific frequency then simulated it in Multisim 14. </a:t>
          </a:r>
        </a:p>
      </dsp:txBody>
      <dsp:txXfrm>
        <a:off x="0" y="1821990"/>
        <a:ext cx="4064238" cy="513114"/>
      </dsp:txXfrm>
    </dsp:sp>
    <dsp:sp modelId="{823BDF9D-2D0A-421B-911B-254808BABC1E}">
      <dsp:nvSpPr>
        <dsp:cNvPr id="0" name=""/>
        <dsp:cNvSpPr/>
      </dsp:nvSpPr>
      <dsp:spPr>
        <a:xfrm>
          <a:off x="1056701" y="2347931"/>
          <a:ext cx="3007536" cy="25651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n-US" sz="1400" kern="1200" dirty="0"/>
            <a:t>Notch Filter</a:t>
          </a:r>
        </a:p>
      </dsp:txBody>
      <dsp:txXfrm>
        <a:off x="1056701" y="2347931"/>
        <a:ext cx="3007536" cy="256518"/>
      </dsp:txXfrm>
    </dsp:sp>
    <dsp:sp modelId="{D6522B9E-EB6F-4BC7-AEC2-8DF0F2AD9B4C}">
      <dsp:nvSpPr>
        <dsp:cNvPr id="0" name=""/>
        <dsp:cNvSpPr/>
      </dsp:nvSpPr>
      <dsp:spPr>
        <a:xfrm>
          <a:off x="0" y="2347931"/>
          <a:ext cx="1056701" cy="256518"/>
        </a:xfrm>
        <a:prstGeom prst="round2SameRect">
          <a:avLst>
            <a:gd name="adj1" fmla="val 16670"/>
            <a:gd name="adj2" fmla="val 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Lab 12</a:t>
          </a:r>
        </a:p>
      </dsp:txBody>
      <dsp:txXfrm>
        <a:off x="12524" y="2360455"/>
        <a:ext cx="1031653" cy="243994"/>
      </dsp:txXfrm>
    </dsp:sp>
    <dsp:sp modelId="{44F0D6A5-EFEF-4D6B-B7D1-9CAC4C6BDB36}">
      <dsp:nvSpPr>
        <dsp:cNvPr id="0" name=""/>
        <dsp:cNvSpPr/>
      </dsp:nvSpPr>
      <dsp:spPr>
        <a:xfrm>
          <a:off x="0" y="2604449"/>
          <a:ext cx="4064238" cy="51311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355600">
            <a:lnSpc>
              <a:spcPct val="90000"/>
            </a:lnSpc>
            <a:spcBef>
              <a:spcPct val="0"/>
            </a:spcBef>
            <a:spcAft>
              <a:spcPct val="15000"/>
            </a:spcAft>
            <a:buChar char="••"/>
          </a:pPr>
          <a:r>
            <a:rPr lang="en-US" sz="800" kern="1200" dirty="0"/>
            <a:t>The Notch filter is used to isolate specific frequencies in a circuit and filter them out. In this lab using excel we calculated the exact component values needed to filter a specific frequency then simulated it in Multisim 14. </a:t>
          </a:r>
        </a:p>
        <a:p>
          <a:pPr marL="57150" lvl="1" indent="-57150" algn="l" defTabSz="355600">
            <a:lnSpc>
              <a:spcPct val="90000"/>
            </a:lnSpc>
            <a:spcBef>
              <a:spcPct val="0"/>
            </a:spcBef>
            <a:spcAft>
              <a:spcPct val="15000"/>
            </a:spcAft>
            <a:buChar char="••"/>
          </a:pPr>
          <a:endParaRPr lang="en-US" sz="800" kern="1200" dirty="0"/>
        </a:p>
      </dsp:txBody>
      <dsp:txXfrm>
        <a:off x="0" y="2604449"/>
        <a:ext cx="4064238" cy="513114"/>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AF851-78C6-4F0C-B9C4-096732CFF452}" type="datetimeFigureOut">
              <a:rPr lang="en-US" smtClean="0"/>
              <a:t>12/12/2017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24BE6-D11F-41F7-8147-5A4F8D218BC0}" type="slidenum">
              <a:rPr lang="en-US" smtClean="0"/>
              <a:t>‹#›</a:t>
            </a:fld>
            <a:endParaRPr lang="en-US" dirty="0"/>
          </a:p>
        </p:txBody>
      </p:sp>
    </p:spTree>
    <p:extLst>
      <p:ext uri="{BB962C8B-B14F-4D97-AF65-F5344CB8AC3E}">
        <p14:creationId xmlns:p14="http://schemas.microsoft.com/office/powerpoint/2010/main" val="100551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24BE6-D11F-41F7-8147-5A4F8D218BC0}" type="slidenum">
              <a:rPr lang="en-US" smtClean="0"/>
              <a:t>2</a:t>
            </a:fld>
            <a:endParaRPr lang="en-US" dirty="0"/>
          </a:p>
        </p:txBody>
      </p:sp>
    </p:spTree>
    <p:extLst>
      <p:ext uri="{BB962C8B-B14F-4D97-AF65-F5344CB8AC3E}">
        <p14:creationId xmlns:p14="http://schemas.microsoft.com/office/powerpoint/2010/main" val="132832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24BE6-D11F-41F7-8147-5A4F8D218BC0}" type="slidenum">
              <a:rPr lang="en-US" smtClean="0"/>
              <a:t>3</a:t>
            </a:fld>
            <a:endParaRPr lang="en-US" dirty="0"/>
          </a:p>
        </p:txBody>
      </p:sp>
    </p:spTree>
    <p:extLst>
      <p:ext uri="{BB962C8B-B14F-4D97-AF65-F5344CB8AC3E}">
        <p14:creationId xmlns:p14="http://schemas.microsoft.com/office/powerpoint/2010/main" val="2888234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DDB35A-8466-49F1-A3D4-4AA43844FEE2}"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smtClean="0"/>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136962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45659A-91C7-4EB0-8EB8-FC95CE103D22}"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smtClean="0"/>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159643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2405DA-4DB0-4425-B366-A0ABC87ED65C}"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smtClean="0"/>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327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928A2A-D1D1-44E2-BB9B-F4EE01CBB92B}"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smtClean="0"/>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3394926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697B28-DE2F-48E7-8696-A703CB010606}"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smtClean="0"/>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1352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736D0-9613-4E5D-861B-09D64C2C41BE}"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smtClean="0"/>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1053672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95ADD3-D0CE-4C4D-A6B8-DC213A01D0D9}"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smtClean="0"/>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3217946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5EA909-FEC4-46F4-AEED-E01C48AFCBE0}"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smtClean="0"/>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103110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F86C10-3525-4EB5-AC81-D08769C4856E}"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smtClean="0"/>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147078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F62F96-895F-4EC3-A195-E1B5B0C8D9D0}"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smtClean="0"/>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56852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10C4CB-19DC-4BE4-BE1D-0EB80E036952}" type="datetime1">
              <a:rPr lang="en-US" smtClean="0"/>
              <a:t>12/12/2017</a:t>
            </a:fld>
            <a:endParaRPr lang="en-US" dirty="0"/>
          </a:p>
        </p:txBody>
      </p:sp>
      <p:sp>
        <p:nvSpPr>
          <p:cNvPr id="6" name="Footer Placeholder 5"/>
          <p:cNvSpPr>
            <a:spLocks noGrp="1"/>
          </p:cNvSpPr>
          <p:nvPr>
            <p:ph type="ftr" sz="quarter" idx="11"/>
          </p:nvPr>
        </p:nvSpPr>
        <p:spPr/>
        <p:txBody>
          <a:bodyPr/>
          <a:lstStyle/>
          <a:p>
            <a:r>
              <a:rPr lang="en-US" smtClean="0"/>
              <a:t>EECT 121</a:t>
            </a:r>
            <a:endParaRPr lang="en-US" dirty="0"/>
          </a:p>
        </p:txBody>
      </p:sp>
      <p:sp>
        <p:nvSpPr>
          <p:cNvPr id="7" name="Slide Number Placeholder 6"/>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151797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EF4BC5-F262-437E-B2B2-50A2CE97AA52}" type="datetime1">
              <a:rPr lang="en-US" smtClean="0"/>
              <a:t>12/12/2017</a:t>
            </a:fld>
            <a:endParaRPr lang="en-US" dirty="0"/>
          </a:p>
        </p:txBody>
      </p:sp>
      <p:sp>
        <p:nvSpPr>
          <p:cNvPr id="8" name="Footer Placeholder 7"/>
          <p:cNvSpPr>
            <a:spLocks noGrp="1"/>
          </p:cNvSpPr>
          <p:nvPr>
            <p:ph type="ftr" sz="quarter" idx="11"/>
          </p:nvPr>
        </p:nvSpPr>
        <p:spPr/>
        <p:txBody>
          <a:bodyPr/>
          <a:lstStyle/>
          <a:p>
            <a:r>
              <a:rPr lang="en-US" smtClean="0"/>
              <a:t>EECT 121</a:t>
            </a:r>
            <a:endParaRPr lang="en-US" dirty="0"/>
          </a:p>
        </p:txBody>
      </p:sp>
      <p:sp>
        <p:nvSpPr>
          <p:cNvPr id="9" name="Slide Number Placeholder 8"/>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424372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339478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587C5-14C2-46A7-A5E3-8D59052823F3}" type="datetime1">
              <a:rPr lang="en-US" smtClean="0"/>
              <a:t>12/12/2017</a:t>
            </a:fld>
            <a:endParaRPr lang="en-US" dirty="0"/>
          </a:p>
        </p:txBody>
      </p:sp>
      <p:sp>
        <p:nvSpPr>
          <p:cNvPr id="3" name="Footer Placeholder 2"/>
          <p:cNvSpPr>
            <a:spLocks noGrp="1"/>
          </p:cNvSpPr>
          <p:nvPr>
            <p:ph type="ftr" sz="quarter" idx="11"/>
          </p:nvPr>
        </p:nvSpPr>
        <p:spPr/>
        <p:txBody>
          <a:bodyPr/>
          <a:lstStyle/>
          <a:p>
            <a:r>
              <a:rPr lang="en-US" smtClean="0"/>
              <a:t>EECT 121</a:t>
            </a:r>
            <a:endParaRPr lang="en-US" dirty="0"/>
          </a:p>
        </p:txBody>
      </p:sp>
      <p:sp>
        <p:nvSpPr>
          <p:cNvPr id="4" name="Slide Number Placeholder 3"/>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304915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C1A3-948F-4CE6-AFD3-FFD553926F8A}" type="datetime1">
              <a:rPr lang="en-US" smtClean="0"/>
              <a:t>12/12/2017</a:t>
            </a:fld>
            <a:endParaRPr lang="en-US" dirty="0"/>
          </a:p>
        </p:txBody>
      </p:sp>
      <p:sp>
        <p:nvSpPr>
          <p:cNvPr id="6" name="Footer Placeholder 5"/>
          <p:cNvSpPr>
            <a:spLocks noGrp="1"/>
          </p:cNvSpPr>
          <p:nvPr>
            <p:ph type="ftr" sz="quarter" idx="11"/>
          </p:nvPr>
        </p:nvSpPr>
        <p:spPr/>
        <p:txBody>
          <a:bodyPr/>
          <a:lstStyle/>
          <a:p>
            <a:r>
              <a:rPr lang="en-US" smtClean="0"/>
              <a:t>EECT 121</a:t>
            </a:r>
            <a:endParaRPr lang="en-US" dirty="0"/>
          </a:p>
        </p:txBody>
      </p:sp>
      <p:sp>
        <p:nvSpPr>
          <p:cNvPr id="7" name="Slide Number Placeholder 6"/>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258926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C1F2D7-C12A-4D0F-8E62-20D60B35717B}" type="datetime1">
              <a:rPr lang="en-US" smtClean="0"/>
              <a:t>12/12/2017</a:t>
            </a:fld>
            <a:endParaRPr lang="en-US" dirty="0"/>
          </a:p>
        </p:txBody>
      </p:sp>
      <p:sp>
        <p:nvSpPr>
          <p:cNvPr id="6" name="Footer Placeholder 5"/>
          <p:cNvSpPr>
            <a:spLocks noGrp="1"/>
          </p:cNvSpPr>
          <p:nvPr>
            <p:ph type="ftr" sz="quarter" idx="11"/>
          </p:nvPr>
        </p:nvSpPr>
        <p:spPr/>
        <p:txBody>
          <a:bodyPr/>
          <a:lstStyle/>
          <a:p>
            <a:r>
              <a:rPr lang="en-US" smtClean="0"/>
              <a:t>EECT 121</a:t>
            </a:r>
            <a:endParaRPr lang="en-US" dirty="0"/>
          </a:p>
        </p:txBody>
      </p:sp>
      <p:sp>
        <p:nvSpPr>
          <p:cNvPr id="7" name="Slide Number Placeholder 6"/>
          <p:cNvSpPr>
            <a:spLocks noGrp="1"/>
          </p:cNvSpPr>
          <p:nvPr>
            <p:ph type="sldNum" sz="quarter" idx="12"/>
          </p:nvPr>
        </p:nvSpPr>
        <p:spPr/>
        <p:txBody>
          <a:bodyPr/>
          <a:lstStyle/>
          <a:p>
            <a:fld id="{235B046A-8E51-4C6B-8F94-46372F10E1F0}" type="slidenum">
              <a:rPr lang="en-US" smtClean="0"/>
              <a:t>‹#›</a:t>
            </a:fld>
            <a:endParaRPr lang="en-US" dirty="0"/>
          </a:p>
        </p:txBody>
      </p:sp>
    </p:spTree>
    <p:extLst>
      <p:ext uri="{BB962C8B-B14F-4D97-AF65-F5344CB8AC3E}">
        <p14:creationId xmlns:p14="http://schemas.microsoft.com/office/powerpoint/2010/main" val="31407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83D785-C65E-449F-9540-F6B670316F95}" type="datetime1">
              <a:rPr lang="en-US" smtClean="0"/>
              <a:t>12/12/2017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EECT 121</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5B046A-8E51-4C6B-8F94-46372F10E1F0}" type="slidenum">
              <a:rPr lang="en-US" smtClean="0"/>
              <a:t>‹#›</a:t>
            </a:fld>
            <a:endParaRPr lang="en-US" dirty="0"/>
          </a:p>
        </p:txBody>
      </p:sp>
    </p:spTree>
    <p:extLst>
      <p:ext uri="{BB962C8B-B14F-4D97-AF65-F5344CB8AC3E}">
        <p14:creationId xmlns:p14="http://schemas.microsoft.com/office/powerpoint/2010/main" val="1510770380"/>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ivytechengineering.com/info/stores/diodes/files/zener.pdf"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circuitstoday.com/dual-adjustable-power-supply-using-lm-317-lm337" TargetMode="External"/><Relationship Id="rId2" Type="http://schemas.openxmlformats.org/officeDocument/2006/relationships/hyperlink" Target="https://www.elexp.com/" TargetMode="External"/><Relationship Id="rId1" Type="http://schemas.openxmlformats.org/officeDocument/2006/relationships/slideLayout" Target="../slideLayouts/slideLayout8.xml"/><Relationship Id="rId5" Type="http://schemas.openxmlformats.org/officeDocument/2006/relationships/hyperlink" Target="http://ivytechengineering.com/info/stores/voltreg/files/lm337.pdf" TargetMode="External"/><Relationship Id="rId4" Type="http://schemas.openxmlformats.org/officeDocument/2006/relationships/hyperlink" Target="http://ivytechengineering.com/info/stores/voltreg/files/lm317t.pdf" TargetMode="Externa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ivytechengineering.com/info/stores/transistors/files/2n2222.pdf"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ivytechengineering.com/info/stores/transistors/files/2n2222.pdf"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onsemi.com/pub/Collateral/2N5457-D.PDF"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onsemi.com/pub/Collateral/2N5457-D.PDF"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ivytechengineering.com/info/stores/linear/files/lm741.pdf" TargetMode="Externa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ivytechengineering.com/info/stores/diodes/files/1n4148.pdf" TargetMode="Externa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ivytechengineering.com/info/stores/linear/files/lm741.pdf" TargetMode="Externa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ivytechengineering.com/info/stores/linear/files/lm741.pdf" TargetMode="Externa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ivytechengineering.com/info/stores/linear/files/lm741.pdf" TargetMode="Externa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www.farnell.com/datasheets/1943951.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DC06C-7B5B-449B-B6B3-20B1C1C3831F}"/>
              </a:ext>
            </a:extLst>
          </p:cNvPr>
          <p:cNvSpPr/>
          <p:nvPr/>
        </p:nvSpPr>
        <p:spPr>
          <a:xfrm>
            <a:off x="4901796" y="1518834"/>
            <a:ext cx="223257" cy="46938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pPr algn="l"/>
            <a:r>
              <a:rPr lang="en-US" dirty="0"/>
              <a:t>Lab Notebook:</a:t>
            </a:r>
            <a:br>
              <a:rPr lang="en-US" dirty="0"/>
            </a:br>
            <a:r>
              <a:rPr lang="en-US" sz="4400" dirty="0"/>
              <a:t>EECT 121</a:t>
            </a:r>
            <a:endParaRPr lang="en-US" dirty="0"/>
          </a:p>
        </p:txBody>
      </p:sp>
      <p:sp>
        <p:nvSpPr>
          <p:cNvPr id="3" name="Subtitle 2"/>
          <p:cNvSpPr>
            <a:spLocks noGrp="1"/>
          </p:cNvSpPr>
          <p:nvPr>
            <p:ph type="subTitle" idx="1"/>
          </p:nvPr>
        </p:nvSpPr>
        <p:spPr/>
        <p:txBody>
          <a:bodyPr>
            <a:normAutofit fontScale="62500" lnSpcReduction="20000"/>
          </a:bodyPr>
          <a:lstStyle/>
          <a:p>
            <a:pPr algn="l"/>
            <a:r>
              <a:rPr lang="en-US" dirty="0" smtClean="0"/>
              <a:t>Evan Wilson</a:t>
            </a:r>
          </a:p>
          <a:p>
            <a:pPr algn="l"/>
            <a:r>
              <a:rPr lang="en-US" dirty="0" smtClean="0"/>
              <a:t>Lab Partners: </a:t>
            </a:r>
            <a:r>
              <a:rPr lang="en-US" dirty="0" err="1" smtClean="0"/>
              <a:t>Colhten</a:t>
            </a:r>
            <a:r>
              <a:rPr lang="en-US" dirty="0" smtClean="0"/>
              <a:t> Green and Jonathan Johnston</a:t>
            </a:r>
            <a:endParaRPr lang="en-US" dirty="0"/>
          </a:p>
          <a:p>
            <a:pPr algn="l"/>
            <a:r>
              <a:rPr lang="en-US" dirty="0" smtClean="0"/>
              <a:t>Professor </a:t>
            </a:r>
            <a:r>
              <a:rPr lang="en-US" dirty="0"/>
              <a:t>Bell</a:t>
            </a:r>
          </a:p>
          <a:p>
            <a:pPr algn="l"/>
            <a:r>
              <a:rPr lang="en-US" dirty="0"/>
              <a:t>Fall 2017</a:t>
            </a:r>
          </a:p>
        </p:txBody>
      </p:sp>
      <p:pic>
        <p:nvPicPr>
          <p:cNvPr id="4" name="Picture 3"/>
          <p:cNvPicPr>
            <a:picLocks noChangeAspect="1"/>
          </p:cNvPicPr>
          <p:nvPr/>
        </p:nvPicPr>
        <p:blipFill>
          <a:blip r:embed="rId2"/>
          <a:stretch>
            <a:fillRect/>
          </a:stretch>
        </p:blipFill>
        <p:spPr>
          <a:xfrm>
            <a:off x="8438194" y="479809"/>
            <a:ext cx="2822015" cy="1101576"/>
          </a:xfrm>
          <a:prstGeom prst="rect">
            <a:avLst/>
          </a:prstGeom>
        </p:spPr>
      </p:pic>
      <p:sp>
        <p:nvSpPr>
          <p:cNvPr id="7" name="Rectangle 6">
            <a:extLst>
              <a:ext uri="{FF2B5EF4-FFF2-40B4-BE49-F238E27FC236}">
                <a16:creationId xmlns:a16="http://schemas.microsoft.com/office/drawing/2014/main" id="{6A9EFE46-8671-4260-A54A-6472409F64E9}"/>
              </a:ext>
            </a:extLst>
          </p:cNvPr>
          <p:cNvSpPr/>
          <p:nvPr/>
        </p:nvSpPr>
        <p:spPr>
          <a:xfrm>
            <a:off x="1365398" y="1518834"/>
            <a:ext cx="223257" cy="46938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E4063B-A838-4F11-BC51-B6F0B529E030}"/>
              </a:ext>
            </a:extLst>
          </p:cNvPr>
          <p:cNvSpPr/>
          <p:nvPr/>
        </p:nvSpPr>
        <p:spPr>
          <a:xfrm>
            <a:off x="1365398" y="1173018"/>
            <a:ext cx="3759655" cy="397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6C403B-3680-44AE-BE11-542577D5F981}"/>
              </a:ext>
            </a:extLst>
          </p:cNvPr>
          <p:cNvSpPr/>
          <p:nvPr/>
        </p:nvSpPr>
        <p:spPr>
          <a:xfrm>
            <a:off x="1038246" y="76122"/>
            <a:ext cx="3759655" cy="2344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A2EB07-2E32-47FC-88BB-86AED409E5B8}"/>
              </a:ext>
            </a:extLst>
          </p:cNvPr>
          <p:cNvSpPr/>
          <p:nvPr/>
        </p:nvSpPr>
        <p:spPr>
          <a:xfrm>
            <a:off x="4212705" y="228522"/>
            <a:ext cx="701574" cy="9444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725DA9-BA65-4670-B7BA-6E3A52EF08A3}"/>
              </a:ext>
            </a:extLst>
          </p:cNvPr>
          <p:cNvSpPr/>
          <p:nvPr/>
        </p:nvSpPr>
        <p:spPr>
          <a:xfrm>
            <a:off x="885846" y="280164"/>
            <a:ext cx="701574" cy="9444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8D9C1B-654B-4E1D-8552-9CFA6D3CB52C}"/>
              </a:ext>
            </a:extLst>
          </p:cNvPr>
          <p:cNvSpPr/>
          <p:nvPr/>
        </p:nvSpPr>
        <p:spPr>
          <a:xfrm>
            <a:off x="1142141" y="6180731"/>
            <a:ext cx="3759655" cy="397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168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Multisim</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10</a:t>
            </a:fld>
            <a:endParaRPr lang="en-US" dirty="0"/>
          </a:p>
        </p:txBody>
      </p:sp>
      <p:pic>
        <p:nvPicPr>
          <p:cNvPr id="6" name="Picture 5"/>
          <p:cNvPicPr>
            <a:picLocks noChangeAspect="1"/>
          </p:cNvPicPr>
          <p:nvPr/>
        </p:nvPicPr>
        <p:blipFill>
          <a:blip r:embed="rId2"/>
          <a:stretch>
            <a:fillRect/>
          </a:stretch>
        </p:blipFill>
        <p:spPr>
          <a:xfrm>
            <a:off x="677334" y="1388679"/>
            <a:ext cx="9629775" cy="4038600"/>
          </a:xfrm>
          <a:prstGeom prst="rect">
            <a:avLst/>
          </a:prstGeom>
        </p:spPr>
      </p:pic>
    </p:spTree>
    <p:extLst>
      <p:ext uri="{BB962C8B-B14F-4D97-AF65-F5344CB8AC3E}">
        <p14:creationId xmlns:p14="http://schemas.microsoft.com/office/powerpoint/2010/main" val="337957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and Test:</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11</a:t>
            </a:fld>
            <a:endParaRPr lang="en-US" dirty="0"/>
          </a:p>
        </p:txBody>
      </p:sp>
      <p:pic>
        <p:nvPicPr>
          <p:cNvPr id="6" name="Picture 5"/>
          <p:cNvPicPr>
            <a:picLocks noChangeAspect="1"/>
          </p:cNvPicPr>
          <p:nvPr/>
        </p:nvPicPr>
        <p:blipFill>
          <a:blip r:embed="rId2"/>
          <a:stretch>
            <a:fillRect/>
          </a:stretch>
        </p:blipFill>
        <p:spPr>
          <a:xfrm>
            <a:off x="677334" y="1930400"/>
            <a:ext cx="10506026" cy="2673131"/>
          </a:xfrm>
          <a:prstGeom prst="rect">
            <a:avLst/>
          </a:prstGeom>
        </p:spPr>
      </p:pic>
    </p:spTree>
    <p:extLst>
      <p:ext uri="{BB962C8B-B14F-4D97-AF65-F5344CB8AC3E}">
        <p14:creationId xmlns:p14="http://schemas.microsoft.com/office/powerpoint/2010/main" val="87955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Lab Notes:</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12</a:t>
            </a:fld>
            <a:endParaRPr lang="en-US" dirty="0"/>
          </a:p>
        </p:txBody>
      </p:sp>
      <p:pic>
        <p:nvPicPr>
          <p:cNvPr id="6" name="Picture 5"/>
          <p:cNvPicPr>
            <a:picLocks noChangeAspect="1"/>
          </p:cNvPicPr>
          <p:nvPr/>
        </p:nvPicPr>
        <p:blipFill>
          <a:blip r:embed="rId2"/>
          <a:stretch>
            <a:fillRect/>
          </a:stretch>
        </p:blipFill>
        <p:spPr>
          <a:xfrm>
            <a:off x="677334" y="1404548"/>
            <a:ext cx="4940415" cy="4636814"/>
          </a:xfrm>
          <a:prstGeom prst="rect">
            <a:avLst/>
          </a:prstGeom>
        </p:spPr>
      </p:pic>
      <p:pic>
        <p:nvPicPr>
          <p:cNvPr id="7" name="Picture 6"/>
          <p:cNvPicPr>
            <a:picLocks noChangeAspect="1"/>
          </p:cNvPicPr>
          <p:nvPr/>
        </p:nvPicPr>
        <p:blipFill>
          <a:blip r:embed="rId3"/>
          <a:stretch>
            <a:fillRect/>
          </a:stretch>
        </p:blipFill>
        <p:spPr>
          <a:xfrm>
            <a:off x="5927194" y="1270000"/>
            <a:ext cx="6010275" cy="4867275"/>
          </a:xfrm>
          <a:prstGeom prst="rect">
            <a:avLst/>
          </a:prstGeom>
        </p:spPr>
      </p:pic>
    </p:spTree>
    <p:extLst>
      <p:ext uri="{BB962C8B-B14F-4D97-AF65-F5344CB8AC3E}">
        <p14:creationId xmlns:p14="http://schemas.microsoft.com/office/powerpoint/2010/main" val="301294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91440" tIns="45720" rIns="91440" bIns="45720" rtlCol="0" anchor="t">
            <a:normAutofit/>
          </a:bodyPr>
          <a:lstStyle/>
          <a:p>
            <a:r>
              <a:rPr lang="en-US" dirty="0"/>
              <a:t>Lab 3: Zener Diodes</a:t>
            </a:r>
          </a:p>
        </p:txBody>
      </p:sp>
      <p:sp>
        <p:nvSpPr>
          <p:cNvPr id="4" name="Date Placeholder 3"/>
          <p:cNvSpPr>
            <a:spLocks noGrp="1"/>
          </p:cNvSpPr>
          <p:nvPr>
            <p:ph type="dt" sz="half" idx="10"/>
          </p:nvPr>
        </p:nvSpPr>
        <p:spPr>
          <a:xfrm>
            <a:off x="6679155" y="6041362"/>
            <a:ext cx="1437917" cy="365125"/>
          </a:xfrm>
        </p:spPr>
        <p:txBody>
          <a:bodyPr vert="horz" lIns="91440" tIns="45720" rIns="91440" bIns="45720" rtlCol="0" anchor="ctr">
            <a:normAutofit/>
          </a:bodyPr>
          <a:lstStyle/>
          <a:p>
            <a:pPr defTabSz="457200">
              <a:spcAft>
                <a:spcPts val="600"/>
              </a:spcAft>
            </a:pPr>
            <a:fld id="{736F6A21-6116-4FD0-B6F5-B3961449DFAC}" type="datetime1">
              <a:rPr lang="en-US" smtClean="0"/>
              <a:t>12/12/2017</a:t>
            </a:fld>
            <a:endParaRPr lang="en-US"/>
          </a:p>
        </p:txBody>
      </p:sp>
      <p:sp>
        <p:nvSpPr>
          <p:cNvPr id="5" name="Footer Placeholder 4"/>
          <p:cNvSpPr>
            <a:spLocks noGrp="1"/>
          </p:cNvSpPr>
          <p:nvPr>
            <p:ph type="ftr" sz="quarter" idx="11"/>
          </p:nvPr>
        </p:nvSpPr>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EECT 121</a:t>
            </a:r>
          </a:p>
        </p:txBody>
      </p:sp>
      <p:sp>
        <p:nvSpPr>
          <p:cNvPr id="6" name="Slide Number Placeholder 5"/>
          <p:cNvSpPr>
            <a:spLocks noGrp="1"/>
          </p:cNvSpPr>
          <p:nvPr>
            <p:ph type="sldNum" sz="quarter" idx="12"/>
          </p:nvPr>
        </p:nvSpPr>
        <p:spPr/>
        <p:txBody>
          <a:bodyPr vert="horz" lIns="91440" tIns="45720" rIns="91440" bIns="45720" rtlCol="0" anchor="ctr">
            <a:normAutofit/>
          </a:bodyPr>
          <a:lstStyle/>
          <a:p>
            <a:pPr defTabSz="457200">
              <a:spcAft>
                <a:spcPts val="600"/>
              </a:spcAft>
            </a:pPr>
            <a:fld id="{235B046A-8E51-4C6B-8F94-46372F10E1F0}" type="slidenum">
              <a:rPr lang="en-US" smtClean="0"/>
              <a:pPr defTabSz="457200">
                <a:spcAft>
                  <a:spcPts val="600"/>
                </a:spcAft>
              </a:pPr>
              <a:t>13</a:t>
            </a:fld>
            <a:endParaRPr lang="en-US"/>
          </a:p>
        </p:txBody>
      </p:sp>
      <p:sp>
        <p:nvSpPr>
          <p:cNvPr id="2" name="TextBox 1">
            <a:extLst>
              <a:ext uri="{FF2B5EF4-FFF2-40B4-BE49-F238E27FC236}">
                <a16:creationId xmlns:a16="http://schemas.microsoft.com/office/drawing/2014/main" id="{27DAEFDA-CE77-4CA5-A416-70F0E4C82397}"/>
              </a:ext>
            </a:extLst>
          </p:cNvPr>
          <p:cNvSpPr txBox="1"/>
          <p:nvPr/>
        </p:nvSpPr>
        <p:spPr>
          <a:xfrm>
            <a:off x="5192775" y="2101594"/>
            <a:ext cx="4410676" cy="3768573"/>
          </a:xfrm>
          <a:prstGeom prst="rect">
            <a:avLst/>
          </a:prstGeom>
        </p:spPr>
        <p:txBody>
          <a:bodyPr vert="horz" lIns="91440" tIns="45720" rIns="91440" bIns="45720" rtlCol="0">
            <a:normAutofit/>
          </a:bodyPr>
          <a:lstStyle/>
          <a:p>
            <a:pPr lvl="0" defTabSz="457200">
              <a:spcBef>
                <a:spcPts val="1000"/>
              </a:spcBef>
              <a:buClr>
                <a:schemeClr val="accent1"/>
              </a:buClr>
              <a:buSzPct val="80000"/>
              <a:buFont typeface="Wingdings 3" charset="2"/>
              <a:buChar char=""/>
            </a:pPr>
            <a:r>
              <a:rPr lang="en-US" dirty="0">
                <a:solidFill>
                  <a:schemeClr val="tx1">
                    <a:lumMod val="75000"/>
                    <a:lumOff val="25000"/>
                  </a:schemeClr>
                </a:solidFill>
              </a:rPr>
              <a:t>In this lab we experiment </a:t>
            </a:r>
            <a:r>
              <a:rPr lang="en-US" dirty="0" err="1">
                <a:solidFill>
                  <a:schemeClr val="tx1">
                    <a:lumMod val="75000"/>
                    <a:lumOff val="25000"/>
                  </a:schemeClr>
                </a:solidFill>
              </a:rPr>
              <a:t>Zener</a:t>
            </a:r>
            <a:r>
              <a:rPr lang="en-US" dirty="0">
                <a:solidFill>
                  <a:schemeClr val="tx1">
                    <a:lumMod val="75000"/>
                    <a:lumOff val="25000"/>
                  </a:schemeClr>
                </a:solidFill>
              </a:rPr>
              <a:t> </a:t>
            </a:r>
            <a:r>
              <a:rPr lang="en-US" dirty="0" smtClean="0">
                <a:solidFill>
                  <a:schemeClr val="tx1">
                    <a:lumMod val="75000"/>
                    <a:lumOff val="25000"/>
                  </a:schemeClr>
                </a:solidFill>
              </a:rPr>
              <a:t>diodes, (4728, 4732, 4733, 4735, 4736, 4739, 4742, 4744, 4747) </a:t>
            </a:r>
            <a:r>
              <a:rPr lang="en-US" dirty="0">
                <a:solidFill>
                  <a:schemeClr val="tx1">
                    <a:lumMod val="75000"/>
                    <a:lumOff val="25000"/>
                  </a:schemeClr>
                </a:solidFill>
              </a:rPr>
              <a:t>using Multisim then built and tested for functionality with </a:t>
            </a:r>
            <a:r>
              <a:rPr lang="en-US" dirty="0" smtClean="0">
                <a:solidFill>
                  <a:schemeClr val="tx1">
                    <a:lumMod val="75000"/>
                    <a:lumOff val="25000"/>
                  </a:schemeClr>
                </a:solidFill>
              </a:rPr>
              <a:t>a digital </a:t>
            </a:r>
            <a:r>
              <a:rPr lang="en-US" dirty="0" err="1" smtClean="0">
                <a:solidFill>
                  <a:schemeClr val="tx1">
                    <a:lumMod val="75000"/>
                    <a:lumOff val="25000"/>
                  </a:schemeClr>
                </a:solidFill>
              </a:rPr>
              <a:t>multimeter</a:t>
            </a:r>
            <a:r>
              <a:rPr lang="en-US" dirty="0" smtClean="0">
                <a:solidFill>
                  <a:schemeClr val="tx1">
                    <a:lumMod val="75000"/>
                    <a:lumOff val="25000"/>
                  </a:schemeClr>
                </a:solidFill>
              </a:rPr>
              <a:t>.</a:t>
            </a:r>
            <a:endParaRPr lang="en-US" dirty="0">
              <a:solidFill>
                <a:schemeClr val="tx1">
                  <a:lumMod val="75000"/>
                  <a:lumOff val="25000"/>
                </a:schemeClr>
              </a:solidFill>
            </a:endParaRPr>
          </a:p>
          <a:p>
            <a:pPr lvl="0" defTabSz="457200">
              <a:spcBef>
                <a:spcPts val="1000"/>
              </a:spcBef>
              <a:buClr>
                <a:schemeClr val="accent1"/>
              </a:buClr>
              <a:buSzPct val="80000"/>
              <a:buFont typeface="Wingdings 3" charset="2"/>
              <a:buChar char=""/>
            </a:pPr>
            <a:r>
              <a:rPr lang="en-US" dirty="0">
                <a:solidFill>
                  <a:schemeClr val="tx1">
                    <a:lumMod val="75000"/>
                    <a:lumOff val="25000"/>
                  </a:schemeClr>
                </a:solidFill>
              </a:rPr>
              <a:t>We were also tasked with developing a procedure for characterizing this component </a:t>
            </a:r>
          </a:p>
        </p:txBody>
      </p:sp>
      <p:pic>
        <p:nvPicPr>
          <p:cNvPr id="3" name="Picture 2"/>
          <p:cNvPicPr>
            <a:picLocks noChangeAspect="1"/>
          </p:cNvPicPr>
          <p:nvPr/>
        </p:nvPicPr>
        <p:blipFill>
          <a:blip r:embed="rId2"/>
          <a:stretch>
            <a:fillRect/>
          </a:stretch>
        </p:blipFill>
        <p:spPr>
          <a:xfrm>
            <a:off x="841818" y="1930400"/>
            <a:ext cx="4133850" cy="2847975"/>
          </a:xfrm>
          <a:prstGeom prst="rect">
            <a:avLst/>
          </a:prstGeom>
        </p:spPr>
      </p:pic>
    </p:spTree>
    <p:extLst>
      <p:ext uri="{BB962C8B-B14F-4D97-AF65-F5344CB8AC3E}">
        <p14:creationId xmlns:p14="http://schemas.microsoft.com/office/powerpoint/2010/main" val="28761375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60652" cy="1320800"/>
          </a:xfrm>
        </p:spPr>
        <p:txBody>
          <a:bodyPr/>
          <a:lstStyle/>
          <a:p>
            <a:r>
              <a:rPr lang="en-US" dirty="0" smtClean="0"/>
              <a:t>Resources and components:</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14</a:t>
            </a:fld>
            <a:endParaRPr lang="en-US" dirty="0"/>
          </a:p>
        </p:txBody>
      </p:sp>
      <p:pic>
        <p:nvPicPr>
          <p:cNvPr id="6" name="Picture 5"/>
          <p:cNvPicPr>
            <a:picLocks noChangeAspect="1"/>
          </p:cNvPicPr>
          <p:nvPr/>
        </p:nvPicPr>
        <p:blipFill>
          <a:blip r:embed="rId2"/>
          <a:stretch>
            <a:fillRect/>
          </a:stretch>
        </p:blipFill>
        <p:spPr>
          <a:xfrm>
            <a:off x="7501617" y="1423820"/>
            <a:ext cx="3544769" cy="5124122"/>
          </a:xfrm>
          <a:prstGeom prst="rect">
            <a:avLst/>
          </a:prstGeom>
        </p:spPr>
      </p:pic>
      <p:sp>
        <p:nvSpPr>
          <p:cNvPr id="7" name="Rectangle 6"/>
          <p:cNvSpPr/>
          <p:nvPr/>
        </p:nvSpPr>
        <p:spPr>
          <a:xfrm>
            <a:off x="677334" y="1930400"/>
            <a:ext cx="6096000" cy="3970318"/>
          </a:xfrm>
          <a:prstGeom prst="rect">
            <a:avLst/>
          </a:prstGeom>
        </p:spPr>
        <p:txBody>
          <a:bodyPr>
            <a:spAutoFit/>
          </a:bodyPr>
          <a:lstStyle/>
          <a:p>
            <a:r>
              <a:rPr lang="en-US" dirty="0" smtClean="0"/>
              <a:t>1x – 1N4728</a:t>
            </a:r>
          </a:p>
          <a:p>
            <a:r>
              <a:rPr lang="en-US" dirty="0" smtClean="0"/>
              <a:t>1x – 1N4732</a:t>
            </a:r>
          </a:p>
          <a:p>
            <a:r>
              <a:rPr lang="en-US" dirty="0" smtClean="0"/>
              <a:t>1x – 1N4733</a:t>
            </a:r>
          </a:p>
          <a:p>
            <a:r>
              <a:rPr lang="en-US" dirty="0" smtClean="0"/>
              <a:t>1x – 1N4735</a:t>
            </a:r>
          </a:p>
          <a:p>
            <a:r>
              <a:rPr lang="en-US" dirty="0" smtClean="0"/>
              <a:t>1x – 1N4736</a:t>
            </a:r>
          </a:p>
          <a:p>
            <a:r>
              <a:rPr lang="en-US" dirty="0" smtClean="0"/>
              <a:t>1x – 1N4739</a:t>
            </a:r>
          </a:p>
          <a:p>
            <a:r>
              <a:rPr lang="en-US" dirty="0" smtClean="0"/>
              <a:t>1x – 1N4742</a:t>
            </a:r>
          </a:p>
          <a:p>
            <a:r>
              <a:rPr lang="en-US" dirty="0" smtClean="0"/>
              <a:t>1x – 1N4744</a:t>
            </a:r>
          </a:p>
          <a:p>
            <a:r>
              <a:rPr lang="en-US" dirty="0" smtClean="0"/>
              <a:t>1x – 1N4747</a:t>
            </a:r>
            <a:endParaRPr lang="en-US" dirty="0"/>
          </a:p>
          <a:p>
            <a:r>
              <a:rPr lang="en-US" dirty="0" smtClean="0">
                <a:hlinkClick r:id="rId3"/>
              </a:rPr>
              <a:t>http</a:t>
            </a:r>
            <a:r>
              <a:rPr lang="en-US" dirty="0">
                <a:hlinkClick r:id="rId3"/>
              </a:rPr>
              <a:t>://</a:t>
            </a:r>
            <a:r>
              <a:rPr lang="en-US" dirty="0" smtClean="0">
                <a:hlinkClick r:id="rId3"/>
              </a:rPr>
              <a:t>www.ivytechengineering.com/info/stores/diodes/files/zener.pdf</a:t>
            </a:r>
            <a:endParaRPr lang="en-US" dirty="0" smtClean="0"/>
          </a:p>
          <a:p>
            <a:endParaRPr lang="en-US" dirty="0"/>
          </a:p>
          <a:p>
            <a:r>
              <a:rPr lang="en-US" dirty="0" smtClean="0"/>
              <a:t>1x – 1k Ohm Resistor</a:t>
            </a:r>
          </a:p>
          <a:p>
            <a:r>
              <a:rPr lang="en-US" dirty="0" smtClean="0"/>
              <a:t>1x - Breadboard</a:t>
            </a:r>
            <a:endParaRPr lang="en-US" dirty="0"/>
          </a:p>
        </p:txBody>
      </p:sp>
    </p:spTree>
    <p:extLst>
      <p:ext uri="{BB962C8B-B14F-4D97-AF65-F5344CB8AC3E}">
        <p14:creationId xmlns:p14="http://schemas.microsoft.com/office/powerpoint/2010/main" val="118182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Multisim Design</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15</a:t>
            </a:fld>
            <a:endParaRPr lang="en-US" dirty="0"/>
          </a:p>
        </p:txBody>
      </p:sp>
      <p:pic>
        <p:nvPicPr>
          <p:cNvPr id="6" name="Picture 5"/>
          <p:cNvPicPr>
            <a:picLocks noChangeAspect="1"/>
          </p:cNvPicPr>
          <p:nvPr/>
        </p:nvPicPr>
        <p:blipFill>
          <a:blip r:embed="rId2"/>
          <a:stretch>
            <a:fillRect/>
          </a:stretch>
        </p:blipFill>
        <p:spPr>
          <a:xfrm>
            <a:off x="677334" y="1270000"/>
            <a:ext cx="9648435" cy="4784348"/>
          </a:xfrm>
          <a:prstGeom prst="rect">
            <a:avLst/>
          </a:prstGeom>
        </p:spPr>
      </p:pic>
    </p:spTree>
    <p:extLst>
      <p:ext uri="{BB962C8B-B14F-4D97-AF65-F5344CB8AC3E}">
        <p14:creationId xmlns:p14="http://schemas.microsoft.com/office/powerpoint/2010/main" val="107375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Multisim Design Continued</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16</a:t>
            </a:fld>
            <a:endParaRPr lang="en-US" dirty="0"/>
          </a:p>
        </p:txBody>
      </p:sp>
      <p:pic>
        <p:nvPicPr>
          <p:cNvPr id="6" name="Picture 5"/>
          <p:cNvPicPr>
            <a:picLocks noChangeAspect="1"/>
          </p:cNvPicPr>
          <p:nvPr/>
        </p:nvPicPr>
        <p:blipFill>
          <a:blip r:embed="rId2"/>
          <a:stretch>
            <a:fillRect/>
          </a:stretch>
        </p:blipFill>
        <p:spPr>
          <a:xfrm>
            <a:off x="677334" y="1270000"/>
            <a:ext cx="9648825" cy="4486275"/>
          </a:xfrm>
          <a:prstGeom prst="rect">
            <a:avLst/>
          </a:prstGeom>
        </p:spPr>
      </p:pic>
    </p:spTree>
    <p:extLst>
      <p:ext uri="{BB962C8B-B14F-4D97-AF65-F5344CB8AC3E}">
        <p14:creationId xmlns:p14="http://schemas.microsoft.com/office/powerpoint/2010/main" val="352589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and Test:</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17</a:t>
            </a:fld>
            <a:endParaRPr lang="en-US" dirty="0"/>
          </a:p>
        </p:txBody>
      </p:sp>
      <p:pic>
        <p:nvPicPr>
          <p:cNvPr id="6" name="Picture 5"/>
          <p:cNvPicPr>
            <a:picLocks noChangeAspect="1"/>
          </p:cNvPicPr>
          <p:nvPr/>
        </p:nvPicPr>
        <p:blipFill>
          <a:blip r:embed="rId2"/>
          <a:stretch>
            <a:fillRect/>
          </a:stretch>
        </p:blipFill>
        <p:spPr>
          <a:xfrm>
            <a:off x="2851593" y="1930400"/>
            <a:ext cx="4248150" cy="3467100"/>
          </a:xfrm>
          <a:prstGeom prst="rect">
            <a:avLst/>
          </a:prstGeom>
        </p:spPr>
      </p:pic>
    </p:spTree>
    <p:extLst>
      <p:ext uri="{BB962C8B-B14F-4D97-AF65-F5344CB8AC3E}">
        <p14:creationId xmlns:p14="http://schemas.microsoft.com/office/powerpoint/2010/main" val="3835872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Lab Notes:</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18</a:t>
            </a:fld>
            <a:endParaRPr lang="en-US" dirty="0"/>
          </a:p>
        </p:txBody>
      </p:sp>
      <p:pic>
        <p:nvPicPr>
          <p:cNvPr id="6" name="Picture 5"/>
          <p:cNvPicPr>
            <a:picLocks noChangeAspect="1"/>
          </p:cNvPicPr>
          <p:nvPr/>
        </p:nvPicPr>
        <p:blipFill>
          <a:blip r:embed="rId2"/>
          <a:stretch>
            <a:fillRect/>
          </a:stretch>
        </p:blipFill>
        <p:spPr>
          <a:xfrm>
            <a:off x="524696" y="1361911"/>
            <a:ext cx="3133725" cy="4029075"/>
          </a:xfrm>
          <a:prstGeom prst="rect">
            <a:avLst/>
          </a:prstGeom>
        </p:spPr>
      </p:pic>
      <p:pic>
        <p:nvPicPr>
          <p:cNvPr id="7" name="Picture 6"/>
          <p:cNvPicPr>
            <a:picLocks noChangeAspect="1"/>
          </p:cNvPicPr>
          <p:nvPr/>
        </p:nvPicPr>
        <p:blipFill>
          <a:blip r:embed="rId3"/>
          <a:stretch>
            <a:fillRect/>
          </a:stretch>
        </p:blipFill>
        <p:spPr>
          <a:xfrm>
            <a:off x="4320884" y="1361911"/>
            <a:ext cx="3133725" cy="3829050"/>
          </a:xfrm>
          <a:prstGeom prst="rect">
            <a:avLst/>
          </a:prstGeom>
        </p:spPr>
      </p:pic>
      <p:pic>
        <p:nvPicPr>
          <p:cNvPr id="8" name="Picture 7"/>
          <p:cNvPicPr>
            <a:picLocks noChangeAspect="1"/>
          </p:cNvPicPr>
          <p:nvPr/>
        </p:nvPicPr>
        <p:blipFill>
          <a:blip r:embed="rId4"/>
          <a:stretch>
            <a:fillRect/>
          </a:stretch>
        </p:blipFill>
        <p:spPr>
          <a:xfrm>
            <a:off x="8117072" y="1361911"/>
            <a:ext cx="3162300" cy="3829050"/>
          </a:xfrm>
          <a:prstGeom prst="rect">
            <a:avLst/>
          </a:prstGeom>
        </p:spPr>
      </p:pic>
    </p:spTree>
    <p:extLst>
      <p:ext uri="{BB962C8B-B14F-4D97-AF65-F5344CB8AC3E}">
        <p14:creationId xmlns:p14="http://schemas.microsoft.com/office/powerpoint/2010/main" val="3130648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Lab Notes:</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19</a:t>
            </a:fld>
            <a:endParaRPr lang="en-US" dirty="0"/>
          </a:p>
        </p:txBody>
      </p:sp>
      <p:pic>
        <p:nvPicPr>
          <p:cNvPr id="6" name="Picture 5"/>
          <p:cNvPicPr>
            <a:picLocks noChangeAspect="1"/>
          </p:cNvPicPr>
          <p:nvPr/>
        </p:nvPicPr>
        <p:blipFill>
          <a:blip r:embed="rId2"/>
          <a:stretch>
            <a:fillRect/>
          </a:stretch>
        </p:blipFill>
        <p:spPr>
          <a:xfrm>
            <a:off x="677334" y="1930400"/>
            <a:ext cx="3152775" cy="3848100"/>
          </a:xfrm>
          <a:prstGeom prst="rect">
            <a:avLst/>
          </a:prstGeom>
        </p:spPr>
      </p:pic>
      <p:pic>
        <p:nvPicPr>
          <p:cNvPr id="7" name="Picture 6"/>
          <p:cNvPicPr>
            <a:picLocks noChangeAspect="1"/>
          </p:cNvPicPr>
          <p:nvPr/>
        </p:nvPicPr>
        <p:blipFill>
          <a:blip r:embed="rId3"/>
          <a:stretch>
            <a:fillRect/>
          </a:stretch>
        </p:blipFill>
        <p:spPr>
          <a:xfrm>
            <a:off x="4340936" y="1939925"/>
            <a:ext cx="3152775" cy="3838575"/>
          </a:xfrm>
          <a:prstGeom prst="rect">
            <a:avLst/>
          </a:prstGeom>
        </p:spPr>
      </p:pic>
      <p:pic>
        <p:nvPicPr>
          <p:cNvPr id="8" name="Picture 7"/>
          <p:cNvPicPr>
            <a:picLocks noChangeAspect="1"/>
          </p:cNvPicPr>
          <p:nvPr/>
        </p:nvPicPr>
        <p:blipFill>
          <a:blip r:embed="rId4"/>
          <a:stretch>
            <a:fillRect/>
          </a:stretch>
        </p:blipFill>
        <p:spPr>
          <a:xfrm>
            <a:off x="8117072" y="1939925"/>
            <a:ext cx="3181350" cy="3838575"/>
          </a:xfrm>
          <a:prstGeom prst="rect">
            <a:avLst/>
          </a:prstGeom>
        </p:spPr>
      </p:pic>
    </p:spTree>
    <p:extLst>
      <p:ext uri="{BB962C8B-B14F-4D97-AF65-F5344CB8AC3E}">
        <p14:creationId xmlns:p14="http://schemas.microsoft.com/office/powerpoint/2010/main" val="12698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773237" y="1608428"/>
            <a:ext cx="2320025" cy="3551365"/>
          </a:xfrm>
          <a:prstGeom prst="rect">
            <a:avLst/>
          </a:prstGeom>
        </p:spPr>
      </p:pic>
      <p:sp>
        <p:nvSpPr>
          <p:cNvPr id="2" name="Title 1"/>
          <p:cNvSpPr>
            <a:spLocks noGrp="1"/>
          </p:cNvSpPr>
          <p:nvPr>
            <p:ph type="title"/>
          </p:nvPr>
        </p:nvSpPr>
        <p:spPr/>
        <p:txBody>
          <a:bodyPr/>
          <a:lstStyle/>
          <a:p>
            <a:r>
              <a:rPr lang="en-US" dirty="0"/>
              <a:t>Table of Contents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86046443"/>
              </p:ext>
            </p:extLst>
          </p:nvPr>
        </p:nvGraphicFramePr>
        <p:xfrm>
          <a:off x="5260385" y="1617729"/>
          <a:ext cx="4373012" cy="3118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Date Placeholder 3"/>
          <p:cNvSpPr>
            <a:spLocks noGrp="1"/>
          </p:cNvSpPr>
          <p:nvPr>
            <p:ph type="dt" sz="half" idx="10"/>
          </p:nvPr>
        </p:nvSpPr>
        <p:spPr/>
        <p:txBody>
          <a:bodyPr/>
          <a:lstStyle/>
          <a:p>
            <a:fld id="{F7192713-F413-4760-9446-304B54C06547}"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2</a:t>
            </a:fld>
            <a:endParaRPr lang="en-US" dirty="0"/>
          </a:p>
        </p:txBody>
      </p:sp>
      <p:graphicFrame>
        <p:nvGraphicFramePr>
          <p:cNvPr id="11" name="Content Placeholder 8"/>
          <p:cNvGraphicFramePr>
            <a:graphicFrameLocks/>
          </p:cNvGraphicFramePr>
          <p:nvPr>
            <p:extLst>
              <p:ext uri="{D42A27DB-BD31-4B8C-83A1-F6EECF244321}">
                <p14:modId xmlns:p14="http://schemas.microsoft.com/office/powerpoint/2010/main" val="2150809530"/>
              </p:ext>
            </p:extLst>
          </p:nvPr>
        </p:nvGraphicFramePr>
        <p:xfrm>
          <a:off x="677334" y="1617729"/>
          <a:ext cx="4064238" cy="31181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2799602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Lab Notes:</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20</a:t>
            </a:fld>
            <a:endParaRPr lang="en-US" dirty="0"/>
          </a:p>
        </p:txBody>
      </p:sp>
      <p:pic>
        <p:nvPicPr>
          <p:cNvPr id="6" name="Picture 5"/>
          <p:cNvPicPr>
            <a:picLocks noChangeAspect="1"/>
          </p:cNvPicPr>
          <p:nvPr/>
        </p:nvPicPr>
        <p:blipFill>
          <a:blip r:embed="rId2"/>
          <a:stretch>
            <a:fillRect/>
          </a:stretch>
        </p:blipFill>
        <p:spPr>
          <a:xfrm>
            <a:off x="682890" y="1930400"/>
            <a:ext cx="3143250" cy="3857625"/>
          </a:xfrm>
          <a:prstGeom prst="rect">
            <a:avLst/>
          </a:prstGeom>
        </p:spPr>
      </p:pic>
      <p:pic>
        <p:nvPicPr>
          <p:cNvPr id="7" name="Picture 6"/>
          <p:cNvPicPr>
            <a:picLocks noChangeAspect="1"/>
          </p:cNvPicPr>
          <p:nvPr/>
        </p:nvPicPr>
        <p:blipFill>
          <a:blip r:embed="rId3"/>
          <a:stretch>
            <a:fillRect/>
          </a:stretch>
        </p:blipFill>
        <p:spPr>
          <a:xfrm>
            <a:off x="4536902" y="1930400"/>
            <a:ext cx="3124200" cy="3829050"/>
          </a:xfrm>
          <a:prstGeom prst="rect">
            <a:avLst/>
          </a:prstGeom>
        </p:spPr>
      </p:pic>
      <p:pic>
        <p:nvPicPr>
          <p:cNvPr id="8" name="Picture 7"/>
          <p:cNvPicPr>
            <a:picLocks noChangeAspect="1"/>
          </p:cNvPicPr>
          <p:nvPr/>
        </p:nvPicPr>
        <p:blipFill>
          <a:blip r:embed="rId4"/>
          <a:stretch>
            <a:fillRect/>
          </a:stretch>
        </p:blipFill>
        <p:spPr>
          <a:xfrm>
            <a:off x="8371864" y="1930400"/>
            <a:ext cx="3162300" cy="3857625"/>
          </a:xfrm>
          <a:prstGeom prst="rect">
            <a:avLst/>
          </a:prstGeom>
        </p:spPr>
      </p:pic>
    </p:spTree>
    <p:extLst>
      <p:ext uri="{BB962C8B-B14F-4D97-AF65-F5344CB8AC3E}">
        <p14:creationId xmlns:p14="http://schemas.microsoft.com/office/powerpoint/2010/main" val="3595179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A close up of a machine&#10;&#10;Description generated with very high confidence">
            <a:extLst>
              <a:ext uri="{FF2B5EF4-FFF2-40B4-BE49-F238E27FC236}">
                <a16:creationId xmlns:a16="http://schemas.microsoft.com/office/drawing/2014/main" id="{F038A6B8-7A7E-40DC-9986-7C279E0826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474" y="2159331"/>
            <a:ext cx="5283289" cy="3473764"/>
          </a:xfrm>
          <a:prstGeom prst="rect">
            <a:avLst/>
          </a:prstGeom>
        </p:spPr>
      </p:pic>
      <p:sp>
        <p:nvSpPr>
          <p:cNvPr id="7" name="Title 6"/>
          <p:cNvSpPr>
            <a:spLocks noGrp="1"/>
          </p:cNvSpPr>
          <p:nvPr>
            <p:ph type="title"/>
          </p:nvPr>
        </p:nvSpPr>
        <p:spPr/>
        <p:txBody>
          <a:bodyPr vert="horz" lIns="91440" tIns="45720" rIns="91440" bIns="45720" rtlCol="0" anchor="t">
            <a:normAutofit/>
          </a:bodyPr>
          <a:lstStyle/>
          <a:p>
            <a:r>
              <a:rPr lang="en-US" dirty="0"/>
              <a:t>Lab 4: Dual voltage power supple</a:t>
            </a:r>
          </a:p>
        </p:txBody>
      </p:sp>
      <p:sp>
        <p:nvSpPr>
          <p:cNvPr id="4" name="Date Placeholder 3"/>
          <p:cNvSpPr>
            <a:spLocks noGrp="1"/>
          </p:cNvSpPr>
          <p:nvPr>
            <p:ph type="dt" sz="half" idx="10"/>
          </p:nvPr>
        </p:nvSpPr>
        <p:spPr>
          <a:xfrm>
            <a:off x="6676495" y="6041362"/>
            <a:ext cx="1440577" cy="365125"/>
          </a:xfrm>
        </p:spPr>
        <p:txBody>
          <a:bodyPr vert="horz" lIns="91440" tIns="45720" rIns="91440" bIns="45720" rtlCol="0" anchor="ctr">
            <a:normAutofit/>
          </a:bodyPr>
          <a:lstStyle/>
          <a:p>
            <a:pPr defTabSz="457200">
              <a:spcAft>
                <a:spcPts val="600"/>
              </a:spcAft>
            </a:pPr>
            <a:fld id="{10517143-4B17-4168-842C-9344DC0D4E04}" type="datetime1">
              <a:rPr lang="en-US" smtClean="0"/>
              <a:t>12/12/2017</a:t>
            </a:fld>
            <a:endParaRPr lang="en-US"/>
          </a:p>
        </p:txBody>
      </p:sp>
      <p:sp>
        <p:nvSpPr>
          <p:cNvPr id="5" name="Footer Placeholder 4"/>
          <p:cNvSpPr>
            <a:spLocks noGrp="1"/>
          </p:cNvSpPr>
          <p:nvPr>
            <p:ph type="ftr" sz="quarter" idx="11"/>
          </p:nvPr>
        </p:nvSpPr>
        <p:spPr>
          <a:xfrm>
            <a:off x="677334" y="6041362"/>
            <a:ext cx="5528230" cy="365125"/>
          </a:xfrm>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EECT 121</a:t>
            </a:r>
          </a:p>
        </p:txBody>
      </p:sp>
      <p:sp>
        <p:nvSpPr>
          <p:cNvPr id="6" name="Slide Number Placeholder 5"/>
          <p:cNvSpPr>
            <a:spLocks noGrp="1"/>
          </p:cNvSpPr>
          <p:nvPr>
            <p:ph type="sldNum" sz="quarter" idx="12"/>
          </p:nvPr>
        </p:nvSpPr>
        <p:spPr/>
        <p:txBody>
          <a:bodyPr vert="horz" lIns="91440" tIns="45720" rIns="91440" bIns="45720" rtlCol="0" anchor="ctr">
            <a:normAutofit/>
          </a:bodyPr>
          <a:lstStyle/>
          <a:p>
            <a:pPr defTabSz="457200">
              <a:spcAft>
                <a:spcPts val="600"/>
              </a:spcAft>
            </a:pPr>
            <a:fld id="{235B046A-8E51-4C6B-8F94-46372F10E1F0}" type="slidenum">
              <a:rPr lang="en-US" smtClean="0"/>
              <a:pPr defTabSz="457200">
                <a:spcAft>
                  <a:spcPts val="600"/>
                </a:spcAft>
              </a:pPr>
              <a:t>21</a:t>
            </a:fld>
            <a:endParaRPr lang="en-US"/>
          </a:p>
        </p:txBody>
      </p:sp>
      <p:sp>
        <p:nvSpPr>
          <p:cNvPr id="2" name="TextBox 1">
            <a:extLst>
              <a:ext uri="{FF2B5EF4-FFF2-40B4-BE49-F238E27FC236}">
                <a16:creationId xmlns:a16="http://schemas.microsoft.com/office/drawing/2014/main" id="{27DAEFDA-CE77-4CA5-A416-70F0E4C82397}"/>
              </a:ext>
            </a:extLst>
          </p:cNvPr>
          <p:cNvSpPr txBox="1"/>
          <p:nvPr/>
        </p:nvSpPr>
        <p:spPr>
          <a:xfrm>
            <a:off x="6416039" y="2160589"/>
            <a:ext cx="2927185" cy="3880773"/>
          </a:xfrm>
          <a:prstGeom prst="rect">
            <a:avLst/>
          </a:prstGeom>
        </p:spPr>
        <p:txBody>
          <a:bodyPr vert="horz" lIns="91440" tIns="45720" rIns="91440" bIns="45720" rtlCol="0">
            <a:normAutofit/>
          </a:bodyPr>
          <a:lstStyle/>
          <a:p>
            <a:pPr lvl="0" defTabSz="457200">
              <a:spcBef>
                <a:spcPts val="1000"/>
              </a:spcBef>
              <a:buClr>
                <a:schemeClr val="accent1"/>
              </a:buClr>
              <a:buSzPct val="80000"/>
              <a:buFont typeface="Wingdings 3" charset="2"/>
              <a:buChar char=""/>
            </a:pPr>
            <a:r>
              <a:rPr lang="en-US" sz="1500" dirty="0">
                <a:solidFill>
                  <a:schemeClr val="tx1">
                    <a:lumMod val="75000"/>
                    <a:lumOff val="25000"/>
                  </a:schemeClr>
                </a:solidFill>
              </a:rPr>
              <a:t>In this lab we researched how to build a Dual 9 volt power supply. We simulated or build in Multisim. We created a bill of materials in excel using components listed on RSR Electronics.   </a:t>
            </a:r>
          </a:p>
        </p:txBody>
      </p:sp>
    </p:spTree>
    <p:extLst>
      <p:ext uri="{BB962C8B-B14F-4D97-AF65-F5344CB8AC3E}">
        <p14:creationId xmlns:p14="http://schemas.microsoft.com/office/powerpoint/2010/main" val="11345152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C7B05-F056-4ABF-93EE-59A2DA458E38}"/>
              </a:ext>
            </a:extLst>
          </p:cNvPr>
          <p:cNvSpPr>
            <a:spLocks noGrp="1"/>
          </p:cNvSpPr>
          <p:nvPr>
            <p:ph type="title"/>
          </p:nvPr>
        </p:nvSpPr>
        <p:spPr>
          <a:xfrm>
            <a:off x="667037" y="438076"/>
            <a:ext cx="5123515" cy="2369093"/>
          </a:xfrm>
        </p:spPr>
        <p:txBody>
          <a:bodyPr vert="horz" lIns="91440" tIns="45720" rIns="91440" bIns="45720" rtlCol="0" anchor="b">
            <a:normAutofit/>
          </a:bodyPr>
          <a:lstStyle/>
          <a:p>
            <a:r>
              <a:rPr lang="en-US" sz="4800" dirty="0"/>
              <a:t>Resources and components</a:t>
            </a:r>
          </a:p>
        </p:txBody>
      </p:sp>
      <p:sp>
        <p:nvSpPr>
          <p:cNvPr id="3" name="Date Placeholder 2">
            <a:extLst>
              <a:ext uri="{FF2B5EF4-FFF2-40B4-BE49-F238E27FC236}">
                <a16:creationId xmlns:a16="http://schemas.microsoft.com/office/drawing/2014/main" id="{5BC39DAD-4D4A-42D5-B052-0D4E52DEDFE4}"/>
              </a:ext>
            </a:extLst>
          </p:cNvPr>
          <p:cNvSpPr>
            <a:spLocks noGrp="1"/>
          </p:cNvSpPr>
          <p:nvPr>
            <p:ph type="dt" sz="half" idx="10"/>
          </p:nvPr>
        </p:nvSpPr>
        <p:spPr>
          <a:xfrm>
            <a:off x="6670145" y="6041362"/>
            <a:ext cx="14469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771C2D6-0AC2-4A41-A54E-557782B0EEBC}"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4FF69CB2-6E1C-489A-9952-83A04E8B5F66}"/>
              </a:ext>
            </a:extLst>
          </p:cNvPr>
          <p:cNvSpPr>
            <a:spLocks noGrp="1"/>
          </p:cNvSpPr>
          <p:nvPr>
            <p:ph type="ftr" sz="quarter" idx="11"/>
          </p:nvPr>
        </p:nvSpPr>
        <p:spPr>
          <a:xfrm>
            <a:off x="677335" y="6041362"/>
            <a:ext cx="4841344"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rPr>
              <a:t>EECT 121</a:t>
            </a:r>
          </a:p>
        </p:txBody>
      </p:sp>
      <p:sp>
        <p:nvSpPr>
          <p:cNvPr id="5" name="Slide Number Placeholder 4">
            <a:extLst>
              <a:ext uri="{FF2B5EF4-FFF2-40B4-BE49-F238E27FC236}">
                <a16:creationId xmlns:a16="http://schemas.microsoft.com/office/drawing/2014/main" id="{CC9B6BF4-4168-4D0E-9C3A-3056650B3FE0}"/>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22</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D77A0CB7-4801-4602-95D8-BED72CE3DD1E}"/>
              </a:ext>
            </a:extLst>
          </p:cNvPr>
          <p:cNvSpPr txBox="1"/>
          <p:nvPr/>
        </p:nvSpPr>
        <p:spPr>
          <a:xfrm flipH="1">
            <a:off x="667036" y="2884380"/>
            <a:ext cx="5123513" cy="2308324"/>
          </a:xfrm>
          <a:prstGeom prst="rect">
            <a:avLst/>
          </a:prstGeom>
          <a:noFill/>
        </p:spPr>
        <p:txBody>
          <a:bodyPr wrap="square" rtlCol="0">
            <a:spAutoFit/>
          </a:bodyPr>
          <a:lstStyle/>
          <a:p>
            <a:r>
              <a:rPr lang="en-US" dirty="0">
                <a:hlinkClick r:id="rId2"/>
              </a:rPr>
              <a:t>https://www.elexp.com</a:t>
            </a:r>
            <a:r>
              <a:rPr lang="en-US" dirty="0"/>
              <a:t> This was our supplier.</a:t>
            </a:r>
          </a:p>
          <a:p>
            <a:r>
              <a:rPr lang="en-US" dirty="0">
                <a:hlinkClick r:id="rId3"/>
              </a:rPr>
              <a:t>http://www.circuitstoday.com </a:t>
            </a:r>
            <a:r>
              <a:rPr lang="en-US" dirty="0"/>
              <a:t>This is were we found our circuit design.</a:t>
            </a:r>
          </a:p>
          <a:p>
            <a:r>
              <a:rPr lang="en-US" dirty="0">
                <a:hlinkClick r:id="rId4"/>
              </a:rPr>
              <a:t>http://ivytechengineering.com/info/stores/voltreg/files/lm317t.pdf</a:t>
            </a:r>
            <a:endParaRPr lang="en-US" dirty="0"/>
          </a:p>
          <a:p>
            <a:r>
              <a:rPr lang="en-US" dirty="0">
                <a:hlinkClick r:id="rId5"/>
              </a:rPr>
              <a:t>http://ivytechengineering.com/info/stores/voltreg/files/lm337.pdf</a:t>
            </a:r>
            <a:endParaRPr lang="en-US" dirty="0"/>
          </a:p>
          <a:p>
            <a:endParaRPr lang="en-US" dirty="0"/>
          </a:p>
        </p:txBody>
      </p:sp>
    </p:spTree>
    <p:extLst>
      <p:ext uri="{BB962C8B-B14F-4D97-AF65-F5344CB8AC3E}">
        <p14:creationId xmlns:p14="http://schemas.microsoft.com/office/powerpoint/2010/main" val="775141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C7B05-F056-4ABF-93EE-59A2DA458E38}"/>
              </a:ext>
            </a:extLst>
          </p:cNvPr>
          <p:cNvSpPr>
            <a:spLocks noGrp="1"/>
          </p:cNvSpPr>
          <p:nvPr>
            <p:ph type="title"/>
          </p:nvPr>
        </p:nvSpPr>
        <p:spPr>
          <a:xfrm>
            <a:off x="667037" y="438076"/>
            <a:ext cx="5123515" cy="2369093"/>
          </a:xfrm>
        </p:spPr>
        <p:txBody>
          <a:bodyPr vert="horz" lIns="91440" tIns="45720" rIns="91440" bIns="45720" rtlCol="0" anchor="b">
            <a:normAutofit/>
          </a:bodyPr>
          <a:lstStyle/>
          <a:p>
            <a:r>
              <a:rPr lang="en-US" sz="4800" dirty="0" smtClean="0"/>
              <a:t>BOM</a:t>
            </a:r>
            <a:br>
              <a:rPr lang="en-US" sz="4800" dirty="0" smtClean="0"/>
            </a:br>
            <a:endParaRPr lang="en-US" sz="4800" dirty="0"/>
          </a:p>
        </p:txBody>
      </p:sp>
      <p:sp>
        <p:nvSpPr>
          <p:cNvPr id="3" name="Date Placeholder 2">
            <a:extLst>
              <a:ext uri="{FF2B5EF4-FFF2-40B4-BE49-F238E27FC236}">
                <a16:creationId xmlns:a16="http://schemas.microsoft.com/office/drawing/2014/main" id="{5BC39DAD-4D4A-42D5-B052-0D4E52DEDFE4}"/>
              </a:ext>
            </a:extLst>
          </p:cNvPr>
          <p:cNvSpPr>
            <a:spLocks noGrp="1"/>
          </p:cNvSpPr>
          <p:nvPr>
            <p:ph type="dt" sz="half" idx="10"/>
          </p:nvPr>
        </p:nvSpPr>
        <p:spPr>
          <a:xfrm>
            <a:off x="6670145" y="6041362"/>
            <a:ext cx="14469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771C2D6-0AC2-4A41-A54E-557782B0EEBC}"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12/12/2017</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4FF69CB2-6E1C-489A-9952-83A04E8B5F66}"/>
              </a:ext>
            </a:extLst>
          </p:cNvPr>
          <p:cNvSpPr>
            <a:spLocks noGrp="1"/>
          </p:cNvSpPr>
          <p:nvPr>
            <p:ph type="ftr" sz="quarter" idx="11"/>
          </p:nvPr>
        </p:nvSpPr>
        <p:spPr>
          <a:xfrm>
            <a:off x="677335" y="6041362"/>
            <a:ext cx="4841344"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EECT 121</a:t>
            </a:r>
          </a:p>
        </p:txBody>
      </p:sp>
      <p:sp>
        <p:nvSpPr>
          <p:cNvPr id="5" name="Slide Number Placeholder 4">
            <a:extLst>
              <a:ext uri="{FF2B5EF4-FFF2-40B4-BE49-F238E27FC236}">
                <a16:creationId xmlns:a16="http://schemas.microsoft.com/office/drawing/2014/main" id="{CC9B6BF4-4168-4D0E-9C3A-3056650B3FE0}"/>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23</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13" name="Object 12">
            <a:extLst>
              <a:ext uri="{FF2B5EF4-FFF2-40B4-BE49-F238E27FC236}">
                <a16:creationId xmlns:a16="http://schemas.microsoft.com/office/drawing/2014/main" id="{68F9EA85-6CA4-45BA-BE7F-718446F602A0}"/>
              </a:ext>
            </a:extLst>
          </p:cNvPr>
          <p:cNvGraphicFramePr>
            <a:graphicFrameLocks noChangeAspect="1"/>
          </p:cNvGraphicFramePr>
          <p:nvPr>
            <p:extLst>
              <p:ext uri="{D42A27DB-BD31-4B8C-83A1-F6EECF244321}">
                <p14:modId xmlns:p14="http://schemas.microsoft.com/office/powerpoint/2010/main" val="3471061765"/>
              </p:ext>
            </p:extLst>
          </p:nvPr>
        </p:nvGraphicFramePr>
        <p:xfrm>
          <a:off x="2769657" y="2807169"/>
          <a:ext cx="6162675" cy="3057525"/>
        </p:xfrm>
        <a:graphic>
          <a:graphicData uri="http://schemas.openxmlformats.org/presentationml/2006/ole">
            <mc:AlternateContent xmlns:mc="http://schemas.openxmlformats.org/markup-compatibility/2006">
              <mc:Choice xmlns:v="urn:schemas-microsoft-com:vml" Requires="v">
                <p:oleObj spid="_x0000_s3134" name="Worksheet" r:id="rId3" imgW="6162675" imgH="3057525" progId="Excel.Sheet.12">
                  <p:embed/>
                </p:oleObj>
              </mc:Choice>
              <mc:Fallback>
                <p:oleObj name="Worksheet" r:id="rId3" imgW="6162675" imgH="3057525" progId="Excel.Sheet.12">
                  <p:embed/>
                  <p:pic>
                    <p:nvPicPr>
                      <p:cNvPr id="0" name=""/>
                      <p:cNvPicPr/>
                      <p:nvPr/>
                    </p:nvPicPr>
                    <p:blipFill>
                      <a:blip r:embed="rId4"/>
                      <a:stretch>
                        <a:fillRect/>
                      </a:stretch>
                    </p:blipFill>
                    <p:spPr>
                      <a:xfrm>
                        <a:off x="2769657" y="2807169"/>
                        <a:ext cx="6162675" cy="3057525"/>
                      </a:xfrm>
                      <a:prstGeom prst="rect">
                        <a:avLst/>
                      </a:prstGeom>
                    </p:spPr>
                  </p:pic>
                </p:oleObj>
              </mc:Fallback>
            </mc:AlternateContent>
          </a:graphicData>
        </a:graphic>
      </p:graphicFrame>
    </p:spTree>
    <p:extLst>
      <p:ext uri="{BB962C8B-B14F-4D97-AF65-F5344CB8AC3E}">
        <p14:creationId xmlns:p14="http://schemas.microsoft.com/office/powerpoint/2010/main" val="89568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CA4A88-1539-4C70-8BF9-6C72B5B17F44}"/>
              </a:ext>
            </a:extLst>
          </p:cNvPr>
          <p:cNvPicPr>
            <a:picLocks noChangeAspect="1"/>
          </p:cNvPicPr>
          <p:nvPr/>
        </p:nvPicPr>
        <p:blipFill rotWithShape="1">
          <a:blip r:embed="rId2">
            <a:extLst>
              <a:ext uri="{28A0092B-C50C-407E-A947-70E740481C1C}">
                <a14:useLocalDpi xmlns:a14="http://schemas.microsoft.com/office/drawing/2010/main" val="0"/>
              </a:ext>
            </a:extLst>
          </a:blip>
          <a:srcRect b="9831"/>
          <a:stretch/>
        </p:blipFill>
        <p:spPr>
          <a:xfrm>
            <a:off x="985968" y="609600"/>
            <a:ext cx="9205865" cy="4129668"/>
          </a:xfrm>
          <a:prstGeom prst="rect">
            <a:avLst/>
          </a:prstGeom>
          <a:ln w="19050">
            <a:solidFill>
              <a:schemeClr val="tx1"/>
            </a:solidFill>
          </a:ln>
        </p:spPr>
      </p:pic>
      <p:sp>
        <p:nvSpPr>
          <p:cNvPr id="6" name="Title 5"/>
          <p:cNvSpPr>
            <a:spLocks noGrp="1"/>
          </p:cNvSpPr>
          <p:nvPr>
            <p:ph type="title"/>
          </p:nvPr>
        </p:nvSpPr>
        <p:spPr>
          <a:xfrm>
            <a:off x="985969" y="4473227"/>
            <a:ext cx="8288032" cy="1096648"/>
          </a:xfrm>
        </p:spPr>
        <p:txBody>
          <a:bodyPr vert="horz" lIns="91440" tIns="45720" rIns="91440" bIns="45720" rtlCol="0" anchor="b">
            <a:normAutofit/>
          </a:bodyPr>
          <a:lstStyle/>
          <a:p>
            <a:r>
              <a:rPr lang="en-US" sz="4800" dirty="0" smtClean="0"/>
              <a:t>Multisim </a:t>
            </a:r>
            <a:r>
              <a:rPr lang="en-US" sz="4800" dirty="0"/>
              <a:t>Design </a:t>
            </a:r>
          </a:p>
        </p:txBody>
      </p:sp>
      <p:sp>
        <p:nvSpPr>
          <p:cNvPr id="3" name="Date Placeholder 2"/>
          <p:cNvSpPr>
            <a:spLocks noGrp="1"/>
          </p:cNvSpPr>
          <p:nvPr>
            <p:ph type="dt" sz="half" idx="10"/>
          </p:nvPr>
        </p:nvSpPr>
        <p:spPr>
          <a:xfrm>
            <a:off x="6679155" y="6352651"/>
            <a:ext cx="1437917"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fld id="{B949F413-26C3-4A44-89D8-743E3AA375C0}" type="datetime1">
              <a:rPr kumimoji="0" lang="en-US" b="0" i="0" u="none" strike="noStrike" cap="none" spc="0" normalizeH="0" baseline="0" noProof="0" smtClean="0">
                <a:ln>
                  <a:noFill/>
                </a:ln>
                <a:effectLst/>
                <a:uLnTx/>
                <a:uFillTx/>
              </a:rPr>
              <a:pPr marR="0" lvl="0" indent="0" defTabSz="457200" fontAlgn="auto">
                <a:spcBef>
                  <a:spcPts val="0"/>
                </a:spcBef>
                <a:spcAft>
                  <a:spcPts val="600"/>
                </a:spcAft>
                <a:buClrTx/>
                <a:buSzTx/>
                <a:buFontTx/>
                <a:buNone/>
                <a:tabLst/>
                <a:defRPr/>
              </a:pPr>
              <a:t>12/12/2017</a:t>
            </a:fld>
            <a:endParaRPr kumimoji="0" lang="en-US" b="0" i="0" u="none" strike="noStrike" cap="none" spc="0" normalizeH="0" baseline="0" noProof="0">
              <a:ln>
                <a:noFill/>
              </a:ln>
              <a:effectLst/>
              <a:uLnTx/>
              <a:uFillTx/>
            </a:endParaRPr>
          </a:p>
        </p:txBody>
      </p:sp>
      <p:sp>
        <p:nvSpPr>
          <p:cNvPr id="4" name="Footer Placeholder 3"/>
          <p:cNvSpPr>
            <a:spLocks noGrp="1"/>
          </p:cNvSpPr>
          <p:nvPr>
            <p:ph type="ftr" sz="quarter" idx="11"/>
          </p:nvPr>
        </p:nvSpPr>
        <p:spPr>
          <a:xfrm>
            <a:off x="677334" y="6352651"/>
            <a:ext cx="5528230"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EECT 121</a:t>
            </a:r>
          </a:p>
        </p:txBody>
      </p:sp>
      <p:sp>
        <p:nvSpPr>
          <p:cNvPr id="5" name="Slide Number Placeholder 4"/>
          <p:cNvSpPr>
            <a:spLocks noGrp="1"/>
          </p:cNvSpPr>
          <p:nvPr>
            <p:ph type="sldNum" sz="quarter" idx="12"/>
          </p:nvPr>
        </p:nvSpPr>
        <p:spPr>
          <a:xfrm>
            <a:off x="8542023" y="6352651"/>
            <a:ext cx="683339"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fld id="{235B046A-8E51-4C6B-8F94-46372F10E1F0}" type="slidenum">
              <a:rPr kumimoji="0" lang="en-US" b="0" i="0" u="none" strike="noStrike" cap="none" spc="0" normalizeH="0" baseline="0" noProof="0" smtClean="0">
                <a:ln>
                  <a:noFill/>
                </a:ln>
                <a:effectLst/>
                <a:uLnTx/>
                <a:uFillTx/>
              </a:rPr>
              <a:pPr marR="0" lvl="0" indent="0" defTabSz="457200" fontAlgn="auto">
                <a:spcBef>
                  <a:spcPts val="0"/>
                </a:spcBef>
                <a:spcAft>
                  <a:spcPts val="600"/>
                </a:spcAft>
                <a:buClrTx/>
                <a:buSzTx/>
                <a:buFontTx/>
                <a:buNone/>
                <a:tabLst/>
                <a:defRPr/>
              </a:pPr>
              <a:t>24</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2768589844"/>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435990" y="4569506"/>
            <a:ext cx="8288032" cy="1096648"/>
          </a:xfrm>
        </p:spPr>
        <p:txBody>
          <a:bodyPr vert="horz" lIns="91440" tIns="45720" rIns="91440" bIns="45720" rtlCol="0" anchor="b">
            <a:normAutofit/>
          </a:bodyPr>
          <a:lstStyle/>
          <a:p>
            <a:r>
              <a:rPr lang="en-US" sz="4800" dirty="0"/>
              <a:t>Spice model for LM337</a:t>
            </a:r>
          </a:p>
        </p:txBody>
      </p:sp>
      <p:sp>
        <p:nvSpPr>
          <p:cNvPr id="3" name="Date Placeholder 2"/>
          <p:cNvSpPr>
            <a:spLocks noGrp="1"/>
          </p:cNvSpPr>
          <p:nvPr>
            <p:ph type="dt" sz="half" idx="10"/>
          </p:nvPr>
        </p:nvSpPr>
        <p:spPr>
          <a:xfrm>
            <a:off x="6679155" y="6352651"/>
            <a:ext cx="14379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949F413-26C3-4A44-89D8-743E3AA375C0}"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677334" y="6352651"/>
            <a:ext cx="552823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5" name="Slide Number Placeholder 4"/>
          <p:cNvSpPr>
            <a:spLocks noGrp="1"/>
          </p:cNvSpPr>
          <p:nvPr>
            <p:ph type="sldNum" sz="quarter" idx="12"/>
          </p:nvPr>
        </p:nvSpPr>
        <p:spPr>
          <a:xfrm>
            <a:off x="8542023" y="6352651"/>
            <a:ext cx="6833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25</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BB6E8171-9D94-41CC-9AC0-83572AFC3A62}"/>
              </a:ext>
            </a:extLst>
          </p:cNvPr>
          <p:cNvSpPr/>
          <p:nvPr/>
        </p:nvSpPr>
        <p:spPr>
          <a:xfrm>
            <a:off x="838899" y="56516"/>
            <a:ext cx="4763558" cy="6478697"/>
          </a:xfrm>
          <a:prstGeom prst="rect">
            <a:avLst/>
          </a:prstGeom>
        </p:spPr>
        <p:txBody>
          <a:bodyPr wrap="square">
            <a:spAutoFit/>
          </a:bodyPr>
          <a:lstStyle/>
          <a:p>
            <a:r>
              <a:rPr lang="en-US" sz="500" dirty="0"/>
              <a:t>* IN 		 | | | </a:t>
            </a:r>
          </a:p>
          <a:p>
            <a:r>
              <a:rPr lang="en-US" sz="500" dirty="0"/>
              <a:t>* OUT              | |</a:t>
            </a:r>
          </a:p>
          <a:p>
            <a:r>
              <a:rPr lang="en-US" sz="500" dirty="0"/>
              <a:t>* ADJ                |</a:t>
            </a:r>
          </a:p>
          <a:p>
            <a:r>
              <a:rPr lang="en-US" sz="500" dirty="0"/>
              <a:t>*</a:t>
            </a:r>
          </a:p>
          <a:p>
            <a:r>
              <a:rPr lang="en-US" sz="500" dirty="0"/>
              <a:t>VREF 12 4 DC 1.25</a:t>
            </a:r>
          </a:p>
          <a:p>
            <a:r>
              <a:rPr lang="en-US" sz="500" dirty="0"/>
              <a:t>EREG 3 12 1 2 0.0001981</a:t>
            </a:r>
          </a:p>
          <a:p>
            <a:r>
              <a:rPr lang="en-US" sz="500" dirty="0"/>
              <a:t>IBIAS 4 1 DC 65U</a:t>
            </a:r>
          </a:p>
          <a:p>
            <a:r>
              <a:rPr lang="en-US" sz="500" dirty="0"/>
              <a:t>RIN 4 20 100MEG</a:t>
            </a:r>
          </a:p>
          <a:p>
            <a:r>
              <a:rPr lang="en-US" sz="500" dirty="0"/>
              <a:t>E1 5 1 20 4 600</a:t>
            </a:r>
          </a:p>
          <a:p>
            <a:r>
              <a:rPr lang="en-US" sz="500" dirty="0"/>
              <a:t>R1 5 6 1561</a:t>
            </a:r>
          </a:p>
          <a:p>
            <a:r>
              <a:rPr lang="en-US" sz="500" dirty="0"/>
              <a:t>RPZ 6 11 0.01</a:t>
            </a:r>
          </a:p>
          <a:p>
            <a:r>
              <a:rPr lang="en-US" sz="500" dirty="0"/>
              <a:t>C1 11 1 1U</a:t>
            </a:r>
          </a:p>
          <a:p>
            <a:r>
              <a:rPr lang="en-US" sz="500" dirty="0"/>
              <a:t>E2 7 1 6 1 1</a:t>
            </a:r>
          </a:p>
          <a:p>
            <a:r>
              <a:rPr lang="en-US" sz="500" dirty="0"/>
              <a:t>RB1 7 17 25</a:t>
            </a:r>
          </a:p>
          <a:p>
            <a:r>
              <a:rPr lang="en-US" sz="500" dirty="0"/>
              <a:t>RB2 17 8 50</a:t>
            </a:r>
          </a:p>
          <a:p>
            <a:r>
              <a:rPr lang="en-US" sz="500" dirty="0"/>
              <a:t>DLIMIT 17 18 DMOD</a:t>
            </a:r>
          </a:p>
          <a:p>
            <a:r>
              <a:rPr lang="en-US" sz="500" dirty="0"/>
              <a:t>ELIMIT 18 1 POLY (1) (2,1) .24 -0.0024</a:t>
            </a:r>
          </a:p>
          <a:p>
            <a:r>
              <a:rPr lang="en-US" sz="500" dirty="0"/>
              <a:t>DFLDBCK 17 19 DMOD</a:t>
            </a:r>
          </a:p>
          <a:p>
            <a:r>
              <a:rPr lang="en-US" sz="500" dirty="0"/>
              <a:t>EFLDBCK 19 1 POLY(1) (2,1) 1.0611 -0.0912 0.0026 -2.5E-5</a:t>
            </a:r>
          </a:p>
          <a:p>
            <a:r>
              <a:rPr lang="en-US" sz="500" dirty="0"/>
              <a:t>CBC 8 9 1U</a:t>
            </a:r>
          </a:p>
          <a:p>
            <a:r>
              <a:rPr lang="en-US" sz="500" dirty="0"/>
              <a:t>RBC 9 20 1561</a:t>
            </a:r>
          </a:p>
          <a:p>
            <a:r>
              <a:rPr lang="en-US" sz="500" dirty="0"/>
              <a:t>QPASS 20 8 1 QMOD</a:t>
            </a:r>
          </a:p>
          <a:p>
            <a:r>
              <a:rPr lang="en-US" sz="500" dirty="0"/>
              <a:t>RBOND 20 2 0.0063</a:t>
            </a:r>
          </a:p>
          <a:p>
            <a:r>
              <a:rPr lang="en-US" sz="500" dirty="0"/>
              <a:t>.MODEL QMOD NPN(</a:t>
            </a:r>
          </a:p>
          <a:p>
            <a:r>
              <a:rPr lang="en-US" sz="500" dirty="0"/>
              <a:t>+ IS = 1E-16</a:t>
            </a:r>
          </a:p>
          <a:p>
            <a:r>
              <a:rPr lang="en-US" sz="500" dirty="0"/>
              <a:t>+ BF = 500</a:t>
            </a:r>
          </a:p>
          <a:p>
            <a:r>
              <a:rPr lang="en-US" sz="500" dirty="0"/>
              <a:t>+ NF = 1</a:t>
            </a:r>
          </a:p>
          <a:p>
            <a:r>
              <a:rPr lang="en-US" sz="500" dirty="0"/>
              <a:t>+ VAF = 150</a:t>
            </a:r>
          </a:p>
          <a:p>
            <a:r>
              <a:rPr lang="en-US" sz="500" dirty="0"/>
              <a:t>+ IKF = 9.9999E+13</a:t>
            </a:r>
          </a:p>
          <a:p>
            <a:r>
              <a:rPr lang="en-US" sz="500" dirty="0"/>
              <a:t>+ ISE = 0</a:t>
            </a:r>
          </a:p>
          <a:p>
            <a:r>
              <a:rPr lang="en-US" sz="500" dirty="0"/>
              <a:t>+ NE = 1.5</a:t>
            </a:r>
          </a:p>
          <a:p>
            <a:r>
              <a:rPr lang="en-US" sz="500" dirty="0"/>
              <a:t>+ BR = 1</a:t>
            </a:r>
          </a:p>
          <a:p>
            <a:r>
              <a:rPr lang="en-US" sz="500" dirty="0"/>
              <a:t>+ NR = 1</a:t>
            </a:r>
          </a:p>
          <a:p>
            <a:r>
              <a:rPr lang="en-US" sz="500" dirty="0"/>
              <a:t>+ VAR = 9.9999E+13</a:t>
            </a:r>
          </a:p>
          <a:p>
            <a:r>
              <a:rPr lang="en-US" sz="500" dirty="0"/>
              <a:t>+ IKR = 9.9999E+13</a:t>
            </a:r>
          </a:p>
          <a:p>
            <a:r>
              <a:rPr lang="en-US" sz="500" dirty="0"/>
              <a:t>+ ISC = 0</a:t>
            </a:r>
          </a:p>
          <a:p>
            <a:r>
              <a:rPr lang="en-US" sz="500" dirty="0"/>
              <a:t>+ NC = 2</a:t>
            </a:r>
          </a:p>
          <a:p>
            <a:r>
              <a:rPr lang="en-US" sz="500" dirty="0"/>
              <a:t>+ RB = 0</a:t>
            </a:r>
          </a:p>
          <a:p>
            <a:r>
              <a:rPr lang="en-US" sz="500" dirty="0"/>
              <a:t>+ IRB = 9.9999E+13</a:t>
            </a:r>
          </a:p>
          <a:p>
            <a:r>
              <a:rPr lang="en-US" sz="500" dirty="0"/>
              <a:t>+ RBM = 0</a:t>
            </a:r>
          </a:p>
          <a:p>
            <a:r>
              <a:rPr lang="en-US" sz="500" dirty="0"/>
              <a:t>+ RE = 0</a:t>
            </a:r>
          </a:p>
          <a:p>
            <a:r>
              <a:rPr lang="en-US" sz="500" dirty="0"/>
              <a:t>+ RC = 0</a:t>
            </a:r>
          </a:p>
          <a:p>
            <a:r>
              <a:rPr lang="en-US" sz="500" dirty="0"/>
              <a:t>+ CJE = 0</a:t>
            </a:r>
          </a:p>
          <a:p>
            <a:r>
              <a:rPr lang="en-US" sz="500" dirty="0"/>
              <a:t>+ VJE = .75</a:t>
            </a:r>
          </a:p>
          <a:p>
            <a:r>
              <a:rPr lang="en-US" sz="500" dirty="0"/>
              <a:t>+ MJE = .33</a:t>
            </a:r>
          </a:p>
          <a:p>
            <a:r>
              <a:rPr lang="en-US" sz="500" dirty="0"/>
              <a:t>+ TF = 0</a:t>
            </a:r>
          </a:p>
          <a:p>
            <a:r>
              <a:rPr lang="en-US" sz="500" dirty="0"/>
              <a:t>+ XTF = 0</a:t>
            </a:r>
          </a:p>
          <a:p>
            <a:r>
              <a:rPr lang="en-US" sz="500" dirty="0"/>
              <a:t>+ VTF = 9.9999E+13</a:t>
            </a:r>
          </a:p>
          <a:p>
            <a:r>
              <a:rPr lang="en-US" sz="500" dirty="0"/>
              <a:t>+ ITF = 0</a:t>
            </a:r>
          </a:p>
          <a:p>
            <a:r>
              <a:rPr lang="en-US" sz="500" dirty="0"/>
              <a:t>+ PTF = 0</a:t>
            </a:r>
          </a:p>
          <a:p>
            <a:r>
              <a:rPr lang="en-US" sz="500" dirty="0"/>
              <a:t>+ CJC = 0</a:t>
            </a:r>
          </a:p>
          <a:p>
            <a:r>
              <a:rPr lang="en-US" sz="500" dirty="0"/>
              <a:t>+ VJC = .75</a:t>
            </a:r>
          </a:p>
          <a:p>
            <a:r>
              <a:rPr lang="en-US" sz="500" dirty="0"/>
              <a:t>+ MJC = .33</a:t>
            </a:r>
          </a:p>
          <a:p>
            <a:r>
              <a:rPr lang="en-US" sz="500" dirty="0"/>
              <a:t>+ XCJC = 1</a:t>
            </a:r>
          </a:p>
          <a:p>
            <a:r>
              <a:rPr lang="en-US" sz="500" dirty="0"/>
              <a:t>+ TR = 0</a:t>
            </a:r>
          </a:p>
          <a:p>
            <a:r>
              <a:rPr lang="en-US" sz="500" dirty="0"/>
              <a:t>+ CJS = 0</a:t>
            </a:r>
          </a:p>
          <a:p>
            <a:r>
              <a:rPr lang="en-US" sz="500" dirty="0"/>
              <a:t>+ VJS = .75</a:t>
            </a:r>
          </a:p>
          <a:p>
            <a:r>
              <a:rPr lang="en-US" sz="500" dirty="0"/>
              <a:t>+ MJS = 0</a:t>
            </a:r>
          </a:p>
          <a:p>
            <a:r>
              <a:rPr lang="en-US" sz="500" dirty="0"/>
              <a:t>+ XTB = 0</a:t>
            </a:r>
          </a:p>
          <a:p>
            <a:r>
              <a:rPr lang="en-US" sz="500" dirty="0"/>
              <a:t>+ EG = 1.11</a:t>
            </a:r>
          </a:p>
          <a:p>
            <a:r>
              <a:rPr lang="en-US" sz="500" dirty="0"/>
              <a:t>+ XTI = 3</a:t>
            </a:r>
          </a:p>
          <a:p>
            <a:r>
              <a:rPr lang="en-US" sz="500" dirty="0"/>
              <a:t>+ KF = 0</a:t>
            </a:r>
          </a:p>
          <a:p>
            <a:r>
              <a:rPr lang="en-US" sz="500" dirty="0"/>
              <a:t>+ AF = 1</a:t>
            </a:r>
          </a:p>
          <a:p>
            <a:r>
              <a:rPr lang="en-US" sz="500" dirty="0"/>
              <a:t>+ FC = .5</a:t>
            </a:r>
          </a:p>
          <a:p>
            <a:r>
              <a:rPr lang="en-US" sz="500" dirty="0"/>
              <a:t>+ )</a:t>
            </a:r>
          </a:p>
          <a:p>
            <a:r>
              <a:rPr lang="en-US" sz="500" dirty="0"/>
              <a:t>.MODEL DMOD D(</a:t>
            </a:r>
          </a:p>
          <a:p>
            <a:r>
              <a:rPr lang="en-US" sz="500" dirty="0"/>
              <a:t>+ IS = 1E-15.9</a:t>
            </a:r>
          </a:p>
          <a:p>
            <a:r>
              <a:rPr lang="en-US" sz="500" dirty="0"/>
              <a:t>+ RS = 0</a:t>
            </a:r>
          </a:p>
          <a:p>
            <a:r>
              <a:rPr lang="en-US" sz="500" dirty="0"/>
              <a:t>+ N = 1</a:t>
            </a:r>
          </a:p>
          <a:p>
            <a:r>
              <a:rPr lang="en-US" sz="500" dirty="0"/>
              <a:t>+ TT = 0</a:t>
            </a:r>
          </a:p>
          <a:p>
            <a:r>
              <a:rPr lang="en-US" sz="500" dirty="0"/>
              <a:t>+ CJO = 0</a:t>
            </a:r>
          </a:p>
          <a:p>
            <a:r>
              <a:rPr lang="en-US" sz="500" dirty="0"/>
              <a:t>+ VJ = 1</a:t>
            </a:r>
          </a:p>
          <a:p>
            <a:r>
              <a:rPr lang="en-US" sz="500" dirty="0"/>
              <a:t>+ M = .5</a:t>
            </a:r>
          </a:p>
          <a:p>
            <a:r>
              <a:rPr lang="en-US" sz="500" dirty="0"/>
              <a:t>+ EG = 1.11</a:t>
            </a:r>
          </a:p>
          <a:p>
            <a:r>
              <a:rPr lang="en-US" sz="500" dirty="0"/>
              <a:t>+ XTI = 3</a:t>
            </a:r>
          </a:p>
          <a:p>
            <a:r>
              <a:rPr lang="en-US" sz="500" dirty="0"/>
              <a:t>+ KF = 0</a:t>
            </a:r>
          </a:p>
          <a:p>
            <a:r>
              <a:rPr lang="en-US" sz="500" dirty="0"/>
              <a:t>+ AF = 1</a:t>
            </a:r>
          </a:p>
          <a:p>
            <a:r>
              <a:rPr lang="en-US" sz="500" dirty="0"/>
              <a:t>+ FC = .5</a:t>
            </a:r>
          </a:p>
          <a:p>
            <a:r>
              <a:rPr lang="en-US" sz="500" dirty="0"/>
              <a:t>+ BV = 9.9999E+13</a:t>
            </a:r>
          </a:p>
          <a:p>
            <a:r>
              <a:rPr lang="en-US" sz="500" dirty="0"/>
              <a:t>+ IBV = .001</a:t>
            </a:r>
          </a:p>
          <a:p>
            <a:r>
              <a:rPr lang="en-US" sz="500" dirty="0"/>
              <a:t>+ )</a:t>
            </a:r>
          </a:p>
          <a:p>
            <a:r>
              <a:rPr lang="en-US" sz="500" dirty="0"/>
              <a:t>.ENDS LM137HVH</a:t>
            </a:r>
          </a:p>
          <a:p>
            <a:r>
              <a:rPr lang="en-US" sz="500" dirty="0"/>
              <a:t>*$</a:t>
            </a:r>
          </a:p>
        </p:txBody>
      </p:sp>
      <p:pic>
        <p:nvPicPr>
          <p:cNvPr id="8" name="Picture 7">
            <a:extLst>
              <a:ext uri="{FF2B5EF4-FFF2-40B4-BE49-F238E27FC236}">
                <a16:creationId xmlns:a16="http://schemas.microsoft.com/office/drawing/2014/main" id="{F40AEB04-0BA0-423D-846F-167141903E72}"/>
              </a:ext>
            </a:extLst>
          </p:cNvPr>
          <p:cNvPicPr>
            <a:picLocks noChangeAspect="1"/>
          </p:cNvPicPr>
          <p:nvPr/>
        </p:nvPicPr>
        <p:blipFill>
          <a:blip r:embed="rId2"/>
          <a:stretch>
            <a:fillRect/>
          </a:stretch>
        </p:blipFill>
        <p:spPr>
          <a:xfrm>
            <a:off x="3024188" y="200025"/>
            <a:ext cx="2578270" cy="2710181"/>
          </a:xfrm>
          <a:prstGeom prst="rect">
            <a:avLst/>
          </a:prstGeom>
        </p:spPr>
      </p:pic>
      <p:sp>
        <p:nvSpPr>
          <p:cNvPr id="10" name="TextBox 9">
            <a:extLst>
              <a:ext uri="{FF2B5EF4-FFF2-40B4-BE49-F238E27FC236}">
                <a16:creationId xmlns:a16="http://schemas.microsoft.com/office/drawing/2014/main" id="{65972A2A-250E-4D6D-8426-A50C938CEB91}"/>
              </a:ext>
            </a:extLst>
          </p:cNvPr>
          <p:cNvSpPr txBox="1"/>
          <p:nvPr/>
        </p:nvSpPr>
        <p:spPr>
          <a:xfrm>
            <a:off x="5914991" y="200025"/>
            <a:ext cx="3007349" cy="1477328"/>
          </a:xfrm>
          <a:prstGeom prst="rect">
            <a:avLst/>
          </a:prstGeom>
          <a:noFill/>
        </p:spPr>
        <p:txBody>
          <a:bodyPr wrap="square" rtlCol="0">
            <a:spAutoFit/>
          </a:bodyPr>
          <a:lstStyle/>
          <a:p>
            <a:r>
              <a:rPr lang="en-US" dirty="0"/>
              <a:t>This design required us to make a component in the “component wizard” do to the lm337 missing from the provided data base.</a:t>
            </a:r>
          </a:p>
        </p:txBody>
      </p:sp>
    </p:spTree>
    <p:extLst>
      <p:ext uri="{BB962C8B-B14F-4D97-AF65-F5344CB8AC3E}">
        <p14:creationId xmlns:p14="http://schemas.microsoft.com/office/powerpoint/2010/main" val="3171251105"/>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CCBEB0-250D-48C7-958A-E19ED2A2C530}"/>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a:t>Conclusion and lab notes</a:t>
            </a:r>
          </a:p>
        </p:txBody>
      </p:sp>
      <p:sp>
        <p:nvSpPr>
          <p:cNvPr id="12" name="Text Placeholder 11">
            <a:extLst>
              <a:ext uri="{FF2B5EF4-FFF2-40B4-BE49-F238E27FC236}">
                <a16:creationId xmlns:a16="http://schemas.microsoft.com/office/drawing/2014/main" id="{456C0071-EBA9-480B-A139-B8F7C752B015}"/>
              </a:ext>
            </a:extLst>
          </p:cNvPr>
          <p:cNvSpPr>
            <a:spLocks noGrp="1"/>
          </p:cNvSpPr>
          <p:nvPr>
            <p:ph type="body" sz="half" idx="2"/>
          </p:nvPr>
        </p:nvSpPr>
        <p:spPr>
          <a:xfrm>
            <a:off x="685167" y="2160589"/>
            <a:ext cx="11044378" cy="3588570"/>
          </a:xfrm>
        </p:spPr>
        <p:txBody>
          <a:bodyPr vert="horz" lIns="91440" tIns="45720" rIns="91440" bIns="45720" rtlCol="0">
            <a:normAutofit/>
          </a:bodyPr>
          <a:lstStyle/>
          <a:p>
            <a:pPr>
              <a:buFont typeface="Wingdings 3" charset="2"/>
              <a:buChar char=""/>
            </a:pPr>
            <a:r>
              <a:rPr lang="en-US" sz="2400" dirty="0"/>
              <a:t>Observations: </a:t>
            </a:r>
            <a:r>
              <a:rPr lang="en-US" sz="2000" dirty="0"/>
              <a:t>This proved to be a very challenging lab for our group, requiring multiple redesigns of our spice model, our simulation, and our BOM. It took weeks of research to grasp the concepts and to find an adequate design that met the performance requirements of the design. Sadly though our material did not arrive in time to build the finished product, so we remain uncertain to the viability of our design.  </a:t>
            </a:r>
          </a:p>
          <a:p>
            <a:pPr>
              <a:buFont typeface="Wingdings 3" charset="2"/>
              <a:buChar char=""/>
            </a:pPr>
            <a:endParaRPr lang="en-US" dirty="0"/>
          </a:p>
        </p:txBody>
      </p:sp>
      <p:sp>
        <p:nvSpPr>
          <p:cNvPr id="7" name="Date Placeholder 6">
            <a:extLst>
              <a:ext uri="{FF2B5EF4-FFF2-40B4-BE49-F238E27FC236}">
                <a16:creationId xmlns:a16="http://schemas.microsoft.com/office/drawing/2014/main" id="{B6FB1B4D-4576-472A-9937-BD1B7943E1EC}"/>
              </a:ext>
            </a:extLst>
          </p:cNvPr>
          <p:cNvSpPr>
            <a:spLocks noGrp="1"/>
          </p:cNvSpPr>
          <p:nvPr>
            <p:ph type="dt" sz="half" idx="10"/>
          </p:nvPr>
        </p:nvSpPr>
        <p:spPr>
          <a:xfrm>
            <a:off x="6679155" y="6041362"/>
            <a:ext cx="14379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B1C02F3-B4AA-499E-B9E5-D613C3A7C149}"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96B10D9-62A9-476D-9A04-419582CA03B2}"/>
              </a:ext>
            </a:extLst>
          </p:cNvPr>
          <p:cNvSpPr>
            <a:spLocks noGrp="1"/>
          </p:cNvSpPr>
          <p:nvPr>
            <p:ph type="ftr" sz="quarter" idx="11"/>
          </p:nvPr>
        </p:nvSpPr>
        <p:spPr>
          <a:xfrm>
            <a:off x="677334" y="6041362"/>
            <a:ext cx="554103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9" name="Slide Number Placeholder 8">
            <a:extLst>
              <a:ext uri="{FF2B5EF4-FFF2-40B4-BE49-F238E27FC236}">
                <a16:creationId xmlns:a16="http://schemas.microsoft.com/office/drawing/2014/main" id="{E17BCF48-232E-4951-8FB0-376230BACE22}"/>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26</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168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Lab 5: Bipolar Junction Transistors</a:t>
            </a:r>
          </a:p>
        </p:txBody>
      </p:sp>
      <p:sp>
        <p:nvSpPr>
          <p:cNvPr id="4" name="Date Placeholder 3"/>
          <p:cNvSpPr>
            <a:spLocks noGrp="1"/>
          </p:cNvSpPr>
          <p:nvPr>
            <p:ph type="dt" sz="half" idx="10"/>
          </p:nvPr>
        </p:nvSpPr>
        <p:spPr>
          <a:xfrm>
            <a:off x="7249738" y="6041362"/>
            <a:ext cx="911939" cy="365125"/>
          </a:xfrm>
        </p:spPr>
        <p:txBody>
          <a:bodyPr/>
          <a:lstStyle/>
          <a:p>
            <a:fld id="{ED18909C-97CC-43FC-A590-4EFE17E1064E}"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27</a:t>
            </a:fld>
            <a:endParaRPr lang="en-US" dirty="0"/>
          </a:p>
        </p:txBody>
      </p:sp>
      <p:pic>
        <p:nvPicPr>
          <p:cNvPr id="11" name="Picture 10">
            <a:extLst>
              <a:ext uri="{FF2B5EF4-FFF2-40B4-BE49-F238E27FC236}">
                <a16:creationId xmlns:a16="http://schemas.microsoft.com/office/drawing/2014/main" id="{BF17B0B2-69C9-48B2-BF3B-BDFD85873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930400"/>
            <a:ext cx="4958765" cy="3849149"/>
          </a:xfrm>
          <a:prstGeom prst="rect">
            <a:avLst/>
          </a:prstGeom>
        </p:spPr>
      </p:pic>
      <p:sp>
        <p:nvSpPr>
          <p:cNvPr id="14" name="TextBox 13">
            <a:extLst>
              <a:ext uri="{FF2B5EF4-FFF2-40B4-BE49-F238E27FC236}">
                <a16:creationId xmlns:a16="http://schemas.microsoft.com/office/drawing/2014/main" id="{FB4352C7-6FED-4058-B6C0-652BD275E04F}"/>
              </a:ext>
            </a:extLst>
          </p:cNvPr>
          <p:cNvSpPr txBox="1"/>
          <p:nvPr/>
        </p:nvSpPr>
        <p:spPr>
          <a:xfrm>
            <a:off x="5991458" y="1930400"/>
            <a:ext cx="2927185" cy="3880773"/>
          </a:xfrm>
          <a:prstGeom prst="rect">
            <a:avLst/>
          </a:prstGeom>
        </p:spPr>
        <p:txBody>
          <a:bodyPr vert="horz" lIns="91440" tIns="45720" rIns="91440" bIns="45720" rtlCol="0">
            <a:normAutofit/>
          </a:bodyPr>
          <a:lstStyle/>
          <a:p>
            <a:pPr lvl="0" defTabSz="457200">
              <a:spcBef>
                <a:spcPts val="1000"/>
              </a:spcBef>
              <a:buClr>
                <a:schemeClr val="accent1"/>
              </a:buClr>
              <a:buSzPct val="80000"/>
              <a:buFont typeface="Wingdings 3" charset="2"/>
              <a:buChar char=""/>
            </a:pPr>
            <a:r>
              <a:rPr lang="en-US" sz="1600" dirty="0"/>
              <a:t>In this lab we experimented with BJT’s used as a switch.</a:t>
            </a:r>
            <a:endParaRPr lang="en-US" sz="1500" dirty="0">
              <a:solidFill>
                <a:schemeClr val="tx1">
                  <a:lumMod val="75000"/>
                  <a:lumOff val="25000"/>
                </a:schemeClr>
              </a:solidFill>
            </a:endParaRPr>
          </a:p>
        </p:txBody>
      </p:sp>
    </p:spTree>
    <p:extLst>
      <p:ext uri="{BB962C8B-B14F-4D97-AF65-F5344CB8AC3E}">
        <p14:creationId xmlns:p14="http://schemas.microsoft.com/office/powerpoint/2010/main" val="7425404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C7B05-F056-4ABF-93EE-59A2DA458E38}"/>
              </a:ext>
            </a:extLst>
          </p:cNvPr>
          <p:cNvSpPr>
            <a:spLocks noGrp="1"/>
          </p:cNvSpPr>
          <p:nvPr>
            <p:ph type="title"/>
          </p:nvPr>
        </p:nvSpPr>
        <p:spPr>
          <a:xfrm>
            <a:off x="667037" y="438076"/>
            <a:ext cx="5123515" cy="2369093"/>
          </a:xfrm>
        </p:spPr>
        <p:txBody>
          <a:bodyPr vert="horz" lIns="91440" tIns="45720" rIns="91440" bIns="45720" rtlCol="0" anchor="b">
            <a:normAutofit/>
          </a:bodyPr>
          <a:lstStyle/>
          <a:p>
            <a:r>
              <a:rPr lang="en-US" sz="4800" dirty="0"/>
              <a:t>Resources and components</a:t>
            </a:r>
          </a:p>
        </p:txBody>
      </p:sp>
      <p:sp>
        <p:nvSpPr>
          <p:cNvPr id="8" name="Text Placeholder 7">
            <a:extLst>
              <a:ext uri="{FF2B5EF4-FFF2-40B4-BE49-F238E27FC236}">
                <a16:creationId xmlns:a16="http://schemas.microsoft.com/office/drawing/2014/main" id="{1B8819E6-40C9-4B61-848F-8FD344F6380A}"/>
              </a:ext>
            </a:extLst>
          </p:cNvPr>
          <p:cNvSpPr>
            <a:spLocks noGrp="1"/>
          </p:cNvSpPr>
          <p:nvPr>
            <p:ph type="body" sz="half" idx="2"/>
          </p:nvPr>
        </p:nvSpPr>
        <p:spPr>
          <a:xfrm>
            <a:off x="677335" y="3048000"/>
            <a:ext cx="5113217" cy="2618154"/>
          </a:xfrm>
        </p:spPr>
        <p:txBody>
          <a:bodyPr vert="horz" lIns="91440" tIns="45720" rIns="91440" bIns="45720" rtlCol="0" anchor="t">
            <a:normAutofit/>
          </a:bodyPr>
          <a:lstStyle/>
          <a:p>
            <a:r>
              <a:rPr lang="en-US" dirty="0"/>
              <a:t>: LED, Breadboard, Function Generator, Multimeter, DC Power Supply, 2x 220 Ohm Resistors, 2N2222A NPN Transistor.</a:t>
            </a:r>
          </a:p>
          <a:p>
            <a:r>
              <a:rPr lang="pt-BR" sz="1600" dirty="0">
                <a:solidFill>
                  <a:schemeClr val="tx1">
                    <a:lumMod val="50000"/>
                    <a:lumOff val="50000"/>
                  </a:schemeClr>
                </a:solidFill>
                <a:hlinkClick r:id="rId2"/>
              </a:rPr>
              <a:t>http://ivytechengineering.com/info/stores/transistors/files/2n2222.pdf</a:t>
            </a:r>
            <a:endParaRPr lang="pt-BR" sz="1600" dirty="0">
              <a:solidFill>
                <a:schemeClr val="tx1">
                  <a:lumMod val="50000"/>
                  <a:lumOff val="50000"/>
                </a:schemeClr>
              </a:solidFill>
            </a:endParaRPr>
          </a:p>
        </p:txBody>
      </p:sp>
      <p:sp>
        <p:nvSpPr>
          <p:cNvPr id="3" name="Date Placeholder 2">
            <a:extLst>
              <a:ext uri="{FF2B5EF4-FFF2-40B4-BE49-F238E27FC236}">
                <a16:creationId xmlns:a16="http://schemas.microsoft.com/office/drawing/2014/main" id="{5BC39DAD-4D4A-42D5-B052-0D4E52DEDFE4}"/>
              </a:ext>
            </a:extLst>
          </p:cNvPr>
          <p:cNvSpPr>
            <a:spLocks noGrp="1"/>
          </p:cNvSpPr>
          <p:nvPr>
            <p:ph type="dt" sz="half" idx="10"/>
          </p:nvPr>
        </p:nvSpPr>
        <p:spPr>
          <a:xfrm>
            <a:off x="6670145" y="6041362"/>
            <a:ext cx="14469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92E1B5C-31A2-4D07-B25A-AAABFCDA6891}"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4FF69CB2-6E1C-489A-9952-83A04E8B5F66}"/>
              </a:ext>
            </a:extLst>
          </p:cNvPr>
          <p:cNvSpPr>
            <a:spLocks noGrp="1"/>
          </p:cNvSpPr>
          <p:nvPr>
            <p:ph type="ftr" sz="quarter" idx="11"/>
          </p:nvPr>
        </p:nvSpPr>
        <p:spPr>
          <a:xfrm>
            <a:off x="677335" y="6041362"/>
            <a:ext cx="4841344"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EECT 121</a:t>
            </a:r>
          </a:p>
        </p:txBody>
      </p:sp>
      <p:sp>
        <p:nvSpPr>
          <p:cNvPr id="5" name="Slide Number Placeholder 4">
            <a:extLst>
              <a:ext uri="{FF2B5EF4-FFF2-40B4-BE49-F238E27FC236}">
                <a16:creationId xmlns:a16="http://schemas.microsoft.com/office/drawing/2014/main" id="{CC9B6BF4-4168-4D0E-9C3A-3056650B3FE0}"/>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28</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p:cNvPicPr>
            <a:picLocks noChangeAspect="1"/>
          </p:cNvPicPr>
          <p:nvPr/>
        </p:nvPicPr>
        <p:blipFill>
          <a:blip r:embed="rId3"/>
          <a:stretch>
            <a:fillRect/>
          </a:stretch>
        </p:blipFill>
        <p:spPr>
          <a:xfrm>
            <a:off x="6450402" y="438076"/>
            <a:ext cx="4963860" cy="5538623"/>
          </a:xfrm>
          <a:prstGeom prst="rect">
            <a:avLst/>
          </a:prstGeom>
        </p:spPr>
      </p:pic>
    </p:spTree>
    <p:extLst>
      <p:ext uri="{BB962C8B-B14F-4D97-AF65-F5344CB8AC3E}">
        <p14:creationId xmlns:p14="http://schemas.microsoft.com/office/powerpoint/2010/main" val="209350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A picture containing screenshot&#10;&#10;Description generated with high confidence">
            <a:extLst>
              <a:ext uri="{FF2B5EF4-FFF2-40B4-BE49-F238E27FC236}">
                <a16:creationId xmlns:a16="http://schemas.microsoft.com/office/drawing/2014/main" id="{00CA4A88-1539-4C70-8BF9-6C72B5B17F44}"/>
              </a:ext>
            </a:extLst>
          </p:cNvPr>
          <p:cNvPicPr>
            <a:picLocks noChangeAspect="1"/>
          </p:cNvPicPr>
          <p:nvPr/>
        </p:nvPicPr>
        <p:blipFill rotWithShape="1">
          <a:blip r:embed="rId2">
            <a:extLst>
              <a:ext uri="{28A0092B-C50C-407E-A947-70E740481C1C}">
                <a14:useLocalDpi xmlns:a14="http://schemas.microsoft.com/office/drawing/2010/main" val="0"/>
              </a:ext>
            </a:extLst>
          </a:blip>
          <a:srcRect t="11156" b="9447"/>
          <a:stretch/>
        </p:blipFill>
        <p:spPr>
          <a:xfrm>
            <a:off x="985969" y="609600"/>
            <a:ext cx="8103206" cy="3635025"/>
          </a:xfrm>
          <a:prstGeom prst="rect">
            <a:avLst/>
          </a:prstGeom>
        </p:spPr>
      </p:pic>
      <p:sp>
        <p:nvSpPr>
          <p:cNvPr id="6" name="Title 5"/>
          <p:cNvSpPr>
            <a:spLocks noGrp="1"/>
          </p:cNvSpPr>
          <p:nvPr>
            <p:ph type="title"/>
          </p:nvPr>
        </p:nvSpPr>
        <p:spPr>
          <a:xfrm>
            <a:off x="985969" y="4473227"/>
            <a:ext cx="8288032" cy="1096648"/>
          </a:xfrm>
        </p:spPr>
        <p:txBody>
          <a:bodyPr vert="horz" lIns="91440" tIns="45720" rIns="91440" bIns="45720" rtlCol="0" anchor="b">
            <a:normAutofit/>
          </a:bodyPr>
          <a:lstStyle/>
          <a:p>
            <a:r>
              <a:rPr lang="en-US" sz="4800" dirty="0" smtClean="0"/>
              <a:t>Multisim </a:t>
            </a:r>
            <a:r>
              <a:rPr lang="en-US" sz="4800" dirty="0"/>
              <a:t>Design </a:t>
            </a:r>
          </a:p>
        </p:txBody>
      </p:sp>
      <p:sp>
        <p:nvSpPr>
          <p:cNvPr id="3" name="Date Placeholder 2"/>
          <p:cNvSpPr>
            <a:spLocks noGrp="1"/>
          </p:cNvSpPr>
          <p:nvPr>
            <p:ph type="dt" sz="half" idx="10"/>
          </p:nvPr>
        </p:nvSpPr>
        <p:spPr>
          <a:xfrm>
            <a:off x="6679155" y="6352651"/>
            <a:ext cx="1437917"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fld id="{B949F413-26C3-4A44-89D8-743E3AA375C0}" type="datetime1">
              <a:rPr kumimoji="0" lang="en-US" b="0" i="0" u="none" strike="noStrike" cap="none" spc="0" normalizeH="0" baseline="0" noProof="0" smtClean="0">
                <a:ln>
                  <a:noFill/>
                </a:ln>
                <a:effectLst/>
                <a:uLnTx/>
                <a:uFillTx/>
              </a:rPr>
              <a:pPr marR="0" lvl="0" indent="0" defTabSz="457200" fontAlgn="auto">
                <a:spcBef>
                  <a:spcPts val="0"/>
                </a:spcBef>
                <a:spcAft>
                  <a:spcPts val="600"/>
                </a:spcAft>
                <a:buClrTx/>
                <a:buSzTx/>
                <a:buFontTx/>
                <a:buNone/>
                <a:tabLst/>
                <a:defRPr/>
              </a:pPr>
              <a:t>12/12/2017</a:t>
            </a:fld>
            <a:endParaRPr kumimoji="0" lang="en-US" b="0" i="0" u="none" strike="noStrike" cap="none" spc="0" normalizeH="0" baseline="0" noProof="0">
              <a:ln>
                <a:noFill/>
              </a:ln>
              <a:effectLst/>
              <a:uLnTx/>
              <a:uFillTx/>
            </a:endParaRPr>
          </a:p>
        </p:txBody>
      </p:sp>
      <p:sp>
        <p:nvSpPr>
          <p:cNvPr id="4" name="Footer Placeholder 3"/>
          <p:cNvSpPr>
            <a:spLocks noGrp="1"/>
          </p:cNvSpPr>
          <p:nvPr>
            <p:ph type="ftr" sz="quarter" idx="11"/>
          </p:nvPr>
        </p:nvSpPr>
        <p:spPr>
          <a:xfrm>
            <a:off x="677334" y="6352651"/>
            <a:ext cx="5528230"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EECT 121</a:t>
            </a:r>
          </a:p>
        </p:txBody>
      </p:sp>
      <p:sp>
        <p:nvSpPr>
          <p:cNvPr id="5" name="Slide Number Placeholder 4"/>
          <p:cNvSpPr>
            <a:spLocks noGrp="1"/>
          </p:cNvSpPr>
          <p:nvPr>
            <p:ph type="sldNum" sz="quarter" idx="12"/>
          </p:nvPr>
        </p:nvSpPr>
        <p:spPr>
          <a:xfrm>
            <a:off x="8542023" y="6352651"/>
            <a:ext cx="683339"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fld id="{235B046A-8E51-4C6B-8F94-46372F10E1F0}" type="slidenum">
              <a:rPr kumimoji="0" lang="en-US" b="0" i="0" u="none" strike="noStrike" cap="none" spc="0" normalizeH="0" baseline="0" noProof="0" smtClean="0">
                <a:ln>
                  <a:noFill/>
                </a:ln>
                <a:effectLst/>
                <a:uLnTx/>
                <a:uFillTx/>
              </a:rPr>
              <a:pPr marR="0" lvl="0" indent="0" defTabSz="457200" fontAlgn="auto">
                <a:spcBef>
                  <a:spcPts val="0"/>
                </a:spcBef>
                <a:spcAft>
                  <a:spcPts val="600"/>
                </a:spcAft>
                <a:buClrTx/>
                <a:buSzTx/>
                <a:buFontTx/>
                <a:buNone/>
                <a:tabLst/>
                <a:defRPr/>
              </a:pPr>
              <a:t>29</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6758802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773237" y="1608428"/>
            <a:ext cx="2320025" cy="3551365"/>
          </a:xfrm>
          <a:prstGeom prst="rect">
            <a:avLst/>
          </a:prstGeom>
        </p:spPr>
      </p:pic>
      <p:sp>
        <p:nvSpPr>
          <p:cNvPr id="2" name="Title 1"/>
          <p:cNvSpPr>
            <a:spLocks noGrp="1"/>
          </p:cNvSpPr>
          <p:nvPr>
            <p:ph type="title"/>
          </p:nvPr>
        </p:nvSpPr>
        <p:spPr/>
        <p:txBody>
          <a:bodyPr/>
          <a:lstStyle/>
          <a:p>
            <a:r>
              <a:rPr lang="en-US" dirty="0"/>
              <a:t>Table of Contents</a:t>
            </a:r>
          </a:p>
        </p:txBody>
      </p:sp>
      <p:sp>
        <p:nvSpPr>
          <p:cNvPr id="4" name="Date Placeholder 3"/>
          <p:cNvSpPr>
            <a:spLocks noGrp="1"/>
          </p:cNvSpPr>
          <p:nvPr>
            <p:ph type="dt" sz="half" idx="10"/>
          </p:nvPr>
        </p:nvSpPr>
        <p:spPr/>
        <p:txBody>
          <a:bodyPr/>
          <a:lstStyle/>
          <a:p>
            <a:fld id="{1E19EDD3-A7C4-40B0-90F3-A3B5FCAECF59}"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3</a:t>
            </a:fld>
            <a:endParaRPr lang="en-US" dirty="0"/>
          </a:p>
        </p:txBody>
      </p:sp>
      <p:graphicFrame>
        <p:nvGraphicFramePr>
          <p:cNvPr id="11" name="Content Placeholder 8"/>
          <p:cNvGraphicFramePr>
            <a:graphicFrameLocks/>
          </p:cNvGraphicFramePr>
          <p:nvPr>
            <p:extLst>
              <p:ext uri="{D42A27DB-BD31-4B8C-83A1-F6EECF244321}">
                <p14:modId xmlns:p14="http://schemas.microsoft.com/office/powerpoint/2010/main" val="1420765188"/>
              </p:ext>
            </p:extLst>
          </p:nvPr>
        </p:nvGraphicFramePr>
        <p:xfrm>
          <a:off x="677334" y="1743564"/>
          <a:ext cx="4064238" cy="3118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72007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and Test:</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30</a:t>
            </a:fld>
            <a:endParaRPr lang="en-US" dirty="0"/>
          </a:p>
        </p:txBody>
      </p:sp>
      <p:pic>
        <p:nvPicPr>
          <p:cNvPr id="6" name="Picture 5"/>
          <p:cNvPicPr>
            <a:picLocks noChangeAspect="1"/>
          </p:cNvPicPr>
          <p:nvPr/>
        </p:nvPicPr>
        <p:blipFill>
          <a:blip r:embed="rId2"/>
          <a:stretch>
            <a:fillRect/>
          </a:stretch>
        </p:blipFill>
        <p:spPr>
          <a:xfrm>
            <a:off x="4754747" y="1270000"/>
            <a:ext cx="3362325" cy="4657725"/>
          </a:xfrm>
          <a:prstGeom prst="rect">
            <a:avLst/>
          </a:prstGeom>
        </p:spPr>
      </p:pic>
    </p:spTree>
    <p:extLst>
      <p:ext uri="{BB962C8B-B14F-4D97-AF65-F5344CB8AC3E}">
        <p14:creationId xmlns:p14="http://schemas.microsoft.com/office/powerpoint/2010/main" val="1630421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CCBEB0-250D-48C7-958A-E19ED2A2C530}"/>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a:t>Conclusion and lab notes</a:t>
            </a:r>
          </a:p>
        </p:txBody>
      </p:sp>
      <p:sp>
        <p:nvSpPr>
          <p:cNvPr id="3" name="Content Placeholder 2">
            <a:extLst>
              <a:ext uri="{FF2B5EF4-FFF2-40B4-BE49-F238E27FC236}">
                <a16:creationId xmlns:a16="http://schemas.microsoft.com/office/drawing/2014/main" id="{B2AF14D3-71A0-47C0-8F6A-88799387C19E}"/>
              </a:ext>
            </a:extLst>
          </p:cNvPr>
          <p:cNvSpPr>
            <a:spLocks noGrp="1"/>
          </p:cNvSpPr>
          <p:nvPr>
            <p:ph idx="1"/>
          </p:nvPr>
        </p:nvSpPr>
        <p:spPr/>
        <p:txBody>
          <a:bodyPr/>
          <a:lstStyle/>
          <a:p>
            <a:r>
              <a:rPr lang="en-US" dirty="0"/>
              <a:t>Names: ­­­­­­­­­­­­­­­­Evan Wilson, ­­­­­­­­­­­­­­­­</a:t>
            </a:r>
            <a:r>
              <a:rPr lang="en-US" dirty="0" err="1"/>
              <a:t>Cohlten</a:t>
            </a:r>
            <a:r>
              <a:rPr lang="en-US" dirty="0"/>
              <a:t> Green, Jonathan Johnston.</a:t>
            </a:r>
          </a:p>
          <a:p>
            <a:r>
              <a:rPr lang="en-US" dirty="0"/>
              <a:t>Date: 10/31/2017</a:t>
            </a:r>
          </a:p>
          <a:p>
            <a:endParaRPr lang="en-US" dirty="0"/>
          </a:p>
        </p:txBody>
      </p:sp>
      <p:sp>
        <p:nvSpPr>
          <p:cNvPr id="12" name="Text Placeholder 11">
            <a:extLst>
              <a:ext uri="{FF2B5EF4-FFF2-40B4-BE49-F238E27FC236}">
                <a16:creationId xmlns:a16="http://schemas.microsoft.com/office/drawing/2014/main" id="{456C0071-EBA9-480B-A139-B8F7C752B015}"/>
              </a:ext>
            </a:extLst>
          </p:cNvPr>
          <p:cNvSpPr>
            <a:spLocks noGrp="1"/>
          </p:cNvSpPr>
          <p:nvPr>
            <p:ph type="body" sz="half" idx="2"/>
          </p:nvPr>
        </p:nvSpPr>
        <p:spPr>
          <a:xfrm>
            <a:off x="685167" y="2160589"/>
            <a:ext cx="3720916" cy="3560733"/>
          </a:xfrm>
        </p:spPr>
        <p:txBody>
          <a:bodyPr vert="horz" lIns="91440" tIns="45720" rIns="91440" bIns="45720" rtlCol="0">
            <a:normAutofit/>
          </a:bodyPr>
          <a:lstStyle/>
          <a:p>
            <a:r>
              <a:rPr lang="en-US" dirty="0"/>
              <a:t>Observations: </a:t>
            </a:r>
            <a:r>
              <a:rPr lang="en-US" u="sng" dirty="0"/>
              <a:t>When we first built the circuit in </a:t>
            </a:r>
            <a:r>
              <a:rPr lang="en-US" u="sng" dirty="0" err="1"/>
              <a:t>multisim</a:t>
            </a:r>
            <a:r>
              <a:rPr lang="en-US" u="sng" dirty="0"/>
              <a:t> we were getting a negative 5v output and had to switch the LED around to get the light to flash properly.  We then realized that we need to switch the DC voltage positive and negative around to get the proper 5v output and have the LED blight properly positive to negative.  We had a few issues figuring out which leg was 1 and 3 on the transistor, after we figured that out the LED flashed properly in our built circuit as well.</a:t>
            </a:r>
          </a:p>
          <a:p>
            <a:pPr>
              <a:buFont typeface="Wingdings 3" charset="2"/>
              <a:buChar char=""/>
            </a:pPr>
            <a:endParaRPr lang="en-US" dirty="0"/>
          </a:p>
        </p:txBody>
      </p:sp>
      <p:sp>
        <p:nvSpPr>
          <p:cNvPr id="7" name="Date Placeholder 6">
            <a:extLst>
              <a:ext uri="{FF2B5EF4-FFF2-40B4-BE49-F238E27FC236}">
                <a16:creationId xmlns:a16="http://schemas.microsoft.com/office/drawing/2014/main" id="{B6FB1B4D-4576-472A-9937-BD1B7943E1EC}"/>
              </a:ext>
            </a:extLst>
          </p:cNvPr>
          <p:cNvSpPr>
            <a:spLocks noGrp="1"/>
          </p:cNvSpPr>
          <p:nvPr>
            <p:ph type="dt" sz="half" idx="10"/>
          </p:nvPr>
        </p:nvSpPr>
        <p:spPr>
          <a:xfrm>
            <a:off x="6679155" y="6041362"/>
            <a:ext cx="14379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B1C02F3-B4AA-499E-B9E5-D613C3A7C149}"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96B10D9-62A9-476D-9A04-419582CA03B2}"/>
              </a:ext>
            </a:extLst>
          </p:cNvPr>
          <p:cNvSpPr>
            <a:spLocks noGrp="1"/>
          </p:cNvSpPr>
          <p:nvPr>
            <p:ph type="ftr" sz="quarter" idx="11"/>
          </p:nvPr>
        </p:nvSpPr>
        <p:spPr>
          <a:xfrm>
            <a:off x="677334" y="6041362"/>
            <a:ext cx="554103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9" name="Slide Number Placeholder 8">
            <a:extLst>
              <a:ext uri="{FF2B5EF4-FFF2-40B4-BE49-F238E27FC236}">
                <a16:creationId xmlns:a16="http://schemas.microsoft.com/office/drawing/2014/main" id="{E17BCF48-232E-4951-8FB0-376230BACE22}"/>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31</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2" name="Picture 1"/>
          <p:cNvPicPr>
            <a:picLocks noChangeAspect="1"/>
          </p:cNvPicPr>
          <p:nvPr/>
        </p:nvPicPr>
        <p:blipFill>
          <a:blip r:embed="rId2"/>
          <a:stretch>
            <a:fillRect/>
          </a:stretch>
        </p:blipFill>
        <p:spPr>
          <a:xfrm>
            <a:off x="6268493" y="1736150"/>
            <a:ext cx="3005509" cy="3985172"/>
          </a:xfrm>
          <a:prstGeom prst="rect">
            <a:avLst/>
          </a:prstGeom>
        </p:spPr>
      </p:pic>
    </p:spTree>
    <p:extLst>
      <p:ext uri="{BB962C8B-B14F-4D97-AF65-F5344CB8AC3E}">
        <p14:creationId xmlns:p14="http://schemas.microsoft.com/office/powerpoint/2010/main" val="901791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Lab 6: BTJ’s as Amplifiers</a:t>
            </a:r>
          </a:p>
        </p:txBody>
      </p:sp>
      <p:sp>
        <p:nvSpPr>
          <p:cNvPr id="4" name="Date Placeholder 3"/>
          <p:cNvSpPr>
            <a:spLocks noGrp="1"/>
          </p:cNvSpPr>
          <p:nvPr>
            <p:ph type="dt" sz="half" idx="10"/>
          </p:nvPr>
        </p:nvSpPr>
        <p:spPr/>
        <p:txBody>
          <a:bodyPr/>
          <a:lstStyle/>
          <a:p>
            <a:fld id="{617CD6A6-8CF1-4EED-B30B-0C7CA8877DDC}"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32</a:t>
            </a:fld>
            <a:endParaRPr lang="en-US" dirty="0"/>
          </a:p>
        </p:txBody>
      </p:sp>
      <p:sp>
        <p:nvSpPr>
          <p:cNvPr id="2" name="TextBox 1">
            <a:extLst>
              <a:ext uri="{FF2B5EF4-FFF2-40B4-BE49-F238E27FC236}">
                <a16:creationId xmlns:a16="http://schemas.microsoft.com/office/drawing/2014/main" id="{27DAEFDA-CE77-4CA5-A416-70F0E4C82397}"/>
              </a:ext>
            </a:extLst>
          </p:cNvPr>
          <p:cNvSpPr txBox="1"/>
          <p:nvPr/>
        </p:nvSpPr>
        <p:spPr>
          <a:xfrm>
            <a:off x="2130803" y="1526796"/>
            <a:ext cx="6459859" cy="369332"/>
          </a:xfrm>
          <a:prstGeom prst="rect">
            <a:avLst/>
          </a:prstGeom>
          <a:noFill/>
        </p:spPr>
        <p:txBody>
          <a:bodyPr wrap="square" rtlCol="0">
            <a:spAutoFit/>
          </a:bodyPr>
          <a:lstStyle/>
          <a:p>
            <a:pPr lvl="0"/>
            <a:r>
              <a:rPr lang="en-US" dirty="0"/>
              <a:t>In this lab we experimented with BJT’s used as an amplifier.</a:t>
            </a:r>
          </a:p>
        </p:txBody>
      </p:sp>
      <p:pic>
        <p:nvPicPr>
          <p:cNvPr id="8" name="Picture 7">
            <a:extLst>
              <a:ext uri="{FF2B5EF4-FFF2-40B4-BE49-F238E27FC236}">
                <a16:creationId xmlns:a16="http://schemas.microsoft.com/office/drawing/2014/main" id="{BF17B0B2-69C9-48B2-BF3B-BDFD85873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349" y="1930400"/>
            <a:ext cx="4958765" cy="3849149"/>
          </a:xfrm>
          <a:prstGeom prst="rect">
            <a:avLst/>
          </a:prstGeom>
        </p:spPr>
      </p:pic>
    </p:spTree>
    <p:extLst>
      <p:ext uri="{BB962C8B-B14F-4D97-AF65-F5344CB8AC3E}">
        <p14:creationId xmlns:p14="http://schemas.microsoft.com/office/powerpoint/2010/main" val="1622668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C7B05-F056-4ABF-93EE-59A2DA458E38}"/>
              </a:ext>
            </a:extLst>
          </p:cNvPr>
          <p:cNvSpPr>
            <a:spLocks noGrp="1"/>
          </p:cNvSpPr>
          <p:nvPr>
            <p:ph type="title"/>
          </p:nvPr>
        </p:nvSpPr>
        <p:spPr>
          <a:xfrm>
            <a:off x="667037" y="438076"/>
            <a:ext cx="5123515" cy="2369093"/>
          </a:xfrm>
        </p:spPr>
        <p:txBody>
          <a:bodyPr vert="horz" lIns="91440" tIns="45720" rIns="91440" bIns="45720" rtlCol="0" anchor="b">
            <a:normAutofit/>
          </a:bodyPr>
          <a:lstStyle/>
          <a:p>
            <a:r>
              <a:rPr lang="en-US" sz="4800" dirty="0"/>
              <a:t>Resources and components</a:t>
            </a:r>
          </a:p>
        </p:txBody>
      </p:sp>
      <p:sp>
        <p:nvSpPr>
          <p:cNvPr id="8" name="Text Placeholder 7">
            <a:extLst>
              <a:ext uri="{FF2B5EF4-FFF2-40B4-BE49-F238E27FC236}">
                <a16:creationId xmlns:a16="http://schemas.microsoft.com/office/drawing/2014/main" id="{1B8819E6-40C9-4B61-848F-8FD344F6380A}"/>
              </a:ext>
            </a:extLst>
          </p:cNvPr>
          <p:cNvSpPr>
            <a:spLocks noGrp="1"/>
          </p:cNvSpPr>
          <p:nvPr>
            <p:ph type="body" sz="half" idx="2"/>
          </p:nvPr>
        </p:nvSpPr>
        <p:spPr>
          <a:xfrm>
            <a:off x="677335" y="3048000"/>
            <a:ext cx="5113217" cy="2618154"/>
          </a:xfrm>
        </p:spPr>
        <p:txBody>
          <a:bodyPr vert="horz" lIns="91440" tIns="45720" rIns="91440" bIns="45720" rtlCol="0" anchor="t">
            <a:normAutofit lnSpcReduction="10000"/>
          </a:bodyPr>
          <a:lstStyle/>
          <a:p>
            <a:r>
              <a:rPr lang="en-US" sz="1600" dirty="0" smtClean="0"/>
              <a:t>Breadboard</a:t>
            </a:r>
            <a:r>
              <a:rPr lang="en-US" sz="1600" dirty="0"/>
              <a:t>, Function Generator, </a:t>
            </a:r>
            <a:r>
              <a:rPr lang="en-US" sz="1600" dirty="0" err="1"/>
              <a:t>Multimeter</a:t>
            </a:r>
            <a:r>
              <a:rPr lang="en-US" sz="1600" dirty="0"/>
              <a:t>, DC Power Supply, 2x </a:t>
            </a:r>
            <a:r>
              <a:rPr lang="en-US" sz="1600" dirty="0" smtClean="0"/>
              <a:t>50 </a:t>
            </a:r>
            <a:r>
              <a:rPr lang="en-US" sz="1600" dirty="0"/>
              <a:t>Ohm Resistors</a:t>
            </a:r>
            <a:r>
              <a:rPr lang="en-US" sz="1600" dirty="0" smtClean="0"/>
              <a:t>, 1x 22k Ohm Resistor, 1x 220k Ohm Resistor, 1x 1k Ohm Resistor, 47uF Capacitor, 2x 1uF Capacitors, </a:t>
            </a:r>
            <a:r>
              <a:rPr lang="en-US" sz="1600" dirty="0"/>
              <a:t>2N2222A NPN Transistor</a:t>
            </a:r>
            <a:r>
              <a:rPr lang="en-US" sz="1600" dirty="0" smtClean="0"/>
              <a:t>.</a:t>
            </a:r>
          </a:p>
          <a:p>
            <a:r>
              <a:rPr lang="en-US" sz="1600" dirty="0">
                <a:hlinkClick r:id="rId2"/>
              </a:rPr>
              <a:t>http://</a:t>
            </a:r>
            <a:r>
              <a:rPr lang="en-US" sz="1600" dirty="0" smtClean="0">
                <a:hlinkClick r:id="rId2"/>
              </a:rPr>
              <a:t>www.ivytechengineering.com/info/stores/transistors/files/2n2222.pdf</a:t>
            </a:r>
            <a:endParaRPr lang="en-US" sz="1600" dirty="0" smtClean="0"/>
          </a:p>
          <a:p>
            <a:endParaRPr lang="en-US" sz="1600" dirty="0"/>
          </a:p>
          <a:p>
            <a:r>
              <a:rPr lang="pt-BR" sz="1600" dirty="0" smtClean="0">
                <a:solidFill>
                  <a:schemeClr val="tx1">
                    <a:lumMod val="50000"/>
                    <a:lumOff val="50000"/>
                  </a:schemeClr>
                </a:solidFill>
              </a:rPr>
              <a:t> </a:t>
            </a:r>
            <a:endParaRPr lang="pt-BR" sz="1600" dirty="0">
              <a:solidFill>
                <a:schemeClr val="tx1">
                  <a:lumMod val="50000"/>
                  <a:lumOff val="50000"/>
                </a:schemeClr>
              </a:solidFill>
            </a:endParaRPr>
          </a:p>
        </p:txBody>
      </p:sp>
      <p:sp>
        <p:nvSpPr>
          <p:cNvPr id="3" name="Date Placeholder 2">
            <a:extLst>
              <a:ext uri="{FF2B5EF4-FFF2-40B4-BE49-F238E27FC236}">
                <a16:creationId xmlns:a16="http://schemas.microsoft.com/office/drawing/2014/main" id="{5BC39DAD-4D4A-42D5-B052-0D4E52DEDFE4}"/>
              </a:ext>
            </a:extLst>
          </p:cNvPr>
          <p:cNvSpPr>
            <a:spLocks noGrp="1"/>
          </p:cNvSpPr>
          <p:nvPr>
            <p:ph type="dt" sz="half" idx="10"/>
          </p:nvPr>
        </p:nvSpPr>
        <p:spPr>
          <a:xfrm>
            <a:off x="6670145" y="6041362"/>
            <a:ext cx="14469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92E1B5C-31A2-4D07-B25A-AAABFCDA6891}"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4FF69CB2-6E1C-489A-9952-83A04E8B5F66}"/>
              </a:ext>
            </a:extLst>
          </p:cNvPr>
          <p:cNvSpPr>
            <a:spLocks noGrp="1"/>
          </p:cNvSpPr>
          <p:nvPr>
            <p:ph type="ftr" sz="quarter" idx="11"/>
          </p:nvPr>
        </p:nvSpPr>
        <p:spPr>
          <a:xfrm>
            <a:off x="677335" y="6041362"/>
            <a:ext cx="4841344"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EECT 121</a:t>
            </a:r>
          </a:p>
        </p:txBody>
      </p:sp>
      <p:sp>
        <p:nvSpPr>
          <p:cNvPr id="5" name="Slide Number Placeholder 4">
            <a:extLst>
              <a:ext uri="{FF2B5EF4-FFF2-40B4-BE49-F238E27FC236}">
                <a16:creationId xmlns:a16="http://schemas.microsoft.com/office/drawing/2014/main" id="{CC9B6BF4-4168-4D0E-9C3A-3056650B3FE0}"/>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33</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p:cNvPicPr>
            <a:picLocks noChangeAspect="1"/>
          </p:cNvPicPr>
          <p:nvPr/>
        </p:nvPicPr>
        <p:blipFill>
          <a:blip r:embed="rId3"/>
          <a:stretch>
            <a:fillRect/>
          </a:stretch>
        </p:blipFill>
        <p:spPr>
          <a:xfrm>
            <a:off x="6451045" y="505714"/>
            <a:ext cx="4962574" cy="5535648"/>
          </a:xfrm>
          <a:prstGeom prst="rect">
            <a:avLst/>
          </a:prstGeom>
        </p:spPr>
      </p:pic>
    </p:spTree>
    <p:extLst>
      <p:ext uri="{BB962C8B-B14F-4D97-AF65-F5344CB8AC3E}">
        <p14:creationId xmlns:p14="http://schemas.microsoft.com/office/powerpoint/2010/main" val="3293775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dirty="0" smtClean="0"/>
              <a:t>Multisim </a:t>
            </a:r>
            <a:r>
              <a:rPr lang="en-US" sz="4800" dirty="0"/>
              <a:t>Design </a:t>
            </a:r>
          </a:p>
        </p:txBody>
      </p:sp>
      <p:sp>
        <p:nvSpPr>
          <p:cNvPr id="3" name="Date Placeholder 2"/>
          <p:cNvSpPr>
            <a:spLocks noGrp="1"/>
          </p:cNvSpPr>
          <p:nvPr>
            <p:ph type="dt" sz="half" idx="10"/>
          </p:nvPr>
        </p:nvSpPr>
        <p:spPr>
          <a:xfrm>
            <a:off x="7205133" y="6352651"/>
            <a:ext cx="9119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949F413-26C3-4A44-89D8-743E3AA375C0}"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677334" y="6352651"/>
            <a:ext cx="629761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5" name="Slide Number Placeholder 4"/>
          <p:cNvSpPr>
            <a:spLocks noGrp="1"/>
          </p:cNvSpPr>
          <p:nvPr>
            <p:ph type="sldNum" sz="quarter" idx="12"/>
          </p:nvPr>
        </p:nvSpPr>
        <p:spPr>
          <a:xfrm>
            <a:off x="8542023" y="6352651"/>
            <a:ext cx="6833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34</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8" name="Picture 7"/>
          <p:cNvPicPr>
            <a:picLocks noChangeAspect="1"/>
          </p:cNvPicPr>
          <p:nvPr/>
        </p:nvPicPr>
        <p:blipFill>
          <a:blip r:embed="rId2"/>
          <a:stretch>
            <a:fillRect/>
          </a:stretch>
        </p:blipFill>
        <p:spPr>
          <a:xfrm>
            <a:off x="1600199" y="765449"/>
            <a:ext cx="9337928" cy="4006248"/>
          </a:xfrm>
          <a:prstGeom prst="rect">
            <a:avLst/>
          </a:prstGeom>
        </p:spPr>
      </p:pic>
    </p:spTree>
    <p:extLst>
      <p:ext uri="{BB962C8B-B14F-4D97-AF65-F5344CB8AC3E}">
        <p14:creationId xmlns:p14="http://schemas.microsoft.com/office/powerpoint/2010/main" val="1392099294"/>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and Test:</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35</a:t>
            </a:fld>
            <a:endParaRPr lang="en-US" dirty="0"/>
          </a:p>
        </p:txBody>
      </p:sp>
      <p:pic>
        <p:nvPicPr>
          <p:cNvPr id="6" name="Picture 5"/>
          <p:cNvPicPr>
            <a:picLocks noChangeAspect="1"/>
          </p:cNvPicPr>
          <p:nvPr/>
        </p:nvPicPr>
        <p:blipFill>
          <a:blip r:embed="rId2"/>
          <a:stretch>
            <a:fillRect/>
          </a:stretch>
        </p:blipFill>
        <p:spPr>
          <a:xfrm>
            <a:off x="2399413" y="1355062"/>
            <a:ext cx="6191250" cy="4686300"/>
          </a:xfrm>
          <a:prstGeom prst="rect">
            <a:avLst/>
          </a:prstGeom>
        </p:spPr>
      </p:pic>
    </p:spTree>
    <p:extLst>
      <p:ext uri="{BB962C8B-B14F-4D97-AF65-F5344CB8AC3E}">
        <p14:creationId xmlns:p14="http://schemas.microsoft.com/office/powerpoint/2010/main" val="517861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CCBEB0-250D-48C7-958A-E19ED2A2C530}"/>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a:t>Conclusion and lab notes</a:t>
            </a:r>
          </a:p>
        </p:txBody>
      </p:sp>
      <p:sp>
        <p:nvSpPr>
          <p:cNvPr id="12" name="Text Placeholder 11">
            <a:extLst>
              <a:ext uri="{FF2B5EF4-FFF2-40B4-BE49-F238E27FC236}">
                <a16:creationId xmlns:a16="http://schemas.microsoft.com/office/drawing/2014/main" id="{456C0071-EBA9-480B-A139-B8F7C752B015}"/>
              </a:ext>
            </a:extLst>
          </p:cNvPr>
          <p:cNvSpPr>
            <a:spLocks noGrp="1"/>
          </p:cNvSpPr>
          <p:nvPr>
            <p:ph type="body" sz="half" idx="2"/>
          </p:nvPr>
        </p:nvSpPr>
        <p:spPr>
          <a:xfrm>
            <a:off x="685167" y="2160589"/>
            <a:ext cx="3720916" cy="3560733"/>
          </a:xfrm>
        </p:spPr>
        <p:txBody>
          <a:bodyPr vert="horz" lIns="91440" tIns="45720" rIns="91440" bIns="45720" rtlCol="0">
            <a:normAutofit/>
          </a:bodyPr>
          <a:lstStyle/>
          <a:p>
            <a:pPr>
              <a:buFont typeface="Wingdings 3" charset="2"/>
              <a:buChar char=""/>
            </a:pPr>
            <a:r>
              <a:rPr lang="en-US" dirty="0"/>
              <a:t>Observations</a:t>
            </a:r>
            <a:r>
              <a:rPr lang="en-US" dirty="0" smtClean="0"/>
              <a:t>: </a:t>
            </a:r>
            <a:r>
              <a:rPr lang="en-US" dirty="0"/>
              <a:t>We tested it several times and were unable to come up with the proper measurements.  We found that we had wired in one of the resistors incorrectly, once corrected we were able to get the proper reading off of the oscilloscope.</a:t>
            </a:r>
          </a:p>
          <a:p>
            <a:pPr>
              <a:buFont typeface="Wingdings 3" charset="2"/>
              <a:buChar char=""/>
            </a:pPr>
            <a:endParaRPr lang="en-US" dirty="0"/>
          </a:p>
        </p:txBody>
      </p:sp>
      <p:sp>
        <p:nvSpPr>
          <p:cNvPr id="7" name="Date Placeholder 6">
            <a:extLst>
              <a:ext uri="{FF2B5EF4-FFF2-40B4-BE49-F238E27FC236}">
                <a16:creationId xmlns:a16="http://schemas.microsoft.com/office/drawing/2014/main" id="{B6FB1B4D-4576-472A-9937-BD1B7943E1EC}"/>
              </a:ext>
            </a:extLst>
          </p:cNvPr>
          <p:cNvSpPr>
            <a:spLocks noGrp="1"/>
          </p:cNvSpPr>
          <p:nvPr>
            <p:ph type="dt" sz="half" idx="10"/>
          </p:nvPr>
        </p:nvSpPr>
        <p:spPr>
          <a:xfrm>
            <a:off x="6679155" y="6041362"/>
            <a:ext cx="14379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B1C02F3-B4AA-499E-B9E5-D613C3A7C149}"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96B10D9-62A9-476D-9A04-419582CA03B2}"/>
              </a:ext>
            </a:extLst>
          </p:cNvPr>
          <p:cNvSpPr>
            <a:spLocks noGrp="1"/>
          </p:cNvSpPr>
          <p:nvPr>
            <p:ph type="ftr" sz="quarter" idx="11"/>
          </p:nvPr>
        </p:nvSpPr>
        <p:spPr>
          <a:xfrm>
            <a:off x="677334" y="6041362"/>
            <a:ext cx="554103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9" name="Slide Number Placeholder 8">
            <a:extLst>
              <a:ext uri="{FF2B5EF4-FFF2-40B4-BE49-F238E27FC236}">
                <a16:creationId xmlns:a16="http://schemas.microsoft.com/office/drawing/2014/main" id="{E17BCF48-232E-4951-8FB0-376230BACE22}"/>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36</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6218366" y="609600"/>
            <a:ext cx="4505325" cy="5819775"/>
          </a:xfrm>
          <a:prstGeom prst="rect">
            <a:avLst/>
          </a:prstGeom>
        </p:spPr>
      </p:pic>
    </p:spTree>
    <p:extLst>
      <p:ext uri="{BB962C8B-B14F-4D97-AF65-F5344CB8AC3E}">
        <p14:creationId xmlns:p14="http://schemas.microsoft.com/office/powerpoint/2010/main" val="2683641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Lab 7: Junction Field Emitting Transistors </a:t>
            </a:r>
            <a:br>
              <a:rPr lang="en-US" dirty="0"/>
            </a:br>
            <a:endParaRPr lang="en-US" dirty="0"/>
          </a:p>
        </p:txBody>
      </p:sp>
      <p:sp>
        <p:nvSpPr>
          <p:cNvPr id="4" name="Date Placeholder 3"/>
          <p:cNvSpPr>
            <a:spLocks noGrp="1"/>
          </p:cNvSpPr>
          <p:nvPr>
            <p:ph type="dt" sz="half" idx="10"/>
          </p:nvPr>
        </p:nvSpPr>
        <p:spPr/>
        <p:txBody>
          <a:bodyPr/>
          <a:lstStyle/>
          <a:p>
            <a:fld id="{92B95639-F988-4520-84A9-678B12FA46FA}"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37</a:t>
            </a:fld>
            <a:endParaRPr lang="en-US" dirty="0"/>
          </a:p>
        </p:txBody>
      </p:sp>
      <p:sp>
        <p:nvSpPr>
          <p:cNvPr id="2" name="TextBox 1">
            <a:extLst>
              <a:ext uri="{FF2B5EF4-FFF2-40B4-BE49-F238E27FC236}">
                <a16:creationId xmlns:a16="http://schemas.microsoft.com/office/drawing/2014/main" id="{27DAEFDA-CE77-4CA5-A416-70F0E4C82397}"/>
              </a:ext>
            </a:extLst>
          </p:cNvPr>
          <p:cNvSpPr txBox="1"/>
          <p:nvPr/>
        </p:nvSpPr>
        <p:spPr>
          <a:xfrm>
            <a:off x="2130803" y="1526796"/>
            <a:ext cx="6459859" cy="369332"/>
          </a:xfrm>
          <a:prstGeom prst="rect">
            <a:avLst/>
          </a:prstGeom>
          <a:noFill/>
        </p:spPr>
        <p:txBody>
          <a:bodyPr wrap="square" rtlCol="0">
            <a:spAutoFit/>
          </a:bodyPr>
          <a:lstStyle/>
          <a:p>
            <a:pPr lvl="0"/>
            <a:r>
              <a:rPr lang="en-US" dirty="0"/>
              <a:t>In this lab we experimented with JFET’s as a switch. </a:t>
            </a:r>
          </a:p>
        </p:txBody>
      </p:sp>
      <p:pic>
        <p:nvPicPr>
          <p:cNvPr id="3" name="Picture 2"/>
          <p:cNvPicPr>
            <a:picLocks noChangeAspect="1"/>
          </p:cNvPicPr>
          <p:nvPr/>
        </p:nvPicPr>
        <p:blipFill>
          <a:blip r:embed="rId2"/>
          <a:stretch>
            <a:fillRect/>
          </a:stretch>
        </p:blipFill>
        <p:spPr>
          <a:xfrm>
            <a:off x="4093907" y="2547280"/>
            <a:ext cx="2533650" cy="2562225"/>
          </a:xfrm>
          <a:prstGeom prst="rect">
            <a:avLst/>
          </a:prstGeom>
        </p:spPr>
      </p:pic>
    </p:spTree>
    <p:extLst>
      <p:ext uri="{BB962C8B-B14F-4D97-AF65-F5344CB8AC3E}">
        <p14:creationId xmlns:p14="http://schemas.microsoft.com/office/powerpoint/2010/main" val="18700954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C7B05-F056-4ABF-93EE-59A2DA458E38}"/>
              </a:ext>
            </a:extLst>
          </p:cNvPr>
          <p:cNvSpPr>
            <a:spLocks noGrp="1"/>
          </p:cNvSpPr>
          <p:nvPr>
            <p:ph type="title"/>
          </p:nvPr>
        </p:nvSpPr>
        <p:spPr>
          <a:xfrm>
            <a:off x="667037" y="438076"/>
            <a:ext cx="5123515" cy="2369093"/>
          </a:xfrm>
        </p:spPr>
        <p:txBody>
          <a:bodyPr vert="horz" lIns="91440" tIns="45720" rIns="91440" bIns="45720" rtlCol="0" anchor="b">
            <a:normAutofit/>
          </a:bodyPr>
          <a:lstStyle/>
          <a:p>
            <a:r>
              <a:rPr lang="en-US" sz="4800" dirty="0"/>
              <a:t>Resources and components</a:t>
            </a:r>
          </a:p>
        </p:txBody>
      </p:sp>
      <p:sp>
        <p:nvSpPr>
          <p:cNvPr id="8" name="Text Placeholder 7">
            <a:extLst>
              <a:ext uri="{FF2B5EF4-FFF2-40B4-BE49-F238E27FC236}">
                <a16:creationId xmlns:a16="http://schemas.microsoft.com/office/drawing/2014/main" id="{1B8819E6-40C9-4B61-848F-8FD344F6380A}"/>
              </a:ext>
            </a:extLst>
          </p:cNvPr>
          <p:cNvSpPr>
            <a:spLocks noGrp="1"/>
          </p:cNvSpPr>
          <p:nvPr>
            <p:ph type="body" sz="half" idx="2"/>
          </p:nvPr>
        </p:nvSpPr>
        <p:spPr>
          <a:xfrm>
            <a:off x="677335" y="3115188"/>
            <a:ext cx="5113217" cy="2618154"/>
          </a:xfrm>
        </p:spPr>
        <p:txBody>
          <a:bodyPr vert="horz" lIns="91440" tIns="45720" rIns="91440" bIns="45720" rtlCol="0" anchor="t">
            <a:normAutofit/>
          </a:bodyPr>
          <a:lstStyle/>
          <a:p>
            <a:r>
              <a:rPr lang="pt-BR" sz="1600" dirty="0" smtClean="0">
                <a:solidFill>
                  <a:schemeClr val="tx1">
                    <a:lumMod val="50000"/>
                    <a:lumOff val="50000"/>
                  </a:schemeClr>
                </a:solidFill>
              </a:rPr>
              <a:t>Function Generator, DC power supply, 470 Ohm Resistor, LED, 2N5457 JFET</a:t>
            </a:r>
          </a:p>
          <a:p>
            <a:r>
              <a:rPr lang="pt-BR" sz="1600" dirty="0">
                <a:solidFill>
                  <a:schemeClr val="tx1">
                    <a:lumMod val="50000"/>
                    <a:lumOff val="50000"/>
                  </a:schemeClr>
                </a:solidFill>
                <a:hlinkClick r:id="rId2"/>
              </a:rPr>
              <a:t>https://</a:t>
            </a:r>
            <a:r>
              <a:rPr lang="pt-BR" sz="1600" dirty="0" smtClean="0">
                <a:solidFill>
                  <a:schemeClr val="tx1">
                    <a:lumMod val="50000"/>
                    <a:lumOff val="50000"/>
                  </a:schemeClr>
                </a:solidFill>
                <a:hlinkClick r:id="rId2"/>
              </a:rPr>
              <a:t>www.onsemi.com/pub/Collateral/2N5457-D.PDF</a:t>
            </a:r>
            <a:endParaRPr lang="pt-BR" sz="1600" dirty="0" smtClean="0">
              <a:solidFill>
                <a:schemeClr val="tx1">
                  <a:lumMod val="50000"/>
                  <a:lumOff val="50000"/>
                </a:schemeClr>
              </a:solidFill>
            </a:endParaRPr>
          </a:p>
          <a:p>
            <a:endParaRPr lang="pt-BR" sz="1600" dirty="0" smtClean="0">
              <a:solidFill>
                <a:schemeClr val="tx1">
                  <a:lumMod val="50000"/>
                  <a:lumOff val="50000"/>
                </a:schemeClr>
              </a:solidFill>
            </a:endParaRPr>
          </a:p>
          <a:p>
            <a:endParaRPr lang="pt-BR" sz="1600" dirty="0">
              <a:solidFill>
                <a:schemeClr val="tx1">
                  <a:lumMod val="50000"/>
                  <a:lumOff val="50000"/>
                </a:schemeClr>
              </a:solidFill>
            </a:endParaRPr>
          </a:p>
        </p:txBody>
      </p:sp>
      <p:sp>
        <p:nvSpPr>
          <p:cNvPr id="3" name="Date Placeholder 2">
            <a:extLst>
              <a:ext uri="{FF2B5EF4-FFF2-40B4-BE49-F238E27FC236}">
                <a16:creationId xmlns:a16="http://schemas.microsoft.com/office/drawing/2014/main" id="{5BC39DAD-4D4A-42D5-B052-0D4E52DEDFE4}"/>
              </a:ext>
            </a:extLst>
          </p:cNvPr>
          <p:cNvSpPr>
            <a:spLocks noGrp="1"/>
          </p:cNvSpPr>
          <p:nvPr>
            <p:ph type="dt" sz="half" idx="10"/>
          </p:nvPr>
        </p:nvSpPr>
        <p:spPr>
          <a:xfrm>
            <a:off x="6670145" y="6041362"/>
            <a:ext cx="14469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92E1B5C-31A2-4D07-B25A-AAABFCDA6891}"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4FF69CB2-6E1C-489A-9952-83A04E8B5F66}"/>
              </a:ext>
            </a:extLst>
          </p:cNvPr>
          <p:cNvSpPr>
            <a:spLocks noGrp="1"/>
          </p:cNvSpPr>
          <p:nvPr>
            <p:ph type="ftr" sz="quarter" idx="11"/>
          </p:nvPr>
        </p:nvSpPr>
        <p:spPr>
          <a:xfrm>
            <a:off x="677335" y="6041362"/>
            <a:ext cx="4841344"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EECT 121</a:t>
            </a:r>
          </a:p>
        </p:txBody>
      </p:sp>
      <p:sp>
        <p:nvSpPr>
          <p:cNvPr id="5" name="Slide Number Placeholder 4">
            <a:extLst>
              <a:ext uri="{FF2B5EF4-FFF2-40B4-BE49-F238E27FC236}">
                <a16:creationId xmlns:a16="http://schemas.microsoft.com/office/drawing/2014/main" id="{CC9B6BF4-4168-4D0E-9C3A-3056650B3FE0}"/>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38</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p:cNvPicPr>
            <a:picLocks noChangeAspect="1"/>
          </p:cNvPicPr>
          <p:nvPr/>
        </p:nvPicPr>
        <p:blipFill>
          <a:blip r:embed="rId3"/>
          <a:stretch>
            <a:fillRect/>
          </a:stretch>
        </p:blipFill>
        <p:spPr>
          <a:xfrm>
            <a:off x="6637048" y="438076"/>
            <a:ext cx="4590567" cy="6023084"/>
          </a:xfrm>
          <a:prstGeom prst="rect">
            <a:avLst/>
          </a:prstGeom>
        </p:spPr>
      </p:pic>
    </p:spTree>
    <p:extLst>
      <p:ext uri="{BB962C8B-B14F-4D97-AF65-F5344CB8AC3E}">
        <p14:creationId xmlns:p14="http://schemas.microsoft.com/office/powerpoint/2010/main" val="2374929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dirty="0"/>
              <a:t>Multisim </a:t>
            </a:r>
            <a:r>
              <a:rPr lang="en-US" sz="4800" dirty="0" smtClean="0"/>
              <a:t>Design </a:t>
            </a:r>
            <a:endParaRPr lang="en-US" sz="4800" dirty="0"/>
          </a:p>
        </p:txBody>
      </p:sp>
      <p:sp>
        <p:nvSpPr>
          <p:cNvPr id="3" name="Date Placeholder 2"/>
          <p:cNvSpPr>
            <a:spLocks noGrp="1"/>
          </p:cNvSpPr>
          <p:nvPr>
            <p:ph type="dt" sz="half" idx="10"/>
          </p:nvPr>
        </p:nvSpPr>
        <p:spPr>
          <a:xfrm>
            <a:off x="7205133" y="6352651"/>
            <a:ext cx="9119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949F413-26C3-4A44-89D8-743E3AA375C0}"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677334" y="6352651"/>
            <a:ext cx="629761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5" name="Slide Number Placeholder 4"/>
          <p:cNvSpPr>
            <a:spLocks noGrp="1"/>
          </p:cNvSpPr>
          <p:nvPr>
            <p:ph type="sldNum" sz="quarter" idx="12"/>
          </p:nvPr>
        </p:nvSpPr>
        <p:spPr>
          <a:xfrm>
            <a:off x="8542023" y="6352651"/>
            <a:ext cx="6833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39</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8" name="Picture 7"/>
          <p:cNvPicPr>
            <a:picLocks noChangeAspect="1"/>
          </p:cNvPicPr>
          <p:nvPr/>
        </p:nvPicPr>
        <p:blipFill>
          <a:blip r:embed="rId2"/>
          <a:stretch>
            <a:fillRect/>
          </a:stretch>
        </p:blipFill>
        <p:spPr>
          <a:xfrm>
            <a:off x="2589124" y="400049"/>
            <a:ext cx="5695950" cy="4171950"/>
          </a:xfrm>
          <a:prstGeom prst="rect">
            <a:avLst/>
          </a:prstGeom>
        </p:spPr>
      </p:pic>
    </p:spTree>
    <p:extLst>
      <p:ext uri="{BB962C8B-B14F-4D97-AF65-F5344CB8AC3E}">
        <p14:creationId xmlns:p14="http://schemas.microsoft.com/office/powerpoint/2010/main" val="46071975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91440" tIns="45720" rIns="91440" bIns="45720" rtlCol="0" anchor="t">
            <a:normAutofit/>
          </a:bodyPr>
          <a:lstStyle/>
          <a:p>
            <a:r>
              <a:rPr lang="en-US" dirty="0"/>
              <a:t>Lab 1: Switching Diodes</a:t>
            </a:r>
          </a:p>
        </p:txBody>
      </p:sp>
      <p:sp>
        <p:nvSpPr>
          <p:cNvPr id="4" name="Date Placeholder 3"/>
          <p:cNvSpPr>
            <a:spLocks noGrp="1"/>
          </p:cNvSpPr>
          <p:nvPr>
            <p:ph type="dt" sz="half" idx="10"/>
          </p:nvPr>
        </p:nvSpPr>
        <p:spPr/>
        <p:txBody>
          <a:bodyPr vert="horz" lIns="91440" tIns="45720" rIns="91440" bIns="45720" rtlCol="0" anchor="ctr">
            <a:normAutofit/>
          </a:bodyPr>
          <a:lstStyle/>
          <a:p>
            <a:pPr defTabSz="457200">
              <a:spcAft>
                <a:spcPts val="600"/>
              </a:spcAft>
            </a:pPr>
            <a:fld id="{A50AC7CC-757A-41BB-87C6-29E479367680}" type="datetime1">
              <a:rPr lang="en-US" smtClean="0"/>
              <a:t>12/12/2017</a:t>
            </a:fld>
            <a:endParaRPr lang="en-US"/>
          </a:p>
        </p:txBody>
      </p:sp>
      <p:sp>
        <p:nvSpPr>
          <p:cNvPr id="5" name="Footer Placeholder 4"/>
          <p:cNvSpPr>
            <a:spLocks noGrp="1"/>
          </p:cNvSpPr>
          <p:nvPr>
            <p:ph type="ftr" sz="quarter" idx="11"/>
          </p:nvPr>
        </p:nvSpPr>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EECT 121</a:t>
            </a:r>
          </a:p>
        </p:txBody>
      </p:sp>
      <p:sp>
        <p:nvSpPr>
          <p:cNvPr id="6" name="Slide Number Placeholder 5"/>
          <p:cNvSpPr>
            <a:spLocks noGrp="1"/>
          </p:cNvSpPr>
          <p:nvPr>
            <p:ph type="sldNum" sz="quarter" idx="12"/>
          </p:nvPr>
        </p:nvSpPr>
        <p:spPr/>
        <p:txBody>
          <a:bodyPr vert="horz" lIns="91440" tIns="45720" rIns="91440" bIns="45720" rtlCol="0" anchor="ctr">
            <a:normAutofit/>
          </a:bodyPr>
          <a:lstStyle/>
          <a:p>
            <a:pPr defTabSz="457200">
              <a:spcAft>
                <a:spcPts val="600"/>
              </a:spcAft>
            </a:pPr>
            <a:fld id="{235B046A-8E51-4C6B-8F94-46372F10E1F0}" type="slidenum">
              <a:rPr lang="en-US" smtClean="0"/>
              <a:pPr defTabSz="457200">
                <a:spcAft>
                  <a:spcPts val="600"/>
                </a:spcAft>
              </a:pPr>
              <a:t>4</a:t>
            </a:fld>
            <a:endParaRPr lang="en-US"/>
          </a:p>
        </p:txBody>
      </p:sp>
      <p:sp>
        <p:nvSpPr>
          <p:cNvPr id="2" name="TextBox 1">
            <a:extLst>
              <a:ext uri="{FF2B5EF4-FFF2-40B4-BE49-F238E27FC236}">
                <a16:creationId xmlns:a16="http://schemas.microsoft.com/office/drawing/2014/main" id="{27DAEFDA-CE77-4CA5-A416-70F0E4C82397}"/>
              </a:ext>
            </a:extLst>
          </p:cNvPr>
          <p:cNvSpPr txBox="1"/>
          <p:nvPr/>
        </p:nvSpPr>
        <p:spPr>
          <a:xfrm>
            <a:off x="6339288" y="1930400"/>
            <a:ext cx="2934714" cy="3880773"/>
          </a:xfrm>
          <a:prstGeom prst="rect">
            <a:avLst/>
          </a:prstGeom>
        </p:spPr>
        <p:txBody>
          <a:bodyPr vert="horz" lIns="91440" tIns="45720" rIns="91440" bIns="45720" rtlCol="0">
            <a:normAutofit/>
          </a:bodyPr>
          <a:lstStyle/>
          <a:p>
            <a:pPr defTabSz="457200">
              <a:spcBef>
                <a:spcPts val="1000"/>
              </a:spcBef>
              <a:buClr>
                <a:schemeClr val="accent1"/>
              </a:buClr>
              <a:buSzPct val="80000"/>
              <a:buFont typeface="Wingdings 3" charset="2"/>
              <a:buChar char=""/>
            </a:pPr>
            <a:r>
              <a:rPr lang="en-US" dirty="0">
                <a:solidFill>
                  <a:schemeClr val="tx1">
                    <a:lumMod val="75000"/>
                    <a:lumOff val="25000"/>
                  </a:schemeClr>
                </a:solidFill>
              </a:rPr>
              <a:t>In this lab we experiment switching diodes using Multisim then built and tested for functionality with an oscilloscope. </a:t>
            </a:r>
          </a:p>
          <a:p>
            <a:pPr defTabSz="457200">
              <a:spcBef>
                <a:spcPts val="1000"/>
              </a:spcBef>
              <a:buClr>
                <a:schemeClr val="accent1"/>
              </a:buClr>
              <a:buSzPct val="80000"/>
              <a:buFont typeface="Wingdings 3" charset="2"/>
              <a:buChar char=""/>
            </a:pPr>
            <a:r>
              <a:rPr lang="en-US" dirty="0">
                <a:solidFill>
                  <a:schemeClr val="tx1">
                    <a:lumMod val="75000"/>
                    <a:lumOff val="25000"/>
                  </a:schemeClr>
                </a:solidFill>
              </a:rPr>
              <a:t>We were also tasked with developing a procedure for characterizing this component</a:t>
            </a:r>
          </a:p>
        </p:txBody>
      </p:sp>
      <p:pic>
        <p:nvPicPr>
          <p:cNvPr id="3" name="Picture 2"/>
          <p:cNvPicPr>
            <a:picLocks noChangeAspect="1"/>
          </p:cNvPicPr>
          <p:nvPr/>
        </p:nvPicPr>
        <p:blipFill>
          <a:blip r:embed="rId2"/>
          <a:stretch>
            <a:fillRect/>
          </a:stretch>
        </p:blipFill>
        <p:spPr>
          <a:xfrm>
            <a:off x="1463401" y="1930400"/>
            <a:ext cx="3400425" cy="3419475"/>
          </a:xfrm>
          <a:prstGeom prst="rect">
            <a:avLst/>
          </a:prstGeom>
        </p:spPr>
      </p:pic>
    </p:spTree>
    <p:extLst>
      <p:ext uri="{BB962C8B-B14F-4D97-AF65-F5344CB8AC3E}">
        <p14:creationId xmlns:p14="http://schemas.microsoft.com/office/powerpoint/2010/main" val="29877395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Multisim Oscilloscope:</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40</a:t>
            </a:fld>
            <a:endParaRPr lang="en-US" dirty="0"/>
          </a:p>
        </p:txBody>
      </p:sp>
      <p:pic>
        <p:nvPicPr>
          <p:cNvPr id="6" name="Picture 5"/>
          <p:cNvPicPr>
            <a:picLocks noChangeAspect="1"/>
          </p:cNvPicPr>
          <p:nvPr/>
        </p:nvPicPr>
        <p:blipFill>
          <a:blip r:embed="rId2"/>
          <a:stretch>
            <a:fillRect/>
          </a:stretch>
        </p:blipFill>
        <p:spPr>
          <a:xfrm>
            <a:off x="2351530" y="1376527"/>
            <a:ext cx="5248275" cy="4210050"/>
          </a:xfrm>
          <a:prstGeom prst="rect">
            <a:avLst/>
          </a:prstGeom>
        </p:spPr>
      </p:pic>
    </p:spTree>
    <p:extLst>
      <p:ext uri="{BB962C8B-B14F-4D97-AF65-F5344CB8AC3E}">
        <p14:creationId xmlns:p14="http://schemas.microsoft.com/office/powerpoint/2010/main" val="2463807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and Test:</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41</a:t>
            </a:fld>
            <a:endParaRPr lang="en-US" dirty="0"/>
          </a:p>
        </p:txBody>
      </p:sp>
      <p:pic>
        <p:nvPicPr>
          <p:cNvPr id="6" name="Picture 5"/>
          <p:cNvPicPr>
            <a:picLocks noChangeAspect="1"/>
          </p:cNvPicPr>
          <p:nvPr/>
        </p:nvPicPr>
        <p:blipFill>
          <a:blip r:embed="rId2"/>
          <a:stretch>
            <a:fillRect/>
          </a:stretch>
        </p:blipFill>
        <p:spPr>
          <a:xfrm>
            <a:off x="5998632" y="1930400"/>
            <a:ext cx="5867400" cy="3171825"/>
          </a:xfrm>
          <a:prstGeom prst="rect">
            <a:avLst/>
          </a:prstGeom>
        </p:spPr>
      </p:pic>
      <p:pic>
        <p:nvPicPr>
          <p:cNvPr id="7" name="Picture 6"/>
          <p:cNvPicPr>
            <a:picLocks noChangeAspect="1"/>
          </p:cNvPicPr>
          <p:nvPr/>
        </p:nvPicPr>
        <p:blipFill>
          <a:blip r:embed="rId3"/>
          <a:stretch>
            <a:fillRect/>
          </a:stretch>
        </p:blipFill>
        <p:spPr>
          <a:xfrm>
            <a:off x="388407" y="1930400"/>
            <a:ext cx="5610225" cy="3190875"/>
          </a:xfrm>
          <a:prstGeom prst="rect">
            <a:avLst/>
          </a:prstGeom>
        </p:spPr>
      </p:pic>
    </p:spTree>
    <p:extLst>
      <p:ext uri="{BB962C8B-B14F-4D97-AF65-F5344CB8AC3E}">
        <p14:creationId xmlns:p14="http://schemas.microsoft.com/office/powerpoint/2010/main" val="1734905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CCBEB0-250D-48C7-958A-E19ED2A2C530}"/>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a:t>Conclusion and lab notes</a:t>
            </a:r>
          </a:p>
        </p:txBody>
      </p:sp>
      <p:sp>
        <p:nvSpPr>
          <p:cNvPr id="12" name="Text Placeholder 11">
            <a:extLst>
              <a:ext uri="{FF2B5EF4-FFF2-40B4-BE49-F238E27FC236}">
                <a16:creationId xmlns:a16="http://schemas.microsoft.com/office/drawing/2014/main" id="{456C0071-EBA9-480B-A139-B8F7C752B015}"/>
              </a:ext>
            </a:extLst>
          </p:cNvPr>
          <p:cNvSpPr>
            <a:spLocks noGrp="1"/>
          </p:cNvSpPr>
          <p:nvPr>
            <p:ph type="body" sz="half" idx="2"/>
          </p:nvPr>
        </p:nvSpPr>
        <p:spPr>
          <a:xfrm>
            <a:off x="685167" y="2160589"/>
            <a:ext cx="3720916" cy="3560733"/>
          </a:xfrm>
        </p:spPr>
        <p:txBody>
          <a:bodyPr vert="horz" lIns="91440" tIns="45720" rIns="91440" bIns="45720" rtlCol="0">
            <a:normAutofit/>
          </a:bodyPr>
          <a:lstStyle/>
          <a:p>
            <a:pPr>
              <a:buFont typeface="Wingdings 3" charset="2"/>
              <a:buChar char=""/>
            </a:pPr>
            <a:r>
              <a:rPr lang="en-US" dirty="0"/>
              <a:t>Observations</a:t>
            </a:r>
            <a:r>
              <a:rPr lang="en-US" dirty="0" smtClean="0"/>
              <a:t>: </a:t>
            </a:r>
            <a:r>
              <a:rPr lang="en-US" dirty="0"/>
              <a:t>We ran into a problem when testing our design to make the LED flash and it ended up being something as simple as having wiring the power and ground to the wrong leads on the transistors.  Once we corrected the issue the LED flashed like it was designed too.</a:t>
            </a:r>
            <a:endParaRPr lang="en-US" dirty="0"/>
          </a:p>
        </p:txBody>
      </p:sp>
      <p:sp>
        <p:nvSpPr>
          <p:cNvPr id="7" name="Date Placeholder 6">
            <a:extLst>
              <a:ext uri="{FF2B5EF4-FFF2-40B4-BE49-F238E27FC236}">
                <a16:creationId xmlns:a16="http://schemas.microsoft.com/office/drawing/2014/main" id="{B6FB1B4D-4576-472A-9937-BD1B7943E1EC}"/>
              </a:ext>
            </a:extLst>
          </p:cNvPr>
          <p:cNvSpPr>
            <a:spLocks noGrp="1"/>
          </p:cNvSpPr>
          <p:nvPr>
            <p:ph type="dt" sz="half" idx="10"/>
          </p:nvPr>
        </p:nvSpPr>
        <p:spPr>
          <a:xfrm>
            <a:off x="6679155" y="6041362"/>
            <a:ext cx="14379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B1C02F3-B4AA-499E-B9E5-D613C3A7C149}"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96B10D9-62A9-476D-9A04-419582CA03B2}"/>
              </a:ext>
            </a:extLst>
          </p:cNvPr>
          <p:cNvSpPr>
            <a:spLocks noGrp="1"/>
          </p:cNvSpPr>
          <p:nvPr>
            <p:ph type="ftr" sz="quarter" idx="11"/>
          </p:nvPr>
        </p:nvSpPr>
        <p:spPr>
          <a:xfrm>
            <a:off x="677334" y="6041362"/>
            <a:ext cx="554103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9" name="Slide Number Placeholder 8">
            <a:extLst>
              <a:ext uri="{FF2B5EF4-FFF2-40B4-BE49-F238E27FC236}">
                <a16:creationId xmlns:a16="http://schemas.microsoft.com/office/drawing/2014/main" id="{E17BCF48-232E-4951-8FB0-376230BACE22}"/>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42</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4993050" y="609600"/>
            <a:ext cx="4810125" cy="5848350"/>
          </a:xfrm>
          <a:prstGeom prst="rect">
            <a:avLst/>
          </a:prstGeom>
        </p:spPr>
      </p:pic>
    </p:spTree>
    <p:extLst>
      <p:ext uri="{BB962C8B-B14F-4D97-AF65-F5344CB8AC3E}">
        <p14:creationId xmlns:p14="http://schemas.microsoft.com/office/powerpoint/2010/main" val="3501887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Lab 8: JFET’s as Amplifiers</a:t>
            </a:r>
          </a:p>
        </p:txBody>
      </p:sp>
      <p:sp>
        <p:nvSpPr>
          <p:cNvPr id="4" name="Date Placeholder 3"/>
          <p:cNvSpPr>
            <a:spLocks noGrp="1"/>
          </p:cNvSpPr>
          <p:nvPr>
            <p:ph type="dt" sz="half" idx="10"/>
          </p:nvPr>
        </p:nvSpPr>
        <p:spPr/>
        <p:txBody>
          <a:bodyPr/>
          <a:lstStyle/>
          <a:p>
            <a:fld id="{6F9760E6-D3F6-40FA-82D6-71B33C7B1699}"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43</a:t>
            </a:fld>
            <a:endParaRPr lang="en-US" dirty="0"/>
          </a:p>
        </p:txBody>
      </p:sp>
      <p:sp>
        <p:nvSpPr>
          <p:cNvPr id="2" name="TextBox 1">
            <a:extLst>
              <a:ext uri="{FF2B5EF4-FFF2-40B4-BE49-F238E27FC236}">
                <a16:creationId xmlns:a16="http://schemas.microsoft.com/office/drawing/2014/main" id="{27DAEFDA-CE77-4CA5-A416-70F0E4C82397}"/>
              </a:ext>
            </a:extLst>
          </p:cNvPr>
          <p:cNvSpPr txBox="1"/>
          <p:nvPr/>
        </p:nvSpPr>
        <p:spPr>
          <a:xfrm>
            <a:off x="2130803" y="1526796"/>
            <a:ext cx="6459859" cy="369332"/>
          </a:xfrm>
          <a:prstGeom prst="rect">
            <a:avLst/>
          </a:prstGeom>
          <a:noFill/>
        </p:spPr>
        <p:txBody>
          <a:bodyPr wrap="square" rtlCol="0">
            <a:spAutoFit/>
          </a:bodyPr>
          <a:lstStyle/>
          <a:p>
            <a:pPr lvl="0"/>
            <a:r>
              <a:rPr lang="en-US" dirty="0"/>
              <a:t>In this lab we experimented with JFET’s used as an Amplifier.</a:t>
            </a:r>
          </a:p>
        </p:txBody>
      </p:sp>
      <p:pic>
        <p:nvPicPr>
          <p:cNvPr id="8" name="Picture 7"/>
          <p:cNvPicPr>
            <a:picLocks noChangeAspect="1"/>
          </p:cNvPicPr>
          <p:nvPr/>
        </p:nvPicPr>
        <p:blipFill>
          <a:blip r:embed="rId2"/>
          <a:stretch>
            <a:fillRect/>
          </a:stretch>
        </p:blipFill>
        <p:spPr>
          <a:xfrm>
            <a:off x="4093907" y="2547280"/>
            <a:ext cx="2533650" cy="2562225"/>
          </a:xfrm>
          <a:prstGeom prst="rect">
            <a:avLst/>
          </a:prstGeom>
        </p:spPr>
      </p:pic>
    </p:spTree>
    <p:extLst>
      <p:ext uri="{BB962C8B-B14F-4D97-AF65-F5344CB8AC3E}">
        <p14:creationId xmlns:p14="http://schemas.microsoft.com/office/powerpoint/2010/main" val="28687720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C7B05-F056-4ABF-93EE-59A2DA458E38}"/>
              </a:ext>
            </a:extLst>
          </p:cNvPr>
          <p:cNvSpPr>
            <a:spLocks noGrp="1"/>
          </p:cNvSpPr>
          <p:nvPr>
            <p:ph type="title"/>
          </p:nvPr>
        </p:nvSpPr>
        <p:spPr>
          <a:xfrm>
            <a:off x="667037" y="438076"/>
            <a:ext cx="5123515" cy="2369093"/>
          </a:xfrm>
        </p:spPr>
        <p:txBody>
          <a:bodyPr vert="horz" lIns="91440" tIns="45720" rIns="91440" bIns="45720" rtlCol="0" anchor="b">
            <a:normAutofit/>
          </a:bodyPr>
          <a:lstStyle/>
          <a:p>
            <a:r>
              <a:rPr lang="en-US" sz="4800" dirty="0"/>
              <a:t>Resources and components</a:t>
            </a:r>
          </a:p>
        </p:txBody>
      </p:sp>
      <p:sp>
        <p:nvSpPr>
          <p:cNvPr id="8" name="Text Placeholder 7">
            <a:extLst>
              <a:ext uri="{FF2B5EF4-FFF2-40B4-BE49-F238E27FC236}">
                <a16:creationId xmlns:a16="http://schemas.microsoft.com/office/drawing/2014/main" id="{1B8819E6-40C9-4B61-848F-8FD344F6380A}"/>
              </a:ext>
            </a:extLst>
          </p:cNvPr>
          <p:cNvSpPr>
            <a:spLocks noGrp="1"/>
          </p:cNvSpPr>
          <p:nvPr>
            <p:ph type="body" sz="half" idx="2"/>
          </p:nvPr>
        </p:nvSpPr>
        <p:spPr>
          <a:xfrm>
            <a:off x="677335" y="3048000"/>
            <a:ext cx="5113217" cy="2618154"/>
          </a:xfrm>
        </p:spPr>
        <p:txBody>
          <a:bodyPr vert="horz" lIns="91440" tIns="45720" rIns="91440" bIns="45720" rtlCol="0" anchor="t">
            <a:normAutofit/>
          </a:bodyPr>
          <a:lstStyle/>
          <a:p>
            <a:r>
              <a:rPr lang="pt-BR" sz="1600" dirty="0">
                <a:solidFill>
                  <a:schemeClr val="tx1">
                    <a:lumMod val="50000"/>
                    <a:lumOff val="50000"/>
                  </a:schemeClr>
                </a:solidFill>
              </a:rPr>
              <a:t>Function Generator, DC power </a:t>
            </a:r>
            <a:r>
              <a:rPr lang="pt-BR" sz="1600" dirty="0" smtClean="0">
                <a:solidFill>
                  <a:schemeClr val="tx1">
                    <a:lumMod val="50000"/>
                    <a:lumOff val="50000"/>
                  </a:schemeClr>
                </a:solidFill>
              </a:rPr>
              <a:t>supply +9 and -5, 4.7k Ohm </a:t>
            </a:r>
            <a:r>
              <a:rPr lang="pt-BR" sz="1600" dirty="0">
                <a:solidFill>
                  <a:schemeClr val="tx1">
                    <a:lumMod val="50000"/>
                    <a:lumOff val="50000"/>
                  </a:schemeClr>
                </a:solidFill>
              </a:rPr>
              <a:t>Resistor</a:t>
            </a:r>
            <a:r>
              <a:rPr lang="pt-BR" sz="1600" dirty="0" smtClean="0">
                <a:solidFill>
                  <a:schemeClr val="tx1">
                    <a:lumMod val="50000"/>
                    <a:lumOff val="50000"/>
                  </a:schemeClr>
                </a:solidFill>
              </a:rPr>
              <a:t>, 100k Ohm Resistor, 33k Ohm Resistor, 20k Ohm Resistor, 2x 1uF Capacitor, </a:t>
            </a:r>
            <a:r>
              <a:rPr lang="pt-BR" sz="1600" dirty="0">
                <a:solidFill>
                  <a:schemeClr val="tx1">
                    <a:lumMod val="50000"/>
                    <a:lumOff val="50000"/>
                  </a:schemeClr>
                </a:solidFill>
              </a:rPr>
              <a:t>2N5457 JFET</a:t>
            </a:r>
          </a:p>
          <a:p>
            <a:r>
              <a:rPr lang="pt-BR" sz="1600" dirty="0">
                <a:solidFill>
                  <a:schemeClr val="tx1">
                    <a:lumMod val="50000"/>
                    <a:lumOff val="50000"/>
                  </a:schemeClr>
                </a:solidFill>
                <a:hlinkClick r:id="rId2"/>
              </a:rPr>
              <a:t>https://www.onsemi.com/pub/Collateral/2N5457-D.PDF</a:t>
            </a:r>
            <a:endParaRPr lang="pt-BR" sz="1600" dirty="0">
              <a:solidFill>
                <a:schemeClr val="tx1">
                  <a:lumMod val="50000"/>
                  <a:lumOff val="50000"/>
                </a:schemeClr>
              </a:solidFill>
            </a:endParaRPr>
          </a:p>
          <a:p>
            <a:endParaRPr lang="pt-BR" sz="1600" dirty="0">
              <a:solidFill>
                <a:schemeClr val="tx1">
                  <a:lumMod val="50000"/>
                  <a:lumOff val="50000"/>
                </a:schemeClr>
              </a:solidFill>
            </a:endParaRPr>
          </a:p>
        </p:txBody>
      </p:sp>
      <p:sp>
        <p:nvSpPr>
          <p:cNvPr id="3" name="Date Placeholder 2">
            <a:extLst>
              <a:ext uri="{FF2B5EF4-FFF2-40B4-BE49-F238E27FC236}">
                <a16:creationId xmlns:a16="http://schemas.microsoft.com/office/drawing/2014/main" id="{5BC39DAD-4D4A-42D5-B052-0D4E52DEDFE4}"/>
              </a:ext>
            </a:extLst>
          </p:cNvPr>
          <p:cNvSpPr>
            <a:spLocks noGrp="1"/>
          </p:cNvSpPr>
          <p:nvPr>
            <p:ph type="dt" sz="half" idx="10"/>
          </p:nvPr>
        </p:nvSpPr>
        <p:spPr>
          <a:xfrm>
            <a:off x="6670145" y="6041362"/>
            <a:ext cx="14469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92E1B5C-31A2-4D07-B25A-AAABFCDA6891}"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4FF69CB2-6E1C-489A-9952-83A04E8B5F66}"/>
              </a:ext>
            </a:extLst>
          </p:cNvPr>
          <p:cNvSpPr>
            <a:spLocks noGrp="1"/>
          </p:cNvSpPr>
          <p:nvPr>
            <p:ph type="ftr" sz="quarter" idx="11"/>
          </p:nvPr>
        </p:nvSpPr>
        <p:spPr>
          <a:xfrm>
            <a:off x="677335" y="6041362"/>
            <a:ext cx="4841344"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EECT 121</a:t>
            </a:r>
          </a:p>
        </p:txBody>
      </p:sp>
      <p:sp>
        <p:nvSpPr>
          <p:cNvPr id="5" name="Slide Number Placeholder 4">
            <a:extLst>
              <a:ext uri="{FF2B5EF4-FFF2-40B4-BE49-F238E27FC236}">
                <a16:creationId xmlns:a16="http://schemas.microsoft.com/office/drawing/2014/main" id="{CC9B6BF4-4168-4D0E-9C3A-3056650B3FE0}"/>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44</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0" name="Picture 29"/>
          <p:cNvPicPr>
            <a:picLocks noChangeAspect="1"/>
          </p:cNvPicPr>
          <p:nvPr/>
        </p:nvPicPr>
        <p:blipFill>
          <a:blip r:embed="rId3"/>
          <a:stretch>
            <a:fillRect/>
          </a:stretch>
        </p:blipFill>
        <p:spPr>
          <a:xfrm>
            <a:off x="6637048" y="438076"/>
            <a:ext cx="4590567" cy="6023084"/>
          </a:xfrm>
          <a:prstGeom prst="rect">
            <a:avLst/>
          </a:prstGeom>
        </p:spPr>
      </p:pic>
    </p:spTree>
    <p:extLst>
      <p:ext uri="{BB962C8B-B14F-4D97-AF65-F5344CB8AC3E}">
        <p14:creationId xmlns:p14="http://schemas.microsoft.com/office/powerpoint/2010/main" val="2498522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dirty="0" smtClean="0"/>
              <a:t>Multisim </a:t>
            </a:r>
            <a:r>
              <a:rPr lang="en-US" sz="4800" dirty="0"/>
              <a:t>Design </a:t>
            </a:r>
          </a:p>
        </p:txBody>
      </p:sp>
      <p:sp>
        <p:nvSpPr>
          <p:cNvPr id="3" name="Date Placeholder 2"/>
          <p:cNvSpPr>
            <a:spLocks noGrp="1"/>
          </p:cNvSpPr>
          <p:nvPr>
            <p:ph type="dt" sz="half" idx="10"/>
          </p:nvPr>
        </p:nvSpPr>
        <p:spPr>
          <a:xfrm>
            <a:off x="7205133" y="6352651"/>
            <a:ext cx="9119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949F413-26C3-4A44-89D8-743E3AA375C0}"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677334" y="6352651"/>
            <a:ext cx="629761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5" name="Slide Number Placeholder 4"/>
          <p:cNvSpPr>
            <a:spLocks noGrp="1"/>
          </p:cNvSpPr>
          <p:nvPr>
            <p:ph type="sldNum" sz="quarter" idx="12"/>
          </p:nvPr>
        </p:nvSpPr>
        <p:spPr>
          <a:xfrm>
            <a:off x="8542023" y="6352651"/>
            <a:ext cx="6833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45</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8" name="Picture 7"/>
          <p:cNvPicPr>
            <a:picLocks noChangeAspect="1"/>
          </p:cNvPicPr>
          <p:nvPr/>
        </p:nvPicPr>
        <p:blipFill>
          <a:blip r:embed="rId2"/>
          <a:stretch>
            <a:fillRect/>
          </a:stretch>
        </p:blipFill>
        <p:spPr>
          <a:xfrm>
            <a:off x="677334" y="476249"/>
            <a:ext cx="4857750" cy="4095750"/>
          </a:xfrm>
          <a:prstGeom prst="rect">
            <a:avLst/>
          </a:prstGeom>
        </p:spPr>
      </p:pic>
      <p:pic>
        <p:nvPicPr>
          <p:cNvPr id="9" name="Picture 8"/>
          <p:cNvPicPr>
            <a:picLocks noChangeAspect="1"/>
          </p:cNvPicPr>
          <p:nvPr/>
        </p:nvPicPr>
        <p:blipFill>
          <a:blip r:embed="rId3"/>
          <a:stretch>
            <a:fillRect/>
          </a:stretch>
        </p:blipFill>
        <p:spPr>
          <a:xfrm>
            <a:off x="5898835" y="476249"/>
            <a:ext cx="5286375" cy="4305300"/>
          </a:xfrm>
          <a:prstGeom prst="rect">
            <a:avLst/>
          </a:prstGeom>
        </p:spPr>
      </p:pic>
    </p:spTree>
    <p:extLst>
      <p:ext uri="{BB962C8B-B14F-4D97-AF65-F5344CB8AC3E}">
        <p14:creationId xmlns:p14="http://schemas.microsoft.com/office/powerpoint/2010/main" val="1739274535"/>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and Test:</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46</a:t>
            </a:fld>
            <a:endParaRPr lang="en-US" dirty="0"/>
          </a:p>
        </p:txBody>
      </p:sp>
      <p:pic>
        <p:nvPicPr>
          <p:cNvPr id="6" name="Picture 5"/>
          <p:cNvPicPr>
            <a:picLocks noChangeAspect="1"/>
          </p:cNvPicPr>
          <p:nvPr/>
        </p:nvPicPr>
        <p:blipFill>
          <a:blip r:embed="rId2"/>
          <a:stretch>
            <a:fillRect/>
          </a:stretch>
        </p:blipFill>
        <p:spPr>
          <a:xfrm>
            <a:off x="0" y="2261856"/>
            <a:ext cx="12096750" cy="3448050"/>
          </a:xfrm>
          <a:prstGeom prst="rect">
            <a:avLst/>
          </a:prstGeom>
        </p:spPr>
      </p:pic>
    </p:spTree>
    <p:extLst>
      <p:ext uri="{BB962C8B-B14F-4D97-AF65-F5344CB8AC3E}">
        <p14:creationId xmlns:p14="http://schemas.microsoft.com/office/powerpoint/2010/main" val="3364382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CCBEB0-250D-48C7-958A-E19ED2A2C530}"/>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a:t>Conclusion and lab notes</a:t>
            </a:r>
          </a:p>
        </p:txBody>
      </p:sp>
      <p:sp>
        <p:nvSpPr>
          <p:cNvPr id="12" name="Text Placeholder 11">
            <a:extLst>
              <a:ext uri="{FF2B5EF4-FFF2-40B4-BE49-F238E27FC236}">
                <a16:creationId xmlns:a16="http://schemas.microsoft.com/office/drawing/2014/main" id="{456C0071-EBA9-480B-A139-B8F7C752B015}"/>
              </a:ext>
            </a:extLst>
          </p:cNvPr>
          <p:cNvSpPr>
            <a:spLocks noGrp="1"/>
          </p:cNvSpPr>
          <p:nvPr>
            <p:ph type="body" sz="half" idx="2"/>
          </p:nvPr>
        </p:nvSpPr>
        <p:spPr>
          <a:xfrm>
            <a:off x="685167" y="2160589"/>
            <a:ext cx="3720916" cy="3560733"/>
          </a:xfrm>
        </p:spPr>
        <p:txBody>
          <a:bodyPr vert="horz" lIns="91440" tIns="45720" rIns="91440" bIns="45720" rtlCol="0">
            <a:normAutofit/>
          </a:bodyPr>
          <a:lstStyle/>
          <a:p>
            <a:pPr>
              <a:buFont typeface="Wingdings 3" charset="2"/>
              <a:buChar char=""/>
            </a:pPr>
            <a:r>
              <a:rPr lang="en-US" dirty="0"/>
              <a:t>Observations</a:t>
            </a:r>
            <a:r>
              <a:rPr lang="en-US" dirty="0" smtClean="0"/>
              <a:t>: We had lots of trouble with this lab and were not able actually get it to work the way we were supposed too.</a:t>
            </a:r>
          </a:p>
        </p:txBody>
      </p:sp>
      <p:sp>
        <p:nvSpPr>
          <p:cNvPr id="7" name="Date Placeholder 6">
            <a:extLst>
              <a:ext uri="{FF2B5EF4-FFF2-40B4-BE49-F238E27FC236}">
                <a16:creationId xmlns:a16="http://schemas.microsoft.com/office/drawing/2014/main" id="{B6FB1B4D-4576-472A-9937-BD1B7943E1EC}"/>
              </a:ext>
            </a:extLst>
          </p:cNvPr>
          <p:cNvSpPr>
            <a:spLocks noGrp="1"/>
          </p:cNvSpPr>
          <p:nvPr>
            <p:ph type="dt" sz="half" idx="10"/>
          </p:nvPr>
        </p:nvSpPr>
        <p:spPr>
          <a:xfrm>
            <a:off x="6679155" y="6041362"/>
            <a:ext cx="14379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B1C02F3-B4AA-499E-B9E5-D613C3A7C149}"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96B10D9-62A9-476D-9A04-419582CA03B2}"/>
              </a:ext>
            </a:extLst>
          </p:cNvPr>
          <p:cNvSpPr>
            <a:spLocks noGrp="1"/>
          </p:cNvSpPr>
          <p:nvPr>
            <p:ph type="ftr" sz="quarter" idx="11"/>
          </p:nvPr>
        </p:nvSpPr>
        <p:spPr>
          <a:xfrm>
            <a:off x="677334" y="6041362"/>
            <a:ext cx="554103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9" name="Slide Number Placeholder 8">
            <a:extLst>
              <a:ext uri="{FF2B5EF4-FFF2-40B4-BE49-F238E27FC236}">
                <a16:creationId xmlns:a16="http://schemas.microsoft.com/office/drawing/2014/main" id="{E17BCF48-232E-4951-8FB0-376230BACE22}"/>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47</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spTree>
    <p:extLst>
      <p:ext uri="{BB962C8B-B14F-4D97-AF65-F5344CB8AC3E}">
        <p14:creationId xmlns:p14="http://schemas.microsoft.com/office/powerpoint/2010/main" val="598557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Lab 9: Low Pass Filters </a:t>
            </a:r>
          </a:p>
        </p:txBody>
      </p:sp>
      <p:sp>
        <p:nvSpPr>
          <p:cNvPr id="4" name="Date Placeholder 3"/>
          <p:cNvSpPr>
            <a:spLocks noGrp="1"/>
          </p:cNvSpPr>
          <p:nvPr>
            <p:ph type="dt" sz="half" idx="10"/>
          </p:nvPr>
        </p:nvSpPr>
        <p:spPr/>
        <p:txBody>
          <a:bodyPr/>
          <a:lstStyle/>
          <a:p>
            <a:fld id="{1AC286A8-4747-442F-BDF2-95066573674F}"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48</a:t>
            </a:fld>
            <a:endParaRPr lang="en-US" dirty="0"/>
          </a:p>
        </p:txBody>
      </p:sp>
      <p:sp>
        <p:nvSpPr>
          <p:cNvPr id="2" name="TextBox 1">
            <a:extLst>
              <a:ext uri="{FF2B5EF4-FFF2-40B4-BE49-F238E27FC236}">
                <a16:creationId xmlns:a16="http://schemas.microsoft.com/office/drawing/2014/main" id="{27DAEFDA-CE77-4CA5-A416-70F0E4C82397}"/>
              </a:ext>
            </a:extLst>
          </p:cNvPr>
          <p:cNvSpPr txBox="1"/>
          <p:nvPr/>
        </p:nvSpPr>
        <p:spPr>
          <a:xfrm>
            <a:off x="2130803" y="1526796"/>
            <a:ext cx="6459859" cy="1200329"/>
          </a:xfrm>
          <a:prstGeom prst="rect">
            <a:avLst/>
          </a:prstGeom>
          <a:noFill/>
        </p:spPr>
        <p:txBody>
          <a:bodyPr wrap="square" rtlCol="0">
            <a:spAutoFit/>
          </a:bodyPr>
          <a:lstStyle/>
          <a:p>
            <a:r>
              <a:rPr lang="en-US" dirty="0"/>
              <a:t>The Low Pass filter is used to filter out lower frequencies from circuits. In this lab using excel we calculated the exact component values needed to filter a specific frequency then simulated it in </a:t>
            </a:r>
            <a:r>
              <a:rPr lang="en-US" dirty="0" smtClean="0"/>
              <a:t>Multisim.</a:t>
            </a:r>
            <a:endParaRPr lang="en-US" dirty="0"/>
          </a:p>
        </p:txBody>
      </p:sp>
      <p:pic>
        <p:nvPicPr>
          <p:cNvPr id="3" name="Picture 2"/>
          <p:cNvPicPr>
            <a:picLocks noChangeAspect="1"/>
          </p:cNvPicPr>
          <p:nvPr/>
        </p:nvPicPr>
        <p:blipFill>
          <a:blip r:embed="rId2"/>
          <a:stretch>
            <a:fillRect/>
          </a:stretch>
        </p:blipFill>
        <p:spPr>
          <a:xfrm>
            <a:off x="4832177" y="3644321"/>
            <a:ext cx="2828925" cy="1809750"/>
          </a:xfrm>
          <a:prstGeom prst="rect">
            <a:avLst/>
          </a:prstGeom>
        </p:spPr>
      </p:pic>
    </p:spTree>
    <p:extLst>
      <p:ext uri="{BB962C8B-B14F-4D97-AF65-F5344CB8AC3E}">
        <p14:creationId xmlns:p14="http://schemas.microsoft.com/office/powerpoint/2010/main" val="21784071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C7B05-F056-4ABF-93EE-59A2DA458E38}"/>
              </a:ext>
            </a:extLst>
          </p:cNvPr>
          <p:cNvSpPr>
            <a:spLocks noGrp="1"/>
          </p:cNvSpPr>
          <p:nvPr>
            <p:ph type="title"/>
          </p:nvPr>
        </p:nvSpPr>
        <p:spPr>
          <a:xfrm>
            <a:off x="667037" y="438076"/>
            <a:ext cx="5123515" cy="2369093"/>
          </a:xfrm>
        </p:spPr>
        <p:txBody>
          <a:bodyPr vert="horz" lIns="91440" tIns="45720" rIns="91440" bIns="45720" rtlCol="0" anchor="b">
            <a:normAutofit/>
          </a:bodyPr>
          <a:lstStyle/>
          <a:p>
            <a:r>
              <a:rPr lang="en-US" sz="4800" dirty="0"/>
              <a:t>Resources and components</a:t>
            </a:r>
          </a:p>
        </p:txBody>
      </p:sp>
      <p:sp>
        <p:nvSpPr>
          <p:cNvPr id="8" name="Text Placeholder 7">
            <a:extLst>
              <a:ext uri="{FF2B5EF4-FFF2-40B4-BE49-F238E27FC236}">
                <a16:creationId xmlns:a16="http://schemas.microsoft.com/office/drawing/2014/main" id="{1B8819E6-40C9-4B61-848F-8FD344F6380A}"/>
              </a:ext>
            </a:extLst>
          </p:cNvPr>
          <p:cNvSpPr>
            <a:spLocks noGrp="1"/>
          </p:cNvSpPr>
          <p:nvPr>
            <p:ph type="body" sz="half" idx="2"/>
          </p:nvPr>
        </p:nvSpPr>
        <p:spPr>
          <a:xfrm>
            <a:off x="677336" y="3048000"/>
            <a:ext cx="3568844" cy="2618154"/>
          </a:xfrm>
        </p:spPr>
        <p:txBody>
          <a:bodyPr vert="horz" lIns="91440" tIns="45720" rIns="91440" bIns="45720" rtlCol="0" anchor="t">
            <a:normAutofit/>
          </a:bodyPr>
          <a:lstStyle/>
          <a:p>
            <a:r>
              <a:rPr lang="pt-BR" sz="1600" dirty="0" smtClean="0">
                <a:solidFill>
                  <a:schemeClr val="tx1">
                    <a:lumMod val="50000"/>
                    <a:lumOff val="50000"/>
                  </a:schemeClr>
                </a:solidFill>
              </a:rPr>
              <a:t>We did not use any resources or components for this lab.  It was all completed in Multisim and Excel.</a:t>
            </a:r>
          </a:p>
          <a:p>
            <a:r>
              <a:rPr lang="pt-BR" sz="1600" dirty="0">
                <a:solidFill>
                  <a:schemeClr val="tx1">
                    <a:lumMod val="50000"/>
                    <a:lumOff val="50000"/>
                  </a:schemeClr>
                </a:solidFill>
                <a:hlinkClick r:id="rId2"/>
              </a:rPr>
              <a:t>http://</a:t>
            </a:r>
            <a:r>
              <a:rPr lang="pt-BR" sz="1600" dirty="0" smtClean="0">
                <a:solidFill>
                  <a:schemeClr val="tx1">
                    <a:lumMod val="50000"/>
                    <a:lumOff val="50000"/>
                  </a:schemeClr>
                </a:solidFill>
                <a:hlinkClick r:id="rId2"/>
              </a:rPr>
              <a:t>www.ivytechengineering.com/info/stores/linear/files/lm741.pdf</a:t>
            </a:r>
            <a:endParaRPr lang="pt-BR" sz="1600" dirty="0" smtClean="0">
              <a:solidFill>
                <a:schemeClr val="tx1">
                  <a:lumMod val="50000"/>
                  <a:lumOff val="50000"/>
                </a:schemeClr>
              </a:solidFill>
            </a:endParaRPr>
          </a:p>
          <a:p>
            <a:endParaRPr lang="pt-BR" sz="1600" dirty="0" smtClean="0">
              <a:solidFill>
                <a:schemeClr val="tx1">
                  <a:lumMod val="50000"/>
                  <a:lumOff val="50000"/>
                </a:schemeClr>
              </a:solidFill>
            </a:endParaRPr>
          </a:p>
          <a:p>
            <a:endParaRPr lang="pt-BR" sz="1600" dirty="0">
              <a:solidFill>
                <a:schemeClr val="tx1">
                  <a:lumMod val="50000"/>
                  <a:lumOff val="50000"/>
                </a:schemeClr>
              </a:solidFill>
            </a:endParaRPr>
          </a:p>
        </p:txBody>
      </p:sp>
      <p:sp>
        <p:nvSpPr>
          <p:cNvPr id="3" name="Date Placeholder 2">
            <a:extLst>
              <a:ext uri="{FF2B5EF4-FFF2-40B4-BE49-F238E27FC236}">
                <a16:creationId xmlns:a16="http://schemas.microsoft.com/office/drawing/2014/main" id="{5BC39DAD-4D4A-42D5-B052-0D4E52DEDFE4}"/>
              </a:ext>
            </a:extLst>
          </p:cNvPr>
          <p:cNvSpPr>
            <a:spLocks noGrp="1"/>
          </p:cNvSpPr>
          <p:nvPr>
            <p:ph type="dt" sz="half" idx="10"/>
          </p:nvPr>
        </p:nvSpPr>
        <p:spPr>
          <a:xfrm>
            <a:off x="6670145" y="6041362"/>
            <a:ext cx="14469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92E1B5C-31A2-4D07-B25A-AAABFCDA6891}"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4FF69CB2-6E1C-489A-9952-83A04E8B5F66}"/>
              </a:ext>
            </a:extLst>
          </p:cNvPr>
          <p:cNvSpPr>
            <a:spLocks noGrp="1"/>
          </p:cNvSpPr>
          <p:nvPr>
            <p:ph type="ftr" sz="quarter" idx="11"/>
          </p:nvPr>
        </p:nvSpPr>
        <p:spPr>
          <a:xfrm>
            <a:off x="677335" y="6041362"/>
            <a:ext cx="4841344"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rPr>
              <a:t>EECT 121</a:t>
            </a:r>
          </a:p>
        </p:txBody>
      </p:sp>
      <p:sp>
        <p:nvSpPr>
          <p:cNvPr id="5" name="Slide Number Placeholder 4">
            <a:extLst>
              <a:ext uri="{FF2B5EF4-FFF2-40B4-BE49-F238E27FC236}">
                <a16:creationId xmlns:a16="http://schemas.microsoft.com/office/drawing/2014/main" id="{CC9B6BF4-4168-4D0E-9C3A-3056650B3FE0}"/>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49</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p:cNvPicPr>
            <a:picLocks noChangeAspect="1"/>
          </p:cNvPicPr>
          <p:nvPr/>
        </p:nvPicPr>
        <p:blipFill>
          <a:blip r:embed="rId3"/>
          <a:stretch>
            <a:fillRect/>
          </a:stretch>
        </p:blipFill>
        <p:spPr>
          <a:xfrm>
            <a:off x="4905393" y="1177142"/>
            <a:ext cx="3324208" cy="4664198"/>
          </a:xfrm>
          <a:prstGeom prst="rect">
            <a:avLst/>
          </a:prstGeom>
        </p:spPr>
      </p:pic>
      <p:pic>
        <p:nvPicPr>
          <p:cNvPr id="9" name="Picture 8"/>
          <p:cNvPicPr>
            <a:picLocks noChangeAspect="1"/>
          </p:cNvPicPr>
          <p:nvPr/>
        </p:nvPicPr>
        <p:blipFill>
          <a:blip r:embed="rId4"/>
          <a:stretch>
            <a:fillRect/>
          </a:stretch>
        </p:blipFill>
        <p:spPr>
          <a:xfrm>
            <a:off x="8590663" y="1230144"/>
            <a:ext cx="3434414" cy="4611196"/>
          </a:xfrm>
          <a:prstGeom prst="rect">
            <a:avLst/>
          </a:prstGeom>
        </p:spPr>
      </p:pic>
    </p:spTree>
    <p:extLst>
      <p:ext uri="{BB962C8B-B14F-4D97-AF65-F5344CB8AC3E}">
        <p14:creationId xmlns:p14="http://schemas.microsoft.com/office/powerpoint/2010/main" val="195305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C7B05-F056-4ABF-93EE-59A2DA458E38}"/>
              </a:ext>
            </a:extLst>
          </p:cNvPr>
          <p:cNvSpPr>
            <a:spLocks noGrp="1"/>
          </p:cNvSpPr>
          <p:nvPr>
            <p:ph type="title"/>
          </p:nvPr>
        </p:nvSpPr>
        <p:spPr>
          <a:xfrm>
            <a:off x="667037" y="438076"/>
            <a:ext cx="5123515" cy="2369093"/>
          </a:xfrm>
        </p:spPr>
        <p:txBody>
          <a:bodyPr vert="horz" lIns="91440" tIns="45720" rIns="91440" bIns="45720" rtlCol="0" anchor="b">
            <a:normAutofit/>
          </a:bodyPr>
          <a:lstStyle/>
          <a:p>
            <a:r>
              <a:rPr lang="en-US" sz="4800" dirty="0"/>
              <a:t>Resources and components</a:t>
            </a:r>
          </a:p>
        </p:txBody>
      </p:sp>
      <p:sp>
        <p:nvSpPr>
          <p:cNvPr id="8" name="Text Placeholder 7">
            <a:extLst>
              <a:ext uri="{FF2B5EF4-FFF2-40B4-BE49-F238E27FC236}">
                <a16:creationId xmlns:a16="http://schemas.microsoft.com/office/drawing/2014/main" id="{1B8819E6-40C9-4B61-848F-8FD344F6380A}"/>
              </a:ext>
            </a:extLst>
          </p:cNvPr>
          <p:cNvSpPr>
            <a:spLocks noGrp="1"/>
          </p:cNvSpPr>
          <p:nvPr>
            <p:ph type="body" sz="half" idx="2"/>
          </p:nvPr>
        </p:nvSpPr>
        <p:spPr>
          <a:xfrm>
            <a:off x="677335" y="3048000"/>
            <a:ext cx="5113217" cy="2618154"/>
          </a:xfrm>
        </p:spPr>
        <p:txBody>
          <a:bodyPr vert="horz" lIns="91440" tIns="45720" rIns="91440" bIns="45720" rtlCol="0" anchor="t">
            <a:normAutofit/>
          </a:bodyPr>
          <a:lstStyle/>
          <a:p>
            <a:r>
              <a:rPr lang="en-US" sz="1600" dirty="0">
                <a:solidFill>
                  <a:schemeClr val="tx1">
                    <a:lumMod val="50000"/>
                    <a:lumOff val="50000"/>
                  </a:schemeClr>
                </a:solidFill>
              </a:rPr>
              <a:t>1 x 1N4148-</a:t>
            </a:r>
            <a:r>
              <a:rPr lang="en-US" sz="1600" dirty="0">
                <a:solidFill>
                  <a:schemeClr val="tx1">
                    <a:lumMod val="50000"/>
                    <a:lumOff val="50000"/>
                  </a:schemeClr>
                </a:solidFill>
                <a:hlinkClick r:id="rId2"/>
              </a:rPr>
              <a:t>http://ivytechengineering.com/info/stores/diodes/files/1n4148.pdf</a:t>
            </a:r>
            <a:endParaRPr lang="en-US" sz="1600" dirty="0">
              <a:solidFill>
                <a:schemeClr val="tx1">
                  <a:lumMod val="50000"/>
                  <a:lumOff val="50000"/>
                </a:schemeClr>
              </a:solidFill>
            </a:endParaRPr>
          </a:p>
          <a:p>
            <a:r>
              <a:rPr lang="pt-BR" sz="1600" dirty="0">
                <a:solidFill>
                  <a:schemeClr val="tx1">
                    <a:lumMod val="50000"/>
                    <a:lumOff val="50000"/>
                  </a:schemeClr>
                </a:solidFill>
              </a:rPr>
              <a:t> 1 x 1k</a:t>
            </a:r>
            <a:r>
              <a:rPr lang="el-GR" sz="1600" dirty="0">
                <a:solidFill>
                  <a:schemeClr val="tx1">
                    <a:lumMod val="50000"/>
                    <a:lumOff val="50000"/>
                  </a:schemeClr>
                </a:solidFill>
              </a:rPr>
              <a:t>Ω</a:t>
            </a:r>
            <a:r>
              <a:rPr lang="en-US" sz="1600" dirty="0">
                <a:solidFill>
                  <a:schemeClr val="tx1">
                    <a:lumMod val="50000"/>
                    <a:lumOff val="50000"/>
                  </a:schemeClr>
                </a:solidFill>
              </a:rPr>
              <a:t> resistor</a:t>
            </a:r>
          </a:p>
          <a:p>
            <a:r>
              <a:rPr lang="pt-BR" sz="1600" dirty="0">
                <a:solidFill>
                  <a:schemeClr val="tx1">
                    <a:lumMod val="50000"/>
                    <a:lumOff val="50000"/>
                  </a:schemeClr>
                </a:solidFill>
              </a:rPr>
              <a:t>Ocilliscope and Function generator.</a:t>
            </a:r>
          </a:p>
        </p:txBody>
      </p:sp>
      <p:sp>
        <p:nvSpPr>
          <p:cNvPr id="3" name="Date Placeholder 2">
            <a:extLst>
              <a:ext uri="{FF2B5EF4-FFF2-40B4-BE49-F238E27FC236}">
                <a16:creationId xmlns:a16="http://schemas.microsoft.com/office/drawing/2014/main" id="{5BC39DAD-4D4A-42D5-B052-0D4E52DEDFE4}"/>
              </a:ext>
            </a:extLst>
          </p:cNvPr>
          <p:cNvSpPr>
            <a:spLocks noGrp="1"/>
          </p:cNvSpPr>
          <p:nvPr>
            <p:ph type="dt" sz="half" idx="10"/>
          </p:nvPr>
        </p:nvSpPr>
        <p:spPr>
          <a:xfrm>
            <a:off x="6670145" y="6041362"/>
            <a:ext cx="1446928" cy="365125"/>
          </a:xfrm>
        </p:spPr>
        <p:txBody>
          <a:bodyPr vert="horz" lIns="91440" tIns="45720" rIns="91440" bIns="45720" rtlCol="0" anchor="ctr">
            <a:normAutofit/>
          </a:bodyPr>
          <a:lstStyle/>
          <a:p>
            <a:pPr defTabSz="457200">
              <a:spcAft>
                <a:spcPts val="600"/>
              </a:spcAft>
            </a:pPr>
            <a:fld id="{D92E1B5C-31A2-4D07-B25A-AAABFCDA6891}" type="datetime1">
              <a:rPr lang="en-US" smtClean="0">
                <a:solidFill>
                  <a:srgbClr val="FFFFFF"/>
                </a:solidFill>
              </a:rPr>
              <a:t>12/12/2017</a:t>
            </a:fld>
            <a:endParaRPr lang="en-US">
              <a:solidFill>
                <a:srgbClr val="FFFFFF"/>
              </a:solidFill>
            </a:endParaRPr>
          </a:p>
        </p:txBody>
      </p:sp>
      <p:sp>
        <p:nvSpPr>
          <p:cNvPr id="4" name="Footer Placeholder 3">
            <a:extLst>
              <a:ext uri="{FF2B5EF4-FFF2-40B4-BE49-F238E27FC236}">
                <a16:creationId xmlns:a16="http://schemas.microsoft.com/office/drawing/2014/main" id="{4FF69CB2-6E1C-489A-9952-83A04E8B5F66}"/>
              </a:ext>
            </a:extLst>
          </p:cNvPr>
          <p:cNvSpPr>
            <a:spLocks noGrp="1"/>
          </p:cNvSpPr>
          <p:nvPr>
            <p:ph type="ftr" sz="quarter" idx="11"/>
          </p:nvPr>
        </p:nvSpPr>
        <p:spPr>
          <a:xfrm>
            <a:off x="677335" y="6041362"/>
            <a:ext cx="4841344" cy="365125"/>
          </a:xfrm>
        </p:spPr>
        <p:txBody>
          <a:bodyPr vert="horz" lIns="91440" tIns="45720" rIns="91440" bIns="45720" rtlCol="0" anchor="ctr">
            <a:normAutofit/>
          </a:bodyPr>
          <a:lstStyle/>
          <a:p>
            <a:pPr defTabSz="457200">
              <a:spcAft>
                <a:spcPts val="600"/>
              </a:spcAft>
            </a:pPr>
            <a:r>
              <a:rPr lang="en-US" kern="1200">
                <a:solidFill>
                  <a:schemeClr val="tx1">
                    <a:lumMod val="50000"/>
                    <a:lumOff val="50000"/>
                  </a:schemeClr>
                </a:solidFill>
                <a:latin typeface="+mn-lt"/>
                <a:ea typeface="+mn-ea"/>
                <a:cs typeface="+mn-cs"/>
              </a:rPr>
              <a:t>EECT 121</a:t>
            </a:r>
          </a:p>
        </p:txBody>
      </p:sp>
      <p:sp>
        <p:nvSpPr>
          <p:cNvPr id="5" name="Slide Number Placeholder 4">
            <a:extLst>
              <a:ext uri="{FF2B5EF4-FFF2-40B4-BE49-F238E27FC236}">
                <a16:creationId xmlns:a16="http://schemas.microsoft.com/office/drawing/2014/main" id="{CC9B6BF4-4168-4D0E-9C3A-3056650B3FE0}"/>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235B046A-8E51-4C6B-8F94-46372F10E1F0}" type="slidenum">
              <a:rPr lang="en-US">
                <a:solidFill>
                  <a:srgbClr val="FFFFFF"/>
                </a:solidFill>
              </a:rPr>
              <a:pPr defTabSz="457200">
                <a:spcAft>
                  <a:spcPts val="600"/>
                </a:spcAft>
              </a:pPr>
              <a:t>5</a:t>
            </a:fld>
            <a:endParaRPr lang="en-US">
              <a:solidFill>
                <a:srgbClr val="FFFFFF"/>
              </a:solidFill>
            </a:endParaRPr>
          </a:p>
        </p:txBody>
      </p:sp>
      <p:pic>
        <p:nvPicPr>
          <p:cNvPr id="7" name="Picture 6"/>
          <p:cNvPicPr>
            <a:picLocks noChangeAspect="1"/>
          </p:cNvPicPr>
          <p:nvPr/>
        </p:nvPicPr>
        <p:blipFill>
          <a:blip r:embed="rId3"/>
          <a:stretch>
            <a:fillRect/>
          </a:stretch>
        </p:blipFill>
        <p:spPr>
          <a:xfrm>
            <a:off x="6247743" y="438076"/>
            <a:ext cx="4244047" cy="5478131"/>
          </a:xfrm>
          <a:prstGeom prst="rect">
            <a:avLst/>
          </a:prstGeom>
        </p:spPr>
      </p:pic>
    </p:spTree>
    <p:extLst>
      <p:ext uri="{BB962C8B-B14F-4D97-AF65-F5344CB8AC3E}">
        <p14:creationId xmlns:p14="http://schemas.microsoft.com/office/powerpoint/2010/main" val="2244975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dirty="0" smtClean="0"/>
              <a:t>Multisim </a:t>
            </a:r>
            <a:r>
              <a:rPr lang="en-US" sz="4800" dirty="0"/>
              <a:t>Design </a:t>
            </a:r>
          </a:p>
        </p:txBody>
      </p:sp>
      <p:sp>
        <p:nvSpPr>
          <p:cNvPr id="3" name="Date Placeholder 2"/>
          <p:cNvSpPr>
            <a:spLocks noGrp="1"/>
          </p:cNvSpPr>
          <p:nvPr>
            <p:ph type="dt" sz="half" idx="10"/>
          </p:nvPr>
        </p:nvSpPr>
        <p:spPr>
          <a:xfrm>
            <a:off x="7205133" y="6352651"/>
            <a:ext cx="9119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949F413-26C3-4A44-89D8-743E3AA375C0}"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677334" y="6352651"/>
            <a:ext cx="629761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5" name="Slide Number Placeholder 4"/>
          <p:cNvSpPr>
            <a:spLocks noGrp="1"/>
          </p:cNvSpPr>
          <p:nvPr>
            <p:ph type="sldNum" sz="quarter" idx="12"/>
          </p:nvPr>
        </p:nvSpPr>
        <p:spPr>
          <a:xfrm>
            <a:off x="8542023" y="6352651"/>
            <a:ext cx="6833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50</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8" name="Picture 7"/>
          <p:cNvPicPr>
            <a:picLocks noChangeAspect="1"/>
          </p:cNvPicPr>
          <p:nvPr/>
        </p:nvPicPr>
        <p:blipFill>
          <a:blip r:embed="rId2"/>
          <a:stretch>
            <a:fillRect/>
          </a:stretch>
        </p:blipFill>
        <p:spPr>
          <a:xfrm>
            <a:off x="1512799" y="238289"/>
            <a:ext cx="7848600" cy="4657725"/>
          </a:xfrm>
          <a:prstGeom prst="rect">
            <a:avLst/>
          </a:prstGeom>
        </p:spPr>
      </p:pic>
    </p:spTree>
    <p:extLst>
      <p:ext uri="{BB962C8B-B14F-4D97-AF65-F5344CB8AC3E}">
        <p14:creationId xmlns:p14="http://schemas.microsoft.com/office/powerpoint/2010/main" val="3604441392"/>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CCBEB0-250D-48C7-958A-E19ED2A2C530}"/>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a:t>Conclusion and lab notes</a:t>
            </a:r>
          </a:p>
        </p:txBody>
      </p:sp>
      <p:sp>
        <p:nvSpPr>
          <p:cNvPr id="12" name="Text Placeholder 11">
            <a:extLst>
              <a:ext uri="{FF2B5EF4-FFF2-40B4-BE49-F238E27FC236}">
                <a16:creationId xmlns:a16="http://schemas.microsoft.com/office/drawing/2014/main" id="{456C0071-EBA9-480B-A139-B8F7C752B015}"/>
              </a:ext>
            </a:extLst>
          </p:cNvPr>
          <p:cNvSpPr>
            <a:spLocks noGrp="1"/>
          </p:cNvSpPr>
          <p:nvPr>
            <p:ph type="body" sz="half" idx="2"/>
          </p:nvPr>
        </p:nvSpPr>
        <p:spPr>
          <a:xfrm>
            <a:off x="685167" y="2160589"/>
            <a:ext cx="3720916" cy="3560733"/>
          </a:xfrm>
        </p:spPr>
        <p:txBody>
          <a:bodyPr vert="horz" lIns="91440" tIns="45720" rIns="91440" bIns="45720" rtlCol="0">
            <a:normAutofit/>
          </a:bodyPr>
          <a:lstStyle/>
          <a:p>
            <a:pPr>
              <a:buFont typeface="Wingdings 3" charset="2"/>
              <a:buChar char=""/>
            </a:pPr>
            <a:r>
              <a:rPr lang="en-US" dirty="0"/>
              <a:t>Observations</a:t>
            </a:r>
            <a:r>
              <a:rPr lang="en-US" dirty="0" smtClean="0"/>
              <a:t>: There were no observations for this lab since we did not physically build the design.</a:t>
            </a:r>
          </a:p>
          <a:p>
            <a:pPr>
              <a:buFont typeface="Wingdings 3" charset="2"/>
              <a:buChar char=""/>
            </a:pPr>
            <a:r>
              <a:rPr lang="en-US" dirty="0" smtClean="0"/>
              <a:t>Low Pass filters are used as hiss filters in audio speakers to reduce the high frequency hiss produced in the system.</a:t>
            </a:r>
          </a:p>
          <a:p>
            <a:pPr>
              <a:buFont typeface="Wingdings 3" charset="2"/>
              <a:buChar char=""/>
            </a:pPr>
            <a:r>
              <a:rPr lang="en-US" dirty="0" smtClean="0"/>
              <a:t>They are also used as inputs for sub woofers and in equalizers like the one pictured to the right.</a:t>
            </a:r>
          </a:p>
        </p:txBody>
      </p:sp>
      <p:sp>
        <p:nvSpPr>
          <p:cNvPr id="7" name="Date Placeholder 6">
            <a:extLst>
              <a:ext uri="{FF2B5EF4-FFF2-40B4-BE49-F238E27FC236}">
                <a16:creationId xmlns:a16="http://schemas.microsoft.com/office/drawing/2014/main" id="{B6FB1B4D-4576-472A-9937-BD1B7943E1EC}"/>
              </a:ext>
            </a:extLst>
          </p:cNvPr>
          <p:cNvSpPr>
            <a:spLocks noGrp="1"/>
          </p:cNvSpPr>
          <p:nvPr>
            <p:ph type="dt" sz="half" idx="10"/>
          </p:nvPr>
        </p:nvSpPr>
        <p:spPr>
          <a:xfrm>
            <a:off x="6679155" y="6041362"/>
            <a:ext cx="14379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B1C02F3-B4AA-499E-B9E5-D613C3A7C149}"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96B10D9-62A9-476D-9A04-419582CA03B2}"/>
              </a:ext>
            </a:extLst>
          </p:cNvPr>
          <p:cNvSpPr>
            <a:spLocks noGrp="1"/>
          </p:cNvSpPr>
          <p:nvPr>
            <p:ph type="ftr" sz="quarter" idx="11"/>
          </p:nvPr>
        </p:nvSpPr>
        <p:spPr>
          <a:xfrm>
            <a:off x="677334" y="6041362"/>
            <a:ext cx="554103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9" name="Slide Number Placeholder 8">
            <a:extLst>
              <a:ext uri="{FF2B5EF4-FFF2-40B4-BE49-F238E27FC236}">
                <a16:creationId xmlns:a16="http://schemas.microsoft.com/office/drawing/2014/main" id="{E17BCF48-232E-4951-8FB0-376230BACE22}"/>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51</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4466960" y="373389"/>
            <a:ext cx="2650157" cy="2228850"/>
          </a:xfrm>
          <a:prstGeom prst="rect">
            <a:avLst/>
          </a:prstGeom>
        </p:spPr>
      </p:pic>
      <p:pic>
        <p:nvPicPr>
          <p:cNvPr id="4" name="Picture 3"/>
          <p:cNvPicPr>
            <a:picLocks noChangeAspect="1"/>
          </p:cNvPicPr>
          <p:nvPr/>
        </p:nvPicPr>
        <p:blipFill>
          <a:blip r:embed="rId3"/>
          <a:stretch>
            <a:fillRect/>
          </a:stretch>
        </p:blipFill>
        <p:spPr>
          <a:xfrm>
            <a:off x="6279504" y="2602239"/>
            <a:ext cx="5305655" cy="3439123"/>
          </a:xfrm>
          <a:prstGeom prst="rect">
            <a:avLst/>
          </a:prstGeom>
        </p:spPr>
      </p:pic>
    </p:spTree>
    <p:extLst>
      <p:ext uri="{BB962C8B-B14F-4D97-AF65-F5344CB8AC3E}">
        <p14:creationId xmlns:p14="http://schemas.microsoft.com/office/powerpoint/2010/main" val="511080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Lab 10: High Pass Filters</a:t>
            </a:r>
          </a:p>
        </p:txBody>
      </p:sp>
      <p:sp>
        <p:nvSpPr>
          <p:cNvPr id="4" name="Date Placeholder 3"/>
          <p:cNvSpPr>
            <a:spLocks noGrp="1"/>
          </p:cNvSpPr>
          <p:nvPr>
            <p:ph type="dt" sz="half" idx="10"/>
          </p:nvPr>
        </p:nvSpPr>
        <p:spPr/>
        <p:txBody>
          <a:bodyPr/>
          <a:lstStyle/>
          <a:p>
            <a:fld id="{D3E74EC5-9F98-4B04-A4D2-5951EF1CC1F7}"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52</a:t>
            </a:fld>
            <a:endParaRPr lang="en-US" dirty="0"/>
          </a:p>
        </p:txBody>
      </p:sp>
      <p:sp>
        <p:nvSpPr>
          <p:cNvPr id="2" name="TextBox 1">
            <a:extLst>
              <a:ext uri="{FF2B5EF4-FFF2-40B4-BE49-F238E27FC236}">
                <a16:creationId xmlns:a16="http://schemas.microsoft.com/office/drawing/2014/main" id="{27DAEFDA-CE77-4CA5-A416-70F0E4C82397}"/>
              </a:ext>
            </a:extLst>
          </p:cNvPr>
          <p:cNvSpPr txBox="1"/>
          <p:nvPr/>
        </p:nvSpPr>
        <p:spPr>
          <a:xfrm>
            <a:off x="2130803" y="1526796"/>
            <a:ext cx="6459859" cy="1200329"/>
          </a:xfrm>
          <a:prstGeom prst="rect">
            <a:avLst/>
          </a:prstGeom>
          <a:noFill/>
        </p:spPr>
        <p:txBody>
          <a:bodyPr wrap="square" rtlCol="0">
            <a:spAutoFit/>
          </a:bodyPr>
          <a:lstStyle/>
          <a:p>
            <a:r>
              <a:rPr lang="en-US" dirty="0"/>
              <a:t>The High Pass filter is used to filter all frequencies above a set range. In this lab using excel we calculated the exact component values needed to filter a specific frequency then simulated it in </a:t>
            </a:r>
            <a:r>
              <a:rPr lang="en-US" dirty="0" smtClean="0"/>
              <a:t>Multisim.</a:t>
            </a:r>
            <a:endParaRPr lang="en-US" dirty="0"/>
          </a:p>
        </p:txBody>
      </p:sp>
      <p:pic>
        <p:nvPicPr>
          <p:cNvPr id="3" name="Picture 2"/>
          <p:cNvPicPr>
            <a:picLocks noChangeAspect="1"/>
          </p:cNvPicPr>
          <p:nvPr/>
        </p:nvPicPr>
        <p:blipFill>
          <a:blip r:embed="rId2"/>
          <a:stretch>
            <a:fillRect/>
          </a:stretch>
        </p:blipFill>
        <p:spPr>
          <a:xfrm>
            <a:off x="4338108" y="2960256"/>
            <a:ext cx="2867025" cy="2847975"/>
          </a:xfrm>
          <a:prstGeom prst="rect">
            <a:avLst/>
          </a:prstGeom>
        </p:spPr>
      </p:pic>
    </p:spTree>
    <p:extLst>
      <p:ext uri="{BB962C8B-B14F-4D97-AF65-F5344CB8AC3E}">
        <p14:creationId xmlns:p14="http://schemas.microsoft.com/office/powerpoint/2010/main" val="10919306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C7B05-F056-4ABF-93EE-59A2DA458E38}"/>
              </a:ext>
            </a:extLst>
          </p:cNvPr>
          <p:cNvSpPr>
            <a:spLocks noGrp="1"/>
          </p:cNvSpPr>
          <p:nvPr>
            <p:ph type="title"/>
          </p:nvPr>
        </p:nvSpPr>
        <p:spPr>
          <a:xfrm>
            <a:off x="667037" y="438076"/>
            <a:ext cx="5123515" cy="2369093"/>
          </a:xfrm>
        </p:spPr>
        <p:txBody>
          <a:bodyPr vert="horz" lIns="91440" tIns="45720" rIns="91440" bIns="45720" rtlCol="0" anchor="b">
            <a:normAutofit/>
          </a:bodyPr>
          <a:lstStyle/>
          <a:p>
            <a:r>
              <a:rPr lang="en-US" sz="4800" dirty="0"/>
              <a:t>Resources and components</a:t>
            </a:r>
          </a:p>
        </p:txBody>
      </p:sp>
      <p:sp>
        <p:nvSpPr>
          <p:cNvPr id="8" name="Text Placeholder 7">
            <a:extLst>
              <a:ext uri="{FF2B5EF4-FFF2-40B4-BE49-F238E27FC236}">
                <a16:creationId xmlns:a16="http://schemas.microsoft.com/office/drawing/2014/main" id="{1B8819E6-40C9-4B61-848F-8FD344F6380A}"/>
              </a:ext>
            </a:extLst>
          </p:cNvPr>
          <p:cNvSpPr>
            <a:spLocks noGrp="1"/>
          </p:cNvSpPr>
          <p:nvPr>
            <p:ph type="body" sz="half" idx="2"/>
          </p:nvPr>
        </p:nvSpPr>
        <p:spPr>
          <a:xfrm>
            <a:off x="677335" y="3048000"/>
            <a:ext cx="3726499" cy="2618154"/>
          </a:xfrm>
        </p:spPr>
        <p:txBody>
          <a:bodyPr vert="horz" lIns="91440" tIns="45720" rIns="91440" bIns="45720" rtlCol="0" anchor="t">
            <a:normAutofit/>
          </a:bodyPr>
          <a:lstStyle/>
          <a:p>
            <a:r>
              <a:rPr lang="pt-BR" sz="1600" dirty="0">
                <a:solidFill>
                  <a:schemeClr val="tx1">
                    <a:lumMod val="50000"/>
                    <a:lumOff val="50000"/>
                  </a:schemeClr>
                </a:solidFill>
              </a:rPr>
              <a:t>We did not use any resources or components for this lab.  It was all completed in Multisim and Excel</a:t>
            </a:r>
            <a:r>
              <a:rPr lang="pt-BR" sz="1600" dirty="0" smtClean="0">
                <a:solidFill>
                  <a:schemeClr val="tx1">
                    <a:lumMod val="50000"/>
                    <a:lumOff val="50000"/>
                  </a:schemeClr>
                </a:solidFill>
              </a:rPr>
              <a:t>.</a:t>
            </a:r>
          </a:p>
          <a:p>
            <a:r>
              <a:rPr lang="pt-BR" sz="1600" dirty="0">
                <a:solidFill>
                  <a:schemeClr val="tx1">
                    <a:lumMod val="50000"/>
                    <a:lumOff val="50000"/>
                  </a:schemeClr>
                </a:solidFill>
                <a:hlinkClick r:id="rId2"/>
              </a:rPr>
              <a:t>http://www.ivytechengineering.com/info/stores/linear/files/lm741.pdf</a:t>
            </a:r>
            <a:endParaRPr lang="pt-BR" sz="1600" dirty="0">
              <a:solidFill>
                <a:schemeClr val="tx1">
                  <a:lumMod val="50000"/>
                  <a:lumOff val="50000"/>
                </a:schemeClr>
              </a:solidFill>
            </a:endParaRPr>
          </a:p>
          <a:p>
            <a:endParaRPr lang="pt-BR" sz="1600" dirty="0">
              <a:solidFill>
                <a:schemeClr val="tx1">
                  <a:lumMod val="50000"/>
                  <a:lumOff val="50000"/>
                </a:schemeClr>
              </a:solidFill>
            </a:endParaRPr>
          </a:p>
          <a:p>
            <a:endParaRPr lang="pt-BR" sz="1600" dirty="0">
              <a:solidFill>
                <a:schemeClr val="tx1">
                  <a:lumMod val="50000"/>
                  <a:lumOff val="50000"/>
                </a:schemeClr>
              </a:solidFill>
            </a:endParaRPr>
          </a:p>
        </p:txBody>
      </p:sp>
      <p:sp>
        <p:nvSpPr>
          <p:cNvPr id="3" name="Date Placeholder 2">
            <a:extLst>
              <a:ext uri="{FF2B5EF4-FFF2-40B4-BE49-F238E27FC236}">
                <a16:creationId xmlns:a16="http://schemas.microsoft.com/office/drawing/2014/main" id="{5BC39DAD-4D4A-42D5-B052-0D4E52DEDFE4}"/>
              </a:ext>
            </a:extLst>
          </p:cNvPr>
          <p:cNvSpPr>
            <a:spLocks noGrp="1"/>
          </p:cNvSpPr>
          <p:nvPr>
            <p:ph type="dt" sz="half" idx="10"/>
          </p:nvPr>
        </p:nvSpPr>
        <p:spPr>
          <a:xfrm>
            <a:off x="6670145" y="6041362"/>
            <a:ext cx="14469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92E1B5C-31A2-4D07-B25A-AAABFCDA6891}"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4FF69CB2-6E1C-489A-9952-83A04E8B5F66}"/>
              </a:ext>
            </a:extLst>
          </p:cNvPr>
          <p:cNvSpPr>
            <a:spLocks noGrp="1"/>
          </p:cNvSpPr>
          <p:nvPr>
            <p:ph type="ftr" sz="quarter" idx="11"/>
          </p:nvPr>
        </p:nvSpPr>
        <p:spPr>
          <a:xfrm>
            <a:off x="677335" y="6041362"/>
            <a:ext cx="4841344"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EECT 121</a:t>
            </a:r>
          </a:p>
        </p:txBody>
      </p:sp>
      <p:sp>
        <p:nvSpPr>
          <p:cNvPr id="5" name="Slide Number Placeholder 4">
            <a:extLst>
              <a:ext uri="{FF2B5EF4-FFF2-40B4-BE49-F238E27FC236}">
                <a16:creationId xmlns:a16="http://schemas.microsoft.com/office/drawing/2014/main" id="{CC9B6BF4-4168-4D0E-9C3A-3056650B3FE0}"/>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53</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0" name="Picture 29"/>
          <p:cNvPicPr>
            <a:picLocks noChangeAspect="1"/>
          </p:cNvPicPr>
          <p:nvPr/>
        </p:nvPicPr>
        <p:blipFill>
          <a:blip r:embed="rId3"/>
          <a:stretch>
            <a:fillRect/>
          </a:stretch>
        </p:blipFill>
        <p:spPr>
          <a:xfrm>
            <a:off x="4792865" y="1001956"/>
            <a:ext cx="3324208" cy="4664198"/>
          </a:xfrm>
          <a:prstGeom prst="rect">
            <a:avLst/>
          </a:prstGeom>
        </p:spPr>
      </p:pic>
      <p:pic>
        <p:nvPicPr>
          <p:cNvPr id="34" name="Picture 33"/>
          <p:cNvPicPr>
            <a:picLocks noChangeAspect="1"/>
          </p:cNvPicPr>
          <p:nvPr/>
        </p:nvPicPr>
        <p:blipFill>
          <a:blip r:embed="rId4"/>
          <a:stretch>
            <a:fillRect/>
          </a:stretch>
        </p:blipFill>
        <p:spPr>
          <a:xfrm>
            <a:off x="8369946" y="1001956"/>
            <a:ext cx="3434414" cy="4611196"/>
          </a:xfrm>
          <a:prstGeom prst="rect">
            <a:avLst/>
          </a:prstGeom>
        </p:spPr>
      </p:pic>
    </p:spTree>
    <p:extLst>
      <p:ext uri="{BB962C8B-B14F-4D97-AF65-F5344CB8AC3E}">
        <p14:creationId xmlns:p14="http://schemas.microsoft.com/office/powerpoint/2010/main" val="2427762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dirty="0" smtClean="0"/>
              <a:t>Multisim </a:t>
            </a:r>
            <a:r>
              <a:rPr lang="en-US" sz="4800" dirty="0"/>
              <a:t>Design </a:t>
            </a:r>
          </a:p>
        </p:txBody>
      </p:sp>
      <p:sp>
        <p:nvSpPr>
          <p:cNvPr id="3" name="Date Placeholder 2"/>
          <p:cNvSpPr>
            <a:spLocks noGrp="1"/>
          </p:cNvSpPr>
          <p:nvPr>
            <p:ph type="dt" sz="half" idx="10"/>
          </p:nvPr>
        </p:nvSpPr>
        <p:spPr>
          <a:xfrm>
            <a:off x="7205133" y="6352651"/>
            <a:ext cx="9119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949F413-26C3-4A44-89D8-743E3AA375C0}"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677334" y="6352651"/>
            <a:ext cx="629761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5" name="Slide Number Placeholder 4"/>
          <p:cNvSpPr>
            <a:spLocks noGrp="1"/>
          </p:cNvSpPr>
          <p:nvPr>
            <p:ph type="sldNum" sz="quarter" idx="12"/>
          </p:nvPr>
        </p:nvSpPr>
        <p:spPr>
          <a:xfrm>
            <a:off x="8542023" y="6352651"/>
            <a:ext cx="6833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54</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8" name="Picture 7"/>
          <p:cNvPicPr>
            <a:picLocks noChangeAspect="1"/>
          </p:cNvPicPr>
          <p:nvPr/>
        </p:nvPicPr>
        <p:blipFill>
          <a:blip r:embed="rId2"/>
          <a:stretch>
            <a:fillRect/>
          </a:stretch>
        </p:blipFill>
        <p:spPr>
          <a:xfrm>
            <a:off x="1600199" y="401364"/>
            <a:ext cx="7781925" cy="4457700"/>
          </a:xfrm>
          <a:prstGeom prst="rect">
            <a:avLst/>
          </a:prstGeom>
        </p:spPr>
      </p:pic>
    </p:spTree>
    <p:extLst>
      <p:ext uri="{BB962C8B-B14F-4D97-AF65-F5344CB8AC3E}">
        <p14:creationId xmlns:p14="http://schemas.microsoft.com/office/powerpoint/2010/main" val="1192785571"/>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CCBEB0-250D-48C7-958A-E19ED2A2C530}"/>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a:t>Conclusion and lab notes</a:t>
            </a:r>
          </a:p>
        </p:txBody>
      </p:sp>
      <p:sp>
        <p:nvSpPr>
          <p:cNvPr id="12" name="Text Placeholder 11">
            <a:extLst>
              <a:ext uri="{FF2B5EF4-FFF2-40B4-BE49-F238E27FC236}">
                <a16:creationId xmlns:a16="http://schemas.microsoft.com/office/drawing/2014/main" id="{456C0071-EBA9-480B-A139-B8F7C752B015}"/>
              </a:ext>
            </a:extLst>
          </p:cNvPr>
          <p:cNvSpPr>
            <a:spLocks noGrp="1"/>
          </p:cNvSpPr>
          <p:nvPr>
            <p:ph type="body" sz="half" idx="2"/>
          </p:nvPr>
        </p:nvSpPr>
        <p:spPr>
          <a:xfrm>
            <a:off x="685167" y="2160589"/>
            <a:ext cx="3720916" cy="3560733"/>
          </a:xfrm>
        </p:spPr>
        <p:txBody>
          <a:bodyPr vert="horz" lIns="91440" tIns="45720" rIns="91440" bIns="45720" rtlCol="0">
            <a:normAutofit/>
          </a:bodyPr>
          <a:lstStyle/>
          <a:p>
            <a:pPr>
              <a:buFont typeface="Wingdings 3" charset="2"/>
              <a:buChar char=""/>
            </a:pPr>
            <a:r>
              <a:rPr lang="en-US" dirty="0"/>
              <a:t>Observations</a:t>
            </a:r>
            <a:r>
              <a:rPr lang="en-US" dirty="0"/>
              <a:t>: There were no observations for this lab since we did not physically build the design</a:t>
            </a:r>
            <a:r>
              <a:rPr lang="en-US" dirty="0" smtClean="0"/>
              <a:t>.</a:t>
            </a:r>
          </a:p>
          <a:p>
            <a:pPr>
              <a:buFont typeface="Wingdings 3" charset="2"/>
              <a:buChar char=""/>
            </a:pPr>
            <a:r>
              <a:rPr lang="en-US" dirty="0"/>
              <a:t>High pass filters are used in things like microphones in order to filter out certain low-cut sounds like wind or footsteps.</a:t>
            </a:r>
          </a:p>
          <a:p>
            <a:pPr>
              <a:buFont typeface="Wingdings 3" charset="2"/>
              <a:buChar char=""/>
            </a:pPr>
            <a:r>
              <a:rPr lang="en-US" dirty="0"/>
              <a:t>They reduce all outside noise in a microphone so you don’t get all the surrounding noises that you don’t want to record.</a:t>
            </a:r>
          </a:p>
          <a:p>
            <a:pPr>
              <a:buFont typeface="Wingdings 3" charset="2"/>
              <a:buChar char=""/>
            </a:pPr>
            <a:endParaRPr lang="en-US" dirty="0"/>
          </a:p>
          <a:p>
            <a:pPr>
              <a:buFont typeface="Wingdings 3" charset="2"/>
              <a:buChar char=""/>
            </a:pPr>
            <a:endParaRPr lang="en-US" u="sng" dirty="0"/>
          </a:p>
          <a:p>
            <a:pPr>
              <a:buFont typeface="Wingdings 3" charset="2"/>
              <a:buChar char=""/>
            </a:pPr>
            <a:endParaRPr lang="en-US" dirty="0"/>
          </a:p>
        </p:txBody>
      </p:sp>
      <p:sp>
        <p:nvSpPr>
          <p:cNvPr id="7" name="Date Placeholder 6">
            <a:extLst>
              <a:ext uri="{FF2B5EF4-FFF2-40B4-BE49-F238E27FC236}">
                <a16:creationId xmlns:a16="http://schemas.microsoft.com/office/drawing/2014/main" id="{B6FB1B4D-4576-472A-9937-BD1B7943E1EC}"/>
              </a:ext>
            </a:extLst>
          </p:cNvPr>
          <p:cNvSpPr>
            <a:spLocks noGrp="1"/>
          </p:cNvSpPr>
          <p:nvPr>
            <p:ph type="dt" sz="half" idx="10"/>
          </p:nvPr>
        </p:nvSpPr>
        <p:spPr>
          <a:xfrm>
            <a:off x="6679155" y="6041362"/>
            <a:ext cx="14379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B1C02F3-B4AA-499E-B9E5-D613C3A7C149}"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96B10D9-62A9-476D-9A04-419582CA03B2}"/>
              </a:ext>
            </a:extLst>
          </p:cNvPr>
          <p:cNvSpPr>
            <a:spLocks noGrp="1"/>
          </p:cNvSpPr>
          <p:nvPr>
            <p:ph type="ftr" sz="quarter" idx="11"/>
          </p:nvPr>
        </p:nvSpPr>
        <p:spPr>
          <a:xfrm>
            <a:off x="677334" y="6041362"/>
            <a:ext cx="554103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9" name="Slide Number Placeholder 8">
            <a:extLst>
              <a:ext uri="{FF2B5EF4-FFF2-40B4-BE49-F238E27FC236}">
                <a16:creationId xmlns:a16="http://schemas.microsoft.com/office/drawing/2014/main" id="{E17BCF48-232E-4951-8FB0-376230BACE22}"/>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55</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4793205" y="609600"/>
            <a:ext cx="1885950" cy="1724025"/>
          </a:xfrm>
          <a:prstGeom prst="rect">
            <a:avLst/>
          </a:prstGeom>
        </p:spPr>
      </p:pic>
      <p:pic>
        <p:nvPicPr>
          <p:cNvPr id="4" name="Picture 3"/>
          <p:cNvPicPr>
            <a:picLocks noChangeAspect="1"/>
          </p:cNvPicPr>
          <p:nvPr/>
        </p:nvPicPr>
        <p:blipFill>
          <a:blip r:embed="rId3"/>
          <a:stretch>
            <a:fillRect/>
          </a:stretch>
        </p:blipFill>
        <p:spPr>
          <a:xfrm>
            <a:off x="4793205" y="2844468"/>
            <a:ext cx="5838825" cy="2686050"/>
          </a:xfrm>
          <a:prstGeom prst="rect">
            <a:avLst/>
          </a:prstGeom>
        </p:spPr>
      </p:pic>
    </p:spTree>
    <p:extLst>
      <p:ext uri="{BB962C8B-B14F-4D97-AF65-F5344CB8AC3E}">
        <p14:creationId xmlns:p14="http://schemas.microsoft.com/office/powerpoint/2010/main" val="142021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Lab 11: Mid-Pass Filter</a:t>
            </a:r>
          </a:p>
        </p:txBody>
      </p:sp>
      <p:sp>
        <p:nvSpPr>
          <p:cNvPr id="4" name="Date Placeholder 3"/>
          <p:cNvSpPr>
            <a:spLocks noGrp="1"/>
          </p:cNvSpPr>
          <p:nvPr>
            <p:ph type="dt" sz="half" idx="10"/>
          </p:nvPr>
        </p:nvSpPr>
        <p:spPr/>
        <p:txBody>
          <a:bodyPr/>
          <a:lstStyle/>
          <a:p>
            <a:fld id="{81AD4124-C195-41B2-86BC-86475BB74998}"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56</a:t>
            </a:fld>
            <a:endParaRPr lang="en-US" dirty="0"/>
          </a:p>
        </p:txBody>
      </p:sp>
      <p:sp>
        <p:nvSpPr>
          <p:cNvPr id="2" name="TextBox 1">
            <a:extLst>
              <a:ext uri="{FF2B5EF4-FFF2-40B4-BE49-F238E27FC236}">
                <a16:creationId xmlns:a16="http://schemas.microsoft.com/office/drawing/2014/main" id="{27DAEFDA-CE77-4CA5-A416-70F0E4C82397}"/>
              </a:ext>
            </a:extLst>
          </p:cNvPr>
          <p:cNvSpPr txBox="1"/>
          <p:nvPr/>
        </p:nvSpPr>
        <p:spPr>
          <a:xfrm>
            <a:off x="2130803" y="1526796"/>
            <a:ext cx="6459859" cy="1200329"/>
          </a:xfrm>
          <a:prstGeom prst="rect">
            <a:avLst/>
          </a:prstGeom>
          <a:noFill/>
        </p:spPr>
        <p:txBody>
          <a:bodyPr wrap="square" rtlCol="0">
            <a:spAutoFit/>
          </a:bodyPr>
          <a:lstStyle/>
          <a:p>
            <a:r>
              <a:rPr lang="en-US" dirty="0"/>
              <a:t>Mid-pass filters, filter a mid range of frequencies. In this lab using excel we calculated the exact component values needed to filter a specific frequency then simulated it in </a:t>
            </a:r>
            <a:r>
              <a:rPr lang="en-US" dirty="0" smtClean="0"/>
              <a:t>Multisim. </a:t>
            </a:r>
            <a:endParaRPr lang="en-US" dirty="0"/>
          </a:p>
        </p:txBody>
      </p:sp>
      <p:pic>
        <p:nvPicPr>
          <p:cNvPr id="3" name="Picture 2"/>
          <p:cNvPicPr>
            <a:picLocks noChangeAspect="1"/>
          </p:cNvPicPr>
          <p:nvPr/>
        </p:nvPicPr>
        <p:blipFill>
          <a:blip r:embed="rId2"/>
          <a:stretch>
            <a:fillRect/>
          </a:stretch>
        </p:blipFill>
        <p:spPr>
          <a:xfrm>
            <a:off x="3754622" y="3031693"/>
            <a:ext cx="4362450" cy="1352550"/>
          </a:xfrm>
          <a:prstGeom prst="rect">
            <a:avLst/>
          </a:prstGeom>
        </p:spPr>
      </p:pic>
    </p:spTree>
    <p:extLst>
      <p:ext uri="{BB962C8B-B14F-4D97-AF65-F5344CB8AC3E}">
        <p14:creationId xmlns:p14="http://schemas.microsoft.com/office/powerpoint/2010/main" val="40133331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C7B05-F056-4ABF-93EE-59A2DA458E38}"/>
              </a:ext>
            </a:extLst>
          </p:cNvPr>
          <p:cNvSpPr>
            <a:spLocks noGrp="1"/>
          </p:cNvSpPr>
          <p:nvPr>
            <p:ph type="title"/>
          </p:nvPr>
        </p:nvSpPr>
        <p:spPr>
          <a:xfrm>
            <a:off x="667037" y="438076"/>
            <a:ext cx="5123515" cy="2369093"/>
          </a:xfrm>
        </p:spPr>
        <p:txBody>
          <a:bodyPr vert="horz" lIns="91440" tIns="45720" rIns="91440" bIns="45720" rtlCol="0" anchor="b">
            <a:normAutofit/>
          </a:bodyPr>
          <a:lstStyle/>
          <a:p>
            <a:r>
              <a:rPr lang="en-US" sz="4800" dirty="0"/>
              <a:t>Resources and components</a:t>
            </a:r>
          </a:p>
        </p:txBody>
      </p:sp>
      <p:sp>
        <p:nvSpPr>
          <p:cNvPr id="8" name="Text Placeholder 7">
            <a:extLst>
              <a:ext uri="{FF2B5EF4-FFF2-40B4-BE49-F238E27FC236}">
                <a16:creationId xmlns:a16="http://schemas.microsoft.com/office/drawing/2014/main" id="{1B8819E6-40C9-4B61-848F-8FD344F6380A}"/>
              </a:ext>
            </a:extLst>
          </p:cNvPr>
          <p:cNvSpPr>
            <a:spLocks noGrp="1"/>
          </p:cNvSpPr>
          <p:nvPr>
            <p:ph type="body" sz="half" idx="2"/>
          </p:nvPr>
        </p:nvSpPr>
        <p:spPr>
          <a:xfrm>
            <a:off x="677335" y="3048000"/>
            <a:ext cx="3726499" cy="2618154"/>
          </a:xfrm>
        </p:spPr>
        <p:txBody>
          <a:bodyPr vert="horz" lIns="91440" tIns="45720" rIns="91440" bIns="45720" rtlCol="0" anchor="t">
            <a:normAutofit/>
          </a:bodyPr>
          <a:lstStyle/>
          <a:p>
            <a:r>
              <a:rPr lang="pt-BR" sz="1600" dirty="0">
                <a:solidFill>
                  <a:schemeClr val="tx1">
                    <a:lumMod val="50000"/>
                    <a:lumOff val="50000"/>
                  </a:schemeClr>
                </a:solidFill>
              </a:rPr>
              <a:t>We did not use any resources or components for this lab.  It was all completed in Multisim and Excel</a:t>
            </a:r>
            <a:r>
              <a:rPr lang="pt-BR" sz="1600" dirty="0" smtClean="0">
                <a:solidFill>
                  <a:schemeClr val="tx1">
                    <a:lumMod val="50000"/>
                    <a:lumOff val="50000"/>
                  </a:schemeClr>
                </a:solidFill>
              </a:rPr>
              <a:t>.</a:t>
            </a:r>
          </a:p>
          <a:p>
            <a:r>
              <a:rPr lang="pt-BR" sz="1600" dirty="0">
                <a:solidFill>
                  <a:schemeClr val="tx1">
                    <a:lumMod val="50000"/>
                    <a:lumOff val="50000"/>
                  </a:schemeClr>
                </a:solidFill>
                <a:hlinkClick r:id="rId2"/>
              </a:rPr>
              <a:t>http://www.ivytechengineering.com/info/stores/linear/files/lm741.pdf</a:t>
            </a:r>
            <a:endParaRPr lang="pt-BR" sz="1600" dirty="0">
              <a:solidFill>
                <a:schemeClr val="tx1">
                  <a:lumMod val="50000"/>
                  <a:lumOff val="50000"/>
                </a:schemeClr>
              </a:solidFill>
            </a:endParaRPr>
          </a:p>
          <a:p>
            <a:endParaRPr lang="pt-BR" sz="1600" dirty="0">
              <a:solidFill>
                <a:schemeClr val="tx1">
                  <a:lumMod val="50000"/>
                  <a:lumOff val="50000"/>
                </a:schemeClr>
              </a:solidFill>
            </a:endParaRPr>
          </a:p>
          <a:p>
            <a:endParaRPr lang="pt-BR" sz="1600" dirty="0">
              <a:solidFill>
                <a:schemeClr val="tx1">
                  <a:lumMod val="50000"/>
                  <a:lumOff val="50000"/>
                </a:schemeClr>
              </a:solidFill>
            </a:endParaRPr>
          </a:p>
        </p:txBody>
      </p:sp>
      <p:sp>
        <p:nvSpPr>
          <p:cNvPr id="3" name="Date Placeholder 2">
            <a:extLst>
              <a:ext uri="{FF2B5EF4-FFF2-40B4-BE49-F238E27FC236}">
                <a16:creationId xmlns:a16="http://schemas.microsoft.com/office/drawing/2014/main" id="{5BC39DAD-4D4A-42D5-B052-0D4E52DEDFE4}"/>
              </a:ext>
            </a:extLst>
          </p:cNvPr>
          <p:cNvSpPr>
            <a:spLocks noGrp="1"/>
          </p:cNvSpPr>
          <p:nvPr>
            <p:ph type="dt" sz="half" idx="10"/>
          </p:nvPr>
        </p:nvSpPr>
        <p:spPr>
          <a:xfrm>
            <a:off x="6670145" y="6041362"/>
            <a:ext cx="14469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92E1B5C-31A2-4D07-B25A-AAABFCDA6891}"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4FF69CB2-6E1C-489A-9952-83A04E8B5F66}"/>
              </a:ext>
            </a:extLst>
          </p:cNvPr>
          <p:cNvSpPr>
            <a:spLocks noGrp="1"/>
          </p:cNvSpPr>
          <p:nvPr>
            <p:ph type="ftr" sz="quarter" idx="11"/>
          </p:nvPr>
        </p:nvSpPr>
        <p:spPr>
          <a:xfrm>
            <a:off x="677335" y="6041362"/>
            <a:ext cx="4841344"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EECT 121</a:t>
            </a:r>
          </a:p>
        </p:txBody>
      </p:sp>
      <p:sp>
        <p:nvSpPr>
          <p:cNvPr id="5" name="Slide Number Placeholder 4">
            <a:extLst>
              <a:ext uri="{FF2B5EF4-FFF2-40B4-BE49-F238E27FC236}">
                <a16:creationId xmlns:a16="http://schemas.microsoft.com/office/drawing/2014/main" id="{CC9B6BF4-4168-4D0E-9C3A-3056650B3FE0}"/>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0" name="Picture 29"/>
          <p:cNvPicPr>
            <a:picLocks noChangeAspect="1"/>
          </p:cNvPicPr>
          <p:nvPr/>
        </p:nvPicPr>
        <p:blipFill>
          <a:blip r:embed="rId3"/>
          <a:stretch>
            <a:fillRect/>
          </a:stretch>
        </p:blipFill>
        <p:spPr>
          <a:xfrm>
            <a:off x="4792865" y="1001956"/>
            <a:ext cx="3324208" cy="4664198"/>
          </a:xfrm>
          <a:prstGeom prst="rect">
            <a:avLst/>
          </a:prstGeom>
        </p:spPr>
      </p:pic>
      <p:pic>
        <p:nvPicPr>
          <p:cNvPr id="34" name="Picture 33"/>
          <p:cNvPicPr>
            <a:picLocks noChangeAspect="1"/>
          </p:cNvPicPr>
          <p:nvPr/>
        </p:nvPicPr>
        <p:blipFill>
          <a:blip r:embed="rId4"/>
          <a:stretch>
            <a:fillRect/>
          </a:stretch>
        </p:blipFill>
        <p:spPr>
          <a:xfrm>
            <a:off x="8369946" y="1001956"/>
            <a:ext cx="3434414" cy="4611196"/>
          </a:xfrm>
          <a:prstGeom prst="rect">
            <a:avLst/>
          </a:prstGeom>
        </p:spPr>
      </p:pic>
    </p:spTree>
    <p:extLst>
      <p:ext uri="{BB962C8B-B14F-4D97-AF65-F5344CB8AC3E}">
        <p14:creationId xmlns:p14="http://schemas.microsoft.com/office/powerpoint/2010/main" val="3340927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dirty="0" smtClean="0"/>
              <a:t>Multisim </a:t>
            </a:r>
            <a:r>
              <a:rPr lang="en-US" sz="4800" dirty="0"/>
              <a:t>Design </a:t>
            </a:r>
          </a:p>
        </p:txBody>
      </p:sp>
      <p:sp>
        <p:nvSpPr>
          <p:cNvPr id="3" name="Date Placeholder 2"/>
          <p:cNvSpPr>
            <a:spLocks noGrp="1"/>
          </p:cNvSpPr>
          <p:nvPr>
            <p:ph type="dt" sz="half" idx="10"/>
          </p:nvPr>
        </p:nvSpPr>
        <p:spPr>
          <a:xfrm>
            <a:off x="7205133" y="6352651"/>
            <a:ext cx="9119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949F413-26C3-4A44-89D8-743E3AA375C0}"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677334" y="6352651"/>
            <a:ext cx="629761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5" name="Slide Number Placeholder 4"/>
          <p:cNvSpPr>
            <a:spLocks noGrp="1"/>
          </p:cNvSpPr>
          <p:nvPr>
            <p:ph type="sldNum" sz="quarter" idx="12"/>
          </p:nvPr>
        </p:nvSpPr>
        <p:spPr>
          <a:xfrm>
            <a:off x="8542023" y="6352651"/>
            <a:ext cx="6833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58</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8" name="Picture 7"/>
          <p:cNvPicPr>
            <a:picLocks noChangeAspect="1"/>
          </p:cNvPicPr>
          <p:nvPr/>
        </p:nvPicPr>
        <p:blipFill>
          <a:blip r:embed="rId2"/>
          <a:stretch>
            <a:fillRect/>
          </a:stretch>
        </p:blipFill>
        <p:spPr>
          <a:xfrm>
            <a:off x="1600199" y="416637"/>
            <a:ext cx="7800975" cy="4448175"/>
          </a:xfrm>
          <a:prstGeom prst="rect">
            <a:avLst/>
          </a:prstGeom>
        </p:spPr>
      </p:pic>
    </p:spTree>
    <p:extLst>
      <p:ext uri="{BB962C8B-B14F-4D97-AF65-F5344CB8AC3E}">
        <p14:creationId xmlns:p14="http://schemas.microsoft.com/office/powerpoint/2010/main" val="1323906713"/>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CCBEB0-250D-48C7-958A-E19ED2A2C530}"/>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dirty="0"/>
              <a:t>Conclusion and lab notes</a:t>
            </a:r>
          </a:p>
        </p:txBody>
      </p:sp>
      <p:sp>
        <p:nvSpPr>
          <p:cNvPr id="12" name="Text Placeholder 11">
            <a:extLst>
              <a:ext uri="{FF2B5EF4-FFF2-40B4-BE49-F238E27FC236}">
                <a16:creationId xmlns:a16="http://schemas.microsoft.com/office/drawing/2014/main" id="{456C0071-EBA9-480B-A139-B8F7C752B015}"/>
              </a:ext>
            </a:extLst>
          </p:cNvPr>
          <p:cNvSpPr>
            <a:spLocks noGrp="1"/>
          </p:cNvSpPr>
          <p:nvPr>
            <p:ph type="body" sz="half" idx="2"/>
          </p:nvPr>
        </p:nvSpPr>
        <p:spPr>
          <a:xfrm>
            <a:off x="685167" y="2160589"/>
            <a:ext cx="3720916" cy="3560733"/>
          </a:xfrm>
        </p:spPr>
        <p:txBody>
          <a:bodyPr vert="horz" lIns="91440" tIns="45720" rIns="91440" bIns="45720" rtlCol="0">
            <a:normAutofit/>
          </a:bodyPr>
          <a:lstStyle/>
          <a:p>
            <a:pPr>
              <a:buFont typeface="Wingdings 3" charset="2"/>
              <a:buChar char=""/>
            </a:pPr>
            <a:r>
              <a:rPr lang="en-US" dirty="0"/>
              <a:t>Observations</a:t>
            </a:r>
            <a:r>
              <a:rPr lang="en-US" dirty="0"/>
              <a:t>: There were no observations for this lab since we did not physically build the design</a:t>
            </a:r>
            <a:r>
              <a:rPr lang="en-US" dirty="0" smtClean="0"/>
              <a:t>.</a:t>
            </a:r>
          </a:p>
          <a:p>
            <a:pPr>
              <a:buFont typeface="Wingdings 3" charset="2"/>
              <a:buChar char=""/>
            </a:pPr>
            <a:r>
              <a:rPr lang="en-US" dirty="0" smtClean="0"/>
              <a:t>Band pass </a:t>
            </a:r>
            <a:r>
              <a:rPr lang="en-US" dirty="0"/>
              <a:t>filters are widely used in wireless transmitters and receivers. </a:t>
            </a:r>
            <a:endParaRPr lang="en-US" dirty="0" smtClean="0"/>
          </a:p>
          <a:p>
            <a:pPr>
              <a:buFont typeface="Wingdings 3" charset="2"/>
              <a:buChar char=""/>
            </a:pPr>
            <a:r>
              <a:rPr lang="en-US" dirty="0" smtClean="0"/>
              <a:t>The </a:t>
            </a:r>
            <a:r>
              <a:rPr lang="en-US" dirty="0"/>
              <a:t>main function of such a filter in a transmitter is to limit the bandwidth of the output signal to the band allocated for the transmission. </a:t>
            </a:r>
            <a:endParaRPr lang="en-US" dirty="0" smtClean="0"/>
          </a:p>
          <a:p>
            <a:pPr>
              <a:buFont typeface="Wingdings 3" charset="2"/>
              <a:buChar char=""/>
            </a:pPr>
            <a:r>
              <a:rPr lang="en-US" dirty="0" smtClean="0"/>
              <a:t>This </a:t>
            </a:r>
            <a:r>
              <a:rPr lang="en-US" dirty="0"/>
              <a:t>prevents the transmitter from interfering with other stations.</a:t>
            </a:r>
            <a:endParaRPr lang="en-US" dirty="0"/>
          </a:p>
          <a:p>
            <a:pPr>
              <a:buFont typeface="Wingdings 3" charset="2"/>
              <a:buChar char=""/>
            </a:pPr>
            <a:endParaRPr lang="en-US" dirty="0"/>
          </a:p>
        </p:txBody>
      </p:sp>
      <p:sp>
        <p:nvSpPr>
          <p:cNvPr id="7" name="Date Placeholder 6">
            <a:extLst>
              <a:ext uri="{FF2B5EF4-FFF2-40B4-BE49-F238E27FC236}">
                <a16:creationId xmlns:a16="http://schemas.microsoft.com/office/drawing/2014/main" id="{B6FB1B4D-4576-472A-9937-BD1B7943E1EC}"/>
              </a:ext>
            </a:extLst>
          </p:cNvPr>
          <p:cNvSpPr>
            <a:spLocks noGrp="1"/>
          </p:cNvSpPr>
          <p:nvPr>
            <p:ph type="dt" sz="half" idx="10"/>
          </p:nvPr>
        </p:nvSpPr>
        <p:spPr>
          <a:xfrm>
            <a:off x="6679155" y="6041362"/>
            <a:ext cx="14379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B1C02F3-B4AA-499E-B9E5-D613C3A7C149}"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96B10D9-62A9-476D-9A04-419582CA03B2}"/>
              </a:ext>
            </a:extLst>
          </p:cNvPr>
          <p:cNvSpPr>
            <a:spLocks noGrp="1"/>
          </p:cNvSpPr>
          <p:nvPr>
            <p:ph type="ftr" sz="quarter" idx="11"/>
          </p:nvPr>
        </p:nvSpPr>
        <p:spPr>
          <a:xfrm>
            <a:off x="677334" y="6041362"/>
            <a:ext cx="554103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9" name="Slide Number Placeholder 8">
            <a:extLst>
              <a:ext uri="{FF2B5EF4-FFF2-40B4-BE49-F238E27FC236}">
                <a16:creationId xmlns:a16="http://schemas.microsoft.com/office/drawing/2014/main" id="{E17BCF48-232E-4951-8FB0-376230BACE22}"/>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59</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4612230" y="257494"/>
            <a:ext cx="2066925" cy="1743075"/>
          </a:xfrm>
          <a:prstGeom prst="rect">
            <a:avLst/>
          </a:prstGeom>
        </p:spPr>
      </p:pic>
      <p:pic>
        <p:nvPicPr>
          <p:cNvPr id="4" name="Picture 3"/>
          <p:cNvPicPr>
            <a:picLocks noChangeAspect="1"/>
          </p:cNvPicPr>
          <p:nvPr/>
        </p:nvPicPr>
        <p:blipFill>
          <a:blip r:embed="rId3"/>
          <a:stretch>
            <a:fillRect/>
          </a:stretch>
        </p:blipFill>
        <p:spPr>
          <a:xfrm>
            <a:off x="4612230" y="2160589"/>
            <a:ext cx="6886575" cy="3971925"/>
          </a:xfrm>
          <a:prstGeom prst="rect">
            <a:avLst/>
          </a:prstGeom>
        </p:spPr>
      </p:pic>
    </p:spTree>
    <p:extLst>
      <p:ext uri="{BB962C8B-B14F-4D97-AF65-F5344CB8AC3E}">
        <p14:creationId xmlns:p14="http://schemas.microsoft.com/office/powerpoint/2010/main" val="131077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CA4A88-1539-4C70-8BF9-6C72B5B17F44}"/>
              </a:ext>
            </a:extLst>
          </p:cNvPr>
          <p:cNvPicPr>
            <a:picLocks noChangeAspect="1"/>
          </p:cNvPicPr>
          <p:nvPr/>
        </p:nvPicPr>
        <p:blipFill>
          <a:blip r:embed="rId2"/>
          <a:stretch>
            <a:fillRect/>
          </a:stretch>
        </p:blipFill>
        <p:spPr>
          <a:xfrm>
            <a:off x="837231" y="259026"/>
            <a:ext cx="4710224" cy="4267200"/>
          </a:xfrm>
          <a:prstGeom prst="rect">
            <a:avLst/>
          </a:prstGeom>
        </p:spPr>
      </p:pic>
      <p:sp>
        <p:nvSpPr>
          <p:cNvPr id="6" name="Title 5"/>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a:t>Multisim 14 Design </a:t>
            </a:r>
            <a:endParaRPr lang="en-US" sz="4800" dirty="0"/>
          </a:p>
        </p:txBody>
      </p:sp>
      <p:sp>
        <p:nvSpPr>
          <p:cNvPr id="3" name="Date Placeholder 2"/>
          <p:cNvSpPr>
            <a:spLocks noGrp="1"/>
          </p:cNvSpPr>
          <p:nvPr>
            <p:ph type="dt" sz="half" idx="10"/>
          </p:nvPr>
        </p:nvSpPr>
        <p:spPr>
          <a:xfrm>
            <a:off x="7205133" y="6352651"/>
            <a:ext cx="911939"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fld id="{B949F413-26C3-4A44-89D8-743E3AA375C0}" type="datetime1">
              <a:rPr kumimoji="0" lang="en-US" b="0" i="0" u="none" strike="noStrike" cap="none" spc="0" normalizeH="0" baseline="0" noProof="0" smtClean="0">
                <a:ln>
                  <a:noFill/>
                </a:ln>
                <a:effectLst/>
                <a:uLnTx/>
                <a:uFillTx/>
              </a:rPr>
              <a:t>12/12/2017</a:t>
            </a:fld>
            <a:endParaRPr kumimoji="0" lang="en-US" b="0" i="0" u="none" strike="noStrike" cap="none" spc="0" normalizeH="0" baseline="0" noProof="0">
              <a:ln>
                <a:noFill/>
              </a:ln>
              <a:effectLst/>
              <a:uLnTx/>
              <a:uFillTx/>
            </a:endParaRPr>
          </a:p>
        </p:txBody>
      </p:sp>
      <p:sp>
        <p:nvSpPr>
          <p:cNvPr id="4" name="Footer Placeholder 3"/>
          <p:cNvSpPr>
            <a:spLocks noGrp="1"/>
          </p:cNvSpPr>
          <p:nvPr>
            <p:ph type="ftr" sz="quarter" idx="11"/>
          </p:nvPr>
        </p:nvSpPr>
        <p:spPr>
          <a:xfrm>
            <a:off x="677334" y="6352651"/>
            <a:ext cx="6297612"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EECT 121</a:t>
            </a:r>
          </a:p>
        </p:txBody>
      </p:sp>
      <p:sp>
        <p:nvSpPr>
          <p:cNvPr id="5" name="Slide Number Placeholder 4"/>
          <p:cNvSpPr>
            <a:spLocks noGrp="1"/>
          </p:cNvSpPr>
          <p:nvPr>
            <p:ph type="sldNum" sz="quarter" idx="12"/>
          </p:nvPr>
        </p:nvSpPr>
        <p:spPr>
          <a:xfrm>
            <a:off x="8542023" y="6352651"/>
            <a:ext cx="683339"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fld id="{235B046A-8E51-4C6B-8F94-46372F10E1F0}" type="slidenum">
              <a:rPr kumimoji="0" lang="en-US" b="0" i="0" u="none" strike="noStrike" cap="none" spc="0" normalizeH="0" baseline="0" noProof="0" smtClean="0">
                <a:ln>
                  <a:noFill/>
                </a:ln>
                <a:effectLst/>
                <a:uLnTx/>
                <a:uFillTx/>
              </a:rPr>
              <a:pPr marR="0" lvl="0" indent="0" defTabSz="457200" fontAlgn="auto">
                <a:spcBef>
                  <a:spcPts val="0"/>
                </a:spcBef>
                <a:spcAft>
                  <a:spcPts val="600"/>
                </a:spcAft>
                <a:buClrTx/>
                <a:buSzTx/>
                <a:buFontTx/>
                <a:buNone/>
                <a:tabLst/>
                <a:defRPr/>
              </a:pPr>
              <a:t>6</a:t>
            </a:fld>
            <a:endParaRPr kumimoji="0" lang="en-US" b="0" i="0" u="none" strike="noStrike" cap="none" spc="0" normalizeH="0" baseline="0" noProof="0">
              <a:ln>
                <a:noFill/>
              </a:ln>
              <a:effectLst/>
              <a:uLnTx/>
              <a:uFillTx/>
            </a:endParaRPr>
          </a:p>
        </p:txBody>
      </p:sp>
      <p:pic>
        <p:nvPicPr>
          <p:cNvPr id="7" name="Picture 6">
            <a:extLst>
              <a:ext uri="{FF2B5EF4-FFF2-40B4-BE49-F238E27FC236}">
                <a16:creationId xmlns:a16="http://schemas.microsoft.com/office/drawing/2014/main" id="{E0E90C31-D29F-4482-B851-5BCDF993AA5F}"/>
              </a:ext>
            </a:extLst>
          </p:cNvPr>
          <p:cNvPicPr>
            <a:picLocks noChangeAspect="1"/>
          </p:cNvPicPr>
          <p:nvPr/>
        </p:nvPicPr>
        <p:blipFill>
          <a:blip r:embed="rId3"/>
          <a:stretch>
            <a:fillRect/>
          </a:stretch>
        </p:blipFill>
        <p:spPr>
          <a:xfrm>
            <a:off x="5855973" y="259026"/>
            <a:ext cx="5372100" cy="4267200"/>
          </a:xfrm>
          <a:prstGeom prst="rect">
            <a:avLst/>
          </a:prstGeom>
        </p:spPr>
      </p:pic>
    </p:spTree>
    <p:extLst>
      <p:ext uri="{BB962C8B-B14F-4D97-AF65-F5344CB8AC3E}">
        <p14:creationId xmlns:p14="http://schemas.microsoft.com/office/powerpoint/2010/main" val="3160840766"/>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Lab 12: Notch Filter</a:t>
            </a:r>
          </a:p>
        </p:txBody>
      </p:sp>
      <p:sp>
        <p:nvSpPr>
          <p:cNvPr id="4" name="Date Placeholder 3"/>
          <p:cNvSpPr>
            <a:spLocks noGrp="1"/>
          </p:cNvSpPr>
          <p:nvPr>
            <p:ph type="dt" sz="half" idx="10"/>
          </p:nvPr>
        </p:nvSpPr>
        <p:spPr/>
        <p:txBody>
          <a:bodyPr/>
          <a:lstStyle/>
          <a:p>
            <a:fld id="{B5EDE3F3-5DB4-4E55-8941-0A2A62ECAB57}"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60</a:t>
            </a:fld>
            <a:endParaRPr lang="en-US" dirty="0"/>
          </a:p>
        </p:txBody>
      </p:sp>
      <p:sp>
        <p:nvSpPr>
          <p:cNvPr id="2" name="TextBox 1">
            <a:extLst>
              <a:ext uri="{FF2B5EF4-FFF2-40B4-BE49-F238E27FC236}">
                <a16:creationId xmlns:a16="http://schemas.microsoft.com/office/drawing/2014/main" id="{27DAEFDA-CE77-4CA5-A416-70F0E4C82397}"/>
              </a:ext>
            </a:extLst>
          </p:cNvPr>
          <p:cNvSpPr txBox="1"/>
          <p:nvPr/>
        </p:nvSpPr>
        <p:spPr>
          <a:xfrm>
            <a:off x="2130803" y="1526796"/>
            <a:ext cx="6459859" cy="1200329"/>
          </a:xfrm>
          <a:prstGeom prst="rect">
            <a:avLst/>
          </a:prstGeom>
          <a:noFill/>
        </p:spPr>
        <p:txBody>
          <a:bodyPr wrap="square" rtlCol="0">
            <a:spAutoFit/>
          </a:bodyPr>
          <a:lstStyle/>
          <a:p>
            <a:r>
              <a:rPr lang="en-US" dirty="0"/>
              <a:t>The Notch filter is used to isolate specific frequencies in a circuit and filter them out. In this lab using excel we calculated the exact component values needed to filter a specific frequency then simulated it in </a:t>
            </a:r>
            <a:r>
              <a:rPr lang="en-US" dirty="0" smtClean="0"/>
              <a:t>Multisim. </a:t>
            </a:r>
            <a:endParaRPr lang="en-US" dirty="0"/>
          </a:p>
        </p:txBody>
      </p:sp>
      <p:pic>
        <p:nvPicPr>
          <p:cNvPr id="3" name="Picture 2"/>
          <p:cNvPicPr>
            <a:picLocks noChangeAspect="1"/>
          </p:cNvPicPr>
          <p:nvPr/>
        </p:nvPicPr>
        <p:blipFill>
          <a:blip r:embed="rId2"/>
          <a:stretch>
            <a:fillRect/>
          </a:stretch>
        </p:blipFill>
        <p:spPr>
          <a:xfrm>
            <a:off x="3945314" y="2840621"/>
            <a:ext cx="4645348" cy="3087245"/>
          </a:xfrm>
          <a:prstGeom prst="rect">
            <a:avLst/>
          </a:prstGeom>
        </p:spPr>
      </p:pic>
    </p:spTree>
    <p:extLst>
      <p:ext uri="{BB962C8B-B14F-4D97-AF65-F5344CB8AC3E}">
        <p14:creationId xmlns:p14="http://schemas.microsoft.com/office/powerpoint/2010/main" val="17620074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C7B05-F056-4ABF-93EE-59A2DA458E38}"/>
              </a:ext>
            </a:extLst>
          </p:cNvPr>
          <p:cNvSpPr>
            <a:spLocks noGrp="1"/>
          </p:cNvSpPr>
          <p:nvPr>
            <p:ph type="title"/>
          </p:nvPr>
        </p:nvSpPr>
        <p:spPr>
          <a:xfrm>
            <a:off x="667037" y="438076"/>
            <a:ext cx="5123515" cy="2369093"/>
          </a:xfrm>
        </p:spPr>
        <p:txBody>
          <a:bodyPr vert="horz" lIns="91440" tIns="45720" rIns="91440" bIns="45720" rtlCol="0" anchor="b">
            <a:normAutofit/>
          </a:bodyPr>
          <a:lstStyle/>
          <a:p>
            <a:r>
              <a:rPr lang="en-US" sz="4800" dirty="0"/>
              <a:t>Resources and components</a:t>
            </a:r>
          </a:p>
        </p:txBody>
      </p:sp>
      <p:sp>
        <p:nvSpPr>
          <p:cNvPr id="8" name="Text Placeholder 7">
            <a:extLst>
              <a:ext uri="{FF2B5EF4-FFF2-40B4-BE49-F238E27FC236}">
                <a16:creationId xmlns:a16="http://schemas.microsoft.com/office/drawing/2014/main" id="{1B8819E6-40C9-4B61-848F-8FD344F6380A}"/>
              </a:ext>
            </a:extLst>
          </p:cNvPr>
          <p:cNvSpPr>
            <a:spLocks noGrp="1"/>
          </p:cNvSpPr>
          <p:nvPr>
            <p:ph type="body" sz="half" idx="2"/>
          </p:nvPr>
        </p:nvSpPr>
        <p:spPr>
          <a:xfrm>
            <a:off x="677335" y="3048000"/>
            <a:ext cx="3726499" cy="2618154"/>
          </a:xfrm>
        </p:spPr>
        <p:txBody>
          <a:bodyPr vert="horz" lIns="91440" tIns="45720" rIns="91440" bIns="45720" rtlCol="0" anchor="t">
            <a:normAutofit/>
          </a:bodyPr>
          <a:lstStyle/>
          <a:p>
            <a:r>
              <a:rPr lang="pt-BR" sz="1600" dirty="0">
                <a:solidFill>
                  <a:schemeClr val="tx1">
                    <a:lumMod val="50000"/>
                    <a:lumOff val="50000"/>
                  </a:schemeClr>
                </a:solidFill>
              </a:rPr>
              <a:t>We did not use any resources or components for this lab.  It was all completed in Multisim and Excel</a:t>
            </a:r>
            <a:r>
              <a:rPr lang="pt-BR" sz="1600" dirty="0" smtClean="0">
                <a:solidFill>
                  <a:schemeClr val="tx1">
                    <a:lumMod val="50000"/>
                    <a:lumOff val="50000"/>
                  </a:schemeClr>
                </a:solidFill>
              </a:rPr>
              <a:t>.</a:t>
            </a:r>
          </a:p>
          <a:p>
            <a:r>
              <a:rPr lang="pt-BR" sz="1600" dirty="0">
                <a:solidFill>
                  <a:schemeClr val="tx1">
                    <a:lumMod val="50000"/>
                    <a:lumOff val="50000"/>
                  </a:schemeClr>
                </a:solidFill>
                <a:hlinkClick r:id="rId2"/>
              </a:rPr>
              <a:t>http://www.ivytechengineering.com/info/stores/linear/files/lm741.pdf</a:t>
            </a:r>
            <a:endParaRPr lang="pt-BR" sz="1600" dirty="0">
              <a:solidFill>
                <a:schemeClr val="tx1">
                  <a:lumMod val="50000"/>
                  <a:lumOff val="50000"/>
                </a:schemeClr>
              </a:solidFill>
            </a:endParaRPr>
          </a:p>
          <a:p>
            <a:endParaRPr lang="pt-BR" sz="1600" dirty="0">
              <a:solidFill>
                <a:schemeClr val="tx1">
                  <a:lumMod val="50000"/>
                  <a:lumOff val="50000"/>
                </a:schemeClr>
              </a:solidFill>
            </a:endParaRPr>
          </a:p>
          <a:p>
            <a:endParaRPr lang="pt-BR" sz="1600" dirty="0">
              <a:solidFill>
                <a:schemeClr val="tx1">
                  <a:lumMod val="50000"/>
                  <a:lumOff val="50000"/>
                </a:schemeClr>
              </a:solidFill>
            </a:endParaRPr>
          </a:p>
        </p:txBody>
      </p:sp>
      <p:sp>
        <p:nvSpPr>
          <p:cNvPr id="3" name="Date Placeholder 2">
            <a:extLst>
              <a:ext uri="{FF2B5EF4-FFF2-40B4-BE49-F238E27FC236}">
                <a16:creationId xmlns:a16="http://schemas.microsoft.com/office/drawing/2014/main" id="{5BC39DAD-4D4A-42D5-B052-0D4E52DEDFE4}"/>
              </a:ext>
            </a:extLst>
          </p:cNvPr>
          <p:cNvSpPr>
            <a:spLocks noGrp="1"/>
          </p:cNvSpPr>
          <p:nvPr>
            <p:ph type="dt" sz="half" idx="10"/>
          </p:nvPr>
        </p:nvSpPr>
        <p:spPr>
          <a:xfrm>
            <a:off x="6670145" y="6041362"/>
            <a:ext cx="1446928"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92E1B5C-31A2-4D07-B25A-AAABFCDA6891}"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4FF69CB2-6E1C-489A-9952-83A04E8B5F66}"/>
              </a:ext>
            </a:extLst>
          </p:cNvPr>
          <p:cNvSpPr>
            <a:spLocks noGrp="1"/>
          </p:cNvSpPr>
          <p:nvPr>
            <p:ph type="ftr" sz="quarter" idx="11"/>
          </p:nvPr>
        </p:nvSpPr>
        <p:spPr>
          <a:xfrm>
            <a:off x="677335" y="6041362"/>
            <a:ext cx="4841344"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EECT 121</a:t>
            </a:r>
          </a:p>
        </p:txBody>
      </p:sp>
      <p:sp>
        <p:nvSpPr>
          <p:cNvPr id="5" name="Slide Number Placeholder 4">
            <a:extLst>
              <a:ext uri="{FF2B5EF4-FFF2-40B4-BE49-F238E27FC236}">
                <a16:creationId xmlns:a16="http://schemas.microsoft.com/office/drawing/2014/main" id="{CC9B6BF4-4168-4D0E-9C3A-3056650B3FE0}"/>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61</a:t>
            </a:fld>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0" name="Picture 29"/>
          <p:cNvPicPr>
            <a:picLocks noChangeAspect="1"/>
          </p:cNvPicPr>
          <p:nvPr/>
        </p:nvPicPr>
        <p:blipFill>
          <a:blip r:embed="rId3"/>
          <a:stretch>
            <a:fillRect/>
          </a:stretch>
        </p:blipFill>
        <p:spPr>
          <a:xfrm>
            <a:off x="4792865" y="1001956"/>
            <a:ext cx="3324208" cy="4664198"/>
          </a:xfrm>
          <a:prstGeom prst="rect">
            <a:avLst/>
          </a:prstGeom>
        </p:spPr>
      </p:pic>
      <p:pic>
        <p:nvPicPr>
          <p:cNvPr id="34" name="Picture 33"/>
          <p:cNvPicPr>
            <a:picLocks noChangeAspect="1"/>
          </p:cNvPicPr>
          <p:nvPr/>
        </p:nvPicPr>
        <p:blipFill>
          <a:blip r:embed="rId4"/>
          <a:stretch>
            <a:fillRect/>
          </a:stretch>
        </p:blipFill>
        <p:spPr>
          <a:xfrm>
            <a:off x="8369946" y="1001956"/>
            <a:ext cx="3434414" cy="4611196"/>
          </a:xfrm>
          <a:prstGeom prst="rect">
            <a:avLst/>
          </a:prstGeom>
        </p:spPr>
      </p:pic>
    </p:spTree>
    <p:extLst>
      <p:ext uri="{BB962C8B-B14F-4D97-AF65-F5344CB8AC3E}">
        <p14:creationId xmlns:p14="http://schemas.microsoft.com/office/powerpoint/2010/main" val="382140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dirty="0" smtClean="0"/>
              <a:t>Multisim </a:t>
            </a:r>
            <a:r>
              <a:rPr lang="en-US" sz="4800" dirty="0"/>
              <a:t>Design </a:t>
            </a:r>
          </a:p>
        </p:txBody>
      </p:sp>
      <p:sp>
        <p:nvSpPr>
          <p:cNvPr id="3" name="Date Placeholder 2"/>
          <p:cNvSpPr>
            <a:spLocks noGrp="1"/>
          </p:cNvSpPr>
          <p:nvPr>
            <p:ph type="dt" sz="half" idx="10"/>
          </p:nvPr>
        </p:nvSpPr>
        <p:spPr>
          <a:xfrm>
            <a:off x="7205133" y="6352651"/>
            <a:ext cx="9119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949F413-26C3-4A44-89D8-743E3AA375C0}"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677334" y="6352651"/>
            <a:ext cx="629761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5" name="Slide Number Placeholder 4"/>
          <p:cNvSpPr>
            <a:spLocks noGrp="1"/>
          </p:cNvSpPr>
          <p:nvPr>
            <p:ph type="sldNum" sz="quarter" idx="12"/>
          </p:nvPr>
        </p:nvSpPr>
        <p:spPr>
          <a:xfrm>
            <a:off x="8542023" y="6352651"/>
            <a:ext cx="6833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62</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8" name="Picture 7"/>
          <p:cNvPicPr>
            <a:picLocks noChangeAspect="1"/>
          </p:cNvPicPr>
          <p:nvPr/>
        </p:nvPicPr>
        <p:blipFill>
          <a:blip r:embed="rId2"/>
          <a:stretch>
            <a:fillRect/>
          </a:stretch>
        </p:blipFill>
        <p:spPr>
          <a:xfrm>
            <a:off x="1600199" y="207743"/>
            <a:ext cx="7877175" cy="4676775"/>
          </a:xfrm>
          <a:prstGeom prst="rect">
            <a:avLst/>
          </a:prstGeom>
        </p:spPr>
      </p:pic>
    </p:spTree>
    <p:extLst>
      <p:ext uri="{BB962C8B-B14F-4D97-AF65-F5344CB8AC3E}">
        <p14:creationId xmlns:p14="http://schemas.microsoft.com/office/powerpoint/2010/main" val="771462773"/>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CCBEB0-250D-48C7-958A-E19ED2A2C530}"/>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a:t>Conclusion and lab notes</a:t>
            </a:r>
          </a:p>
        </p:txBody>
      </p:sp>
      <p:sp>
        <p:nvSpPr>
          <p:cNvPr id="12" name="Text Placeholder 11">
            <a:extLst>
              <a:ext uri="{FF2B5EF4-FFF2-40B4-BE49-F238E27FC236}">
                <a16:creationId xmlns:a16="http://schemas.microsoft.com/office/drawing/2014/main" id="{456C0071-EBA9-480B-A139-B8F7C752B015}"/>
              </a:ext>
            </a:extLst>
          </p:cNvPr>
          <p:cNvSpPr>
            <a:spLocks noGrp="1"/>
          </p:cNvSpPr>
          <p:nvPr>
            <p:ph type="body" sz="half" idx="2"/>
          </p:nvPr>
        </p:nvSpPr>
        <p:spPr>
          <a:xfrm>
            <a:off x="685167" y="2160589"/>
            <a:ext cx="3720916" cy="3560733"/>
          </a:xfrm>
        </p:spPr>
        <p:txBody>
          <a:bodyPr vert="horz" lIns="91440" tIns="45720" rIns="91440" bIns="45720" rtlCol="0">
            <a:normAutofit/>
          </a:bodyPr>
          <a:lstStyle/>
          <a:p>
            <a:pPr>
              <a:buFont typeface="Wingdings 3" charset="2"/>
              <a:buChar char=""/>
            </a:pPr>
            <a:r>
              <a:rPr lang="en-US" dirty="0"/>
              <a:t>Observations</a:t>
            </a:r>
            <a:r>
              <a:rPr lang="en-US" dirty="0"/>
              <a:t>: There were no observations for this lab since we did not physically build the design.</a:t>
            </a:r>
          </a:p>
          <a:p>
            <a:pPr>
              <a:buFont typeface="Wingdings 3" charset="2"/>
              <a:buChar char=""/>
            </a:pPr>
            <a:endParaRPr lang="en-US" dirty="0"/>
          </a:p>
        </p:txBody>
      </p:sp>
      <p:sp>
        <p:nvSpPr>
          <p:cNvPr id="7" name="Date Placeholder 6">
            <a:extLst>
              <a:ext uri="{FF2B5EF4-FFF2-40B4-BE49-F238E27FC236}">
                <a16:creationId xmlns:a16="http://schemas.microsoft.com/office/drawing/2014/main" id="{B6FB1B4D-4576-472A-9937-BD1B7943E1EC}"/>
              </a:ext>
            </a:extLst>
          </p:cNvPr>
          <p:cNvSpPr>
            <a:spLocks noGrp="1"/>
          </p:cNvSpPr>
          <p:nvPr>
            <p:ph type="dt" sz="half" idx="10"/>
          </p:nvPr>
        </p:nvSpPr>
        <p:spPr>
          <a:xfrm>
            <a:off x="6679155" y="6041362"/>
            <a:ext cx="14379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B1C02F3-B4AA-499E-B9E5-D613C3A7C149}" type="datetime1">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12/12/2017</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196B10D9-62A9-476D-9A04-419582CA03B2}"/>
              </a:ext>
            </a:extLst>
          </p:cNvPr>
          <p:cNvSpPr>
            <a:spLocks noGrp="1"/>
          </p:cNvSpPr>
          <p:nvPr>
            <p:ph type="ftr" sz="quarter" idx="11"/>
          </p:nvPr>
        </p:nvSpPr>
        <p:spPr>
          <a:xfrm>
            <a:off x="677334" y="6041362"/>
            <a:ext cx="5541032"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rPr>
              <a:t>EECT 121</a:t>
            </a:r>
          </a:p>
        </p:txBody>
      </p:sp>
      <p:sp>
        <p:nvSpPr>
          <p:cNvPr id="9" name="Slide Number Placeholder 8">
            <a:extLst>
              <a:ext uri="{FF2B5EF4-FFF2-40B4-BE49-F238E27FC236}">
                <a16:creationId xmlns:a16="http://schemas.microsoft.com/office/drawing/2014/main" id="{E17BCF48-232E-4951-8FB0-376230BACE22}"/>
              </a:ext>
            </a:extLst>
          </p:cNvPr>
          <p:cNvSpPr>
            <a:spLocks noGrp="1"/>
          </p:cNvSpPr>
          <p:nvPr>
            <p:ph type="sldNum" sz="quarter" idx="12"/>
          </p:nvPr>
        </p:nvSpPr>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35B046A-8E51-4C6B-8F94-46372F10E1F0}" type="slidenum">
              <a:rPr kumimoji="0" lang="en-US" sz="900" b="0" i="0" u="none" strike="noStrike" kern="1200" cap="none" spc="0" normalizeH="0" baseline="0" noProof="0" smtClean="0">
                <a:ln>
                  <a:noFill/>
                </a:ln>
                <a:solidFill>
                  <a:srgbClr val="1E5C3A"/>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63</a:t>
            </a:fld>
            <a:endParaRPr kumimoji="0" lang="en-US" sz="900" b="0" i="0" u="none" strike="noStrike" kern="1200" cap="none" spc="0" normalizeH="0" baseline="0" noProof="0">
              <a:ln>
                <a:noFill/>
              </a:ln>
              <a:solidFill>
                <a:srgbClr val="1E5C3A"/>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4405822" y="573087"/>
            <a:ext cx="2314575" cy="2714625"/>
          </a:xfrm>
          <a:prstGeom prst="rect">
            <a:avLst/>
          </a:prstGeom>
        </p:spPr>
      </p:pic>
      <p:pic>
        <p:nvPicPr>
          <p:cNvPr id="29" name="Picture 28"/>
          <p:cNvPicPr>
            <a:picLocks noChangeAspect="1"/>
          </p:cNvPicPr>
          <p:nvPr/>
        </p:nvPicPr>
        <p:blipFill>
          <a:blip r:embed="rId3"/>
          <a:stretch>
            <a:fillRect/>
          </a:stretch>
        </p:blipFill>
        <p:spPr>
          <a:xfrm>
            <a:off x="6951328" y="2954117"/>
            <a:ext cx="4645348" cy="3087245"/>
          </a:xfrm>
          <a:prstGeom prst="rect">
            <a:avLst/>
          </a:prstGeom>
        </p:spPr>
      </p:pic>
    </p:spTree>
    <p:extLst>
      <p:ext uri="{BB962C8B-B14F-4D97-AF65-F5344CB8AC3E}">
        <p14:creationId xmlns:p14="http://schemas.microsoft.com/office/powerpoint/2010/main" val="261043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Lab </a:t>
            </a:r>
            <a:r>
              <a:rPr lang="en-US" dirty="0" smtClean="0"/>
              <a:t>13: Transformer</a:t>
            </a:r>
            <a:endParaRPr lang="en-US" dirty="0"/>
          </a:p>
        </p:txBody>
      </p:sp>
      <p:sp>
        <p:nvSpPr>
          <p:cNvPr id="4" name="Date Placeholder 3"/>
          <p:cNvSpPr>
            <a:spLocks noGrp="1"/>
          </p:cNvSpPr>
          <p:nvPr>
            <p:ph type="dt" sz="half" idx="10"/>
          </p:nvPr>
        </p:nvSpPr>
        <p:spPr/>
        <p:txBody>
          <a:bodyPr/>
          <a:lstStyle/>
          <a:p>
            <a:fld id="{B5EDE3F3-5DB4-4E55-8941-0A2A62ECAB57}" type="datetime1">
              <a:rPr lang="en-US" smtClean="0"/>
              <a:t>12/12/2017</a:t>
            </a:fld>
            <a:endParaRPr lang="en-US" dirty="0"/>
          </a:p>
        </p:txBody>
      </p:sp>
      <p:sp>
        <p:nvSpPr>
          <p:cNvPr id="5" name="Footer Placeholder 4"/>
          <p:cNvSpPr>
            <a:spLocks noGrp="1"/>
          </p:cNvSpPr>
          <p:nvPr>
            <p:ph type="ftr" sz="quarter" idx="11"/>
          </p:nvPr>
        </p:nvSpPr>
        <p:spPr/>
        <p:txBody>
          <a:bodyPr/>
          <a:lstStyle/>
          <a:p>
            <a:r>
              <a:rPr lang="en-US"/>
              <a:t>EECT 121</a:t>
            </a:r>
            <a:endParaRPr lang="en-US" dirty="0"/>
          </a:p>
        </p:txBody>
      </p:sp>
      <p:sp>
        <p:nvSpPr>
          <p:cNvPr id="6" name="Slide Number Placeholder 5"/>
          <p:cNvSpPr>
            <a:spLocks noGrp="1"/>
          </p:cNvSpPr>
          <p:nvPr>
            <p:ph type="sldNum" sz="quarter" idx="12"/>
          </p:nvPr>
        </p:nvSpPr>
        <p:spPr/>
        <p:txBody>
          <a:bodyPr/>
          <a:lstStyle/>
          <a:p>
            <a:fld id="{235B046A-8E51-4C6B-8F94-46372F10E1F0}" type="slidenum">
              <a:rPr lang="en-US" smtClean="0"/>
              <a:t>64</a:t>
            </a:fld>
            <a:endParaRPr lang="en-US" dirty="0"/>
          </a:p>
        </p:txBody>
      </p:sp>
      <p:sp>
        <p:nvSpPr>
          <p:cNvPr id="2" name="TextBox 1">
            <a:extLst>
              <a:ext uri="{FF2B5EF4-FFF2-40B4-BE49-F238E27FC236}">
                <a16:creationId xmlns:a16="http://schemas.microsoft.com/office/drawing/2014/main" id="{27DAEFDA-CE77-4CA5-A416-70F0E4C82397}"/>
              </a:ext>
            </a:extLst>
          </p:cNvPr>
          <p:cNvSpPr txBox="1"/>
          <p:nvPr/>
        </p:nvSpPr>
        <p:spPr>
          <a:xfrm>
            <a:off x="2130803" y="1526796"/>
            <a:ext cx="6459859" cy="923330"/>
          </a:xfrm>
          <a:prstGeom prst="rect">
            <a:avLst/>
          </a:prstGeom>
          <a:noFill/>
        </p:spPr>
        <p:txBody>
          <a:bodyPr wrap="square" rtlCol="0">
            <a:spAutoFit/>
          </a:bodyPr>
          <a:lstStyle/>
          <a:p>
            <a:r>
              <a:rPr lang="en-US" dirty="0" smtClean="0"/>
              <a:t>We tested several different transformers in this lab in order to determine which one we needed to build our + and – 9v power supplies.</a:t>
            </a:r>
            <a:endParaRPr lang="en-US" dirty="0"/>
          </a:p>
        </p:txBody>
      </p:sp>
      <p:pic>
        <p:nvPicPr>
          <p:cNvPr id="8" name="Picture 7"/>
          <p:cNvPicPr>
            <a:picLocks noChangeAspect="1"/>
          </p:cNvPicPr>
          <p:nvPr/>
        </p:nvPicPr>
        <p:blipFill>
          <a:blip r:embed="rId2"/>
          <a:stretch>
            <a:fillRect/>
          </a:stretch>
        </p:blipFill>
        <p:spPr>
          <a:xfrm>
            <a:off x="85725" y="2602837"/>
            <a:ext cx="12106275" cy="3438525"/>
          </a:xfrm>
          <a:prstGeom prst="rect">
            <a:avLst/>
          </a:prstGeom>
        </p:spPr>
      </p:pic>
    </p:spTree>
    <p:extLst>
      <p:ext uri="{BB962C8B-B14F-4D97-AF65-F5344CB8AC3E}">
        <p14:creationId xmlns:p14="http://schemas.microsoft.com/office/powerpoint/2010/main" val="19980148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Transformer data:</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65</a:t>
            </a:fld>
            <a:endParaRPr lang="en-US" dirty="0"/>
          </a:p>
        </p:txBody>
      </p:sp>
      <p:pic>
        <p:nvPicPr>
          <p:cNvPr id="6" name="Picture 5"/>
          <p:cNvPicPr>
            <a:picLocks noChangeAspect="1"/>
          </p:cNvPicPr>
          <p:nvPr/>
        </p:nvPicPr>
        <p:blipFill>
          <a:blip r:embed="rId2"/>
          <a:stretch>
            <a:fillRect/>
          </a:stretch>
        </p:blipFill>
        <p:spPr>
          <a:xfrm>
            <a:off x="138112" y="1543050"/>
            <a:ext cx="11915775" cy="3771900"/>
          </a:xfrm>
          <a:prstGeom prst="rect">
            <a:avLst/>
          </a:prstGeom>
        </p:spPr>
      </p:pic>
    </p:spTree>
    <p:extLst>
      <p:ext uri="{BB962C8B-B14F-4D97-AF65-F5344CB8AC3E}">
        <p14:creationId xmlns:p14="http://schemas.microsoft.com/office/powerpoint/2010/main" val="33885809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Date Placeholder 2"/>
          <p:cNvSpPr>
            <a:spLocks noGrp="1"/>
          </p:cNvSpPr>
          <p:nvPr>
            <p:ph type="dt" sz="half" idx="10"/>
          </p:nvPr>
        </p:nvSpPr>
        <p:spPr/>
        <p:txBody>
          <a:bodyPr/>
          <a:lstStyle/>
          <a:p>
            <a:fld id="{47D45031-9922-4E52-8921-97135AD6C99A}" type="datetime1">
              <a:rPr lang="en-US" smtClean="0"/>
              <a:t>12/12/2017</a:t>
            </a:fld>
            <a:endParaRPr lang="en-US" dirty="0"/>
          </a:p>
        </p:txBody>
      </p:sp>
      <p:sp>
        <p:nvSpPr>
          <p:cNvPr id="4" name="Footer Placeholder 3"/>
          <p:cNvSpPr>
            <a:spLocks noGrp="1"/>
          </p:cNvSpPr>
          <p:nvPr>
            <p:ph type="ftr" sz="quarter" idx="11"/>
          </p:nvPr>
        </p:nvSpPr>
        <p:spPr/>
        <p:txBody>
          <a:bodyPr/>
          <a:lstStyle/>
          <a:p>
            <a:r>
              <a:rPr lang="en-US" smtClean="0"/>
              <a:t>EECT 121</a:t>
            </a:r>
            <a:endParaRPr lang="en-US" dirty="0"/>
          </a:p>
        </p:txBody>
      </p:sp>
      <p:sp>
        <p:nvSpPr>
          <p:cNvPr id="5" name="Slide Number Placeholder 4"/>
          <p:cNvSpPr>
            <a:spLocks noGrp="1"/>
          </p:cNvSpPr>
          <p:nvPr>
            <p:ph type="sldNum" sz="quarter" idx="12"/>
          </p:nvPr>
        </p:nvSpPr>
        <p:spPr/>
        <p:txBody>
          <a:bodyPr/>
          <a:lstStyle/>
          <a:p>
            <a:fld id="{235B046A-8E51-4C6B-8F94-46372F10E1F0}" type="slidenum">
              <a:rPr lang="en-US" smtClean="0"/>
              <a:t>66</a:t>
            </a:fld>
            <a:endParaRPr lang="en-US" dirty="0"/>
          </a:p>
        </p:txBody>
      </p:sp>
      <p:sp>
        <p:nvSpPr>
          <p:cNvPr id="6" name="Text Placeholder 7">
            <a:extLst>
              <a:ext uri="{FF2B5EF4-FFF2-40B4-BE49-F238E27FC236}">
                <a16:creationId xmlns:a16="http://schemas.microsoft.com/office/drawing/2014/main" id="{1B8819E6-40C9-4B61-848F-8FD344F6380A}"/>
              </a:ext>
            </a:extLst>
          </p:cNvPr>
          <p:cNvSpPr txBox="1">
            <a:spLocks/>
          </p:cNvSpPr>
          <p:nvPr/>
        </p:nvSpPr>
        <p:spPr>
          <a:xfrm>
            <a:off x="677335" y="3048000"/>
            <a:ext cx="3726499" cy="261815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pt-BR" sz="1600" dirty="0" smtClean="0">
              <a:solidFill>
                <a:schemeClr val="tx1">
                  <a:lumMod val="50000"/>
                  <a:lumOff val="50000"/>
                </a:schemeClr>
              </a:solidFill>
            </a:endParaRPr>
          </a:p>
          <a:p>
            <a:endParaRPr lang="pt-BR" sz="1600" dirty="0">
              <a:solidFill>
                <a:schemeClr val="tx1">
                  <a:lumMod val="50000"/>
                  <a:lumOff val="50000"/>
                </a:schemeClr>
              </a:solidFill>
            </a:endParaRPr>
          </a:p>
        </p:txBody>
      </p:sp>
      <p:sp>
        <p:nvSpPr>
          <p:cNvPr id="7" name="Text Placeholder 7">
            <a:extLst>
              <a:ext uri="{FF2B5EF4-FFF2-40B4-BE49-F238E27FC236}">
                <a16:creationId xmlns:a16="http://schemas.microsoft.com/office/drawing/2014/main" id="{1B8819E6-40C9-4B61-848F-8FD344F6380A}"/>
              </a:ext>
            </a:extLst>
          </p:cNvPr>
          <p:cNvSpPr txBox="1">
            <a:spLocks/>
          </p:cNvSpPr>
          <p:nvPr/>
        </p:nvSpPr>
        <p:spPr>
          <a:xfrm>
            <a:off x="829735" y="3200400"/>
            <a:ext cx="3726499" cy="261815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pt-BR" sz="1600" dirty="0" smtClean="0">
                <a:solidFill>
                  <a:schemeClr val="tx1">
                    <a:lumMod val="50000"/>
                    <a:lumOff val="50000"/>
                  </a:schemeClr>
                </a:solidFill>
              </a:rPr>
              <a:t>12.6v @ 300MA, 24v @ 300MA, and a 12.6v @ 1Amp.</a:t>
            </a:r>
          </a:p>
          <a:p>
            <a:pPr marL="0" indent="0">
              <a:buNone/>
            </a:pPr>
            <a:r>
              <a:rPr lang="pt-BR" sz="1600" dirty="0">
                <a:solidFill>
                  <a:schemeClr val="tx1">
                    <a:lumMod val="50000"/>
                    <a:lumOff val="50000"/>
                  </a:schemeClr>
                </a:solidFill>
                <a:hlinkClick r:id="rId2"/>
              </a:rPr>
              <a:t>http://</a:t>
            </a:r>
            <a:r>
              <a:rPr lang="pt-BR" sz="1600" dirty="0" smtClean="0">
                <a:solidFill>
                  <a:schemeClr val="tx1">
                    <a:lumMod val="50000"/>
                    <a:lumOff val="50000"/>
                  </a:schemeClr>
                </a:solidFill>
                <a:hlinkClick r:id="rId2"/>
              </a:rPr>
              <a:t>www.farnell.com/datasheets/1943951.pdf</a:t>
            </a:r>
            <a:endParaRPr lang="pt-BR" sz="1600" dirty="0" smtClean="0">
              <a:solidFill>
                <a:schemeClr val="tx1">
                  <a:lumMod val="50000"/>
                  <a:lumOff val="50000"/>
                </a:schemeClr>
              </a:solidFill>
            </a:endParaRPr>
          </a:p>
          <a:p>
            <a:pPr marL="0" indent="0">
              <a:buNone/>
            </a:pPr>
            <a:endParaRPr lang="pt-BR" sz="1600" dirty="0" smtClean="0">
              <a:solidFill>
                <a:schemeClr val="tx1">
                  <a:lumMod val="50000"/>
                  <a:lumOff val="50000"/>
                </a:schemeClr>
              </a:solidFill>
            </a:endParaRPr>
          </a:p>
          <a:p>
            <a:pPr marL="0" indent="0">
              <a:buNone/>
            </a:pPr>
            <a:endParaRPr lang="pt-BR" sz="1600" dirty="0">
              <a:solidFill>
                <a:schemeClr val="tx1">
                  <a:lumMod val="50000"/>
                  <a:lumOff val="50000"/>
                </a:schemeClr>
              </a:solidFill>
            </a:endParaRPr>
          </a:p>
          <a:p>
            <a:pPr marL="0" indent="0">
              <a:buNone/>
            </a:pPr>
            <a:endParaRPr lang="pt-BR" sz="1600" dirty="0" smtClean="0">
              <a:solidFill>
                <a:schemeClr val="tx1">
                  <a:lumMod val="50000"/>
                  <a:lumOff val="50000"/>
                </a:schemeClr>
              </a:solidFill>
            </a:endParaRPr>
          </a:p>
          <a:p>
            <a:endParaRPr lang="pt-BR" sz="1600" dirty="0">
              <a:solidFill>
                <a:schemeClr val="tx1">
                  <a:lumMod val="50000"/>
                  <a:lumOff val="50000"/>
                </a:schemeClr>
              </a:solidFill>
            </a:endParaRPr>
          </a:p>
        </p:txBody>
      </p:sp>
      <p:pic>
        <p:nvPicPr>
          <p:cNvPr id="8" name="Picture 7"/>
          <p:cNvPicPr>
            <a:picLocks noChangeAspect="1"/>
          </p:cNvPicPr>
          <p:nvPr/>
        </p:nvPicPr>
        <p:blipFill>
          <a:blip r:embed="rId3"/>
          <a:stretch>
            <a:fillRect/>
          </a:stretch>
        </p:blipFill>
        <p:spPr>
          <a:xfrm>
            <a:off x="5199805" y="960639"/>
            <a:ext cx="4922594" cy="4705515"/>
          </a:xfrm>
          <a:prstGeom prst="rect">
            <a:avLst/>
          </a:prstGeom>
        </p:spPr>
      </p:pic>
    </p:spTree>
    <p:extLst>
      <p:ext uri="{BB962C8B-B14F-4D97-AF65-F5344CB8AC3E}">
        <p14:creationId xmlns:p14="http://schemas.microsoft.com/office/powerpoint/2010/main" val="151065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A3A2E1-09FD-4C02-82E6-A42CB97323A1}"/>
              </a:ext>
            </a:extLst>
          </p:cNvPr>
          <p:cNvSpPr>
            <a:spLocks noGrp="1"/>
          </p:cNvSpPr>
          <p:nvPr>
            <p:ph type="title"/>
          </p:nvPr>
        </p:nvSpPr>
        <p:spPr/>
        <p:txBody>
          <a:bodyPr/>
          <a:lstStyle/>
          <a:p>
            <a:r>
              <a:rPr lang="en-US" dirty="0"/>
              <a:t>Build and test</a:t>
            </a:r>
          </a:p>
        </p:txBody>
      </p:sp>
      <p:sp>
        <p:nvSpPr>
          <p:cNvPr id="5" name="Date Placeholder 4">
            <a:extLst>
              <a:ext uri="{FF2B5EF4-FFF2-40B4-BE49-F238E27FC236}">
                <a16:creationId xmlns:a16="http://schemas.microsoft.com/office/drawing/2014/main" id="{76450043-B1CA-47B0-8A9A-FA08229B0AB6}"/>
              </a:ext>
            </a:extLst>
          </p:cNvPr>
          <p:cNvSpPr>
            <a:spLocks noGrp="1"/>
          </p:cNvSpPr>
          <p:nvPr>
            <p:ph type="dt" sz="half" idx="10"/>
          </p:nvPr>
        </p:nvSpPr>
        <p:spPr/>
        <p:txBody>
          <a:bodyPr/>
          <a:lstStyle/>
          <a:p>
            <a:fld id="{A7BBBD7E-E723-49C0-B534-C13F59CF3D1A}" type="datetime1">
              <a:rPr lang="en-US" smtClean="0"/>
              <a:t>12/12/2017</a:t>
            </a:fld>
            <a:endParaRPr lang="en-US" dirty="0"/>
          </a:p>
        </p:txBody>
      </p:sp>
      <p:sp>
        <p:nvSpPr>
          <p:cNvPr id="6" name="Footer Placeholder 5">
            <a:extLst>
              <a:ext uri="{FF2B5EF4-FFF2-40B4-BE49-F238E27FC236}">
                <a16:creationId xmlns:a16="http://schemas.microsoft.com/office/drawing/2014/main" id="{52B3E68C-E833-4E76-B23B-697C3BC56088}"/>
              </a:ext>
            </a:extLst>
          </p:cNvPr>
          <p:cNvSpPr>
            <a:spLocks noGrp="1"/>
          </p:cNvSpPr>
          <p:nvPr>
            <p:ph type="ftr" sz="quarter" idx="11"/>
          </p:nvPr>
        </p:nvSpPr>
        <p:spPr/>
        <p:txBody>
          <a:bodyPr/>
          <a:lstStyle/>
          <a:p>
            <a:r>
              <a:rPr lang="en-US"/>
              <a:t>EECT 121</a:t>
            </a:r>
            <a:endParaRPr lang="en-US" dirty="0"/>
          </a:p>
        </p:txBody>
      </p:sp>
      <p:sp>
        <p:nvSpPr>
          <p:cNvPr id="7" name="Slide Number Placeholder 6">
            <a:extLst>
              <a:ext uri="{FF2B5EF4-FFF2-40B4-BE49-F238E27FC236}">
                <a16:creationId xmlns:a16="http://schemas.microsoft.com/office/drawing/2014/main" id="{BA22B157-6283-4C09-9018-401BAE76D3AA}"/>
              </a:ext>
            </a:extLst>
          </p:cNvPr>
          <p:cNvSpPr>
            <a:spLocks noGrp="1"/>
          </p:cNvSpPr>
          <p:nvPr>
            <p:ph type="sldNum" sz="quarter" idx="12"/>
          </p:nvPr>
        </p:nvSpPr>
        <p:spPr/>
        <p:txBody>
          <a:bodyPr/>
          <a:lstStyle/>
          <a:p>
            <a:fld id="{235B046A-8E51-4C6B-8F94-46372F10E1F0}" type="slidenum">
              <a:rPr lang="en-US" smtClean="0"/>
              <a:t>7</a:t>
            </a:fld>
            <a:endParaRPr lang="en-US" dirty="0"/>
          </a:p>
        </p:txBody>
      </p:sp>
      <p:pic>
        <p:nvPicPr>
          <p:cNvPr id="2" name="Picture 1"/>
          <p:cNvPicPr>
            <a:picLocks noChangeAspect="1"/>
          </p:cNvPicPr>
          <p:nvPr/>
        </p:nvPicPr>
        <p:blipFill>
          <a:blip r:embed="rId2"/>
          <a:stretch>
            <a:fillRect/>
          </a:stretch>
        </p:blipFill>
        <p:spPr>
          <a:xfrm>
            <a:off x="677334" y="1497937"/>
            <a:ext cx="10134600" cy="4543425"/>
          </a:xfrm>
          <a:prstGeom prst="rect">
            <a:avLst/>
          </a:prstGeom>
        </p:spPr>
      </p:pic>
    </p:spTree>
    <p:extLst>
      <p:ext uri="{BB962C8B-B14F-4D97-AF65-F5344CB8AC3E}">
        <p14:creationId xmlns:p14="http://schemas.microsoft.com/office/powerpoint/2010/main" val="1140249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CCBEB0-250D-48C7-958A-E19ED2A2C530}"/>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a:t>Conclusion and lab notes</a:t>
            </a:r>
          </a:p>
        </p:txBody>
      </p:sp>
      <p:sp>
        <p:nvSpPr>
          <p:cNvPr id="12" name="Text Placeholder 11">
            <a:extLst>
              <a:ext uri="{FF2B5EF4-FFF2-40B4-BE49-F238E27FC236}">
                <a16:creationId xmlns:a16="http://schemas.microsoft.com/office/drawing/2014/main" id="{456C0071-EBA9-480B-A139-B8F7C752B015}"/>
              </a:ext>
            </a:extLst>
          </p:cNvPr>
          <p:cNvSpPr>
            <a:spLocks noGrp="1"/>
          </p:cNvSpPr>
          <p:nvPr>
            <p:ph type="body" sz="half" idx="2"/>
          </p:nvPr>
        </p:nvSpPr>
        <p:spPr>
          <a:xfrm>
            <a:off x="685167" y="2160589"/>
            <a:ext cx="3720916" cy="3560733"/>
          </a:xfrm>
        </p:spPr>
        <p:txBody>
          <a:bodyPr vert="horz" lIns="91440" tIns="45720" rIns="91440" bIns="45720" rtlCol="0">
            <a:normAutofit/>
          </a:bodyPr>
          <a:lstStyle/>
          <a:p>
            <a:pPr>
              <a:buFont typeface="Wingdings 3" charset="2"/>
              <a:buChar char=""/>
            </a:pPr>
            <a:r>
              <a:rPr lang="en-US" dirty="0"/>
              <a:t>Observations: </a:t>
            </a:r>
            <a:r>
              <a:rPr lang="en-US" u="sng" dirty="0"/>
              <a:t>Our component </a:t>
            </a:r>
            <a:r>
              <a:rPr lang="en-US" u="sng" dirty="0" smtClean="0"/>
              <a:t>meets </a:t>
            </a:r>
            <a:r>
              <a:rPr lang="en-US" u="sng" dirty="0"/>
              <a:t>all expected measurements and values found in the data sheet. The was a simple lab build that required a lot of research and though in how to characterize our component the 1N4148.</a:t>
            </a:r>
          </a:p>
          <a:p>
            <a:pPr>
              <a:buFont typeface="Wingdings 3" charset="2"/>
              <a:buChar char=""/>
            </a:pPr>
            <a:endParaRPr lang="en-US" dirty="0"/>
          </a:p>
        </p:txBody>
      </p:sp>
      <p:sp>
        <p:nvSpPr>
          <p:cNvPr id="7" name="Date Placeholder 6">
            <a:extLst>
              <a:ext uri="{FF2B5EF4-FFF2-40B4-BE49-F238E27FC236}">
                <a16:creationId xmlns:a16="http://schemas.microsoft.com/office/drawing/2014/main" id="{B6FB1B4D-4576-472A-9937-BD1B7943E1EC}"/>
              </a:ext>
            </a:extLst>
          </p:cNvPr>
          <p:cNvSpPr>
            <a:spLocks noGrp="1"/>
          </p:cNvSpPr>
          <p:nvPr>
            <p:ph type="dt" sz="half" idx="10"/>
          </p:nvPr>
        </p:nvSpPr>
        <p:spPr>
          <a:xfrm>
            <a:off x="6679155" y="6041362"/>
            <a:ext cx="1437917" cy="365125"/>
          </a:xfrm>
        </p:spPr>
        <p:txBody>
          <a:bodyPr vert="horz" lIns="91440" tIns="45720" rIns="91440" bIns="45720" rtlCol="0" anchor="ctr">
            <a:normAutofit/>
          </a:bodyPr>
          <a:lstStyle/>
          <a:p>
            <a:pPr defTabSz="457200">
              <a:spcAft>
                <a:spcPts val="600"/>
              </a:spcAft>
            </a:pPr>
            <a:fld id="{3B1C02F3-B4AA-499E-B9E5-D613C3A7C149}" type="datetime1">
              <a:rPr lang="en-US" smtClean="0"/>
              <a:t>12/12/2017</a:t>
            </a:fld>
            <a:endParaRPr lang="en-US"/>
          </a:p>
        </p:txBody>
      </p:sp>
      <p:sp>
        <p:nvSpPr>
          <p:cNvPr id="8" name="Footer Placeholder 7">
            <a:extLst>
              <a:ext uri="{FF2B5EF4-FFF2-40B4-BE49-F238E27FC236}">
                <a16:creationId xmlns:a16="http://schemas.microsoft.com/office/drawing/2014/main" id="{196B10D9-62A9-476D-9A04-419582CA03B2}"/>
              </a:ext>
            </a:extLst>
          </p:cNvPr>
          <p:cNvSpPr>
            <a:spLocks noGrp="1"/>
          </p:cNvSpPr>
          <p:nvPr>
            <p:ph type="ftr" sz="quarter" idx="11"/>
          </p:nvPr>
        </p:nvSpPr>
        <p:spPr>
          <a:xfrm>
            <a:off x="677334" y="6041362"/>
            <a:ext cx="5541032" cy="365125"/>
          </a:xfrm>
        </p:spPr>
        <p:txBody>
          <a:bodyPr vert="horz" lIns="91440" tIns="45720" rIns="91440" bIns="45720" rtlCol="0" anchor="ctr">
            <a:normAutofit/>
          </a:bodyPr>
          <a:lstStyle/>
          <a:p>
            <a:pPr defTabSz="457200">
              <a:spcAft>
                <a:spcPts val="600"/>
              </a:spcAft>
            </a:pPr>
            <a:r>
              <a:rPr lang="en-US" kern="1200" dirty="0">
                <a:solidFill>
                  <a:schemeClr val="tx1">
                    <a:tint val="75000"/>
                  </a:schemeClr>
                </a:solidFill>
                <a:latin typeface="+mn-lt"/>
                <a:ea typeface="+mn-ea"/>
                <a:cs typeface="+mn-cs"/>
              </a:rPr>
              <a:t>EECT 121</a:t>
            </a:r>
          </a:p>
        </p:txBody>
      </p:sp>
      <p:sp>
        <p:nvSpPr>
          <p:cNvPr id="9" name="Slide Number Placeholder 8">
            <a:extLst>
              <a:ext uri="{FF2B5EF4-FFF2-40B4-BE49-F238E27FC236}">
                <a16:creationId xmlns:a16="http://schemas.microsoft.com/office/drawing/2014/main" id="{E17BCF48-232E-4951-8FB0-376230BACE22}"/>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235B046A-8E51-4C6B-8F94-46372F10E1F0}" type="slidenum">
              <a:rPr lang="en-US" smtClean="0"/>
              <a:pPr defTabSz="457200">
                <a:spcAft>
                  <a:spcPts val="600"/>
                </a:spcAft>
              </a:pPr>
              <a:t>8</a:t>
            </a:fld>
            <a:endParaRPr lang="en-US"/>
          </a:p>
        </p:txBody>
      </p:sp>
      <p:pic>
        <p:nvPicPr>
          <p:cNvPr id="3" name="Picture 2"/>
          <p:cNvPicPr>
            <a:picLocks noChangeAspect="1"/>
          </p:cNvPicPr>
          <p:nvPr/>
        </p:nvPicPr>
        <p:blipFill>
          <a:blip r:embed="rId2"/>
          <a:stretch>
            <a:fillRect/>
          </a:stretch>
        </p:blipFill>
        <p:spPr>
          <a:xfrm>
            <a:off x="5585427" y="1368397"/>
            <a:ext cx="4657725" cy="4352925"/>
          </a:xfrm>
          <a:prstGeom prst="rect">
            <a:avLst/>
          </a:prstGeom>
        </p:spPr>
      </p:pic>
    </p:spTree>
    <p:extLst>
      <p:ext uri="{BB962C8B-B14F-4D97-AF65-F5344CB8AC3E}">
        <p14:creationId xmlns:p14="http://schemas.microsoft.com/office/powerpoint/2010/main" val="41378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91440" tIns="45720" rIns="91440" bIns="45720" rtlCol="0" anchor="t">
            <a:normAutofit/>
          </a:bodyPr>
          <a:lstStyle/>
          <a:p>
            <a:r>
              <a:rPr lang="en-US" dirty="0"/>
              <a:t>Lab 2: LED Diodes</a:t>
            </a:r>
          </a:p>
        </p:txBody>
      </p:sp>
      <p:sp>
        <p:nvSpPr>
          <p:cNvPr id="4" name="Date Placeholder 3"/>
          <p:cNvSpPr>
            <a:spLocks noGrp="1"/>
          </p:cNvSpPr>
          <p:nvPr>
            <p:ph type="dt" sz="half" idx="10"/>
          </p:nvPr>
        </p:nvSpPr>
        <p:spPr>
          <a:xfrm>
            <a:off x="6676495" y="6041362"/>
            <a:ext cx="1440577" cy="365125"/>
          </a:xfrm>
        </p:spPr>
        <p:txBody>
          <a:bodyPr vert="horz" lIns="91440" tIns="45720" rIns="91440" bIns="45720" rtlCol="0" anchor="ctr">
            <a:normAutofit/>
          </a:bodyPr>
          <a:lstStyle/>
          <a:p>
            <a:pPr defTabSz="457200">
              <a:spcAft>
                <a:spcPts val="600"/>
              </a:spcAft>
            </a:pPr>
            <a:fld id="{3E416CA6-7CBB-487D-A2A7-20374D955CB5}" type="datetime1">
              <a:rPr lang="en-US" smtClean="0"/>
              <a:t>12/12/2017</a:t>
            </a:fld>
            <a:endParaRPr lang="en-US"/>
          </a:p>
        </p:txBody>
      </p:sp>
      <p:sp>
        <p:nvSpPr>
          <p:cNvPr id="5" name="Footer Placeholder 4"/>
          <p:cNvSpPr>
            <a:spLocks noGrp="1"/>
          </p:cNvSpPr>
          <p:nvPr>
            <p:ph type="ftr" sz="quarter" idx="11"/>
          </p:nvPr>
        </p:nvSpPr>
        <p:spPr>
          <a:xfrm>
            <a:off x="677334" y="6041362"/>
            <a:ext cx="5528230" cy="365125"/>
          </a:xfrm>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EECT 121</a:t>
            </a:r>
          </a:p>
        </p:txBody>
      </p:sp>
      <p:sp>
        <p:nvSpPr>
          <p:cNvPr id="6" name="Slide Number Placeholder 5"/>
          <p:cNvSpPr>
            <a:spLocks noGrp="1"/>
          </p:cNvSpPr>
          <p:nvPr>
            <p:ph type="sldNum" sz="quarter" idx="12"/>
          </p:nvPr>
        </p:nvSpPr>
        <p:spPr/>
        <p:txBody>
          <a:bodyPr vert="horz" lIns="91440" tIns="45720" rIns="91440" bIns="45720" rtlCol="0" anchor="ctr">
            <a:normAutofit/>
          </a:bodyPr>
          <a:lstStyle/>
          <a:p>
            <a:pPr defTabSz="457200">
              <a:spcAft>
                <a:spcPts val="600"/>
              </a:spcAft>
            </a:pPr>
            <a:fld id="{235B046A-8E51-4C6B-8F94-46372F10E1F0}" type="slidenum">
              <a:rPr lang="en-US" smtClean="0"/>
              <a:pPr defTabSz="457200">
                <a:spcAft>
                  <a:spcPts val="600"/>
                </a:spcAft>
              </a:pPr>
              <a:t>9</a:t>
            </a:fld>
            <a:endParaRPr lang="en-US"/>
          </a:p>
        </p:txBody>
      </p:sp>
      <p:sp>
        <p:nvSpPr>
          <p:cNvPr id="2" name="TextBox 1">
            <a:extLst>
              <a:ext uri="{FF2B5EF4-FFF2-40B4-BE49-F238E27FC236}">
                <a16:creationId xmlns:a16="http://schemas.microsoft.com/office/drawing/2014/main" id="{27DAEFDA-CE77-4CA5-A416-70F0E4C82397}"/>
              </a:ext>
            </a:extLst>
          </p:cNvPr>
          <p:cNvSpPr txBox="1"/>
          <p:nvPr/>
        </p:nvSpPr>
        <p:spPr>
          <a:xfrm>
            <a:off x="6416039" y="2160589"/>
            <a:ext cx="2927185" cy="3880773"/>
          </a:xfrm>
          <a:prstGeom prst="rect">
            <a:avLst/>
          </a:prstGeom>
        </p:spPr>
        <p:txBody>
          <a:bodyPr vert="horz" lIns="91440" tIns="45720" rIns="91440" bIns="45720" rtlCol="0">
            <a:normAutofit/>
          </a:bodyPr>
          <a:lstStyle/>
          <a:p>
            <a:pPr lvl="0" defTabSz="457200">
              <a:spcBef>
                <a:spcPts val="1000"/>
              </a:spcBef>
              <a:buClr>
                <a:schemeClr val="accent1"/>
              </a:buClr>
              <a:buSzPct val="80000"/>
              <a:buFont typeface="Wingdings 3" charset="2"/>
              <a:buChar char=""/>
            </a:pPr>
            <a:r>
              <a:rPr lang="en-US" sz="1500" dirty="0">
                <a:solidFill>
                  <a:schemeClr val="tx1">
                    <a:lumMod val="75000"/>
                    <a:lumOff val="25000"/>
                  </a:schemeClr>
                </a:solidFill>
              </a:rPr>
              <a:t>In this lab we experiment LED diodes using Multisim then built and tested for functionality with an oscilloscope.   </a:t>
            </a:r>
          </a:p>
          <a:p>
            <a:pPr lvl="0" defTabSz="457200">
              <a:spcBef>
                <a:spcPts val="1000"/>
              </a:spcBef>
              <a:buClr>
                <a:schemeClr val="accent1"/>
              </a:buClr>
              <a:buSzPct val="80000"/>
              <a:buFont typeface="Wingdings 3" charset="2"/>
              <a:buChar char=""/>
            </a:pPr>
            <a:r>
              <a:rPr lang="en-US" sz="1500" dirty="0">
                <a:solidFill>
                  <a:schemeClr val="tx1">
                    <a:lumMod val="75000"/>
                    <a:lumOff val="25000"/>
                  </a:schemeClr>
                </a:solidFill>
              </a:rPr>
              <a:t>We were also tasked with developing a procedure for characterizing this component.</a:t>
            </a:r>
          </a:p>
        </p:txBody>
      </p:sp>
      <p:pic>
        <p:nvPicPr>
          <p:cNvPr id="3" name="Picture 2"/>
          <p:cNvPicPr>
            <a:picLocks noChangeAspect="1"/>
          </p:cNvPicPr>
          <p:nvPr/>
        </p:nvPicPr>
        <p:blipFill>
          <a:blip r:embed="rId2"/>
          <a:stretch>
            <a:fillRect/>
          </a:stretch>
        </p:blipFill>
        <p:spPr>
          <a:xfrm>
            <a:off x="609387" y="1448676"/>
            <a:ext cx="5664124" cy="4416097"/>
          </a:xfrm>
          <a:prstGeom prst="rect">
            <a:avLst/>
          </a:prstGeom>
        </p:spPr>
      </p:pic>
    </p:spTree>
    <p:extLst>
      <p:ext uri="{BB962C8B-B14F-4D97-AF65-F5344CB8AC3E}">
        <p14:creationId xmlns:p14="http://schemas.microsoft.com/office/powerpoint/2010/main" val="44640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2151</TotalTime>
  <Words>2151</Words>
  <Application>Microsoft Office PowerPoint</Application>
  <PresentationFormat>Widescreen</PresentationFormat>
  <Paragraphs>465</Paragraphs>
  <Slides>66</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2" baseType="lpstr">
      <vt:lpstr>Arial</vt:lpstr>
      <vt:lpstr>Calibri</vt:lpstr>
      <vt:lpstr>Trebuchet MS</vt:lpstr>
      <vt:lpstr>Wingdings 3</vt:lpstr>
      <vt:lpstr>Facet</vt:lpstr>
      <vt:lpstr>Microsoft Excel Worksheet</vt:lpstr>
      <vt:lpstr>Lab Notebook: EECT 121</vt:lpstr>
      <vt:lpstr>Table of Contents</vt:lpstr>
      <vt:lpstr>Table of Contents</vt:lpstr>
      <vt:lpstr>Lab 1: Switching Diodes</vt:lpstr>
      <vt:lpstr>Resources and components</vt:lpstr>
      <vt:lpstr>Multisim 14 Design </vt:lpstr>
      <vt:lpstr>Build and test</vt:lpstr>
      <vt:lpstr>Conclusion and lab notes</vt:lpstr>
      <vt:lpstr>Lab 2: LED Diodes</vt:lpstr>
      <vt:lpstr>Multisim</vt:lpstr>
      <vt:lpstr>Build and Test:</vt:lpstr>
      <vt:lpstr>Conclusion and Lab Notes:</vt:lpstr>
      <vt:lpstr>Lab 3: Zener Diodes</vt:lpstr>
      <vt:lpstr>Resources and components:</vt:lpstr>
      <vt:lpstr>Multisim Design</vt:lpstr>
      <vt:lpstr>Multisim Design Continued</vt:lpstr>
      <vt:lpstr>Build and Test:</vt:lpstr>
      <vt:lpstr>Conclusion and Lab Notes:</vt:lpstr>
      <vt:lpstr>Conclusion and Lab Notes:</vt:lpstr>
      <vt:lpstr>Conclusion and Lab Notes:</vt:lpstr>
      <vt:lpstr>Lab 4: Dual voltage power supple</vt:lpstr>
      <vt:lpstr>Resources and components</vt:lpstr>
      <vt:lpstr>BOM </vt:lpstr>
      <vt:lpstr>Multisim Design </vt:lpstr>
      <vt:lpstr>Spice model for LM337</vt:lpstr>
      <vt:lpstr>Conclusion and lab notes</vt:lpstr>
      <vt:lpstr>Lab 5: Bipolar Junction Transistors</vt:lpstr>
      <vt:lpstr>Resources and components</vt:lpstr>
      <vt:lpstr>Multisim Design </vt:lpstr>
      <vt:lpstr>Build and Test:</vt:lpstr>
      <vt:lpstr>Conclusion and lab notes</vt:lpstr>
      <vt:lpstr>Lab 6: BTJ’s as Amplifiers</vt:lpstr>
      <vt:lpstr>Resources and components</vt:lpstr>
      <vt:lpstr>Multisim Design </vt:lpstr>
      <vt:lpstr>Build and Test:</vt:lpstr>
      <vt:lpstr>Conclusion and lab notes</vt:lpstr>
      <vt:lpstr>Lab 7: Junction Field Emitting Transistors  </vt:lpstr>
      <vt:lpstr>Resources and components</vt:lpstr>
      <vt:lpstr>Multisim Design </vt:lpstr>
      <vt:lpstr>Multisim Oscilloscope:</vt:lpstr>
      <vt:lpstr>Build and Test:</vt:lpstr>
      <vt:lpstr>Conclusion and lab notes</vt:lpstr>
      <vt:lpstr>Lab 8: JFET’s as Amplifiers</vt:lpstr>
      <vt:lpstr>Resources and components</vt:lpstr>
      <vt:lpstr>Multisim Design </vt:lpstr>
      <vt:lpstr>Build and Test:</vt:lpstr>
      <vt:lpstr>Conclusion and lab notes</vt:lpstr>
      <vt:lpstr>Lab 9: Low Pass Filters </vt:lpstr>
      <vt:lpstr>Resources and components</vt:lpstr>
      <vt:lpstr>Multisim Design </vt:lpstr>
      <vt:lpstr>Conclusion and lab notes</vt:lpstr>
      <vt:lpstr>Lab 10: High Pass Filters</vt:lpstr>
      <vt:lpstr>Resources and components</vt:lpstr>
      <vt:lpstr>Multisim Design </vt:lpstr>
      <vt:lpstr>Conclusion and lab notes</vt:lpstr>
      <vt:lpstr>Lab 11: Mid-Pass Filter</vt:lpstr>
      <vt:lpstr>Resources and components</vt:lpstr>
      <vt:lpstr>Multisim Design </vt:lpstr>
      <vt:lpstr>Conclusion and lab notes</vt:lpstr>
      <vt:lpstr>Lab 12: Notch Filter</vt:lpstr>
      <vt:lpstr>Resources and components</vt:lpstr>
      <vt:lpstr>Multisim Design </vt:lpstr>
      <vt:lpstr>Conclusion and lab notes</vt:lpstr>
      <vt:lpstr>Lab 13: Transformer</vt:lpstr>
      <vt:lpstr>Transformer data:</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johnston</dc:creator>
  <cp:lastModifiedBy>Evan C Wilson</cp:lastModifiedBy>
  <cp:revision>108</cp:revision>
  <dcterms:created xsi:type="dcterms:W3CDTF">2015-12-28T03:31:16Z</dcterms:created>
  <dcterms:modified xsi:type="dcterms:W3CDTF">2017-12-13T02:11:51Z</dcterms:modified>
</cp:coreProperties>
</file>