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 id="2147483682" r:id="rId2"/>
    <p:sldMasterId id="2147483694" r:id="rId3"/>
    <p:sldMasterId id="2147483904" r:id="rId4"/>
    <p:sldMasterId id="2147483916" r:id="rId5"/>
    <p:sldMasterId id="2147483928" r:id="rId6"/>
    <p:sldMasterId id="2147483940" r:id="rId7"/>
    <p:sldMasterId id="2147484078" r:id="rId8"/>
    <p:sldMasterId id="2147484090" r:id="rId9"/>
    <p:sldMasterId id="2147484102" r:id="rId10"/>
    <p:sldMasterId id="2147484114" r:id="rId11"/>
    <p:sldMasterId id="2147484126" r:id="rId12"/>
    <p:sldMasterId id="2147484138" r:id="rId13"/>
    <p:sldMasterId id="2147484276" r:id="rId14"/>
  </p:sldMasterIdLst>
  <p:notesMasterIdLst>
    <p:notesMasterId r:id="rId61"/>
  </p:notesMasterIdLst>
  <p:sldIdLst>
    <p:sldId id="256" r:id="rId15"/>
    <p:sldId id="301" r:id="rId16"/>
    <p:sldId id="374" r:id="rId17"/>
    <p:sldId id="375" r:id="rId18"/>
    <p:sldId id="383" r:id="rId19"/>
    <p:sldId id="384" r:id="rId20"/>
    <p:sldId id="385" r:id="rId21"/>
    <p:sldId id="363" r:id="rId22"/>
    <p:sldId id="296" r:id="rId23"/>
    <p:sldId id="376" r:id="rId24"/>
    <p:sldId id="377" r:id="rId25"/>
    <p:sldId id="351" r:id="rId26"/>
    <p:sldId id="271" r:id="rId27"/>
    <p:sldId id="349" r:id="rId28"/>
    <p:sldId id="350" r:id="rId29"/>
    <p:sldId id="358" r:id="rId30"/>
    <p:sldId id="297" r:id="rId31"/>
    <p:sldId id="345" r:id="rId32"/>
    <p:sldId id="378" r:id="rId33"/>
    <p:sldId id="379" r:id="rId34"/>
    <p:sldId id="380" r:id="rId35"/>
    <p:sldId id="340" r:id="rId36"/>
    <p:sldId id="275" r:id="rId37"/>
    <p:sldId id="273" r:id="rId38"/>
    <p:sldId id="274" r:id="rId39"/>
    <p:sldId id="276" r:id="rId40"/>
    <p:sldId id="342" r:id="rId41"/>
    <p:sldId id="341" r:id="rId42"/>
    <p:sldId id="359" r:id="rId43"/>
    <p:sldId id="298" r:id="rId44"/>
    <p:sldId id="336" r:id="rId45"/>
    <p:sldId id="360" r:id="rId46"/>
    <p:sldId id="361" r:id="rId47"/>
    <p:sldId id="339" r:id="rId48"/>
    <p:sldId id="279" r:id="rId49"/>
    <p:sldId id="277" r:id="rId50"/>
    <p:sldId id="278" r:id="rId51"/>
    <p:sldId id="337" r:id="rId52"/>
    <p:sldId id="338" r:id="rId53"/>
    <p:sldId id="364" r:id="rId54"/>
    <p:sldId id="334" r:id="rId55"/>
    <p:sldId id="381" r:id="rId56"/>
    <p:sldId id="382" r:id="rId57"/>
    <p:sldId id="328" r:id="rId58"/>
    <p:sldId id="330" r:id="rId59"/>
    <p:sldId id="329"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239BDBF-DA72-4E1B-B9D1-1FFF3ED23B20}">
          <p14:sldIdLst>
            <p14:sldId id="256"/>
            <p14:sldId id="301"/>
            <p14:sldId id="374"/>
            <p14:sldId id="375"/>
            <p14:sldId id="383"/>
            <p14:sldId id="384"/>
            <p14:sldId id="385"/>
            <p14:sldId id="363"/>
            <p14:sldId id="296"/>
            <p14:sldId id="376"/>
            <p14:sldId id="377"/>
            <p14:sldId id="351"/>
            <p14:sldId id="271"/>
            <p14:sldId id="349"/>
            <p14:sldId id="350"/>
            <p14:sldId id="358"/>
            <p14:sldId id="297"/>
            <p14:sldId id="345"/>
            <p14:sldId id="378"/>
          </p14:sldIdLst>
        </p14:section>
        <p14:section name="Untitled Section" id="{5B7F3CD4-11D1-43C5-B79F-913D42752380}">
          <p14:sldIdLst>
            <p14:sldId id="379"/>
            <p14:sldId id="380"/>
            <p14:sldId id="340"/>
            <p14:sldId id="275"/>
            <p14:sldId id="273"/>
            <p14:sldId id="274"/>
            <p14:sldId id="276"/>
            <p14:sldId id="342"/>
            <p14:sldId id="341"/>
            <p14:sldId id="359"/>
            <p14:sldId id="298"/>
            <p14:sldId id="336"/>
            <p14:sldId id="360"/>
            <p14:sldId id="361"/>
            <p14:sldId id="339"/>
            <p14:sldId id="279"/>
            <p14:sldId id="277"/>
            <p14:sldId id="278"/>
            <p14:sldId id="337"/>
            <p14:sldId id="338"/>
            <p14:sldId id="364"/>
            <p14:sldId id="334"/>
            <p14:sldId id="381"/>
            <p14:sldId id="382"/>
            <p14:sldId id="328"/>
            <p14:sldId id="330"/>
            <p14:sldId id="32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C808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05" autoAdjust="0"/>
    <p:restoredTop sz="94660"/>
  </p:normalViewPr>
  <p:slideViewPr>
    <p:cSldViewPr snapToGrid="0">
      <p:cViewPr varScale="1">
        <p:scale>
          <a:sx n="112" d="100"/>
          <a:sy n="112" d="100"/>
        </p:scale>
        <p:origin x="138"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025EA4-503E-4D30-AD88-B3F25D6AFE6B}" type="datetimeFigureOut">
              <a:rPr lang="en-US" smtClean="0"/>
              <a:t>12/15/2015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BECB8-C83B-4206-BC27-8767AB002875}" type="slidenum">
              <a:rPr lang="en-US" smtClean="0"/>
              <a:t>‹#›</a:t>
            </a:fld>
            <a:endParaRPr lang="en-US"/>
          </a:p>
        </p:txBody>
      </p:sp>
    </p:spTree>
    <p:extLst>
      <p:ext uri="{BB962C8B-B14F-4D97-AF65-F5344CB8AC3E}">
        <p14:creationId xmlns:p14="http://schemas.microsoft.com/office/powerpoint/2010/main" val="3270118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0BECB8-C83B-4206-BC27-8767AB002875}" type="slidenum">
              <a:rPr lang="en-US" smtClean="0"/>
              <a:t>1</a:t>
            </a:fld>
            <a:endParaRPr lang="en-US"/>
          </a:p>
        </p:txBody>
      </p:sp>
    </p:spTree>
    <p:extLst>
      <p:ext uri="{BB962C8B-B14F-4D97-AF65-F5344CB8AC3E}">
        <p14:creationId xmlns:p14="http://schemas.microsoft.com/office/powerpoint/2010/main" val="2568154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5F303E-552C-419B-90EB-8891DF29A369}" type="slidenum">
              <a:rPr lang="en-US" altLang="en-US"/>
              <a:pPr/>
              <a:t>3</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en-US" altLang="en-US" dirty="0" smtClean="0"/>
              <a:t>A few weeks ago Mr. Bell assigned us with the task to design, test and build a power supply.</a:t>
            </a:r>
            <a:r>
              <a:rPr lang="en-US" altLang="en-US" baseline="0" dirty="0" smtClean="0"/>
              <a:t> Mike and I chose to partner up for this assignment.</a:t>
            </a:r>
            <a:endParaRPr lang="ru-RU" altLang="en-US" dirty="0"/>
          </a:p>
        </p:txBody>
      </p:sp>
    </p:spTree>
    <p:extLst>
      <p:ext uri="{BB962C8B-B14F-4D97-AF65-F5344CB8AC3E}">
        <p14:creationId xmlns:p14="http://schemas.microsoft.com/office/powerpoint/2010/main" val="2202616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B2085D-9C8A-4ADF-B2E7-0ECE396BB641}" type="slidenum">
              <a:rPr lang="en-US" altLang="en-US"/>
              <a:pPr/>
              <a:t>5</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2929099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B2085D-9C8A-4ADF-B2E7-0ECE396BB641}" type="slidenum">
              <a:rPr lang="en-US" altLang="en-US"/>
              <a:pPr/>
              <a:t>6</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4243082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B2EAB9-788E-4EC8-B45F-CFAFD6AD2B34}" type="slidenum">
              <a:rPr lang="en-US" altLang="en-US"/>
              <a:pPr/>
              <a:t>7</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597686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0BECB8-C83B-4206-BC27-8767AB002875}" type="slidenum">
              <a:rPr lang="en-US" smtClean="0"/>
              <a:t>17</a:t>
            </a:fld>
            <a:endParaRPr lang="en-US"/>
          </a:p>
        </p:txBody>
      </p:sp>
    </p:spTree>
    <p:extLst>
      <p:ext uri="{BB962C8B-B14F-4D97-AF65-F5344CB8AC3E}">
        <p14:creationId xmlns:p14="http://schemas.microsoft.com/office/powerpoint/2010/main" val="12884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08914D1-08CC-4EEE-B873-88569958494B}"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957830"/>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40ADAB-7CF2-45D5-9CEF-3BD80CD8F343}"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5039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491854"/>
      </p:ext>
    </p:extLst>
  </p:cSld>
  <p:clrMapOvr>
    <a:masterClrMapping/>
  </p:clrMapOvr>
  <p:extLst mod="1">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2978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34356"/>
      </p:ext>
    </p:extLst>
  </p:cSld>
  <p:clrMapOvr>
    <a:masterClrMapping/>
  </p:clrMapOvr>
  <p:extLst mod="1">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3841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2"/>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7552"/>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2673563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44976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2774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0675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1002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1018A-9445-4AF8-92C0-71C4D83EF15D}"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15626"/>
      </p:ext>
    </p:extLst>
  </p:cSld>
  <p:clrMapOvr>
    <a:masterClrMapping/>
  </p:clrMapOvr>
  <p:extLst mod="1">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396159"/>
      </p:ext>
    </p:extLst>
  </p:cSld>
  <p:clrMapOvr>
    <a:masterClrMapping/>
  </p:clrMapOvr>
  <p:extLst mod="1">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201023"/>
      </p:ext>
    </p:extLst>
  </p:cSld>
  <p:clrMapOvr>
    <a:masterClrMapping/>
  </p:clrMapOvr>
  <p:extLst mod="1">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8152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890192"/>
      </p:ext>
    </p:extLst>
  </p:cSld>
  <p:clrMapOvr>
    <a:masterClrMapping/>
  </p:clrMapOvr>
  <p:extLst mod="1">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4742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2"/>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7552"/>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4105102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06486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6964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6435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861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019023C-3268-43D8-94EC-FC35456E1958}"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4602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1373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95653"/>
      </p:ext>
    </p:extLst>
  </p:cSld>
  <p:clrMapOvr>
    <a:masterClrMapping/>
  </p:clrMapOvr>
  <p:extLst mod="1">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636686"/>
      </p:ext>
    </p:extLst>
  </p:cSld>
  <p:clrMapOvr>
    <a:masterClrMapping/>
  </p:clrMapOvr>
  <p:extLst mod="1">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6242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888387"/>
      </p:ext>
    </p:extLst>
  </p:cSld>
  <p:clrMapOvr>
    <a:masterClrMapping/>
  </p:clrMapOvr>
  <p:extLst mod="1">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4909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2"/>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7552"/>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5250336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009598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138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647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EEFCAC-72BC-4140-918F-25C7DD3DED02}"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8096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5379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0609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156652"/>
      </p:ext>
    </p:extLst>
  </p:cSld>
  <p:clrMapOvr>
    <a:masterClrMapping/>
  </p:clrMapOvr>
  <p:extLst mod="1">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524368"/>
      </p:ext>
    </p:extLst>
  </p:cSld>
  <p:clrMapOvr>
    <a:masterClrMapping/>
  </p:clrMapOvr>
  <p:extLst mod="1">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7579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339479"/>
      </p:ext>
    </p:extLst>
  </p:cSld>
  <p:clrMapOvr>
    <a:masterClrMapping/>
  </p:clrMapOvr>
  <p:extLst mod="1">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7616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2"/>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7552"/>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3782790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248919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557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9F4FC6-3158-457E-9248-08F6FA0143C1}"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35710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7255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08012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0044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017694"/>
      </p:ext>
    </p:extLst>
  </p:cSld>
  <p:clrMapOvr>
    <a:masterClrMapping/>
  </p:clrMapOvr>
  <p:extLst mod="1">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4FB2BBC-D614-4845-9118-B027FBF53F1A}" type="datetime6">
              <a:rPr lang="en-US" smtClean="0"/>
              <a:t>December 15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smtClean="0"/>
              <a:t>EECT 121-50C Lab Notebook</a:t>
            </a:r>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81059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2F5048-43FA-4BF3-9BF1-A432B4758287}" type="datetime6">
              <a:rPr lang="en-US" smtClean="0"/>
              <a:t>December 15</a:t>
            </a:fld>
            <a:endParaRPr lang="en-US" dirty="0"/>
          </a:p>
        </p:txBody>
      </p:sp>
      <p:sp>
        <p:nvSpPr>
          <p:cNvPr id="5" name="Footer Placeholder 4"/>
          <p:cNvSpPr>
            <a:spLocks noGrp="1"/>
          </p:cNvSpPr>
          <p:nvPr>
            <p:ph type="ftr" sz="quarter" idx="11"/>
          </p:nvPr>
        </p:nvSpPr>
        <p:spPr/>
        <p:txBody>
          <a:bodyPr/>
          <a:lstStyle/>
          <a:p>
            <a:r>
              <a:rPr lang="en-US" smtClean="0"/>
              <a:t>EECT 121-50C Lab Notebook</a:t>
            </a:r>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8569559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4B916-186F-4675-9E0C-D9BCF631E7B6}" type="datetime6">
              <a:rPr lang="en-US" smtClean="0"/>
              <a:t>December 15</a:t>
            </a:fld>
            <a:endParaRPr lang="en-US" dirty="0"/>
          </a:p>
        </p:txBody>
      </p:sp>
      <p:sp>
        <p:nvSpPr>
          <p:cNvPr id="5" name="Footer Placeholder 4"/>
          <p:cNvSpPr>
            <a:spLocks noGrp="1"/>
          </p:cNvSpPr>
          <p:nvPr>
            <p:ph type="ftr" sz="quarter" idx="11"/>
          </p:nvPr>
        </p:nvSpPr>
        <p:spPr/>
        <p:txBody>
          <a:bodyPr/>
          <a:lstStyle/>
          <a:p>
            <a:r>
              <a:rPr lang="en-US" smtClean="0"/>
              <a:t>EECT 121-50C Lab Notebook</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97291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803683C-21A9-4E19-9E04-21D5092EED16}" type="datetime6">
              <a:rPr lang="en-US" smtClean="0"/>
              <a:t>December 15</a:t>
            </a:fld>
            <a:endParaRPr lang="en-US" dirty="0"/>
          </a:p>
        </p:txBody>
      </p:sp>
      <p:sp>
        <p:nvSpPr>
          <p:cNvPr id="6" name="Footer Placeholder 5"/>
          <p:cNvSpPr>
            <a:spLocks noGrp="1"/>
          </p:cNvSpPr>
          <p:nvPr>
            <p:ph type="ftr" sz="quarter" idx="11"/>
          </p:nvPr>
        </p:nvSpPr>
        <p:spPr/>
        <p:txBody>
          <a:bodyPr/>
          <a:lstStyle/>
          <a:p>
            <a:r>
              <a:rPr lang="en-US" smtClean="0"/>
              <a:t>EECT 121-50C Lab Notebook</a:t>
            </a:r>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5695316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BA7B3F-BB64-4009-9EC2-D34A58A76B3A}" type="datetime6">
              <a:rPr lang="en-US" smtClean="0"/>
              <a:t>December 15</a:t>
            </a:fld>
            <a:endParaRPr lang="en-US" dirty="0"/>
          </a:p>
        </p:txBody>
      </p:sp>
      <p:sp>
        <p:nvSpPr>
          <p:cNvPr id="8" name="Footer Placeholder 7"/>
          <p:cNvSpPr>
            <a:spLocks noGrp="1"/>
          </p:cNvSpPr>
          <p:nvPr>
            <p:ph type="ftr" sz="quarter" idx="11"/>
          </p:nvPr>
        </p:nvSpPr>
        <p:spPr/>
        <p:txBody>
          <a:bodyPr/>
          <a:lstStyle/>
          <a:p>
            <a:r>
              <a:rPr lang="en-US" smtClean="0"/>
              <a:t>EECT 121-50C Lab Notebook</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7809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9F2FCBE-1E9F-4803-ACD4-8BFB4E4AA68A}" type="datetime6">
              <a:rPr lang="en-US" smtClean="0"/>
              <a:t>December 15</a:t>
            </a:fld>
            <a:endParaRPr lang="en-US" dirty="0"/>
          </a:p>
        </p:txBody>
      </p:sp>
      <p:sp>
        <p:nvSpPr>
          <p:cNvPr id="4" name="Footer Placeholder 3"/>
          <p:cNvSpPr>
            <a:spLocks noGrp="1"/>
          </p:cNvSpPr>
          <p:nvPr>
            <p:ph type="ftr" sz="quarter" idx="11"/>
          </p:nvPr>
        </p:nvSpPr>
        <p:spPr/>
        <p:txBody>
          <a:bodyPr/>
          <a:lstStyle/>
          <a:p>
            <a:r>
              <a:rPr lang="en-US" smtClean="0"/>
              <a:t>EECT 121-50C Lab Notebook</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0167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528ECC5-9EF1-4BDD-A2F0-4515D815EC66}"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8919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65E876-04DD-43DD-9CD7-55784AE345BC}" type="datetime6">
              <a:rPr lang="en-US" smtClean="0"/>
              <a:t>December 15</a:t>
            </a:fld>
            <a:endParaRPr lang="en-US" dirty="0"/>
          </a:p>
        </p:txBody>
      </p:sp>
      <p:sp>
        <p:nvSpPr>
          <p:cNvPr id="3" name="Footer Placeholder 2"/>
          <p:cNvSpPr>
            <a:spLocks noGrp="1"/>
          </p:cNvSpPr>
          <p:nvPr>
            <p:ph type="ftr" sz="quarter" idx="11"/>
          </p:nvPr>
        </p:nvSpPr>
        <p:spPr/>
        <p:txBody>
          <a:bodyPr/>
          <a:lstStyle/>
          <a:p>
            <a:r>
              <a:rPr lang="en-US" smtClean="0"/>
              <a:t>EECT 121-50C Lab Notebook</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8797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F3135A-6103-4110-8ADB-61CB3929A9AA}" type="datetime6">
              <a:rPr lang="en-US" smtClean="0"/>
              <a:t>December 15</a:t>
            </a:fld>
            <a:endParaRPr lang="en-US" dirty="0"/>
          </a:p>
        </p:txBody>
      </p:sp>
      <p:sp>
        <p:nvSpPr>
          <p:cNvPr id="6" name="Footer Placeholder 5"/>
          <p:cNvSpPr>
            <a:spLocks noGrp="1"/>
          </p:cNvSpPr>
          <p:nvPr>
            <p:ph type="ftr" sz="quarter" idx="11"/>
          </p:nvPr>
        </p:nvSpPr>
        <p:spPr/>
        <p:txBody>
          <a:bodyPr/>
          <a:lstStyle/>
          <a:p>
            <a:r>
              <a:rPr lang="en-US" smtClean="0"/>
              <a:t>EECT 121-50C Lab Notebook</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06277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983CD3-654A-4BA6-9668-75CB0B67D9C8}" type="datetime6">
              <a:rPr lang="en-US" smtClean="0"/>
              <a:t>December 15</a:t>
            </a:fld>
            <a:endParaRPr lang="en-US" dirty="0"/>
          </a:p>
        </p:txBody>
      </p:sp>
      <p:sp>
        <p:nvSpPr>
          <p:cNvPr id="6" name="Footer Placeholder 5"/>
          <p:cNvSpPr>
            <a:spLocks noGrp="1"/>
          </p:cNvSpPr>
          <p:nvPr>
            <p:ph type="ftr" sz="quarter" idx="11"/>
          </p:nvPr>
        </p:nvSpPr>
        <p:spPr/>
        <p:txBody>
          <a:bodyPr/>
          <a:lstStyle/>
          <a:p>
            <a:r>
              <a:rPr lang="en-US" smtClean="0"/>
              <a:t>EECT 121-50C Lab Notebook</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56945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B2CE87-6D7C-4B7C-8431-2EF436E5ADFD}" type="datetime6">
              <a:rPr lang="en-US" smtClean="0"/>
              <a:t>December 15</a:t>
            </a:fld>
            <a:endParaRPr lang="en-US" dirty="0"/>
          </a:p>
        </p:txBody>
      </p:sp>
      <p:sp>
        <p:nvSpPr>
          <p:cNvPr id="6" name="Footer Placeholder 5"/>
          <p:cNvSpPr>
            <a:spLocks noGrp="1"/>
          </p:cNvSpPr>
          <p:nvPr>
            <p:ph type="ftr" sz="quarter" idx="11"/>
          </p:nvPr>
        </p:nvSpPr>
        <p:spPr/>
        <p:txBody>
          <a:bodyPr/>
          <a:lstStyle/>
          <a:p>
            <a:r>
              <a:rPr lang="en-US" smtClean="0"/>
              <a:t>EECT 121-50C Lab Notebook</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59196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F909F8-B5E8-4A32-A77D-236E67C8C14F}" type="datetime6">
              <a:rPr lang="en-US" smtClean="0"/>
              <a:t>December 15</a:t>
            </a:fld>
            <a:endParaRPr lang="en-US" dirty="0"/>
          </a:p>
        </p:txBody>
      </p:sp>
      <p:sp>
        <p:nvSpPr>
          <p:cNvPr id="5" name="Footer Placeholder 4"/>
          <p:cNvSpPr>
            <a:spLocks noGrp="1"/>
          </p:cNvSpPr>
          <p:nvPr>
            <p:ph type="ftr" sz="quarter" idx="11"/>
          </p:nvPr>
        </p:nvSpPr>
        <p:spPr/>
        <p:txBody>
          <a:bodyPr/>
          <a:lstStyle/>
          <a:p>
            <a:r>
              <a:rPr lang="en-US" smtClean="0"/>
              <a:t>EECT 121-50C Lab Notebook</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47686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FFB93F-30BB-4478-A71A-89EAEC778C1E}" type="datetime6">
              <a:rPr lang="en-US" smtClean="0"/>
              <a:t>December 15</a:t>
            </a:fld>
            <a:endParaRPr lang="en-US" dirty="0"/>
          </a:p>
        </p:txBody>
      </p:sp>
      <p:sp>
        <p:nvSpPr>
          <p:cNvPr id="5" name="Footer Placeholder 4"/>
          <p:cNvSpPr>
            <a:spLocks noGrp="1"/>
          </p:cNvSpPr>
          <p:nvPr>
            <p:ph type="ftr" sz="quarter" idx="11"/>
          </p:nvPr>
        </p:nvSpPr>
        <p:spPr/>
        <p:txBody>
          <a:bodyPr/>
          <a:lstStyle/>
          <a:p>
            <a:r>
              <a:rPr lang="en-US" smtClean="0"/>
              <a:t>EECT 121-50C Lab Notebook</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75680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E1D5FF-7136-4534-9837-5D3CD663877B}" type="datetime6">
              <a:rPr lang="en-US" smtClean="0"/>
              <a:t>December 15</a:t>
            </a:fld>
            <a:endParaRPr lang="en-US" dirty="0"/>
          </a:p>
        </p:txBody>
      </p:sp>
      <p:sp>
        <p:nvSpPr>
          <p:cNvPr id="5" name="Footer Placeholder 4"/>
          <p:cNvSpPr>
            <a:spLocks noGrp="1"/>
          </p:cNvSpPr>
          <p:nvPr>
            <p:ph type="ftr" sz="quarter" idx="11"/>
          </p:nvPr>
        </p:nvSpPr>
        <p:spPr/>
        <p:txBody>
          <a:bodyPr/>
          <a:lstStyle/>
          <a:p>
            <a:r>
              <a:rPr lang="en-US" smtClean="0"/>
              <a:t>EECT 121-50C Lab Notebook</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13185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FA0A57-E58C-4367-82F1-8F4A2ADFC4E5}" type="datetime6">
              <a:rPr lang="en-US" smtClean="0"/>
              <a:t>December 15</a:t>
            </a:fld>
            <a:endParaRPr lang="en-US" dirty="0"/>
          </a:p>
        </p:txBody>
      </p:sp>
      <p:sp>
        <p:nvSpPr>
          <p:cNvPr id="5" name="Footer Placeholder 4"/>
          <p:cNvSpPr>
            <a:spLocks noGrp="1"/>
          </p:cNvSpPr>
          <p:nvPr>
            <p:ph type="ftr" sz="quarter" idx="11"/>
          </p:nvPr>
        </p:nvSpPr>
        <p:spPr/>
        <p:txBody>
          <a:bodyPr/>
          <a:lstStyle/>
          <a:p>
            <a:r>
              <a:rPr lang="en-US" smtClean="0"/>
              <a:t>EECT 121-50C Lab Notebook</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25167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C9EEBC-B3E3-476B-8C4E-B45A6847E420}" type="datetime6">
              <a:rPr lang="en-US" smtClean="0"/>
              <a:t>December 15</a:t>
            </a:fld>
            <a:endParaRPr lang="en-US" dirty="0"/>
          </a:p>
        </p:txBody>
      </p:sp>
      <p:sp>
        <p:nvSpPr>
          <p:cNvPr id="5" name="Footer Placeholder 4"/>
          <p:cNvSpPr>
            <a:spLocks noGrp="1"/>
          </p:cNvSpPr>
          <p:nvPr>
            <p:ph type="ftr" sz="quarter" idx="11"/>
          </p:nvPr>
        </p:nvSpPr>
        <p:spPr/>
        <p:txBody>
          <a:bodyPr/>
          <a:lstStyle/>
          <a:p>
            <a:r>
              <a:rPr lang="en-US" smtClean="0"/>
              <a:t>EECT 121-50C Lab Notebook</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06670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51C0F0-5F81-46D3-8ECA-94C687B045CD}" type="datetime6">
              <a:rPr lang="en-US" smtClean="0"/>
              <a:t>December 15</a:t>
            </a:fld>
            <a:endParaRPr lang="en-US" dirty="0"/>
          </a:p>
        </p:txBody>
      </p:sp>
      <p:sp>
        <p:nvSpPr>
          <p:cNvPr id="5" name="Footer Placeholder 4"/>
          <p:cNvSpPr>
            <a:spLocks noGrp="1"/>
          </p:cNvSpPr>
          <p:nvPr>
            <p:ph type="ftr" sz="quarter" idx="11"/>
          </p:nvPr>
        </p:nvSpPr>
        <p:spPr/>
        <p:txBody>
          <a:bodyPr/>
          <a:lstStyle/>
          <a:p>
            <a:r>
              <a:rPr lang="en-US" smtClean="0"/>
              <a:t>EECT 121-50C Lab Notebook</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0273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2"/>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7552"/>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FD84B1-8A90-4A33-81F8-E1FB732E8449}"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513018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0AE9C6-708D-4000-B6A6-458F759659A3}" type="datetime6">
              <a:rPr lang="en-US" smtClean="0"/>
              <a:t>December 15</a:t>
            </a:fld>
            <a:endParaRPr lang="en-US" dirty="0"/>
          </a:p>
        </p:txBody>
      </p:sp>
      <p:sp>
        <p:nvSpPr>
          <p:cNvPr id="5" name="Footer Placeholder 4"/>
          <p:cNvSpPr>
            <a:spLocks noGrp="1"/>
          </p:cNvSpPr>
          <p:nvPr>
            <p:ph type="ftr" sz="quarter" idx="11"/>
          </p:nvPr>
        </p:nvSpPr>
        <p:spPr/>
        <p:txBody>
          <a:bodyPr/>
          <a:lstStyle/>
          <a:p>
            <a:r>
              <a:rPr lang="en-US" smtClean="0"/>
              <a:t>EECT 121-50C Lab Notebook</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6184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3B867B7-54F2-48C8-A242-F8B684AC149D}"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99549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02C06-0BCF-44AB-B4AD-7A9712FD1C18}"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682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F718D0-90D8-44F9-9075-488B664DCE54}"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030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573641-2DA3-4FEE-8CDF-1B4885C60313}"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61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4ACBBD-81AD-456A-8F24-8F984ED4CE80}"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104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DC5859-9F46-4C1C-B1CD-C9D8EFD76AF4}"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821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B17FE4-6167-439B-B5E3-86B694A62511}"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631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0BE6DF8-A246-42DA-8299-F752B9D4CB36}"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464343"/>
      </p:ext>
    </p:extLst>
  </p:cSld>
  <p:clrMapOvr>
    <a:masterClrMapping/>
  </p:clrMapOvr>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45B07F5-104E-47B7-92B5-00713B10866B}"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675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3951CD-E157-4E7D-BEA9-E701D8124771}"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646157"/>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1452CBE-ACAF-4B97-A8E5-089848B18FB9}"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736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2"/>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7552"/>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CD3D3A-FAB1-4A54-A43F-0C34A2B4A69C}"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42909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10F3BE6-1F45-4FAE-A9AA-ABF65EE68975}"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0771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A20F1-C2BC-467F-95E1-4F376FD7F416}"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596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9C09C1-E004-4A41-B8D2-C8E17AA36380}"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945556"/>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988647-ECC2-44CB-BB5A-CAF6724E005A}"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696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7C0119-FB4A-4E13-9957-E766B6929323}"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447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1025B1-1EA3-407B-A674-D41499237323}"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062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3284E-E8C6-418F-B774-C4CFA8111292}"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187423"/>
      </p:ext>
    </p:extLst>
  </p:cSld>
  <p:clrMapOvr>
    <a:masterClrMapping/>
  </p:clrMapOvr>
  <p:extLst mod="1">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717248"/>
      </p:ext>
    </p:extLst>
  </p:cSld>
  <p:clrMapOvr>
    <a:masterClrMapping/>
  </p:clrMapOvr>
  <p:extLst mod="1">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793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165279"/>
      </p:ext>
    </p:extLst>
  </p:cSld>
  <p:clrMapOvr>
    <a:masterClrMapping/>
  </p:clrMapOvr>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365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2"/>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7552"/>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719179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40615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011E760-C3EE-4FC8-A298-01541456103D}"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4296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280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576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818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7157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019437"/>
      </p:ext>
    </p:extLst>
  </p:cSld>
  <p:clrMapOvr>
    <a:masterClrMapping/>
  </p:clrMapOvr>
  <p:extLst mod="1">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450162"/>
      </p:ext>
    </p:extLst>
  </p:cSld>
  <p:clrMapOvr>
    <a:masterClrMapping/>
  </p:clrMapOvr>
  <p:extLst mod="1">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1713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458989"/>
      </p:ext>
    </p:extLst>
  </p:cSld>
  <p:clrMapOvr>
    <a:masterClrMapping/>
  </p:clrMapOvr>
  <p:extLst mod="1">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456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2"/>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7552"/>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938337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2"/>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7552"/>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0114CC-16A7-42DD-B45A-A662F45F614E}"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1765132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545094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821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909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7597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412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732311"/>
      </p:ext>
    </p:extLst>
  </p:cSld>
  <p:clrMapOvr>
    <a:masterClrMapping/>
  </p:clrMapOvr>
  <p:extLst mod="1">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138132"/>
      </p:ext>
    </p:extLst>
  </p:cSld>
  <p:clrMapOvr>
    <a:masterClrMapping/>
  </p:clrMapOvr>
  <p:extLst mod="1">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703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01389"/>
      </p:ext>
    </p:extLst>
  </p:cSld>
  <p:clrMapOvr>
    <a:masterClrMapping/>
  </p:clrMapOvr>
  <p:extLst mod="1">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338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8328561-3CEF-419C-BD60-0138A4D1030C}"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55087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2"/>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7552"/>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6655945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065948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7839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8859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5555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095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149782"/>
      </p:ext>
    </p:extLst>
  </p:cSld>
  <p:clrMapOvr>
    <a:masterClrMapping/>
  </p:clrMapOvr>
  <p:extLst mod="1">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028732"/>
      </p:ext>
    </p:extLst>
  </p:cSld>
  <p:clrMapOvr>
    <a:masterClrMapping/>
  </p:clrMapOvr>
  <p:extLst mod="1">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468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56345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DD7E7-9D21-46BF-8B21-410D178CF6DC}"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8906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5697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2"/>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7552"/>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0177341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4393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996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8125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2389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2877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380446"/>
      </p:ext>
    </p:extLst>
  </p:cSld>
  <p:clrMapOvr>
    <a:masterClrMapping/>
  </p:clrMapOvr>
  <p:extLst mod="1">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289169"/>
      </p:ext>
    </p:extLst>
  </p:cSld>
  <p:clrMapOvr>
    <a:masterClrMapping/>
  </p:clrMapOvr>
  <p:extLst mod="1">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489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3E9E8-0A0E-4933-83E2-129C5AEA3B6D}"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2844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345048"/>
      </p:ext>
    </p:extLst>
  </p:cSld>
  <p:clrMapOvr>
    <a:masterClrMapping/>
  </p:clrMapOvr>
  <p:extLst mod="1">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4316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2"/>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7552"/>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1016470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120688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3869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2342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7469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2488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190273"/>
      </p:ext>
    </p:extLst>
  </p:cSld>
  <p:clrMapOvr>
    <a:masterClrMapping/>
  </p:clrMapOvr>
  <p:extLst mod="1">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060352"/>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A0CFD1-31FC-43FB-8179-BF7DB20B78FC}" type="datetime6">
              <a:rPr lang="en-US" smtClean="0">
                <a:solidFill>
                  <a:prstClr val="black">
                    <a:lumMod val="65000"/>
                    <a:lumOff val="35000"/>
                  </a:prstClr>
                </a:solidFill>
              </a:rPr>
              <a:t>December 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8917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0525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526190"/>
      </p:ext>
    </p:extLst>
  </p:cSld>
  <p:clrMapOvr>
    <a:masterClrMapping/>
  </p:clrMapOvr>
  <p:extLst mod="1">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038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2"/>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7552"/>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1330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5150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8313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2303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0015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4872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95E2E-22F7-4556-8D58-79DFC6FA0AEE}" type="datetimeFigureOut">
              <a:rPr lang="en-US" smtClean="0">
                <a:solidFill>
                  <a:prstClr val="black">
                    <a:lumMod val="65000"/>
                    <a:lumOff val="35000"/>
                  </a:prstClr>
                </a:solidFill>
              </a:rPr>
              <a:pPr/>
              <a:t>12/15/2015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040D1648-8006-432F-82BD-6DE0F74D5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806461"/>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theme" Target="../theme/theme14.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image" Target="../media/image4.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image" Target="../media/image3.png"/><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914400"/>
            <a:fld id="{195B98CC-4C60-40B7-B669-C3EA10EEA78B}" type="datetime6">
              <a:rPr lang="en-US" smtClean="0">
                <a:solidFill>
                  <a:prstClr val="black">
                    <a:lumMod val="65000"/>
                    <a:lumOff val="35000"/>
                  </a:prstClr>
                </a:solidFill>
              </a:rPr>
              <a:pPr defTabSz="914400"/>
              <a:t>December 15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pPr defTabSz="914400"/>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defTabSz="914400"/>
            <a:fld id="{040D1648-8006-432F-82BD-6DE0F74D5FB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44058129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914400"/>
            <a:fld id="{DE395E2E-22F7-4556-8D58-79DFC6FA0AEE}" type="datetimeFigureOut">
              <a:rPr lang="en-US" smtClean="0">
                <a:solidFill>
                  <a:prstClr val="black">
                    <a:lumMod val="65000"/>
                    <a:lumOff val="35000"/>
                  </a:prstClr>
                </a:solidFill>
              </a:rPr>
              <a:pPr defTabSz="914400"/>
              <a:t>12/15/2015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pPr defTabSz="9144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defTabSz="914400"/>
            <a:fld id="{040D1648-8006-432F-82BD-6DE0F74D5FB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04543431"/>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914400"/>
            <a:fld id="{DE395E2E-22F7-4556-8D58-79DFC6FA0AEE}" type="datetimeFigureOut">
              <a:rPr lang="en-US" smtClean="0">
                <a:solidFill>
                  <a:prstClr val="black">
                    <a:lumMod val="65000"/>
                    <a:lumOff val="35000"/>
                  </a:prstClr>
                </a:solidFill>
              </a:rPr>
              <a:pPr defTabSz="914400"/>
              <a:t>12/15/2015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pPr defTabSz="9144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defTabSz="914400"/>
            <a:fld id="{040D1648-8006-432F-82BD-6DE0F74D5FB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372113476"/>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914400"/>
            <a:fld id="{DE395E2E-22F7-4556-8D58-79DFC6FA0AEE}" type="datetimeFigureOut">
              <a:rPr lang="en-US" smtClean="0">
                <a:solidFill>
                  <a:prstClr val="black">
                    <a:lumMod val="65000"/>
                    <a:lumOff val="35000"/>
                  </a:prstClr>
                </a:solidFill>
              </a:rPr>
              <a:pPr defTabSz="914400"/>
              <a:t>12/15/2015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pPr defTabSz="9144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defTabSz="914400"/>
            <a:fld id="{040D1648-8006-432F-82BD-6DE0F74D5FB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830880850"/>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914400"/>
            <a:fld id="{DE395E2E-22F7-4556-8D58-79DFC6FA0AEE}" type="datetimeFigureOut">
              <a:rPr lang="en-US" smtClean="0">
                <a:solidFill>
                  <a:prstClr val="black">
                    <a:lumMod val="65000"/>
                    <a:lumOff val="35000"/>
                  </a:prstClr>
                </a:solidFill>
              </a:rPr>
              <a:pPr defTabSz="914400"/>
              <a:t>12/15/2015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pPr defTabSz="9144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defTabSz="914400"/>
            <a:fld id="{040D1648-8006-432F-82BD-6DE0F74D5FB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35797830"/>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195B98CC-4C60-40B7-B669-C3EA10EEA78B}" type="datetime6">
              <a:rPr lang="en-US" smtClean="0">
                <a:solidFill>
                  <a:prstClr val="black">
                    <a:lumMod val="65000"/>
                    <a:lumOff val="35000"/>
                  </a:prstClr>
                </a:solidFill>
              </a:rPr>
              <a:pPr defTabSz="914400"/>
              <a:t>December 15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914400"/>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040D1648-8006-432F-82BD-6DE0F74D5FB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236777997"/>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 id="2147484290" r:id="rId14"/>
    <p:sldLayoutId id="2147484291" r:id="rId15"/>
    <p:sldLayoutId id="2147484292" r:id="rId16"/>
    <p:sldLayoutId id="2147484293" r:id="rId17"/>
  </p:sldLayoutIdLst>
  <p:hf hd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914400"/>
            <a:fld id="{80766E25-BE85-43B0-94D7-48A5F5976C07}" type="datetime6">
              <a:rPr lang="en-US" smtClean="0">
                <a:solidFill>
                  <a:prstClr val="black">
                    <a:lumMod val="65000"/>
                    <a:lumOff val="35000"/>
                  </a:prstClr>
                </a:solidFill>
              </a:rPr>
              <a:pPr defTabSz="914400"/>
              <a:t>December 15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pPr defTabSz="914400"/>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defTabSz="914400"/>
            <a:fld id="{040D1648-8006-432F-82BD-6DE0F74D5FB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73855495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914400"/>
            <a:fld id="{523196E0-23C9-46C1-87FF-20E205549EA6}" type="datetime6">
              <a:rPr lang="en-US" smtClean="0">
                <a:solidFill>
                  <a:prstClr val="black">
                    <a:lumMod val="65000"/>
                    <a:lumOff val="35000"/>
                  </a:prstClr>
                </a:solidFill>
              </a:rPr>
              <a:pPr defTabSz="914400"/>
              <a:t>December 15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pPr defTabSz="914400"/>
            <a:r>
              <a:rPr lang="en-US" smtClean="0">
                <a:solidFill>
                  <a:prstClr val="black">
                    <a:lumMod val="65000"/>
                    <a:lumOff val="35000"/>
                  </a:prstClr>
                </a:solidFill>
              </a:rPr>
              <a:t>EECT 121-50C Lab Notebook</a:t>
            </a:r>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defTabSz="914400"/>
            <a:fld id="{040D1648-8006-432F-82BD-6DE0F74D5FB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8690709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914400"/>
            <a:fld id="{DE395E2E-22F7-4556-8D58-79DFC6FA0AEE}" type="datetimeFigureOut">
              <a:rPr lang="en-US" smtClean="0">
                <a:solidFill>
                  <a:prstClr val="black">
                    <a:lumMod val="65000"/>
                    <a:lumOff val="35000"/>
                  </a:prstClr>
                </a:solidFill>
              </a:rPr>
              <a:pPr defTabSz="914400"/>
              <a:t>12/15/2015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pPr defTabSz="9144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defTabSz="914400"/>
            <a:fld id="{040D1648-8006-432F-82BD-6DE0F74D5FB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993779035"/>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914400"/>
            <a:fld id="{DE395E2E-22F7-4556-8D58-79DFC6FA0AEE}" type="datetimeFigureOut">
              <a:rPr lang="en-US" smtClean="0">
                <a:solidFill>
                  <a:prstClr val="black">
                    <a:lumMod val="65000"/>
                    <a:lumOff val="35000"/>
                  </a:prstClr>
                </a:solidFill>
              </a:rPr>
              <a:pPr defTabSz="914400"/>
              <a:t>12/15/2015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pPr defTabSz="9144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defTabSz="914400"/>
            <a:fld id="{040D1648-8006-432F-82BD-6DE0F74D5FB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8486407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914400"/>
            <a:fld id="{DE395E2E-22F7-4556-8D58-79DFC6FA0AEE}" type="datetimeFigureOut">
              <a:rPr lang="en-US" smtClean="0">
                <a:solidFill>
                  <a:prstClr val="black">
                    <a:lumMod val="65000"/>
                    <a:lumOff val="35000"/>
                  </a:prstClr>
                </a:solidFill>
              </a:rPr>
              <a:pPr defTabSz="914400"/>
              <a:t>12/15/2015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pPr defTabSz="9144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defTabSz="914400"/>
            <a:fld id="{040D1648-8006-432F-82BD-6DE0F74D5FB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61833343"/>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914400"/>
            <a:fld id="{DE395E2E-22F7-4556-8D58-79DFC6FA0AEE}" type="datetimeFigureOut">
              <a:rPr lang="en-US" smtClean="0">
                <a:solidFill>
                  <a:prstClr val="black">
                    <a:lumMod val="65000"/>
                    <a:lumOff val="35000"/>
                  </a:prstClr>
                </a:solidFill>
              </a:rPr>
              <a:pPr defTabSz="914400"/>
              <a:t>12/15/2015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pPr defTabSz="9144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defTabSz="914400"/>
            <a:fld id="{040D1648-8006-432F-82BD-6DE0F74D5FB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00429335"/>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914400"/>
            <a:fld id="{DE395E2E-22F7-4556-8D58-79DFC6FA0AEE}" type="datetimeFigureOut">
              <a:rPr lang="en-US" smtClean="0">
                <a:solidFill>
                  <a:prstClr val="black">
                    <a:lumMod val="65000"/>
                    <a:lumOff val="35000"/>
                  </a:prstClr>
                </a:solidFill>
              </a:rPr>
              <a:pPr defTabSz="914400"/>
              <a:t>12/15/2015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pPr defTabSz="9144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defTabSz="914400"/>
            <a:fld id="{040D1648-8006-432F-82BD-6DE0F74D5FB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76355366"/>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914400"/>
            <a:fld id="{DE395E2E-22F7-4556-8D58-79DFC6FA0AEE}" type="datetimeFigureOut">
              <a:rPr lang="en-US" smtClean="0">
                <a:solidFill>
                  <a:prstClr val="black">
                    <a:lumMod val="65000"/>
                    <a:lumOff val="35000"/>
                  </a:prstClr>
                </a:solidFill>
              </a:rPr>
              <a:pPr defTabSz="914400"/>
              <a:t>12/15/2015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pPr defTabSz="9144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defTabSz="914400"/>
            <a:fld id="{040D1648-8006-432F-82BD-6DE0F74D5FB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947006777"/>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5.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hyperlink" Target="Mikey_Stuff/Week_10/2N2222A-D.PDF" TargetMode="External"/><Relationship Id="rId1" Type="http://schemas.openxmlformats.org/officeDocument/2006/relationships/slideLayout" Target="../slideLayouts/slideLayout14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0.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0.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hyperlink" Target="Mikey_Stuff/Week_10/2N2222A-D.PDF" TargetMode="External"/><Relationship Id="rId1" Type="http://schemas.openxmlformats.org/officeDocument/2006/relationships/slideLayout" Target="../slideLayouts/slideLayout14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0.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0.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0.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145.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9.xml"/><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9.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hyperlink" Target="2n5457.pdf" TargetMode="External"/><Relationship Id="rId1" Type="http://schemas.openxmlformats.org/officeDocument/2006/relationships/slideLayout" Target="../slideLayouts/slideLayout145.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0.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5.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45.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2" Type="http://schemas.openxmlformats.org/officeDocument/2006/relationships/hyperlink" Target="2n5457.pdf" TargetMode="External"/><Relationship Id="rId1" Type="http://schemas.openxmlformats.org/officeDocument/2006/relationships/slideLayout" Target="../slideLayouts/slideLayout14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45.xml"/><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5.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45.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400" dirty="0" smtClean="0">
                <a:solidFill>
                  <a:srgbClr val="00B0F0"/>
                </a:solidFill>
                <a:latin typeface="Times New Roman" panose="02020603050405020304" pitchFamily="18" charset="0"/>
                <a:cs typeface="Times New Roman" panose="02020603050405020304" pitchFamily="18" charset="0"/>
              </a:rPr>
              <a:t>EECT121</a:t>
            </a:r>
            <a:endParaRPr lang="en-US" sz="2400" dirty="0">
              <a:solidFill>
                <a:srgbClr val="00B0F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normAutofit fontScale="62500" lnSpcReduction="20000"/>
          </a:bodyPr>
          <a:lstStyle/>
          <a:p>
            <a:r>
              <a:rPr lang="en-US" sz="1900" dirty="0" smtClean="0">
                <a:solidFill>
                  <a:srgbClr val="0070C0"/>
                </a:solidFill>
                <a:latin typeface="Times New Roman" panose="02020603050405020304" pitchFamily="18" charset="0"/>
                <a:cs typeface="Times New Roman" panose="02020603050405020304" pitchFamily="18" charset="0"/>
              </a:rPr>
              <a:t>Circuit</a:t>
            </a:r>
            <a:r>
              <a:rPr lang="en-US" dirty="0" smtClean="0">
                <a:solidFill>
                  <a:srgbClr val="0070C0"/>
                </a:solidFill>
                <a:latin typeface="Times New Roman" panose="02020603050405020304" pitchFamily="18" charset="0"/>
                <a:cs typeface="Times New Roman" panose="02020603050405020304" pitchFamily="18" charset="0"/>
              </a:rPr>
              <a:t> Analysis</a:t>
            </a:r>
            <a:br>
              <a:rPr lang="en-US" dirty="0" smtClean="0">
                <a:solidFill>
                  <a:srgbClr val="0070C0"/>
                </a:solidFill>
                <a:latin typeface="Times New Roman" panose="02020603050405020304" pitchFamily="18" charset="0"/>
                <a:cs typeface="Times New Roman" panose="02020603050405020304" pitchFamily="18" charset="0"/>
              </a:rPr>
            </a:br>
            <a:r>
              <a:rPr lang="en-US" dirty="0" smtClean="0">
                <a:solidFill>
                  <a:srgbClr val="0070C0"/>
                </a:solidFill>
                <a:latin typeface="Times New Roman" panose="02020603050405020304" pitchFamily="18" charset="0"/>
                <a:cs typeface="Times New Roman" panose="02020603050405020304" pitchFamily="18" charset="0"/>
              </a:rPr>
              <a:t>Lab Notebook</a:t>
            </a:r>
          </a:p>
          <a:p>
            <a:r>
              <a:rPr lang="en-US" dirty="0" smtClean="0">
                <a:solidFill>
                  <a:srgbClr val="0070C0"/>
                </a:solidFill>
                <a:latin typeface="Times New Roman" panose="02020603050405020304" pitchFamily="18" charset="0"/>
                <a:cs typeface="Times New Roman" panose="02020603050405020304" pitchFamily="18" charset="0"/>
              </a:rPr>
              <a:t>Fall Dec-15, 2015</a:t>
            </a:r>
            <a:br>
              <a:rPr lang="en-US" dirty="0" smtClean="0">
                <a:solidFill>
                  <a:srgbClr val="0070C0"/>
                </a:solidFill>
                <a:latin typeface="Times New Roman" panose="02020603050405020304" pitchFamily="18" charset="0"/>
                <a:cs typeface="Times New Roman" panose="02020603050405020304" pitchFamily="18" charset="0"/>
              </a:rPr>
            </a:br>
            <a:r>
              <a:rPr lang="en-US" dirty="0" smtClean="0">
                <a:solidFill>
                  <a:srgbClr val="0070C0"/>
                </a:solidFill>
                <a:latin typeface="Times New Roman" panose="02020603050405020304" pitchFamily="18" charset="0"/>
                <a:cs typeface="Times New Roman" panose="02020603050405020304" pitchFamily="18" charset="0"/>
              </a:rPr>
              <a:t>Sue </a:t>
            </a:r>
            <a:r>
              <a:rPr lang="en-US" dirty="0" smtClean="0">
                <a:solidFill>
                  <a:srgbClr val="0070C0"/>
                </a:solidFill>
                <a:latin typeface="Times New Roman" panose="02020603050405020304" pitchFamily="18" charset="0"/>
                <a:cs typeface="Times New Roman" panose="02020603050405020304" pitchFamily="18" charset="0"/>
              </a:rPr>
              <a:t>Hlaing</a:t>
            </a:r>
          </a:p>
          <a:p>
            <a:r>
              <a:rPr lang="en-US" dirty="0">
                <a:solidFill>
                  <a:srgbClr val="0070C0"/>
                </a:solidFill>
                <a:latin typeface="Times New Roman" panose="02020603050405020304" pitchFamily="18" charset="0"/>
                <a:cs typeface="Times New Roman" panose="02020603050405020304" pitchFamily="18" charset="0"/>
              </a:rPr>
              <a:t>Lab </a:t>
            </a:r>
            <a:r>
              <a:rPr lang="en-US" dirty="0" smtClean="0">
                <a:solidFill>
                  <a:srgbClr val="0070C0"/>
                </a:solidFill>
                <a:latin typeface="Times New Roman" panose="02020603050405020304" pitchFamily="18" charset="0"/>
                <a:cs typeface="Times New Roman" panose="02020603050405020304" pitchFamily="18" charset="0"/>
              </a:rPr>
              <a:t>Partner: </a:t>
            </a:r>
            <a:r>
              <a:rPr lang="en-US" altLang="en-US" dirty="0" smtClean="0">
                <a:solidFill>
                  <a:srgbClr val="0070C0"/>
                </a:solidFill>
                <a:latin typeface="Times New Roman" panose="02020603050405020304" pitchFamily="18" charset="0"/>
                <a:cs typeface="Times New Roman" panose="02020603050405020304" pitchFamily="18" charset="0"/>
              </a:rPr>
              <a:t>Mike </a:t>
            </a:r>
            <a:r>
              <a:rPr lang="en-US" altLang="en-US" dirty="0" err="1">
                <a:solidFill>
                  <a:srgbClr val="0070C0"/>
                </a:solidFill>
                <a:latin typeface="Times New Roman" panose="02020603050405020304" pitchFamily="18" charset="0"/>
                <a:cs typeface="Times New Roman" panose="02020603050405020304" pitchFamily="18" charset="0"/>
              </a:rPr>
              <a:t>Roeback</a:t>
            </a:r>
            <a:endParaRPr lang="en-US" altLang="en-US" dirty="0">
              <a:solidFill>
                <a:srgbClr val="0070C0"/>
              </a:solidFill>
              <a:latin typeface="Times New Roman" panose="02020603050405020304" pitchFamily="18" charset="0"/>
              <a:cs typeface="Times New Roman" panose="02020603050405020304" pitchFamily="18" charset="0"/>
            </a:endParaRPr>
          </a:p>
          <a:p>
            <a:endParaRPr lang="en-US" dirty="0"/>
          </a:p>
          <a:p>
            <a:endParaRPr lang="en-US" dirty="0" smtClean="0">
              <a:solidFill>
                <a:srgbClr val="0070C0"/>
              </a:solidFill>
            </a:endParaRPr>
          </a:p>
          <a:p>
            <a:endParaRPr lang="en-US" dirty="0"/>
          </a:p>
        </p:txBody>
      </p:sp>
      <p:sp>
        <p:nvSpPr>
          <p:cNvPr id="6" name="Footer Placeholder 5"/>
          <p:cNvSpPr>
            <a:spLocks noGrp="1"/>
          </p:cNvSpPr>
          <p:nvPr>
            <p:ph type="ftr" sz="quarter" idx="11"/>
          </p:nvPr>
        </p:nvSpPr>
        <p:spPr/>
        <p:txBody>
          <a:bodyPr/>
          <a:lstStyle/>
          <a:p>
            <a:r>
              <a:rPr lang="en-US" dirty="0" smtClean="0"/>
              <a:t>EECT 121-50C Lab Notebook</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2934912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741337" y="1134535"/>
            <a:ext cx="6841066" cy="361526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 name="Rounded Rectangle 11"/>
          <p:cNvSpPr/>
          <p:nvPr/>
        </p:nvSpPr>
        <p:spPr>
          <a:xfrm>
            <a:off x="-16930" y="2971801"/>
            <a:ext cx="6841066" cy="37592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idx="4294967295"/>
          </p:nvPr>
        </p:nvSpPr>
        <p:spPr>
          <a:xfrm>
            <a:off x="0" y="354703"/>
            <a:ext cx="11096625" cy="1785937"/>
          </a:xfrm>
        </p:spPr>
        <p:txBody>
          <a:bodyPr>
            <a:normAutofit/>
          </a:bodyPr>
          <a:lstStyle/>
          <a:p>
            <a:pPr algn="ctr"/>
            <a:r>
              <a:rPr lang="en-US" sz="3200" dirty="0">
                <a:solidFill>
                  <a:srgbClr val="00B0F0"/>
                </a:solidFill>
              </a:rPr>
              <a:t>Data/Lab </a:t>
            </a:r>
            <a:r>
              <a:rPr lang="en-US" sz="3200" dirty="0" smtClean="0">
                <a:solidFill>
                  <a:srgbClr val="00B0F0"/>
                </a:solidFill>
              </a:rPr>
              <a:t>Results/Simulations/Schematics:</a:t>
            </a:r>
            <a:r>
              <a:rPr lang="en-US" dirty="0"/>
              <a:t/>
            </a:r>
            <a:br>
              <a:rPr lang="en-US" dirty="0"/>
            </a:br>
            <a:endParaRPr lang="en-US" dirty="0"/>
          </a:p>
        </p:txBody>
      </p:sp>
      <p:pic>
        <p:nvPicPr>
          <p:cNvPr id="1027" name="Picture 3" descr="E:\Engineering\2015 Fall\EECT 121\Week 10\PIECES(5)\Simulation LED on.PNG"/>
          <p:cNvPicPr>
            <a:picLocks noChangeAspect="1" noChangeArrowheads="1"/>
          </p:cNvPicPr>
          <p:nvPr/>
        </p:nvPicPr>
        <p:blipFill>
          <a:blip r:embed="rId2" cstate="print"/>
          <a:srcRect/>
          <a:stretch>
            <a:fillRect/>
          </a:stretch>
        </p:blipFill>
        <p:spPr bwMode="auto">
          <a:xfrm>
            <a:off x="1" y="3778052"/>
            <a:ext cx="6283923" cy="2944482"/>
          </a:xfrm>
          <a:prstGeom prst="rect">
            <a:avLst/>
          </a:prstGeom>
          <a:noFill/>
        </p:spPr>
      </p:pic>
      <p:sp>
        <p:nvSpPr>
          <p:cNvPr id="8" name="TextBox 7"/>
          <p:cNvSpPr txBox="1"/>
          <p:nvPr/>
        </p:nvSpPr>
        <p:spPr>
          <a:xfrm>
            <a:off x="1464733" y="1557897"/>
            <a:ext cx="2379134" cy="646331"/>
          </a:xfrm>
          <a:prstGeom prst="rect">
            <a:avLst/>
          </a:prstGeom>
          <a:solidFill>
            <a:schemeClr val="accent4">
              <a:lumMod val="40000"/>
              <a:lumOff val="60000"/>
            </a:schemeClr>
          </a:solidFill>
        </p:spPr>
        <p:txBody>
          <a:bodyPr wrap="square" rtlCol="0">
            <a:spAutoFit/>
          </a:bodyPr>
          <a:lstStyle/>
          <a:p>
            <a:pPr algn="ctr" defTabSz="914400"/>
            <a:r>
              <a:rPr lang="en-US" dirty="0">
                <a:solidFill>
                  <a:prstClr val="black"/>
                </a:solidFill>
              </a:rPr>
              <a:t>Multisim Schematics of the circuit.  </a:t>
            </a:r>
          </a:p>
        </p:txBody>
      </p:sp>
      <p:pic>
        <p:nvPicPr>
          <p:cNvPr id="9" name="Picture 2" descr="E:\Engineering\2015 Fall\EECT 121\Week 10\PIECES(5)\Simulation LED off.PNG"/>
          <p:cNvPicPr>
            <a:picLocks noChangeAspect="1" noChangeArrowheads="1"/>
          </p:cNvPicPr>
          <p:nvPr/>
        </p:nvPicPr>
        <p:blipFill>
          <a:blip r:embed="rId3" cstate="print"/>
          <a:srcRect/>
          <a:stretch>
            <a:fillRect/>
          </a:stretch>
        </p:blipFill>
        <p:spPr bwMode="auto">
          <a:xfrm>
            <a:off x="5581276" y="1122679"/>
            <a:ext cx="6009593" cy="2831587"/>
          </a:xfrm>
          <a:prstGeom prst="rect">
            <a:avLst/>
          </a:prstGeom>
          <a:noFill/>
        </p:spPr>
      </p:pic>
      <p:sp>
        <p:nvSpPr>
          <p:cNvPr id="10" name="TextBox 9"/>
          <p:cNvSpPr txBox="1"/>
          <p:nvPr/>
        </p:nvSpPr>
        <p:spPr>
          <a:xfrm>
            <a:off x="7611532" y="4004737"/>
            <a:ext cx="2379134" cy="646331"/>
          </a:xfrm>
          <a:prstGeom prst="rect">
            <a:avLst/>
          </a:prstGeom>
          <a:solidFill>
            <a:schemeClr val="accent4">
              <a:lumMod val="40000"/>
              <a:lumOff val="60000"/>
            </a:schemeClr>
          </a:solidFill>
        </p:spPr>
        <p:txBody>
          <a:bodyPr wrap="square" rtlCol="0">
            <a:spAutoFit/>
          </a:bodyPr>
          <a:lstStyle/>
          <a:p>
            <a:pPr algn="ctr" defTabSz="914400"/>
            <a:r>
              <a:rPr lang="en-US" dirty="0">
                <a:solidFill>
                  <a:prstClr val="black"/>
                </a:solidFill>
              </a:rPr>
              <a:t>Simulation of the circuit with the LED off.</a:t>
            </a:r>
          </a:p>
        </p:txBody>
      </p:sp>
      <p:sp>
        <p:nvSpPr>
          <p:cNvPr id="11" name="TextBox 10"/>
          <p:cNvSpPr txBox="1"/>
          <p:nvPr/>
        </p:nvSpPr>
        <p:spPr>
          <a:xfrm>
            <a:off x="1498600" y="3039536"/>
            <a:ext cx="2379134" cy="646331"/>
          </a:xfrm>
          <a:prstGeom prst="rect">
            <a:avLst/>
          </a:prstGeom>
          <a:solidFill>
            <a:schemeClr val="accent4">
              <a:lumMod val="40000"/>
              <a:lumOff val="60000"/>
            </a:schemeClr>
          </a:solidFill>
        </p:spPr>
        <p:txBody>
          <a:bodyPr wrap="square" rtlCol="0">
            <a:spAutoFit/>
          </a:bodyPr>
          <a:lstStyle/>
          <a:p>
            <a:pPr algn="ctr" defTabSz="914400"/>
            <a:r>
              <a:rPr lang="en-US" dirty="0">
                <a:solidFill>
                  <a:prstClr val="black"/>
                </a:solidFill>
              </a:rPr>
              <a:t>Simulation of the circuit with the LED on.</a:t>
            </a:r>
          </a:p>
        </p:txBody>
      </p:sp>
    </p:spTree>
    <p:extLst>
      <p:ext uri="{BB962C8B-B14F-4D97-AF65-F5344CB8AC3E}">
        <p14:creationId xmlns:p14="http://schemas.microsoft.com/office/powerpoint/2010/main" val="2628396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Engineering\2015 Fall\EECT 121\Week 10\PIECES(5)\DSCN2563.JPG"/>
          <p:cNvPicPr>
            <a:picLocks noChangeAspect="1" noChangeArrowheads="1"/>
          </p:cNvPicPr>
          <p:nvPr/>
        </p:nvPicPr>
        <p:blipFill>
          <a:blip r:embed="rId2" cstate="print"/>
          <a:srcRect t="21053" b="37742"/>
          <a:stretch>
            <a:fillRect/>
          </a:stretch>
        </p:blipFill>
        <p:spPr bwMode="auto">
          <a:xfrm>
            <a:off x="8805032" y="3175000"/>
            <a:ext cx="3259969" cy="1007533"/>
          </a:xfrm>
          <a:prstGeom prst="rect">
            <a:avLst/>
          </a:prstGeom>
          <a:noFill/>
        </p:spPr>
      </p:pic>
      <p:pic>
        <p:nvPicPr>
          <p:cNvPr id="2052" name="Picture 4" descr="E:\Engineering\2015 Fall\EECT 121\Week 10\PIECES(5)\DSCN2564.JPG"/>
          <p:cNvPicPr>
            <a:picLocks noChangeAspect="1" noChangeArrowheads="1"/>
          </p:cNvPicPr>
          <p:nvPr/>
        </p:nvPicPr>
        <p:blipFill>
          <a:blip r:embed="rId3" cstate="print"/>
          <a:srcRect/>
          <a:stretch>
            <a:fillRect/>
          </a:stretch>
        </p:blipFill>
        <p:spPr bwMode="auto">
          <a:xfrm>
            <a:off x="9246381" y="511386"/>
            <a:ext cx="2488414" cy="1866460"/>
          </a:xfrm>
          <a:prstGeom prst="rect">
            <a:avLst/>
          </a:prstGeom>
          <a:noFill/>
        </p:spPr>
      </p:pic>
      <p:pic>
        <p:nvPicPr>
          <p:cNvPr id="2053" name="Picture 5" descr="E:\Engineering\2015 Fall\EECT 121\Week 10\PIECES(5)\Built in lab Complete LED off.PNG"/>
          <p:cNvPicPr>
            <a:picLocks noChangeAspect="1" noChangeArrowheads="1"/>
          </p:cNvPicPr>
          <p:nvPr/>
        </p:nvPicPr>
        <p:blipFill>
          <a:blip r:embed="rId4" cstate="print"/>
          <a:srcRect/>
          <a:stretch>
            <a:fillRect/>
          </a:stretch>
        </p:blipFill>
        <p:spPr bwMode="auto">
          <a:xfrm>
            <a:off x="2163502" y="982128"/>
            <a:ext cx="4575935" cy="2946400"/>
          </a:xfrm>
          <a:prstGeom prst="rect">
            <a:avLst/>
          </a:prstGeom>
          <a:noFill/>
        </p:spPr>
      </p:pic>
      <p:pic>
        <p:nvPicPr>
          <p:cNvPr id="2054" name="Picture 6" descr="E:\Engineering\2015 Fall\EECT 121\Week 10\PIECES(5)\Bulit in lab complete LED on.PNG"/>
          <p:cNvPicPr>
            <a:picLocks noChangeAspect="1" noChangeArrowheads="1"/>
          </p:cNvPicPr>
          <p:nvPr/>
        </p:nvPicPr>
        <p:blipFill>
          <a:blip r:embed="rId5" cstate="print"/>
          <a:srcRect/>
          <a:stretch>
            <a:fillRect/>
          </a:stretch>
        </p:blipFill>
        <p:spPr bwMode="auto">
          <a:xfrm>
            <a:off x="516806" y="4417905"/>
            <a:ext cx="3115394" cy="1944606"/>
          </a:xfrm>
          <a:prstGeom prst="rect">
            <a:avLst/>
          </a:prstGeom>
          <a:noFill/>
        </p:spPr>
      </p:pic>
      <p:graphicFrame>
        <p:nvGraphicFramePr>
          <p:cNvPr id="7" name="Table 6"/>
          <p:cNvGraphicFramePr>
            <a:graphicFrameLocks noGrp="1"/>
          </p:cNvGraphicFramePr>
          <p:nvPr/>
        </p:nvGraphicFramePr>
        <p:xfrm>
          <a:off x="9000067" y="4441966"/>
          <a:ext cx="2717800" cy="929640"/>
        </p:xfrm>
        <a:graphic>
          <a:graphicData uri="http://schemas.openxmlformats.org/drawingml/2006/table">
            <a:tbl>
              <a:tblPr/>
              <a:tblGrid>
                <a:gridCol w="889000"/>
                <a:gridCol w="609600"/>
                <a:gridCol w="609600"/>
                <a:gridCol w="609600"/>
              </a:tblGrid>
              <a:tr h="190500">
                <a:tc>
                  <a:txBody>
                    <a:bodyPr/>
                    <a:lstStyle/>
                    <a:p>
                      <a:pPr algn="l" fontAlgn="b"/>
                      <a:r>
                        <a:rPr lang="en-US" sz="1100" b="0" i="0" u="none" strike="noStrike" dirty="0">
                          <a:solidFill>
                            <a:srgbClr val="000000"/>
                          </a:solidFill>
                          <a:latin typeface="Calibri"/>
                        </a:rPr>
                        <a:t>Component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l" fontAlgn="b"/>
                      <a:r>
                        <a:rPr lang="en-US" sz="1100" b="0" i="0" u="none" strike="noStrike" dirty="0">
                          <a:solidFill>
                            <a:srgbClr val="000000"/>
                          </a:solidFill>
                          <a:latin typeface="Calibri"/>
                        </a:rPr>
                        <a:t>Measured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l" fontAlgn="b"/>
                      <a:r>
                        <a:rPr lang="en-US" sz="1100" b="0" i="0" u="none" strike="noStrike">
                          <a:solidFill>
                            <a:srgbClr val="000000"/>
                          </a:solidFill>
                          <a:latin typeface="Calibri"/>
                        </a:rPr>
                        <a:t>Expected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182880">
                <a:tc>
                  <a:txBody>
                    <a:bodyPr/>
                    <a:lstStyle/>
                    <a:p>
                      <a:pPr algn="l" fontAlgn="b"/>
                      <a:r>
                        <a:rPr lang="en-US" sz="1100" b="0" i="0" u="none" strike="noStrike">
                          <a:solidFill>
                            <a:srgbClr val="000000"/>
                          </a:solidFill>
                          <a:latin typeface="Calibri"/>
                        </a:rPr>
                        <a:t>Resistor</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latin typeface="Calibri"/>
                        </a:rPr>
                        <a:t>26.9E+3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latin typeface="Calibri"/>
                        </a:rPr>
                        <a:t>27.0E+3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l-GR" sz="1100" b="0" i="0" u="none" strike="noStrike">
                          <a:solidFill>
                            <a:srgbClr val="000000"/>
                          </a:solidFill>
                          <a:latin typeface="Calibri"/>
                        </a:rPr>
                        <a:t>Ω</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Resistor</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latin typeface="Calibri"/>
                        </a:rPr>
                        <a:t>216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latin typeface="Calibri"/>
                        </a:rPr>
                        <a:t>220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l-GR" sz="1100" b="0" i="0" u="none" strike="noStrike">
                          <a:solidFill>
                            <a:srgbClr val="000000"/>
                          </a:solidFill>
                          <a:latin typeface="Calibri"/>
                        </a:rPr>
                        <a:t>Ω</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Resistor</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latin typeface="Calibri"/>
                        </a:rPr>
                        <a:t>326.87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latin typeface="Calibri"/>
                        </a:rPr>
                        <a:t>330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l-GR" sz="1100" b="0" i="0" u="none" strike="noStrike">
                          <a:solidFill>
                            <a:srgbClr val="000000"/>
                          </a:solidFill>
                          <a:latin typeface="Calibri"/>
                        </a:rPr>
                        <a:t>Ω</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b"/>
                      <a:r>
                        <a:rPr lang="en-US" sz="1100" b="0" i="0" u="none" strike="noStrike" dirty="0">
                          <a:solidFill>
                            <a:srgbClr val="000000"/>
                          </a:solidFill>
                          <a:latin typeface="Calibri"/>
                        </a:rPr>
                        <a:t>Potentiometer</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latin typeface="Calibri"/>
                        </a:rPr>
                        <a:t>640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latin typeface="Calibri"/>
                        </a:rPr>
                        <a:t>N/A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l-GR" sz="1100" b="0" i="0" u="none" strike="noStrike" dirty="0">
                          <a:solidFill>
                            <a:srgbClr val="000000"/>
                          </a:solidFill>
                          <a:latin typeface="Calibri"/>
                        </a:rPr>
                        <a:t>Ω</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cxnSp>
        <p:nvCxnSpPr>
          <p:cNvPr id="11" name="Straight Arrow Connector 10"/>
          <p:cNvCxnSpPr/>
          <p:nvPr/>
        </p:nvCxnSpPr>
        <p:spPr>
          <a:xfrm>
            <a:off x="3920063" y="812796"/>
            <a:ext cx="423333" cy="1236133"/>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019794" y="1904996"/>
            <a:ext cx="753534" cy="321733"/>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046129" y="2997196"/>
            <a:ext cx="448732" cy="982133"/>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749802" y="2827861"/>
            <a:ext cx="110061" cy="109220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650063" y="1430863"/>
            <a:ext cx="1363133" cy="601133"/>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5960530" y="2387596"/>
            <a:ext cx="770467" cy="13546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411130" y="420463"/>
            <a:ext cx="97365" cy="117126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4834465" y="897461"/>
            <a:ext cx="1253065" cy="89746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37" name="Picture 5" descr="E:\Engineering\2015 Fall\EECT 121\Week 10\PIECES(5)\Built in lab Complete LED off.PNG"/>
          <p:cNvPicPr>
            <a:picLocks noChangeAspect="1" noChangeArrowheads="1"/>
          </p:cNvPicPr>
          <p:nvPr/>
        </p:nvPicPr>
        <p:blipFill>
          <a:blip r:embed="rId4" cstate="print"/>
          <a:srcRect/>
          <a:stretch>
            <a:fillRect/>
          </a:stretch>
        </p:blipFill>
        <p:spPr bwMode="auto">
          <a:xfrm>
            <a:off x="5215467" y="4433572"/>
            <a:ext cx="2971799" cy="1913512"/>
          </a:xfrm>
          <a:prstGeom prst="rect">
            <a:avLst/>
          </a:prstGeom>
          <a:noFill/>
        </p:spPr>
      </p:pic>
      <p:sp>
        <p:nvSpPr>
          <p:cNvPr id="41" name="TextBox 40"/>
          <p:cNvSpPr txBox="1"/>
          <p:nvPr/>
        </p:nvSpPr>
        <p:spPr>
          <a:xfrm>
            <a:off x="5621864" y="6417734"/>
            <a:ext cx="2103533"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Circuit with LED off</a:t>
            </a:r>
          </a:p>
        </p:txBody>
      </p:sp>
      <p:sp>
        <p:nvSpPr>
          <p:cNvPr id="43" name="TextBox 42"/>
          <p:cNvSpPr txBox="1"/>
          <p:nvPr/>
        </p:nvSpPr>
        <p:spPr>
          <a:xfrm>
            <a:off x="1151734" y="6039345"/>
            <a:ext cx="2164033"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Circuit with </a:t>
            </a:r>
            <a:r>
              <a:rPr lang="en-US" dirty="0" smtClean="0">
                <a:solidFill>
                  <a:prstClr val="black"/>
                </a:solidFill>
              </a:rPr>
              <a:t>LED on</a:t>
            </a:r>
            <a:endParaRPr lang="en-US" dirty="0">
              <a:solidFill>
                <a:prstClr val="black"/>
              </a:solidFill>
            </a:endParaRPr>
          </a:p>
        </p:txBody>
      </p:sp>
      <p:sp>
        <p:nvSpPr>
          <p:cNvPr id="44" name="TextBox 43"/>
          <p:cNvSpPr txBox="1"/>
          <p:nvPr/>
        </p:nvSpPr>
        <p:spPr>
          <a:xfrm>
            <a:off x="8991599" y="2446865"/>
            <a:ext cx="3005666" cy="646331"/>
          </a:xfrm>
          <a:prstGeom prst="rect">
            <a:avLst/>
          </a:prstGeom>
          <a:solidFill>
            <a:schemeClr val="accent4">
              <a:lumMod val="40000"/>
              <a:lumOff val="60000"/>
            </a:schemeClr>
          </a:solidFill>
        </p:spPr>
        <p:txBody>
          <a:bodyPr wrap="square" rtlCol="0">
            <a:spAutoFit/>
          </a:bodyPr>
          <a:lstStyle/>
          <a:p>
            <a:pPr algn="ctr" defTabSz="914400"/>
            <a:r>
              <a:rPr lang="en-US" dirty="0">
                <a:solidFill>
                  <a:prstClr val="black"/>
                </a:solidFill>
              </a:rPr>
              <a:t>Voltage readings of 9V and </a:t>
            </a:r>
            <a:r>
              <a:rPr lang="en-US">
                <a:solidFill>
                  <a:prstClr val="black"/>
                </a:solidFill>
              </a:rPr>
              <a:t>5V sources.</a:t>
            </a:r>
            <a:endParaRPr lang="en-US" dirty="0">
              <a:solidFill>
                <a:prstClr val="black"/>
              </a:solidFill>
            </a:endParaRPr>
          </a:p>
        </p:txBody>
      </p:sp>
      <p:sp>
        <p:nvSpPr>
          <p:cNvPr id="27" name="TextBox 26"/>
          <p:cNvSpPr txBox="1"/>
          <p:nvPr/>
        </p:nvSpPr>
        <p:spPr>
          <a:xfrm>
            <a:off x="1422399" y="457201"/>
            <a:ext cx="2531534"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LM317 Voltage Regulator</a:t>
            </a:r>
          </a:p>
        </p:txBody>
      </p:sp>
      <p:sp>
        <p:nvSpPr>
          <p:cNvPr id="30" name="TextBox 29"/>
          <p:cNvSpPr txBox="1"/>
          <p:nvPr/>
        </p:nvSpPr>
        <p:spPr>
          <a:xfrm>
            <a:off x="3953931" y="42335"/>
            <a:ext cx="1532468"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220</a:t>
            </a:r>
            <a:r>
              <a:rPr lang="el-GR" dirty="0">
                <a:solidFill>
                  <a:prstClr val="black"/>
                </a:solidFill>
              </a:rPr>
              <a:t>Ω</a:t>
            </a:r>
            <a:r>
              <a:rPr lang="en-US" dirty="0">
                <a:solidFill>
                  <a:prstClr val="black"/>
                </a:solidFill>
              </a:rPr>
              <a:t> Resistor</a:t>
            </a:r>
          </a:p>
        </p:txBody>
      </p:sp>
      <p:sp>
        <p:nvSpPr>
          <p:cNvPr id="33" name="TextBox 32"/>
          <p:cNvSpPr txBox="1"/>
          <p:nvPr/>
        </p:nvSpPr>
        <p:spPr>
          <a:xfrm>
            <a:off x="5765799" y="533401"/>
            <a:ext cx="2159003"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10k</a:t>
            </a:r>
            <a:r>
              <a:rPr lang="el-GR" dirty="0">
                <a:solidFill>
                  <a:prstClr val="black"/>
                </a:solidFill>
              </a:rPr>
              <a:t>Ω</a:t>
            </a:r>
            <a:r>
              <a:rPr lang="en-US" dirty="0">
                <a:solidFill>
                  <a:prstClr val="black"/>
                </a:solidFill>
              </a:rPr>
              <a:t> Potentiometer</a:t>
            </a:r>
          </a:p>
        </p:txBody>
      </p:sp>
      <p:sp>
        <p:nvSpPr>
          <p:cNvPr id="36" name="TextBox 35"/>
          <p:cNvSpPr txBox="1"/>
          <p:nvPr/>
        </p:nvSpPr>
        <p:spPr>
          <a:xfrm>
            <a:off x="1126068" y="1176869"/>
            <a:ext cx="1524000"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270</a:t>
            </a:r>
            <a:r>
              <a:rPr lang="el-GR" dirty="0">
                <a:solidFill>
                  <a:prstClr val="black"/>
                </a:solidFill>
              </a:rPr>
              <a:t>Ω</a:t>
            </a:r>
            <a:r>
              <a:rPr lang="en-US" dirty="0">
                <a:solidFill>
                  <a:prstClr val="black"/>
                </a:solidFill>
              </a:rPr>
              <a:t> Resistor</a:t>
            </a:r>
          </a:p>
        </p:txBody>
      </p:sp>
      <p:sp>
        <p:nvSpPr>
          <p:cNvPr id="38" name="TextBox 37"/>
          <p:cNvSpPr txBox="1"/>
          <p:nvPr/>
        </p:nvSpPr>
        <p:spPr>
          <a:xfrm>
            <a:off x="4326468" y="3903135"/>
            <a:ext cx="685770"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LED</a:t>
            </a:r>
          </a:p>
        </p:txBody>
      </p:sp>
      <p:sp>
        <p:nvSpPr>
          <p:cNvPr id="39" name="TextBox 38"/>
          <p:cNvSpPr txBox="1"/>
          <p:nvPr/>
        </p:nvSpPr>
        <p:spPr>
          <a:xfrm>
            <a:off x="5283200" y="3979336"/>
            <a:ext cx="2573866"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2N2222 NPN Transistor</a:t>
            </a:r>
          </a:p>
        </p:txBody>
      </p:sp>
      <p:sp>
        <p:nvSpPr>
          <p:cNvPr id="40" name="TextBox 39"/>
          <p:cNvSpPr txBox="1"/>
          <p:nvPr/>
        </p:nvSpPr>
        <p:spPr>
          <a:xfrm>
            <a:off x="6756404" y="1574802"/>
            <a:ext cx="2125131"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74LS04 Hex Inverter</a:t>
            </a:r>
          </a:p>
        </p:txBody>
      </p:sp>
      <p:sp>
        <p:nvSpPr>
          <p:cNvPr id="42" name="TextBox 41"/>
          <p:cNvSpPr txBox="1"/>
          <p:nvPr/>
        </p:nvSpPr>
        <p:spPr>
          <a:xfrm>
            <a:off x="6731004" y="2243669"/>
            <a:ext cx="1557865"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6.8k</a:t>
            </a:r>
            <a:r>
              <a:rPr lang="el-GR" dirty="0">
                <a:solidFill>
                  <a:prstClr val="black"/>
                </a:solidFill>
              </a:rPr>
              <a:t>Ω</a:t>
            </a:r>
            <a:r>
              <a:rPr lang="en-US" dirty="0">
                <a:solidFill>
                  <a:prstClr val="black"/>
                </a:solidFill>
              </a:rPr>
              <a:t> Resistor</a:t>
            </a:r>
          </a:p>
        </p:txBody>
      </p:sp>
    </p:spTree>
    <p:extLst>
      <p:ext uri="{BB962C8B-B14F-4D97-AF65-F5344CB8AC3E}">
        <p14:creationId xmlns:p14="http://schemas.microsoft.com/office/powerpoint/2010/main" val="27794140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00B0F0"/>
                </a:solidFill>
              </a:rPr>
              <a:t>Data Sheets:</a:t>
            </a:r>
            <a:r>
              <a:rPr lang="en-US" dirty="0" smtClean="0"/>
              <a:t/>
            </a:r>
            <a:br>
              <a:rPr lang="en-US" dirty="0" smtClean="0"/>
            </a:br>
            <a:endParaRPr lang="en-US" dirty="0"/>
          </a:p>
        </p:txBody>
      </p:sp>
      <p:sp>
        <p:nvSpPr>
          <p:cNvPr id="3" name="Rectangle 2"/>
          <p:cNvSpPr/>
          <p:nvPr/>
        </p:nvSpPr>
        <p:spPr>
          <a:xfrm>
            <a:off x="1620033" y="2702862"/>
            <a:ext cx="6096000" cy="369332"/>
          </a:xfrm>
          <a:prstGeom prst="rect">
            <a:avLst/>
          </a:prstGeom>
        </p:spPr>
        <p:txBody>
          <a:bodyPr>
            <a:spAutoFit/>
          </a:bodyPr>
          <a:lstStyle/>
          <a:p>
            <a:pPr marL="285750" indent="-285750">
              <a:buClr>
                <a:srgbClr val="00B0F0"/>
              </a:buClr>
              <a:buFont typeface="Wingdings" panose="05000000000000000000" pitchFamily="2" charset="2"/>
              <a:buChar char="Ø"/>
            </a:pPr>
            <a:r>
              <a:rPr lang="en-US" dirty="0">
                <a:hlinkClick r:id="rId2" action="ppaction://hlinkfile"/>
              </a:rPr>
              <a:t>2N2222A</a:t>
            </a:r>
            <a:endParaRPr lang="el-GR" dirty="0"/>
          </a:p>
        </p:txBody>
      </p:sp>
    </p:spTree>
    <p:extLst>
      <p:ext uri="{BB962C8B-B14F-4D97-AF65-F5344CB8AC3E}">
        <p14:creationId xmlns:p14="http://schemas.microsoft.com/office/powerpoint/2010/main" val="31603771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2548" y="601365"/>
            <a:ext cx="5343408" cy="2695799"/>
          </a:xfrm>
          <a:prstGeom prst="rect">
            <a:avLst/>
          </a:prstGeom>
        </p:spPr>
      </p:pic>
      <p:pic>
        <p:nvPicPr>
          <p:cNvPr id="3" name="Picture 2"/>
          <p:cNvPicPr>
            <a:picLocks noChangeAspect="1"/>
          </p:cNvPicPr>
          <p:nvPr/>
        </p:nvPicPr>
        <p:blipFill>
          <a:blip r:embed="rId3"/>
          <a:stretch>
            <a:fillRect/>
          </a:stretch>
        </p:blipFill>
        <p:spPr>
          <a:xfrm>
            <a:off x="5955958" y="597171"/>
            <a:ext cx="5642919" cy="2699993"/>
          </a:xfrm>
          <a:prstGeom prst="rect">
            <a:avLst/>
          </a:prstGeom>
        </p:spPr>
      </p:pic>
      <p:pic>
        <p:nvPicPr>
          <p:cNvPr id="4" name="Picture 3"/>
          <p:cNvPicPr>
            <a:picLocks noChangeAspect="1"/>
          </p:cNvPicPr>
          <p:nvPr/>
        </p:nvPicPr>
        <p:blipFill>
          <a:blip r:embed="rId4"/>
          <a:stretch>
            <a:fillRect/>
          </a:stretch>
        </p:blipFill>
        <p:spPr>
          <a:xfrm>
            <a:off x="612548" y="3236620"/>
            <a:ext cx="5343408" cy="3006331"/>
          </a:xfrm>
          <a:prstGeom prst="rect">
            <a:avLst/>
          </a:prstGeom>
        </p:spPr>
      </p:pic>
      <p:pic>
        <p:nvPicPr>
          <p:cNvPr id="5" name="Picture 4"/>
          <p:cNvPicPr>
            <a:picLocks noChangeAspect="1"/>
          </p:cNvPicPr>
          <p:nvPr/>
        </p:nvPicPr>
        <p:blipFill>
          <a:blip r:embed="rId5"/>
          <a:stretch>
            <a:fillRect/>
          </a:stretch>
        </p:blipFill>
        <p:spPr>
          <a:xfrm>
            <a:off x="5955958" y="3297164"/>
            <a:ext cx="5642919" cy="2945787"/>
          </a:xfrm>
          <a:prstGeom prst="rect">
            <a:avLst/>
          </a:prstGeom>
        </p:spPr>
      </p:pic>
      <p:sp>
        <p:nvSpPr>
          <p:cNvPr id="7" name="Footer Placeholder 6"/>
          <p:cNvSpPr>
            <a:spLocks noGrp="1"/>
          </p:cNvSpPr>
          <p:nvPr>
            <p:ph type="ftr" sz="quarter" idx="11"/>
          </p:nvPr>
        </p:nvSpPr>
        <p:spPr/>
        <p:txBody>
          <a:bodyPr/>
          <a:lstStyle/>
          <a:p>
            <a:r>
              <a:rPr lang="en-US" smtClean="0"/>
              <a:t>EECT 121-50C Lab Notebook</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56704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025" y="1091046"/>
            <a:ext cx="9601196" cy="1303867"/>
          </a:xfrm>
        </p:spPr>
        <p:txBody>
          <a:bodyPr/>
          <a:lstStyle/>
          <a:p>
            <a:pPr algn="ctr"/>
            <a:r>
              <a:rPr lang="en-US" dirty="0" smtClean="0">
                <a:solidFill>
                  <a:srgbClr val="00B0F0"/>
                </a:solidFill>
              </a:rPr>
              <a:t>Troubleshooting:</a:t>
            </a:r>
            <a:endParaRPr lang="en-US" dirty="0">
              <a:solidFill>
                <a:srgbClr val="00B0F0"/>
              </a:solidFill>
            </a:endParaRPr>
          </a:p>
        </p:txBody>
      </p:sp>
      <p:pic>
        <p:nvPicPr>
          <p:cNvPr id="4" name="Content Placeholder 3"/>
          <p:cNvPicPr>
            <a:picLocks noGrp="1" noChangeAspect="1"/>
          </p:cNvPicPr>
          <p:nvPr>
            <p:ph idx="1"/>
          </p:nvPr>
        </p:nvPicPr>
        <p:blipFill>
          <a:blip r:embed="rId2"/>
          <a:stretch>
            <a:fillRect/>
          </a:stretch>
        </p:blipFill>
        <p:spPr>
          <a:xfrm>
            <a:off x="957761" y="2394913"/>
            <a:ext cx="10515600" cy="621752"/>
          </a:xfrm>
          <a:prstGeom prst="rect">
            <a:avLst/>
          </a:prstGeom>
        </p:spPr>
      </p:pic>
    </p:spTree>
    <p:extLst>
      <p:ext uri="{BB962C8B-B14F-4D97-AF65-F5344CB8AC3E}">
        <p14:creationId xmlns:p14="http://schemas.microsoft.com/office/powerpoint/2010/main" val="8287499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B0F0"/>
                </a:solidFill>
              </a:rPr>
              <a:t>Conclusion:</a:t>
            </a:r>
            <a:endParaRPr lang="en-US" dirty="0">
              <a:solidFill>
                <a:srgbClr val="00B0F0"/>
              </a:solidFill>
            </a:endParaRPr>
          </a:p>
        </p:txBody>
      </p:sp>
      <p:sp>
        <p:nvSpPr>
          <p:cNvPr id="3" name="Content Placeholder 2"/>
          <p:cNvSpPr>
            <a:spLocks noGrp="1"/>
          </p:cNvSpPr>
          <p:nvPr>
            <p:ph idx="1"/>
          </p:nvPr>
        </p:nvSpPr>
        <p:spPr>
          <a:xfrm>
            <a:off x="845127" y="1828801"/>
            <a:ext cx="10515600" cy="1468582"/>
          </a:xfrm>
          <a:solidFill>
            <a:schemeClr val="accent6">
              <a:lumMod val="20000"/>
              <a:lumOff val="80000"/>
            </a:schemeClr>
          </a:solidFill>
        </p:spPr>
        <p:txBody>
          <a:bodyPr/>
          <a:lstStyle/>
          <a:p>
            <a:pPr>
              <a:buClr>
                <a:srgbClr val="00B0F0"/>
              </a:buClr>
              <a:buFont typeface="Wingdings" panose="05000000000000000000" pitchFamily="2" charset="2"/>
              <a:buChar char="Ø"/>
            </a:pPr>
            <a:r>
              <a:rPr lang="en-US" dirty="0"/>
              <a:t>A transistor can be used as a switch</a:t>
            </a:r>
          </a:p>
          <a:p>
            <a:endParaRPr lang="en-US" dirty="0"/>
          </a:p>
        </p:txBody>
      </p:sp>
    </p:spTree>
    <p:extLst>
      <p:ext uri="{BB962C8B-B14F-4D97-AF65-F5344CB8AC3E}">
        <p14:creationId xmlns:p14="http://schemas.microsoft.com/office/powerpoint/2010/main" val="527314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Lab6</a:t>
            </a:r>
          </a:p>
        </p:txBody>
      </p:sp>
      <p:sp>
        <p:nvSpPr>
          <p:cNvPr id="3" name="Subtitle 2"/>
          <p:cNvSpPr>
            <a:spLocks noGrp="1"/>
          </p:cNvSpPr>
          <p:nvPr>
            <p:ph type="subTitle" idx="1"/>
          </p:nvPr>
        </p:nvSpPr>
        <p:spPr/>
        <p:txBody>
          <a:bodyPr/>
          <a:lstStyle/>
          <a:p>
            <a:r>
              <a:rPr lang="en-US" altLang="en-US" dirty="0"/>
              <a:t>Common-Emitter (CE) Amplifier</a:t>
            </a:r>
            <a:endParaRPr lang="en-US" dirty="0"/>
          </a:p>
        </p:txBody>
      </p:sp>
      <p:sp>
        <p:nvSpPr>
          <p:cNvPr id="4" name="Footer Placeholder 3"/>
          <p:cNvSpPr>
            <a:spLocks noGrp="1"/>
          </p:cNvSpPr>
          <p:nvPr>
            <p:ph type="ftr" sz="quarter" idx="11"/>
          </p:nvPr>
        </p:nvSpPr>
        <p:spPr/>
        <p:txBody>
          <a:bodyPr/>
          <a:lstStyle/>
          <a:p>
            <a:r>
              <a:rPr lang="en-US" smtClean="0"/>
              <a:t>EECT 121-50C Lab Notebook</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1387152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65131"/>
            <a:ext cx="10515600" cy="1352811"/>
          </a:xfrm>
        </p:spPr>
        <p:txBody>
          <a:bodyPr>
            <a:normAutofit fontScale="90000"/>
          </a:bodyPr>
          <a:lstStyle/>
          <a:p>
            <a:pPr algn="ctr"/>
            <a:r>
              <a:rPr lang="en-US" dirty="0" smtClean="0"/>
              <a:t>Objectives:</a:t>
            </a:r>
            <a:br>
              <a:rPr lang="en-US" dirty="0" smtClean="0"/>
            </a:br>
            <a:endParaRPr lang="en-US" dirty="0"/>
          </a:p>
        </p:txBody>
      </p:sp>
      <p:sp>
        <p:nvSpPr>
          <p:cNvPr id="7" name="Footer Placeholder 6"/>
          <p:cNvSpPr>
            <a:spLocks noGrp="1"/>
          </p:cNvSpPr>
          <p:nvPr>
            <p:ph type="ftr" sz="quarter" idx="11"/>
          </p:nvPr>
        </p:nvSpPr>
        <p:spPr/>
        <p:txBody>
          <a:bodyPr/>
          <a:lstStyle/>
          <a:p>
            <a:r>
              <a:rPr lang="en-US" dirty="0" smtClean="0"/>
              <a:t>EECT 121-50C Lab Notebook</a:t>
            </a:r>
            <a:endParaRPr lang="en-US" dirty="0"/>
          </a:p>
        </p:txBody>
      </p:sp>
      <p:sp>
        <p:nvSpPr>
          <p:cNvPr id="8" name="Slide Number Placeholder 7"/>
          <p:cNvSpPr>
            <a:spLocks noGrp="1"/>
          </p:cNvSpPr>
          <p:nvPr>
            <p:ph type="sldNum" sz="quarter" idx="12"/>
          </p:nvPr>
        </p:nvSpPr>
        <p:spPr/>
        <p:txBody>
          <a:bodyPr/>
          <a:lstStyle/>
          <a:p>
            <a:fld id="{E97799C9-84D9-46D2-A11E-BCF8A720529D}" type="slidenum">
              <a:rPr lang="en-US" smtClean="0"/>
              <a:t>17</a:t>
            </a:fld>
            <a:endParaRPr lang="en-US" dirty="0"/>
          </a:p>
        </p:txBody>
      </p:sp>
      <p:sp>
        <p:nvSpPr>
          <p:cNvPr id="4" name="Title 1"/>
          <p:cNvSpPr txBox="1">
            <a:spLocks/>
          </p:cNvSpPr>
          <p:nvPr/>
        </p:nvSpPr>
        <p:spPr>
          <a:xfrm>
            <a:off x="651294" y="2802023"/>
            <a:ext cx="10515600" cy="1325563"/>
          </a:xfrm>
          <a:prstGeom prst="rect">
            <a:avLst/>
          </a:prstGeom>
        </p:spPr>
        <p:txBody>
          <a:bodyPr vert="horz" lIns="91440" tIns="45720" rIns="91440" bIns="45720" rtlCol="0" anchor="ctr">
            <a:normAutofit/>
          </a:bodyPr>
          <a:lstStyle/>
          <a:p>
            <a:pPr algn="ctr" defTabSz="914400">
              <a:lnSpc>
                <a:spcPct val="90000"/>
              </a:lnSpc>
              <a:spcBef>
                <a:spcPct val="0"/>
              </a:spcBef>
              <a:defRPr/>
            </a:pPr>
            <a:r>
              <a:rPr lang="en-US" sz="2800" dirty="0">
                <a:solidFill>
                  <a:prstClr val="black"/>
                </a:solidFill>
              </a:rPr>
              <a:t>Equipment and Parts:</a:t>
            </a:r>
          </a:p>
        </p:txBody>
      </p:sp>
      <p:sp>
        <p:nvSpPr>
          <p:cNvPr id="5" name="Rectangle 4"/>
          <p:cNvSpPr/>
          <p:nvPr/>
        </p:nvSpPr>
        <p:spPr>
          <a:xfrm>
            <a:off x="838201" y="3618424"/>
            <a:ext cx="10598989" cy="3112647"/>
          </a:xfrm>
          <a:prstGeom prst="rect">
            <a:avLst/>
          </a:prstGeom>
        </p:spPr>
        <p:txBody>
          <a:bodyPr wrap="square" numCol="2">
            <a:spAutoFit/>
          </a:bodyPr>
          <a:lstStyle/>
          <a:p>
            <a:pPr marL="285750" indent="-285750">
              <a:lnSpc>
                <a:spcPct val="90000"/>
              </a:lnSpc>
              <a:spcBef>
                <a:spcPts val="1000"/>
              </a:spcBef>
              <a:buClr>
                <a:srgbClr val="00B0F0"/>
              </a:buClr>
              <a:buFont typeface="Wingdings" panose="05000000000000000000" pitchFamily="2" charset="2"/>
              <a:buChar char="Ø"/>
            </a:pPr>
            <a:r>
              <a:rPr lang="en-US" sz="1600" dirty="0">
                <a:solidFill>
                  <a:prstClr val="black"/>
                </a:solidFill>
              </a:rPr>
              <a:t>BENCH 4</a:t>
            </a:r>
          </a:p>
          <a:p>
            <a:pPr marL="285750" indent="-285750">
              <a:lnSpc>
                <a:spcPct val="90000"/>
              </a:lnSpc>
              <a:spcBef>
                <a:spcPts val="1000"/>
              </a:spcBef>
              <a:buClr>
                <a:srgbClr val="00B0F0"/>
              </a:buClr>
              <a:buFont typeface="Wingdings" panose="05000000000000000000" pitchFamily="2" charset="2"/>
              <a:buChar char="Ø"/>
            </a:pPr>
            <a:r>
              <a:rPr lang="en-US" sz="1600" dirty="0" err="1">
                <a:solidFill>
                  <a:prstClr val="black"/>
                </a:solidFill>
              </a:rPr>
              <a:t>Gw</a:t>
            </a:r>
            <a:r>
              <a:rPr lang="en-US" sz="1600" dirty="0">
                <a:solidFill>
                  <a:prstClr val="black"/>
                </a:solidFill>
              </a:rPr>
              <a:t> </a:t>
            </a:r>
            <a:r>
              <a:rPr lang="en-US" sz="1600" dirty="0" err="1">
                <a:solidFill>
                  <a:prstClr val="black"/>
                </a:solidFill>
              </a:rPr>
              <a:t>instek</a:t>
            </a:r>
            <a:r>
              <a:rPr lang="en-US" sz="1600" dirty="0">
                <a:solidFill>
                  <a:prstClr val="black"/>
                </a:solidFill>
              </a:rPr>
              <a:t> LCR METER LCR-819</a:t>
            </a:r>
          </a:p>
          <a:p>
            <a:pPr marL="285750" indent="-285750">
              <a:lnSpc>
                <a:spcPct val="90000"/>
              </a:lnSpc>
              <a:spcBef>
                <a:spcPts val="1000"/>
              </a:spcBef>
              <a:buClr>
                <a:srgbClr val="00B0F0"/>
              </a:buClr>
              <a:buFont typeface="Wingdings" panose="05000000000000000000" pitchFamily="2" charset="2"/>
              <a:buChar char="Ø"/>
            </a:pPr>
            <a:r>
              <a:rPr lang="en-US" sz="1600" dirty="0"/>
              <a:t>DC </a:t>
            </a:r>
            <a:r>
              <a:rPr lang="en-US" sz="1600" dirty="0"/>
              <a:t>power </a:t>
            </a:r>
            <a:r>
              <a:rPr lang="en-US" sz="1600" dirty="0"/>
              <a:t>supply</a:t>
            </a:r>
          </a:p>
          <a:p>
            <a:pPr marL="285750" indent="-285750">
              <a:lnSpc>
                <a:spcPct val="90000"/>
              </a:lnSpc>
              <a:spcBef>
                <a:spcPts val="1000"/>
              </a:spcBef>
              <a:buClr>
                <a:srgbClr val="00B0F0"/>
              </a:buClr>
              <a:buFont typeface="Wingdings" panose="05000000000000000000" pitchFamily="2" charset="2"/>
              <a:buChar char="Ø"/>
            </a:pPr>
            <a:r>
              <a:rPr lang="en-US" sz="1600" dirty="0"/>
              <a:t>Signal Generator</a:t>
            </a:r>
          </a:p>
          <a:p>
            <a:pPr marL="285750" indent="-285750">
              <a:lnSpc>
                <a:spcPct val="90000"/>
              </a:lnSpc>
              <a:spcBef>
                <a:spcPts val="1000"/>
              </a:spcBef>
              <a:buClr>
                <a:srgbClr val="00B0F0"/>
              </a:buClr>
              <a:buFont typeface="Wingdings" panose="05000000000000000000" pitchFamily="2" charset="2"/>
              <a:buChar char="Ø"/>
            </a:pPr>
            <a:r>
              <a:rPr lang="en-US" sz="1600" dirty="0"/>
              <a:t>Oscilloscope</a:t>
            </a:r>
            <a:endParaRPr lang="en-US" sz="1600" dirty="0"/>
          </a:p>
          <a:p>
            <a:pPr marL="285750" indent="-285750">
              <a:lnSpc>
                <a:spcPct val="90000"/>
              </a:lnSpc>
              <a:spcBef>
                <a:spcPts val="1000"/>
              </a:spcBef>
              <a:buClr>
                <a:srgbClr val="00B0F0"/>
              </a:buClr>
              <a:buFont typeface="Wingdings" panose="05000000000000000000" pitchFamily="2" charset="2"/>
              <a:buChar char="Ø"/>
            </a:pPr>
            <a:r>
              <a:rPr lang="en-US" sz="1600" dirty="0"/>
              <a:t>Digital </a:t>
            </a:r>
            <a:r>
              <a:rPr lang="en-US" sz="1600" dirty="0" err="1"/>
              <a:t>multimeter</a:t>
            </a:r>
            <a:endParaRPr lang="en-US" sz="1600" dirty="0"/>
          </a:p>
          <a:p>
            <a:pPr marL="285750" indent="-285750">
              <a:lnSpc>
                <a:spcPct val="90000"/>
              </a:lnSpc>
              <a:spcBef>
                <a:spcPts val="1000"/>
              </a:spcBef>
              <a:buClr>
                <a:srgbClr val="00B0F0"/>
              </a:buClr>
              <a:buFont typeface="Wingdings" panose="05000000000000000000" pitchFamily="2" charset="2"/>
              <a:buChar char="Ø"/>
            </a:pPr>
            <a:r>
              <a:rPr lang="en-US" sz="1600" dirty="0"/>
              <a:t>Breadboard </a:t>
            </a:r>
            <a:r>
              <a:rPr lang="en-US" sz="1600" dirty="0"/>
              <a:t>and wire</a:t>
            </a:r>
          </a:p>
          <a:p>
            <a:pPr marL="285750" indent="-285750">
              <a:lnSpc>
                <a:spcPct val="90000"/>
              </a:lnSpc>
              <a:spcBef>
                <a:spcPts val="1000"/>
              </a:spcBef>
              <a:buClr>
                <a:srgbClr val="00B0F0"/>
              </a:buClr>
              <a:buFont typeface="Wingdings" panose="05000000000000000000" pitchFamily="2" charset="2"/>
              <a:buChar char="Ø"/>
            </a:pPr>
            <a:endParaRPr lang="en-US" sz="1600" dirty="0">
              <a:solidFill>
                <a:prstClr val="black"/>
              </a:solidFill>
            </a:endParaRPr>
          </a:p>
          <a:p>
            <a:pPr>
              <a:lnSpc>
                <a:spcPct val="90000"/>
              </a:lnSpc>
              <a:spcBef>
                <a:spcPts val="1000"/>
              </a:spcBef>
            </a:pPr>
            <a:endParaRPr lang="en-US" sz="1600" dirty="0">
              <a:solidFill>
                <a:prstClr val="black"/>
              </a:solidFill>
            </a:endParaRPr>
          </a:p>
          <a:p>
            <a:pPr>
              <a:lnSpc>
                <a:spcPct val="90000"/>
              </a:lnSpc>
              <a:spcBef>
                <a:spcPts val="1000"/>
              </a:spcBef>
            </a:pPr>
            <a:r>
              <a:rPr lang="en-US" sz="1600" dirty="0">
                <a:solidFill>
                  <a:prstClr val="black"/>
                </a:solidFill>
              </a:rPr>
              <a:t>   </a:t>
            </a:r>
          </a:p>
          <a:p>
            <a:pPr>
              <a:lnSpc>
                <a:spcPct val="90000"/>
              </a:lnSpc>
              <a:spcBef>
                <a:spcPts val="1000"/>
              </a:spcBef>
            </a:pPr>
            <a:endParaRPr lang="en-US" sz="1600" dirty="0">
              <a:solidFill>
                <a:prstClr val="black"/>
              </a:solidFill>
            </a:endParaRPr>
          </a:p>
        </p:txBody>
      </p:sp>
      <p:sp>
        <p:nvSpPr>
          <p:cNvPr id="11" name="Rectangle 10"/>
          <p:cNvSpPr/>
          <p:nvPr/>
        </p:nvSpPr>
        <p:spPr>
          <a:xfrm>
            <a:off x="921590" y="2457145"/>
            <a:ext cx="9975008" cy="923330"/>
          </a:xfrm>
          <a:prstGeom prst="rect">
            <a:avLst/>
          </a:prstGeom>
        </p:spPr>
        <p:txBody>
          <a:bodyPr wrap="square">
            <a:spAutoFit/>
          </a:bodyPr>
          <a:lstStyle/>
          <a:p>
            <a:pPr marL="285750" indent="-285750">
              <a:buClr>
                <a:srgbClr val="00B0F0"/>
              </a:buClr>
              <a:buFont typeface="Wingdings" panose="05000000000000000000" pitchFamily="2" charset="2"/>
              <a:buChar char="Ø"/>
            </a:pPr>
            <a:r>
              <a:rPr lang="en-US" dirty="0"/>
              <a:t> To </a:t>
            </a:r>
            <a:r>
              <a:rPr lang="en-US" dirty="0"/>
              <a:t>understand the operational characteristics of a common emitter (CE) </a:t>
            </a:r>
            <a:r>
              <a:rPr lang="en-US" dirty="0"/>
              <a:t>amplifier and be </a:t>
            </a:r>
            <a:r>
              <a:rPr lang="en-US" dirty="0"/>
              <a:t>able determine the </a:t>
            </a:r>
            <a:r>
              <a:rPr lang="en-US" dirty="0"/>
              <a:t>maximum </a:t>
            </a:r>
            <a:r>
              <a:rPr lang="en-US" dirty="0"/>
              <a:t>output available from a basic CE amplifier</a:t>
            </a:r>
          </a:p>
          <a:p>
            <a:pPr marL="285750" indent="-285750">
              <a:buFont typeface="Arial" panose="020B0604020202020204" pitchFamily="34" charset="0"/>
              <a:buChar char="•"/>
            </a:pPr>
            <a:endParaRPr lang="en-US" dirty="0"/>
          </a:p>
        </p:txBody>
      </p:sp>
      <p:sp>
        <p:nvSpPr>
          <p:cNvPr id="6" name="Rectangle 5"/>
          <p:cNvSpPr/>
          <p:nvPr/>
        </p:nvSpPr>
        <p:spPr>
          <a:xfrm>
            <a:off x="4948351" y="3874463"/>
            <a:ext cx="6096000" cy="2400657"/>
          </a:xfrm>
          <a:prstGeom prst="rect">
            <a:avLst/>
          </a:prstGeom>
        </p:spPr>
        <p:txBody>
          <a:bodyPr>
            <a:spAutoFit/>
          </a:bodyPr>
          <a:lstStyle/>
          <a:p>
            <a:pPr marL="1257300" lvl="2" indent="-342900">
              <a:buClr>
                <a:srgbClr val="00B0F0"/>
              </a:buClr>
              <a:buFont typeface="Wingdings" panose="05000000000000000000" pitchFamily="2" charset="2"/>
              <a:buChar char="Ø"/>
            </a:pPr>
            <a:r>
              <a:rPr lang="en-US" sz="1600" dirty="0"/>
              <a:t>22k</a:t>
            </a:r>
            <a:r>
              <a:rPr lang="el-GR" sz="1600" dirty="0"/>
              <a:t>Ω</a:t>
            </a:r>
            <a:r>
              <a:rPr lang="en-US" sz="1600" dirty="0"/>
              <a:t> Resistor</a:t>
            </a:r>
          </a:p>
          <a:p>
            <a:pPr marL="1257300" lvl="2" indent="-342900">
              <a:buClr>
                <a:srgbClr val="00B0F0"/>
              </a:buClr>
              <a:buFont typeface="Wingdings" panose="05000000000000000000" pitchFamily="2" charset="2"/>
              <a:buChar char="Ø"/>
            </a:pPr>
            <a:r>
              <a:rPr lang="en-US" sz="1600" dirty="0"/>
              <a:t>47</a:t>
            </a:r>
            <a:r>
              <a:rPr lang="el-GR" sz="1600" dirty="0"/>
              <a:t>Ω</a:t>
            </a:r>
            <a:r>
              <a:rPr lang="en-US" sz="1600" dirty="0"/>
              <a:t> Resistor</a:t>
            </a:r>
          </a:p>
          <a:p>
            <a:pPr marL="1257300" lvl="2" indent="-342900">
              <a:buClr>
                <a:srgbClr val="00B0F0"/>
              </a:buClr>
              <a:buFont typeface="Wingdings" panose="05000000000000000000" pitchFamily="2" charset="2"/>
              <a:buChar char="Ø"/>
            </a:pPr>
            <a:r>
              <a:rPr lang="en-US" sz="1600" dirty="0"/>
              <a:t>1k</a:t>
            </a:r>
            <a:r>
              <a:rPr lang="el-GR" sz="1600" dirty="0"/>
              <a:t>Ω</a:t>
            </a:r>
            <a:r>
              <a:rPr lang="en-US" sz="1600" dirty="0"/>
              <a:t> Resistor</a:t>
            </a:r>
          </a:p>
          <a:p>
            <a:pPr marL="1257300" lvl="2" indent="-342900">
              <a:buClr>
                <a:srgbClr val="00B0F0"/>
              </a:buClr>
              <a:buFont typeface="Wingdings" panose="05000000000000000000" pitchFamily="2" charset="2"/>
              <a:buChar char="Ø"/>
            </a:pPr>
            <a:r>
              <a:rPr lang="en-US" sz="1600" dirty="0"/>
              <a:t>150k</a:t>
            </a:r>
            <a:r>
              <a:rPr lang="el-GR" sz="1600" dirty="0"/>
              <a:t>Ω</a:t>
            </a:r>
            <a:r>
              <a:rPr lang="en-US" sz="1600" dirty="0"/>
              <a:t> Resistor</a:t>
            </a:r>
          </a:p>
          <a:p>
            <a:pPr marL="1257300" lvl="2" indent="-342900">
              <a:buClr>
                <a:srgbClr val="00B0F0"/>
              </a:buClr>
              <a:buFont typeface="Wingdings" panose="05000000000000000000" pitchFamily="2" charset="2"/>
              <a:buChar char="Ø"/>
            </a:pPr>
            <a:r>
              <a:rPr lang="en-US" sz="1600" dirty="0"/>
              <a:t>1</a:t>
            </a:r>
            <a:r>
              <a:rPr lang="el-GR" sz="1600" dirty="0"/>
              <a:t>μ</a:t>
            </a:r>
            <a:r>
              <a:rPr lang="en-US" sz="1600" dirty="0"/>
              <a:t>F Capacitor</a:t>
            </a:r>
          </a:p>
          <a:p>
            <a:pPr marL="1257300" lvl="2" indent="-342900">
              <a:buClr>
                <a:srgbClr val="00B0F0"/>
              </a:buClr>
              <a:buFont typeface="Wingdings" panose="05000000000000000000" pitchFamily="2" charset="2"/>
              <a:buChar char="Ø"/>
            </a:pPr>
            <a:r>
              <a:rPr lang="en-US" sz="1600" dirty="0"/>
              <a:t>22</a:t>
            </a:r>
            <a:r>
              <a:rPr lang="el-GR" sz="1600" dirty="0"/>
              <a:t>μ</a:t>
            </a:r>
            <a:r>
              <a:rPr lang="en-US" sz="1600" dirty="0"/>
              <a:t>F Capacitor</a:t>
            </a:r>
          </a:p>
          <a:p>
            <a:pPr marL="1257300" lvl="2" indent="-342900">
              <a:buClr>
                <a:srgbClr val="00B0F0"/>
              </a:buClr>
              <a:buFont typeface="Wingdings" panose="05000000000000000000" pitchFamily="2" charset="2"/>
              <a:buChar char="Ø"/>
            </a:pPr>
            <a:r>
              <a:rPr lang="en-US" sz="1600" dirty="0"/>
              <a:t>47</a:t>
            </a:r>
            <a:r>
              <a:rPr lang="el-GR" sz="1600" dirty="0"/>
              <a:t>μ</a:t>
            </a:r>
            <a:r>
              <a:rPr lang="en-US" sz="1600" dirty="0"/>
              <a:t>F Capacitor</a:t>
            </a:r>
          </a:p>
          <a:p>
            <a:pPr marL="1257300" lvl="2" indent="-342900">
              <a:buClr>
                <a:srgbClr val="00B0F0"/>
              </a:buClr>
              <a:buFont typeface="Wingdings" panose="05000000000000000000" pitchFamily="2" charset="2"/>
              <a:buChar char="Ø"/>
            </a:pPr>
            <a:r>
              <a:rPr lang="en-US" sz="1600" dirty="0"/>
              <a:t>2N2222 NPN Transisto</a:t>
            </a:r>
            <a:r>
              <a:rPr lang="en-US" sz="1900" dirty="0"/>
              <a:t>r</a:t>
            </a:r>
          </a:p>
          <a:p>
            <a:pPr marL="1257300" lvl="2" indent="-342900">
              <a:buFont typeface="Wingdings" panose="05000000000000000000" pitchFamily="2" charset="2"/>
              <a:buChar char="Ø"/>
            </a:pPr>
            <a:endParaRPr lang="en-US" sz="1900" dirty="0"/>
          </a:p>
        </p:txBody>
      </p:sp>
    </p:spTree>
    <p:extLst>
      <p:ext uri="{BB962C8B-B14F-4D97-AF65-F5344CB8AC3E}">
        <p14:creationId xmlns:p14="http://schemas.microsoft.com/office/powerpoint/2010/main" val="15751876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722" y="1009730"/>
            <a:ext cx="11097490" cy="1597518"/>
          </a:xfrm>
        </p:spPr>
        <p:txBody>
          <a:bodyPr>
            <a:normAutofit/>
          </a:bodyPr>
          <a:lstStyle/>
          <a:p>
            <a:pPr algn="ctr"/>
            <a:r>
              <a:rPr lang="en-US" dirty="0" smtClean="0"/>
              <a:t>Procedures:</a:t>
            </a:r>
            <a:r>
              <a:rPr lang="en-US" dirty="0"/>
              <a:t/>
            </a:r>
            <a:br>
              <a:rPr lang="en-US" dirty="0"/>
            </a:br>
            <a:endParaRPr lang="en-US" dirty="0"/>
          </a:p>
        </p:txBody>
      </p:sp>
      <p:sp>
        <p:nvSpPr>
          <p:cNvPr id="3" name="Rectangle 2"/>
          <p:cNvSpPr/>
          <p:nvPr/>
        </p:nvSpPr>
        <p:spPr>
          <a:xfrm>
            <a:off x="1340286" y="2828833"/>
            <a:ext cx="9857983" cy="1477328"/>
          </a:xfrm>
          <a:prstGeom prst="rect">
            <a:avLst/>
          </a:prstGeom>
        </p:spPr>
        <p:txBody>
          <a:bodyPr wrap="square">
            <a:spAutoFit/>
          </a:bodyPr>
          <a:lstStyle/>
          <a:p>
            <a:pPr marL="285750" indent="-285750">
              <a:buClr>
                <a:srgbClr val="00B0F0"/>
              </a:buClr>
              <a:buFont typeface="Wingdings" panose="05000000000000000000" pitchFamily="2" charset="2"/>
              <a:buChar char="Ø"/>
            </a:pPr>
            <a:r>
              <a:rPr lang="en-US" dirty="0"/>
              <a:t>Run a baseline simulation to see exactly where you are at with circuit performance</a:t>
            </a:r>
          </a:p>
          <a:p>
            <a:pPr marL="285750" indent="-285750">
              <a:buClr>
                <a:srgbClr val="00B0F0"/>
              </a:buClr>
              <a:buFont typeface="Wingdings" panose="05000000000000000000" pitchFamily="2" charset="2"/>
              <a:buChar char="Ø"/>
            </a:pPr>
            <a:r>
              <a:rPr lang="en-US" dirty="0"/>
              <a:t>To determine an appropriate load line</a:t>
            </a:r>
          </a:p>
          <a:p>
            <a:pPr marL="285750" indent="-285750">
              <a:buClr>
                <a:srgbClr val="00B0F0"/>
              </a:buClr>
              <a:buFont typeface="Wingdings" panose="05000000000000000000" pitchFamily="2" charset="2"/>
              <a:buChar char="Ø"/>
            </a:pPr>
            <a:r>
              <a:rPr lang="en-US" dirty="0"/>
              <a:t>To design the RC and RC resistor values</a:t>
            </a:r>
          </a:p>
          <a:p>
            <a:pPr marL="285750" indent="-285750">
              <a:buClr>
                <a:srgbClr val="00B0F0"/>
              </a:buClr>
              <a:buFont typeface="Wingdings" panose="05000000000000000000" pitchFamily="2" charset="2"/>
              <a:buChar char="Ø"/>
            </a:pPr>
            <a:r>
              <a:rPr lang="en-US" dirty="0"/>
              <a:t>To design the R1 and R2 resistor values</a:t>
            </a:r>
          </a:p>
          <a:p>
            <a:pPr marL="285750" indent="-285750">
              <a:buClr>
                <a:srgbClr val="00B0F0"/>
              </a:buClr>
              <a:buFont typeface="Wingdings" panose="05000000000000000000" pitchFamily="2" charset="2"/>
              <a:buChar char="Ø"/>
            </a:pPr>
            <a:r>
              <a:rPr lang="en-US" dirty="0"/>
              <a:t>The output amplitude can be adjusted by modifying the value of the CE capacitator.</a:t>
            </a:r>
            <a:endParaRPr lang="en-US" dirty="0"/>
          </a:p>
        </p:txBody>
      </p:sp>
    </p:spTree>
    <p:extLst>
      <p:ext uri="{BB962C8B-B14F-4D97-AF65-F5344CB8AC3E}">
        <p14:creationId xmlns:p14="http://schemas.microsoft.com/office/powerpoint/2010/main" val="510334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772021" y="2319832"/>
            <a:ext cx="6242412" cy="421519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Rounded Rectangle 3"/>
          <p:cNvSpPr/>
          <p:nvPr/>
        </p:nvSpPr>
        <p:spPr>
          <a:xfrm>
            <a:off x="82887" y="170854"/>
            <a:ext cx="6242412" cy="374680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026" name="Picture 2" descr="E:\Engineering\2015 Fall\EECT 121\week 11\Simulation Capture.PNG"/>
          <p:cNvPicPr>
            <a:picLocks noChangeAspect="1" noChangeArrowheads="1"/>
          </p:cNvPicPr>
          <p:nvPr/>
        </p:nvPicPr>
        <p:blipFill>
          <a:blip r:embed="rId2" cstate="print"/>
          <a:srcRect/>
          <a:stretch>
            <a:fillRect/>
          </a:stretch>
        </p:blipFill>
        <p:spPr bwMode="auto">
          <a:xfrm>
            <a:off x="335617" y="250940"/>
            <a:ext cx="5645302" cy="3456994"/>
          </a:xfrm>
          <a:prstGeom prst="rect">
            <a:avLst/>
          </a:prstGeom>
          <a:noFill/>
        </p:spPr>
      </p:pic>
      <p:sp>
        <p:nvSpPr>
          <p:cNvPr id="3" name="TextBox 2"/>
          <p:cNvSpPr txBox="1"/>
          <p:nvPr/>
        </p:nvSpPr>
        <p:spPr>
          <a:xfrm>
            <a:off x="6514093" y="722581"/>
            <a:ext cx="2379134" cy="646331"/>
          </a:xfrm>
          <a:prstGeom prst="rect">
            <a:avLst/>
          </a:prstGeom>
          <a:solidFill>
            <a:schemeClr val="accent4">
              <a:lumMod val="40000"/>
              <a:lumOff val="60000"/>
            </a:schemeClr>
          </a:solidFill>
        </p:spPr>
        <p:txBody>
          <a:bodyPr wrap="square" rtlCol="0">
            <a:spAutoFit/>
          </a:bodyPr>
          <a:lstStyle/>
          <a:p>
            <a:pPr algn="ctr" defTabSz="914400"/>
            <a:r>
              <a:rPr lang="en-US" dirty="0" err="1">
                <a:solidFill>
                  <a:prstClr val="black"/>
                </a:solidFill>
              </a:rPr>
              <a:t>Multisim</a:t>
            </a:r>
            <a:r>
              <a:rPr lang="en-US" dirty="0">
                <a:solidFill>
                  <a:prstClr val="black"/>
                </a:solidFill>
              </a:rPr>
              <a:t> Schematics of the circuit.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014" y="2479590"/>
            <a:ext cx="5094497" cy="3828518"/>
          </a:xfrm>
          <a:prstGeom prst="rect">
            <a:avLst/>
          </a:prstGeom>
        </p:spPr>
      </p:pic>
      <p:sp>
        <p:nvSpPr>
          <p:cNvPr id="7" name="TextBox 6"/>
          <p:cNvSpPr txBox="1"/>
          <p:nvPr/>
        </p:nvSpPr>
        <p:spPr>
          <a:xfrm>
            <a:off x="2940963" y="4256847"/>
            <a:ext cx="2379134" cy="646331"/>
          </a:xfrm>
          <a:prstGeom prst="rect">
            <a:avLst/>
          </a:prstGeom>
          <a:solidFill>
            <a:schemeClr val="accent4">
              <a:lumMod val="40000"/>
              <a:lumOff val="60000"/>
            </a:schemeClr>
          </a:solidFill>
        </p:spPr>
        <p:txBody>
          <a:bodyPr wrap="square" rtlCol="0">
            <a:spAutoFit/>
          </a:bodyPr>
          <a:lstStyle/>
          <a:p>
            <a:pPr algn="ctr" defTabSz="914400"/>
            <a:r>
              <a:rPr lang="en-US" dirty="0">
                <a:solidFill>
                  <a:prstClr val="black"/>
                </a:solidFill>
              </a:rPr>
              <a:t>Characteristic Curve for 2N2222 Transistor</a:t>
            </a:r>
          </a:p>
        </p:txBody>
      </p:sp>
    </p:spTree>
    <p:extLst>
      <p:ext uri="{BB962C8B-B14F-4D97-AF65-F5344CB8AC3E}">
        <p14:creationId xmlns:p14="http://schemas.microsoft.com/office/powerpoint/2010/main" val="3771530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solidFill>
                  <a:srgbClr val="00B0F0"/>
                </a:solidFill>
                <a:latin typeface="Times New Roman" panose="02020603050405020304" pitchFamily="18" charset="0"/>
                <a:cs typeface="Times New Roman" panose="02020603050405020304" pitchFamily="18" charset="0"/>
              </a:rPr>
              <a:t>Table </a:t>
            </a:r>
            <a:r>
              <a:rPr lang="en-US" sz="2000" dirty="0">
                <a:solidFill>
                  <a:srgbClr val="00B0F0"/>
                </a:solidFill>
                <a:latin typeface="Times New Roman" panose="02020603050405020304" pitchFamily="18" charset="0"/>
                <a:cs typeface="Times New Roman" panose="02020603050405020304" pitchFamily="18" charset="0"/>
              </a:rPr>
              <a:t>of the  Contents</a:t>
            </a:r>
          </a:p>
        </p:txBody>
      </p:sp>
      <p:sp>
        <p:nvSpPr>
          <p:cNvPr id="4" name="Content Placeholder 3"/>
          <p:cNvSpPr>
            <a:spLocks noGrp="1"/>
          </p:cNvSpPr>
          <p:nvPr>
            <p:ph sz="half" idx="2"/>
          </p:nvPr>
        </p:nvSpPr>
        <p:spPr>
          <a:xfrm>
            <a:off x="1295400" y="2751910"/>
            <a:ext cx="4718304" cy="3123958"/>
          </a:xfrm>
        </p:spPr>
        <p:txBody>
          <a:bodyPr>
            <a:normAutofit/>
          </a:bodyPr>
          <a:lstStyle/>
          <a:p>
            <a:pPr>
              <a:buClr>
                <a:srgbClr val="00B0F0"/>
              </a:buClr>
              <a:buFont typeface="Wingdings" panose="05000000000000000000" pitchFamily="2" charset="2"/>
              <a:buChar char="Ø"/>
            </a:pPr>
            <a:r>
              <a:rPr lang="en-US" sz="1300" dirty="0" smtClean="0">
                <a:latin typeface="Times New Roman" panose="02020603050405020304" pitchFamily="18" charset="0"/>
                <a:cs typeface="Times New Roman" panose="02020603050405020304" pitchFamily="18" charset="0"/>
              </a:rPr>
              <a:t>Lab1-Diode</a:t>
            </a:r>
          </a:p>
          <a:p>
            <a:pPr>
              <a:buClr>
                <a:srgbClr val="00B0F0"/>
              </a:buClr>
              <a:buFont typeface="Wingdings" panose="05000000000000000000" pitchFamily="2" charset="2"/>
              <a:buChar char="Ø"/>
            </a:pPr>
            <a:r>
              <a:rPr lang="en-US" sz="1300" dirty="0" smtClean="0">
                <a:latin typeface="Times New Roman" panose="02020603050405020304" pitchFamily="18" charset="0"/>
                <a:cs typeface="Times New Roman" panose="02020603050405020304" pitchFamily="18" charset="0"/>
              </a:rPr>
              <a:t>Lab2-Full Wave &amp;Half Wave Bridge</a:t>
            </a:r>
          </a:p>
          <a:p>
            <a:pPr>
              <a:buClr>
                <a:srgbClr val="00B0F0"/>
              </a:buClr>
              <a:buFont typeface="Wingdings" panose="05000000000000000000" pitchFamily="2" charset="2"/>
              <a:buChar char="Ø"/>
            </a:pPr>
            <a:r>
              <a:rPr lang="en-US" sz="1300" dirty="0" smtClean="0">
                <a:latin typeface="Times New Roman" panose="02020603050405020304" pitchFamily="18" charset="0"/>
                <a:cs typeface="Times New Roman" panose="02020603050405020304" pitchFamily="18" charset="0"/>
              </a:rPr>
              <a:t>Lab3-LED</a:t>
            </a:r>
          </a:p>
          <a:p>
            <a:pPr>
              <a:buClr>
                <a:srgbClr val="00B0F0"/>
              </a:buClr>
              <a:buFont typeface="Wingdings" panose="05000000000000000000" pitchFamily="2" charset="2"/>
              <a:buChar char="Ø"/>
            </a:pPr>
            <a:r>
              <a:rPr lang="en-US" sz="1300" dirty="0" smtClean="0">
                <a:latin typeface="Times New Roman" panose="02020603050405020304" pitchFamily="18" charset="0"/>
                <a:cs typeface="Times New Roman" panose="02020603050405020304" pitchFamily="18" charset="0"/>
              </a:rPr>
              <a:t>Lab4-Power Supply Design</a:t>
            </a:r>
          </a:p>
          <a:p>
            <a:pPr>
              <a:buClr>
                <a:srgbClr val="00B0F0"/>
              </a:buClr>
              <a:buFont typeface="Wingdings" panose="05000000000000000000" pitchFamily="2" charset="2"/>
              <a:buChar char="Ø"/>
            </a:pPr>
            <a:r>
              <a:rPr lang="en-US" sz="1300" dirty="0">
                <a:latin typeface="Times New Roman" panose="02020603050405020304" pitchFamily="18" charset="0"/>
                <a:cs typeface="Times New Roman" panose="02020603050405020304" pitchFamily="18" charset="0"/>
              </a:rPr>
              <a:t>Lab5-NPN Transistor Switch</a:t>
            </a:r>
            <a:endParaRPr lang="en-US" sz="1300" dirty="0" smtClean="0">
              <a:latin typeface="Times New Roman" panose="02020603050405020304" pitchFamily="18" charset="0"/>
              <a:cs typeface="Times New Roman" panose="02020603050405020304" pitchFamily="18" charset="0"/>
            </a:endParaRPr>
          </a:p>
          <a:p>
            <a:pPr>
              <a:buClr>
                <a:srgbClr val="00B0F0"/>
              </a:buClr>
              <a:buFont typeface="Wingdings" panose="05000000000000000000" pitchFamily="2" charset="2"/>
              <a:buChar char="Ø"/>
            </a:pPr>
            <a:r>
              <a:rPr lang="en-US" sz="1300" dirty="0">
                <a:latin typeface="Times New Roman" panose="02020603050405020304" pitchFamily="18" charset="0"/>
                <a:cs typeface="Times New Roman" panose="02020603050405020304" pitchFamily="18" charset="0"/>
              </a:rPr>
              <a:t>Lab6- CE Transistor Amplifier Circuit</a:t>
            </a:r>
            <a:endParaRPr lang="en-US" sz="1300" dirty="0" smtClean="0">
              <a:latin typeface="Times New Roman" panose="02020603050405020304" pitchFamily="18" charset="0"/>
              <a:cs typeface="Times New Roman" panose="02020603050405020304" pitchFamily="18" charset="0"/>
            </a:endParaRPr>
          </a:p>
          <a:p>
            <a:pPr marL="0" indent="0">
              <a:buNone/>
            </a:pPr>
            <a:endParaRPr lang="en-US" dirty="0"/>
          </a:p>
        </p:txBody>
      </p:sp>
      <p:sp>
        <p:nvSpPr>
          <p:cNvPr id="6" name="Content Placeholder 5"/>
          <p:cNvSpPr>
            <a:spLocks noGrp="1"/>
          </p:cNvSpPr>
          <p:nvPr>
            <p:ph sz="quarter" idx="4"/>
          </p:nvPr>
        </p:nvSpPr>
        <p:spPr>
          <a:xfrm>
            <a:off x="6180670" y="2751912"/>
            <a:ext cx="4718304" cy="3123957"/>
          </a:xfrm>
        </p:spPr>
        <p:txBody>
          <a:bodyPr>
            <a:normAutofit/>
          </a:bodyPr>
          <a:lstStyle/>
          <a:p>
            <a:pPr>
              <a:buClr>
                <a:srgbClr val="00B0F0"/>
              </a:buClr>
              <a:buFont typeface="Wingdings" panose="05000000000000000000" pitchFamily="2" charset="2"/>
              <a:buChar char="Ø"/>
            </a:pPr>
            <a:r>
              <a:rPr lang="en-US" sz="1200" dirty="0">
                <a:latin typeface="Times New Roman" panose="02020603050405020304" pitchFamily="18" charset="0"/>
                <a:cs typeface="Times New Roman" panose="02020603050405020304" pitchFamily="18" charset="0"/>
              </a:rPr>
              <a:t>Lab7-JFET LED Switch using </a:t>
            </a:r>
            <a:r>
              <a:rPr lang="en-US" sz="1200" dirty="0" smtClean="0">
                <a:latin typeface="Times New Roman" panose="02020603050405020304" pitchFamily="18" charset="0"/>
                <a:cs typeface="Times New Roman" panose="02020603050405020304" pitchFamily="18" charset="0"/>
              </a:rPr>
              <a:t>2N5457</a:t>
            </a:r>
            <a:endParaRPr lang="en-US" sz="1200" dirty="0" smtClean="0">
              <a:latin typeface="Times New Roman" panose="02020603050405020304" pitchFamily="18" charset="0"/>
              <a:cs typeface="Times New Roman" panose="02020603050405020304" pitchFamily="18" charset="0"/>
            </a:endParaRPr>
          </a:p>
          <a:p>
            <a:pPr>
              <a:buClr>
                <a:srgbClr val="00B0F0"/>
              </a:buClr>
              <a:buFont typeface="Wingdings" panose="05000000000000000000" pitchFamily="2" charset="2"/>
              <a:buChar char="Ø"/>
            </a:pPr>
            <a:r>
              <a:rPr lang="en-US" sz="1200" dirty="0">
                <a:latin typeface="Times New Roman" panose="02020603050405020304" pitchFamily="18" charset="0"/>
                <a:cs typeface="Times New Roman" panose="02020603050405020304" pitchFamily="18" charset="0"/>
              </a:rPr>
              <a:t>Lab8-JFET Transistor Amplifier Circuit</a:t>
            </a:r>
            <a:endParaRPr lang="en-US" sz="1200" dirty="0" smtClean="0">
              <a:latin typeface="Times New Roman" panose="02020603050405020304" pitchFamily="18" charset="0"/>
              <a:cs typeface="Times New Roman" panose="02020603050405020304" pitchFamily="18" charset="0"/>
            </a:endParaRPr>
          </a:p>
          <a:p>
            <a:pPr>
              <a:buClr>
                <a:srgbClr val="00B0F0"/>
              </a:buClr>
              <a:buFont typeface="Wingdings" panose="05000000000000000000" pitchFamily="2" charset="2"/>
              <a:buChar char="Ø"/>
            </a:pPr>
            <a:r>
              <a:rPr lang="en-US" sz="1200" dirty="0" smtClean="0">
                <a:latin typeface="Times New Roman" panose="02020603050405020304" pitchFamily="18" charset="0"/>
                <a:cs typeface="Times New Roman" panose="02020603050405020304" pitchFamily="18" charset="0"/>
              </a:rPr>
              <a:t>Lab9-Band Pass</a:t>
            </a:r>
          </a:p>
          <a:p>
            <a:pPr>
              <a:buClr>
                <a:srgbClr val="00B0F0"/>
              </a:buClr>
              <a:buFont typeface="Wingdings" panose="05000000000000000000" pitchFamily="2" charset="2"/>
              <a:buChar char="Ø"/>
            </a:pPr>
            <a:r>
              <a:rPr lang="en-US" sz="1200" dirty="0" smtClean="0">
                <a:latin typeface="Times New Roman" panose="02020603050405020304" pitchFamily="18" charset="0"/>
                <a:cs typeface="Times New Roman" panose="02020603050405020304" pitchFamily="18" charset="0"/>
              </a:rPr>
              <a:t>Lab10-Band Reject or Notch</a:t>
            </a:r>
          </a:p>
          <a:p>
            <a:pPr>
              <a:buClr>
                <a:srgbClr val="00B0F0"/>
              </a:buClr>
              <a:buFont typeface="Wingdings" panose="05000000000000000000" pitchFamily="2" charset="2"/>
              <a:buChar char="Ø"/>
            </a:pPr>
            <a:r>
              <a:rPr lang="en-US" sz="1200" dirty="0" smtClean="0">
                <a:latin typeface="Times New Roman" panose="02020603050405020304" pitchFamily="18" charset="0"/>
                <a:cs typeface="Times New Roman" panose="02020603050405020304" pitchFamily="18" charset="0"/>
              </a:rPr>
              <a:t>Lab11-Low Pass</a:t>
            </a:r>
          </a:p>
          <a:p>
            <a:pPr>
              <a:buClr>
                <a:srgbClr val="00B0F0"/>
              </a:buClr>
              <a:buFont typeface="Wingdings" panose="05000000000000000000" pitchFamily="2" charset="2"/>
              <a:buChar char="Ø"/>
            </a:pPr>
            <a:r>
              <a:rPr lang="en-US" sz="1200" dirty="0" smtClean="0">
                <a:latin typeface="Times New Roman" panose="02020603050405020304" pitchFamily="18" charset="0"/>
                <a:cs typeface="Times New Roman" panose="02020603050405020304" pitchFamily="18" charset="0"/>
              </a:rPr>
              <a:t>Lab12-High Pass</a:t>
            </a:r>
            <a:endParaRPr lang="en-US" sz="1200" dirty="0">
              <a:latin typeface="Times New Roman" panose="02020603050405020304" pitchFamily="18" charset="0"/>
              <a:cs typeface="Times New Roman" panose="02020603050405020304" pitchFamily="18" charset="0"/>
            </a:endParaRPr>
          </a:p>
        </p:txBody>
      </p:sp>
      <p:sp>
        <p:nvSpPr>
          <p:cNvPr id="7" name="Footer Placeholder 6"/>
          <p:cNvSpPr>
            <a:spLocks noGrp="1"/>
          </p:cNvSpPr>
          <p:nvPr>
            <p:ph type="ftr" sz="quarter" idx="11"/>
          </p:nvPr>
        </p:nvSpPr>
        <p:spPr/>
        <p:txBody>
          <a:bodyPr/>
          <a:lstStyle/>
          <a:p>
            <a:r>
              <a:rPr lang="en-US" dirty="0" smtClean="0"/>
              <a:t>EECT 121-50C Lab Notebook</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2792088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05947" y="1044401"/>
            <a:ext cx="11662781" cy="460675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771237" y="245642"/>
            <a:ext cx="11097490" cy="1597518"/>
          </a:xfrm>
        </p:spPr>
        <p:txBody>
          <a:bodyPr>
            <a:normAutofit/>
          </a:bodyPr>
          <a:lstStyle/>
          <a:p>
            <a:pPr algn="ctr"/>
            <a:r>
              <a:rPr lang="en-US" sz="2400" dirty="0"/>
              <a:t>Data/Lab </a:t>
            </a:r>
            <a:r>
              <a:rPr lang="en-US" sz="2400" dirty="0"/>
              <a:t>Results/Simulations/Schematics:</a:t>
            </a:r>
            <a:r>
              <a:rPr lang="en-US" sz="2400" dirty="0"/>
              <a:t/>
            </a:r>
            <a:br>
              <a:rPr lang="en-US" sz="2400" dirty="0"/>
            </a:br>
            <a:endParaRPr lang="en-US" sz="2400" dirty="0"/>
          </a:p>
        </p:txBody>
      </p:sp>
      <p:graphicFrame>
        <p:nvGraphicFramePr>
          <p:cNvPr id="6" name="Table 5"/>
          <p:cNvGraphicFramePr>
            <a:graphicFrameLocks noGrp="1"/>
          </p:cNvGraphicFramePr>
          <p:nvPr>
            <p:extLst/>
          </p:nvPr>
        </p:nvGraphicFramePr>
        <p:xfrm>
          <a:off x="465517" y="1188297"/>
          <a:ext cx="3457695" cy="4351327"/>
        </p:xfrm>
        <a:graphic>
          <a:graphicData uri="http://schemas.openxmlformats.org/drawingml/2006/table">
            <a:tbl>
              <a:tblPr/>
              <a:tblGrid>
                <a:gridCol w="180357"/>
                <a:gridCol w="329795"/>
                <a:gridCol w="329795"/>
                <a:gridCol w="329795"/>
                <a:gridCol w="329795"/>
                <a:gridCol w="329795"/>
                <a:gridCol w="329795"/>
                <a:gridCol w="329795"/>
                <a:gridCol w="329795"/>
                <a:gridCol w="329795"/>
                <a:gridCol w="309183"/>
              </a:tblGrid>
              <a:tr h="123735">
                <a:tc>
                  <a:txBody>
                    <a:bodyPr/>
                    <a:lstStyle/>
                    <a:p>
                      <a:pPr algn="ctr" fontAlgn="b"/>
                      <a:r>
                        <a:rPr lang="en-US" sz="600" b="0" i="0" u="none" strike="noStrike" dirty="0">
                          <a:solidFill>
                            <a:srgbClr val="000000"/>
                          </a:solidFill>
                          <a:effectLst/>
                          <a:latin typeface="Calibri" panose="020F0502020204030204" pitchFamily="34" charset="0"/>
                        </a:rPr>
                        <a:t>V</a:t>
                      </a:r>
                      <a:r>
                        <a:rPr lang="en-US" sz="600" b="0" i="0" u="none" strike="noStrike" baseline="-25000" dirty="0">
                          <a:solidFill>
                            <a:srgbClr val="000000"/>
                          </a:solidFill>
                          <a:effectLst/>
                          <a:latin typeface="Calibri" panose="020F0502020204030204" pitchFamily="34" charset="0"/>
                        </a:rPr>
                        <a:t>CE</a:t>
                      </a:r>
                      <a:endParaRPr lang="en-US" sz="600" b="0" i="0" u="none" strike="noStrike" dirty="0">
                        <a:solidFill>
                          <a:srgbClr val="000000"/>
                        </a:solidFill>
                        <a:effectLst/>
                        <a:latin typeface="Calibri" panose="020F0502020204030204" pitchFamily="34" charset="0"/>
                      </a:endParaRP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250.0E-6</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500.0E-6</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750.0E-6</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2.0E-3</a:t>
                      </a:r>
                    </a:p>
                  </a:txBody>
                  <a:tcPr marL="5156" marR="5156" marT="5156" marB="0" anchor="b">
                    <a:lnL>
                      <a:noFill/>
                    </a:lnL>
                    <a:lnR>
                      <a:noFill/>
                    </a:lnR>
                    <a:lnT>
                      <a:noFill/>
                    </a:lnT>
                    <a:lnB>
                      <a:noFill/>
                    </a:lnB>
                  </a:tcPr>
                </a:tc>
                <a:tc>
                  <a:txBody>
                    <a:bodyPr/>
                    <a:lstStyle/>
                    <a:p>
                      <a:pPr algn="ctr" fontAlgn="b"/>
                      <a:r>
                        <a:rPr lang="en-US" sz="600" b="0" i="0" u="none" strike="noStrike">
                          <a:solidFill>
                            <a:srgbClr val="000000"/>
                          </a:solidFill>
                          <a:effectLst/>
                          <a:latin typeface="Calibri" panose="020F0502020204030204" pitchFamily="34" charset="0"/>
                        </a:rPr>
                        <a:t>Load</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0</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-2.4E-24</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-227.4E-6</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-444.3E-6</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-656.2E-6</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-864.4E-6</a:t>
                      </a:r>
                    </a:p>
                  </a:txBody>
                  <a:tcPr marL="5156" marR="5156" marT="5156" marB="0" anchor="b">
                    <a:lnL>
                      <a:noFill/>
                    </a:lnL>
                    <a:lnR>
                      <a:noFill/>
                    </a:lnR>
                    <a:lnT>
                      <a:noFill/>
                    </a:lnT>
                    <a:lnB>
                      <a:noFill/>
                    </a:lnB>
                  </a:tcPr>
                </a:tc>
                <a:tc>
                  <a:txBody>
                    <a:bodyPr/>
                    <a:lstStyle/>
                    <a:p>
                      <a:pPr algn="r" fontAlgn="b"/>
                      <a:r>
                        <a:rPr lang="en-US" sz="600" b="0" i="0" u="none" strike="noStrike" dirty="0">
                          <a:solidFill>
                            <a:srgbClr val="000000"/>
                          </a:solidFill>
                          <a:effectLst/>
                          <a:latin typeface="Calibri" panose="020F0502020204030204" pitchFamily="34" charset="0"/>
                        </a:rPr>
                        <a:t>-1.1E-3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100.0E-3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0.1</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1.8E-12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31.5E-3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37.7E-3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43.2E-3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98.9E-3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0.2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53.3E-12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39.2E-3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71.3E-3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97.5E-3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119.2E-3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137.5E-3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153.1E-3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166.7E-3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178.5E-3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97.8E-3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0.3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398.9E-12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47.4E-3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88.1E-3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124.0E-3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156.8E-3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186.0E-3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212.8E-3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237.3E-3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259.8E-3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96.7E-3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0.4</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533.8E-12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89.4E-3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126.3E-3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160.0E-3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191.1E-3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220.1E-3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247.4E-3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273.2E-3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95.6E-3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0.5</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546.8E-12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89.6E-3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126.6E-3</a:t>
                      </a:r>
                    </a:p>
                  </a:txBody>
                  <a:tcPr marL="5156" marR="5156" marT="5156" marB="0" anchor="b">
                    <a:lnL>
                      <a:noFill/>
                    </a:lnL>
                    <a:lnR>
                      <a:noFill/>
                    </a:lnR>
                    <a:lnT>
                      <a:noFill/>
                    </a:lnT>
                    <a:lnB>
                      <a:noFill/>
                    </a:lnB>
                  </a:tcPr>
                </a:tc>
                <a:tc>
                  <a:txBody>
                    <a:bodyPr/>
                    <a:lstStyle/>
                    <a:p>
                      <a:pPr algn="r" fontAlgn="b"/>
                      <a:r>
                        <a:rPr lang="en-US" sz="600" b="0" i="0" u="none" strike="noStrike" dirty="0">
                          <a:solidFill>
                            <a:srgbClr val="000000"/>
                          </a:solidFill>
                          <a:effectLst/>
                          <a:latin typeface="Calibri" panose="020F0502020204030204" pitchFamily="34" charset="0"/>
                        </a:rPr>
                        <a:t>160.3E-3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191.4E-3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220.5E-3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248.0E-3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274.1E-3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94.4E-3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0.6</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550.6E-12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89.7E-3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126.7E-3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160.4E-3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191.5E-3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220.6E-3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248.1E-3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274.0E-3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93.3E-3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0.7</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552.1E-12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89.7E-3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126.8E-3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160.6E-3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191.7E-3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220.9E-3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248.3E-3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274.3E-3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92.2E-3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0.8</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554.2E-12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89.8E-3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126.9E-3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160.7E-3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191.9E-3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221.1E-3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248.5E-3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274.6E-3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91.1E-3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0.9</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556.6E-12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89.9E-3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127.1E-3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160.9E-3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192.1E-3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221.3E-3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248.8E-3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274.8E-3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90.0E-3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1</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558.9E-12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90.0E-3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127.2E-3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161.0E-3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192.3E-3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221.5E-3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249.0E-3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275.1E-3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88.9E-3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1.1</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561.3E-12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90.1E-3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127.3E-3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161.2E-3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192.5E-3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221.7E-3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249.3E-3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275.4E-3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87.8E-3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563.6E-12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90.2E-3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127.4E-3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161.3E-3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192.7E-3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222.0E-3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249.5E-3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275.7E-3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86.7E-3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1.3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566.0E-12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90.3E-3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127.6E-3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161.5E-3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192.9E-3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222.2E-3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249.8E-3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275.9E-3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85.6E-3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1.4</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568.3E-12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90.4E-3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127.7E-3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161.7E-3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193.1E-3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222.4E-3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250.0E-3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276.2E-3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84.4E-3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1.5</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570.7E-12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90.5E-3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127.8E-3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161.8E-3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193.3E-3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222.6E-3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250.3E-3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276.5E-3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83.3E-3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1.6</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573.0E-12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90.5E-3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127.9E-3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162.0E-3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193.4E-3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222.8E-3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250.5E-3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276.7E-3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82.2E-3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1.7</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575.4E-12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90.6E-3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128.1E-3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162.1E-3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193.6E-3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223.1E-3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250.8E-3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277.0E-3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81.1E-3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1.8</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577.7E-12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90.7E-3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128.2E-3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162.3E-3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193.8E-3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223.3E-3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251.0E-3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277.3E-3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80.0E-3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1.9</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580.1E-12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90.8E-3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128.3E-3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162.5E-3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194.0E-3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223.5E-3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251.2E-3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277.6E-3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78.9E-3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582.5E-12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90.9E-3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128.4E-3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162.6E-3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194.2E-3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223.7E-3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251.5E-3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277.8E-3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77.8E-3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2.1</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584.9E-12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91.0E-3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128.6E-3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162.8E-3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194.4E-3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223.9E-3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251.7E-3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278.1E-3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76.7E-3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2.2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587.3E-12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91.1E-3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128.7E-3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162.9E-3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194.6E-3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224.1E-3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252.0E-3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278.4E-3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75.6E-3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2.3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589.6E-12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91.2E-3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128.8E-3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163.1E-3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194.8E-3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224.4E-3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252.2E-3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278.6E-3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74.4E-3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2.4</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592.0E-12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91.2E-3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128.9E-3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163.3E-3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195.0E-3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224.6E-3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252.5E-3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278.9E-3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73.3E-3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2.5</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594.4E-12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91.3E-3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129.1E-3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163.4E-3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195.2E-3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224.8E-3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252.7E-3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279.2E-3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72.2E-3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2.6</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596.8E-12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91.4E-3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129.2E-3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163.6E-3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195.3E-3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225.0E-3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253.0E-3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279.5E-3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71.1E-3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2.7</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599.3E-12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91.5E-3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129.3E-3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163.7E-3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195.5E-3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225.2E-3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253.2E-3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279.7E-3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70.0E-3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2.8</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601.7E-12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91.6E-3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129.4E-3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163.9E-3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195.7E-3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225.5E-3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253.5E-3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280.0E-3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68.9E-3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2.9</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604.1E-12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91.7E-3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129.6E-3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164.0E-3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195.9E-3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225.7E-3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253.7E-3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280.3E-3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67.8E-3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606.5E-12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91.8E-3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129.7E-3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164.2E-3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196.1E-3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225.9E-3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254.0E-3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280.5E-3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66.7E-3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3.1</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608.9E-12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91.9E-3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129.8E-3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164.4E-3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196.3E-3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226.1E-3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254.2E-3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280.8E-3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65.6E-3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3.2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611.4E-12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92.0E-3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129.9E-3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164.5E-3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196.5E-3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226.3E-3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254.4E-3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281.1E-3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64.4E-3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3.3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613.8E-12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92.0E-3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130.1E-3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164.7E-3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196.7E-3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226.6E-3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254.7E-3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281.4E-3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63.3E-3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3.4</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616.2E-12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92.1E-3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130.2E-3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164.8E-3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196.9E-3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226.8E-3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254.9E-3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281.6E-3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62.2E-3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3.5</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618.7E-12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92.2E-3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130.3E-3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165.0E-3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197.0E-3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227.0E-3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255.2E-3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281.9E-3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61.1E-3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3.6</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621.1E-12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92.3E-3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130.4E-3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165.2E-3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197.2E-3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227.2E-3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255.4E-3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282.2E-3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60.0E-3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3.7</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623.6E-12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92.4E-3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130.6E-3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165.3E-3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197.4E-3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227.4E-3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255.7E-3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282.4E-3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58.9E-3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3.8</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626.0E-12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92.5E-3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130.7E-3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165.5E-3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197.6E-3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227.6E-3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255.9E-3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282.7E-3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57.8E-3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3.9</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628.5E-12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92.6E-3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130.8E-3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165.6E-3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197.8E-3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227.9E-3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256.2E-3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283.0E-3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56.7E-3</a:t>
                      </a:r>
                    </a:p>
                  </a:txBody>
                  <a:tcPr marL="5156" marR="5156" marT="5156" marB="0" anchor="b">
                    <a:lnL>
                      <a:noFill/>
                    </a:lnL>
                    <a:lnR>
                      <a:noFill/>
                    </a:lnR>
                    <a:lnT>
                      <a:noFill/>
                    </a:lnT>
                    <a:lnB>
                      <a:noFill/>
                    </a:lnB>
                  </a:tcPr>
                </a:tc>
              </a:tr>
              <a:tr h="103112">
                <a:tc>
                  <a:txBody>
                    <a:bodyPr/>
                    <a:lstStyle/>
                    <a:p>
                      <a:pPr algn="r" fontAlgn="b"/>
                      <a:r>
                        <a:rPr lang="en-US" sz="600" b="0" i="0" u="none" strike="noStrike">
                          <a:solidFill>
                            <a:srgbClr val="000000"/>
                          </a:solidFill>
                          <a:effectLst/>
                          <a:latin typeface="Calibri" panose="020F0502020204030204" pitchFamily="34" charset="0"/>
                        </a:rPr>
                        <a:t>4</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631.0E-12</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92.7E-3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130.9E-3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165.8E-3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198.0E-3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228.1E-3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256.4E-3</a:t>
                      </a:r>
                    </a:p>
                  </a:txBody>
                  <a:tcPr marL="5156" marR="5156" marT="5156"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283.3E-3</a:t>
                      </a:r>
                    </a:p>
                  </a:txBody>
                  <a:tcPr marL="5156" marR="5156" marT="5156" marB="0" anchor="b">
                    <a:lnL>
                      <a:noFill/>
                    </a:lnL>
                    <a:lnR>
                      <a:noFill/>
                    </a:lnR>
                    <a:lnT>
                      <a:noFill/>
                    </a:lnT>
                    <a:lnB>
                      <a:noFill/>
                    </a:lnB>
                  </a:tcPr>
                </a:tc>
                <a:tc>
                  <a:txBody>
                    <a:bodyPr/>
                    <a:lstStyle/>
                    <a:p>
                      <a:pPr algn="r" fontAlgn="b"/>
                      <a:r>
                        <a:rPr lang="en-US" sz="600" b="0" i="0" u="none" strike="noStrike" dirty="0">
                          <a:solidFill>
                            <a:srgbClr val="000000"/>
                          </a:solidFill>
                          <a:effectLst/>
                          <a:latin typeface="Calibri" panose="020F0502020204030204" pitchFamily="34" charset="0"/>
                        </a:rPr>
                        <a:t>55.6E-3</a:t>
                      </a:r>
                    </a:p>
                  </a:txBody>
                  <a:tcPr marL="5156" marR="5156" marT="5156" marB="0" anchor="b">
                    <a:lnL>
                      <a:noFill/>
                    </a:lnL>
                    <a:lnR>
                      <a:noFill/>
                    </a:lnR>
                    <a:lnT>
                      <a:noFill/>
                    </a:lnT>
                    <a:lnB>
                      <a:noFill/>
                    </a:lnB>
                  </a:tcPr>
                </a:tc>
              </a:tr>
            </a:tbl>
          </a:graphicData>
        </a:graphic>
      </p:graphicFrame>
      <p:graphicFrame>
        <p:nvGraphicFramePr>
          <p:cNvPr id="7" name="Table 6"/>
          <p:cNvGraphicFramePr>
            <a:graphicFrameLocks noGrp="1"/>
          </p:cNvGraphicFramePr>
          <p:nvPr>
            <p:extLst/>
          </p:nvPr>
        </p:nvGraphicFramePr>
        <p:xfrm>
          <a:off x="4027729" y="1187997"/>
          <a:ext cx="3647870" cy="4351320"/>
        </p:xfrm>
        <a:graphic>
          <a:graphicData uri="http://schemas.openxmlformats.org/drawingml/2006/table">
            <a:tbl>
              <a:tblPr/>
              <a:tblGrid>
                <a:gridCol w="190276"/>
                <a:gridCol w="347934"/>
                <a:gridCol w="347934"/>
                <a:gridCol w="347934"/>
                <a:gridCol w="347934"/>
                <a:gridCol w="347934"/>
                <a:gridCol w="347934"/>
                <a:gridCol w="347934"/>
                <a:gridCol w="347934"/>
                <a:gridCol w="347934"/>
                <a:gridCol w="326188"/>
              </a:tblGrid>
              <a:tr h="108783">
                <a:tc>
                  <a:txBody>
                    <a:bodyPr/>
                    <a:lstStyle/>
                    <a:p>
                      <a:pPr algn="r" fontAlgn="b"/>
                      <a:r>
                        <a:rPr lang="en-US" sz="600" b="0" i="0" u="none" strike="noStrike">
                          <a:solidFill>
                            <a:srgbClr val="000000"/>
                          </a:solidFill>
                          <a:effectLst/>
                          <a:latin typeface="Calibri" panose="020F0502020204030204" pitchFamily="34" charset="0"/>
                        </a:rPr>
                        <a:t>4.1</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633.4E-12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92.8E-3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131.1E-3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166.0E-3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198.2E-3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228.3E-3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256.7E-3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283.5E-3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54.4E-3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4.2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635.9E-12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92.8E-3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131.2E-3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166.1E-3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198.4E-3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228.5E-3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256.9E-3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283.8E-3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53.3E-3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4.3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638.4E-12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92.9E-3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131.3E-3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166.3E-3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198.6E-3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228.7E-3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257.1E-3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284.1E-3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52.2E-3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4.4</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640.9E-12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49.9E-3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93.0E-3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131.4E-3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166.4E-3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198.8E-3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229.0E-3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257.4E-3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284.3E-3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51.1E-3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4.5</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643.4E-12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93.1E-3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131.6E-3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166.6E-3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198.9E-3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229.2E-3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257.6E-3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284.6E-3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50.0E-3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4.6</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645.8E-12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93.2E-3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131.7E-3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166.7E-3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199.1E-3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229.4E-3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257.9E-3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284.9E-3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48.9E-3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4.7</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648.4E-12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93.3E-3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131.8E-3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166.9E-3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199.3E-3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229.6E-3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258.1E-3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285.2E-3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47.8E-3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4.8</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650.9E-12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93.4E-3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131.9E-3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167.1E-3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199.5E-3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229.8E-3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258.4E-3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285.4E-3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46.7E-3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4.9</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653.4E-12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93.5E-3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132.1E-3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167.2E-3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199.7E-3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230.0E-3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258.6E-3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285.7E-3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45.6E-3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5</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655.9E-12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93.6E-3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132.2E-3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167.4E-3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199.9E-3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230.3E-3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258.9E-3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286.0E-3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44.4E-3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5.1</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658.4E-12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93.6E-3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132.3E-3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167.5E-3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200.1E-3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230.5E-3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259.1E-3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286.2E-3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43.3E-3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5.2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660.9E-12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93.7E-3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132.4E-3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167.7E-3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200.3E-3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230.7E-3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259.4E-3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286.5E-3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42.2E-3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5.3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663.5E-12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93.8E-3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132.6E-3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167.9E-3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200.5E-3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230.9E-3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259.6E-3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286.8E-3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41.1E-3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5.4</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666.0E-12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93.9E-3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132.7E-3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168.0E-3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200.7E-3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231.1E-3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259.8E-3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287.1E-3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40.0E-3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5.5</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668.5E-12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94.0E-3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132.8E-3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168.2E-3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200.8E-3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231.4E-3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260.1E-3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287.3E-3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38.9E-3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5.6</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671.0E-12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94.1E-3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132.9E-3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168.3E-3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201.0E-3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231.6E-3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260.3E-3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287.6E-3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37.8E-3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5.7</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673.6E-12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94.2E-3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133.1E-3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168.5E-3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201.2E-3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231.8E-3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260.6E-3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287.9E-3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36.7E-3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5.8</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676.1E-12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94.3E-3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133.2E-3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168.7E-3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201.4E-3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232.0E-3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260.8E-3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288.1E-3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35.6E-3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5.9</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678.7E-12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94.4E-3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133.3E-3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168.8E-3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201.6E-3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232.2E-3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261.1E-3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288.4E-3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34.4E-3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6</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681.3E-12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94.4E-3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133.4E-3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169.0E-3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201.8E-3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232.5E-3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261.3E-3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288.7E-3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33.3E-3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6.1</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683.8E-12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94.5E-3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133.6E-3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169.1E-3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202.0E-3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232.7E-3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261.6E-3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289.0E-3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32.2E-3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6.2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686.4E-12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94.6E-3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133.7E-3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169.3E-3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202.2E-3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232.9E-3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261.8E-3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289.2E-3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31.1E-3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6.3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688.9E-12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94.7E-3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133.8E-3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169.4E-3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202.4E-3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233.1E-3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262.1E-3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289.5E-3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30.0E-3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6.4</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691.5E-12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94.8E-3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134.0E-3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169.6E-3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202.6E-3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233.3E-3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262.3E-3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289.8E-3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28.9E-3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6.5</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694.1E-12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50.9E-3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94.9E-3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134.1E-3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169.8E-3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202.7E-3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233.5E-3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262.6E-3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290.0E-3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27.8E-3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6.6</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696.7E-12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95.0E-3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134.2E-3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169.9E-3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202.9E-3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233.8E-3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262.8E-3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290.3E-3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26.7E-3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6.7</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699.3E-12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95.1E-3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134.3E-3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170.1E-3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203.1E-3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234.0E-3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263.0E-3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290.6E-3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25.6E-3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6.8</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701.9E-12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95.2E-3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134.5E-3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170.2E-3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203.3E-3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234.2E-3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263.3E-3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290.9E-3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24.4E-3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6.9</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704.5E-12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95.2E-3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134.6E-3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170.4E-3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203.5E-3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234.4E-3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263.5E-3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291.1E-3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23.3E-3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7</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707.1E-12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95.3E-3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134.7E-3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170.6E-3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203.7E-3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234.6E-3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263.8E-3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291.4E-3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22.2E-3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7.1</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709.7E-12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95.4E-3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134.8E-3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170.7E-3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203.9E-3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234.9E-3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264.0E-3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291.7E-3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21.1E-3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7.2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712.3E-12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95.5E-3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135.0E-3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170.9E-3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204.1E-3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235.1E-3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264.3E-3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291.9E-3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20.0E-3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7.3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714.9E-12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95.6E-3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135.1E-3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171.0E-3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204.3E-3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235.3E-3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264.5E-3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292.2E-3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18.9E-3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7.4</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717.5E-12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95.7E-3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135.2E-3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171.2E-3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204.4E-3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235.5E-3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264.8E-3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292.5E-3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17.8E-3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7.5</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720.2E-12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95.8E-3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135.3E-3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171.4E-3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204.6E-3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235.7E-3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265.0E-3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292.8E-3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16.7E-3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7.6</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722.8E-12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95.9E-3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135.5E-3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171.5E-3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204.8E-3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235.9E-3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265.3E-3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293.0E-3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15.6E-3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7.7</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725.4E-12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96.0E-3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135.6E-3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171.7E-3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205.0E-3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236.2E-3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265.5E-3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293.3E-3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14.4E-3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7.8</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728.1E-12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96.0E-3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135.7E-3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171.8E-3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205.2E-3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236.4E-3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265.7E-3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293.6E-3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13.3E-3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7.9</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730.7E-12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96.1E-3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135.8E-3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172.0E-3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205.4E-3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236.6E-3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266.0E-3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293.8E-3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12.2E-3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8</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733.3E-12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96.2E-3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136.0E-3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172.1E-3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205.6E-3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236.8E-3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266.2E-3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294.1E-3</a:t>
                      </a:r>
                    </a:p>
                  </a:txBody>
                  <a:tcPr marL="5439" marR="5439" marT="5439" marB="0" anchor="b">
                    <a:lnL>
                      <a:noFill/>
                    </a:lnL>
                    <a:lnR>
                      <a:noFill/>
                    </a:lnR>
                    <a:lnT>
                      <a:noFill/>
                    </a:lnT>
                    <a:lnB>
                      <a:noFill/>
                    </a:lnB>
                  </a:tcPr>
                </a:tc>
                <a:tc>
                  <a:txBody>
                    <a:bodyPr/>
                    <a:lstStyle/>
                    <a:p>
                      <a:pPr algn="r" fontAlgn="b"/>
                      <a:r>
                        <a:rPr lang="en-US" sz="600" b="0" i="0" u="none" strike="noStrike" dirty="0">
                          <a:solidFill>
                            <a:srgbClr val="000000"/>
                          </a:solidFill>
                          <a:effectLst/>
                          <a:latin typeface="Calibri" panose="020F0502020204030204" pitchFamily="34" charset="0"/>
                        </a:rPr>
                        <a:t>11.1E-3</a:t>
                      </a:r>
                    </a:p>
                  </a:txBody>
                  <a:tcPr marL="5439" marR="5439" marT="5439" marB="0" anchor="b">
                    <a:lnL>
                      <a:noFill/>
                    </a:lnL>
                    <a:lnR>
                      <a:noFill/>
                    </a:lnR>
                    <a:lnT>
                      <a:noFill/>
                    </a:lnT>
                    <a:lnB>
                      <a:noFill/>
                    </a:lnB>
                  </a:tcPr>
                </a:tc>
              </a:tr>
            </a:tbl>
          </a:graphicData>
        </a:graphic>
      </p:graphicFrame>
      <p:graphicFrame>
        <p:nvGraphicFramePr>
          <p:cNvPr id="8" name="Table 7"/>
          <p:cNvGraphicFramePr>
            <a:graphicFrameLocks noGrp="1"/>
          </p:cNvGraphicFramePr>
          <p:nvPr>
            <p:extLst/>
          </p:nvPr>
        </p:nvGraphicFramePr>
        <p:xfrm>
          <a:off x="7819099" y="1199134"/>
          <a:ext cx="3647870" cy="4351320"/>
        </p:xfrm>
        <a:graphic>
          <a:graphicData uri="http://schemas.openxmlformats.org/drawingml/2006/table">
            <a:tbl>
              <a:tblPr/>
              <a:tblGrid>
                <a:gridCol w="190276"/>
                <a:gridCol w="347934"/>
                <a:gridCol w="347934"/>
                <a:gridCol w="347934"/>
                <a:gridCol w="347934"/>
                <a:gridCol w="347934"/>
                <a:gridCol w="347934"/>
                <a:gridCol w="347934"/>
                <a:gridCol w="347934"/>
                <a:gridCol w="347934"/>
                <a:gridCol w="326188"/>
              </a:tblGrid>
              <a:tr h="108783">
                <a:tc>
                  <a:txBody>
                    <a:bodyPr/>
                    <a:lstStyle/>
                    <a:p>
                      <a:pPr algn="r" fontAlgn="b"/>
                      <a:r>
                        <a:rPr lang="en-US" sz="600" b="0" i="0" u="none" strike="noStrike">
                          <a:solidFill>
                            <a:srgbClr val="000000"/>
                          </a:solidFill>
                          <a:effectLst/>
                          <a:latin typeface="Calibri" panose="020F0502020204030204" pitchFamily="34" charset="0"/>
                        </a:rPr>
                        <a:t>8.1</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736.0E-12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96.3E-3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136.1E-3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172.3E-3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205.8E-3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237.0E-3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266.5E-3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294.4E-3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10.0E-3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8.2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738.7E-12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96.4E-3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136.2E-3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172.5E-3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206.0E-3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237.3E-3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266.7E-3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294.7E-3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8.9E-3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8.3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741.3E-12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96.5E-3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136.3E-3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172.6E-3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206.2E-3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237.5E-3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267.0E-3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294.9E-3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7.8E-3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8.4</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744.0E-12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96.6E-3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136.5E-3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172.8E-3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206.3E-3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237.7E-3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267.2E-3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295.2E-3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6.7E-3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8.5</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746.7E-12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96.7E-3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136.6E-3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172.9E-3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206.5E-3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237.9E-3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267.5E-3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295.5E-3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5.6E-3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8.6</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749.3E-12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51.9E-3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96.7E-3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136.7E-3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173.1E-3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206.7E-3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238.1E-3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267.7E-3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295.7E-3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4.4E-3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8.7</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752.0E-12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96.8E-3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136.8E-3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173.3E-3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206.9E-3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238.4E-3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268.0E-3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296.0E-3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3.3E-3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8.8</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754.7E-12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96.9E-3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137.0E-3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173.4E-3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207.1E-3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238.6E-3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268.2E-3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296.3E-3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2.2E-3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8.9</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757.4E-12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97.0E-3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137.1E-3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173.6E-3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207.3E-3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238.8E-3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268.5E-3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296.6E-3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1.1E-3</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9</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760.1E-12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97.1E-3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137.2E-3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173.7E-3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207.5E-3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239.0E-3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268.7E-3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296.8E-3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9.1</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762.8E-12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97.2E-3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137.3E-3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173.9E-3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207.7E-3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239.2E-3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268.9E-3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297.1E-3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9.2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765.5E-12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97.3E-3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137.5E-3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174.1E-3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207.9E-3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239.4E-3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269.2E-3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297.4E-3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9.3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768.2E-12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97.4E-3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137.6E-3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174.2E-3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208.1E-3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239.7E-3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269.4E-3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297.6E-3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9.4</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770.9E-12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97.5E-3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137.7E-3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174.4E-3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208.2E-3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239.9E-3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269.7E-3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297.9E-3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9.5</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773.6E-12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97.5E-3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137.8E-3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174.5E-3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208.4E-3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240.1E-3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269.9E-3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298.2E-3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9.6</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776.3E-12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97.6E-3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138.0E-3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174.7E-3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208.6E-3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240.3E-3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270.2E-3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298.5E-3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9.7</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779.1E-12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97.7E-3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138.1E-3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174.8E-3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208.8E-3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240.5E-3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270.4E-3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298.7E-3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9.8</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781.8E-12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97.8E-3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138.2E-3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175.0E-3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209.0E-3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240.8E-3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270.7E-3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299.0E-3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9.9</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784.5E-12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97.9E-3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138.3E-3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175.2E-3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209.2E-3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241.0E-3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270.9E-3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299.3E-3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10</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787.3E-12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98.0E-3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138.5E-3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175.3E-3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209.4E-3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241.2E-3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271.2E-3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299.6E-3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10.1</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790.0E-12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98.1E-3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138.6E-3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175.5E-3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209.6E-3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241.4E-3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271.4E-3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299.8E-3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10.2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792.8E-12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98.2E-3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138.7E-3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175.6E-3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209.8E-3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241.6E-3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271.6E-3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300.1E-3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10.3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795.5E-12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98.3E-3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138.8E-3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175.8E-3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210.0E-3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241.9E-3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271.9E-3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300.4E-3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10.4</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798.3E-12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98.3E-3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139.0E-3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176.0E-3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210.1E-3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242.1E-3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272.1E-3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300.6E-3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10.5</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801.0E-12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98.4E-3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139.1E-3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176.1E-3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210.3E-3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242.3E-3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272.4E-3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300.9E-3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10.6</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803.8E-12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98.5E-3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139.2E-3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176.3E-3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210.5E-3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242.5E-3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272.6E-3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301.2E-3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10.7</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806.6E-12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52.9E-3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98.6E-3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139.3E-3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176.4E-3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210.7E-3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242.7E-3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272.9E-3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301.5E-3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10.8</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809.4E-12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53.0E-3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98.7E-3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139.5E-3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176.6E-3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210.9E-3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242.9E-3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273.1E-3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301.7E-3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10.9</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812.1E-12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53.0E-3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98.8E-3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139.6E-3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176.8E-3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211.1E-3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243.2E-3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273.4E-3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302.0E-3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11</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814.9E-12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53.1E-3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98.9E-3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139.7E-3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176.9E-3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211.3E-3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243.4E-3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273.6E-3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302.3E-3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11.1</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817.7E-12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53.1E-3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99.0E-3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139.8E-3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177.1E-3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211.5E-3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243.6E-3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273.9E-3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302.5E-3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820.5E-12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53.2E-3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99.1E-3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140.0E-3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177.2E-3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211.7E-3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243.8E-3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274.1E-3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302.8E-3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11.3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823.3E-12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53.2E-3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99.1E-3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140.1E-3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177.4E-3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211.8E-3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244.0E-3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274.4E-3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303.1E-3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11.4</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826.1E-12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53.2E-3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99.2E-3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140.2E-3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177.5E-3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212.0E-3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244.3E-3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274.6E-3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303.4E-3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11.5</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828.9E-12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53.3E-3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99.3E-3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140.3E-3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177.7E-3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212.2E-3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244.5E-3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274.8E-3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303.6E-3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11.6</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831.7E-12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53.3E-3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99.4E-3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140.5E-3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177.9E-3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212.4E-3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244.7E-3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275.1E-3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303.9E-3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11.7</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834.5E-12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53.4E-3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99.5E-3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140.6E-3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178.0E-3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212.6E-3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244.9E-3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275.3E-3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304.2E-3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11.8</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837.3E-12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53.4E-3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99.6E-3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140.7E-3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178.2E-3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212.8E-3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245.1E-3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275.6E-3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304.4E-3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11.9</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840.2E-12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53.5E-3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99.7E-3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140.8E-3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178.3E-3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213.0E-3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245.3E-3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275.8E-3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304.7E-3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r h="108783">
                <a:tc>
                  <a:txBody>
                    <a:bodyPr/>
                    <a:lstStyle/>
                    <a:p>
                      <a:pPr algn="r" fontAlgn="b"/>
                      <a:r>
                        <a:rPr lang="en-US" sz="600" b="0" i="0" u="none" strike="noStrike">
                          <a:solidFill>
                            <a:srgbClr val="000000"/>
                          </a:solidFill>
                          <a:effectLst/>
                          <a:latin typeface="Calibri" panose="020F0502020204030204" pitchFamily="34" charset="0"/>
                        </a:rPr>
                        <a:t>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843.0E-12</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53.5E-3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99.8E-3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141.0E-3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178.5E-3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213.2E-3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245.6E-3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276.1E-3</a:t>
                      </a:r>
                    </a:p>
                  </a:txBody>
                  <a:tcPr marL="5439" marR="5439" marT="5439" marB="0" anchor="b">
                    <a:lnL>
                      <a:noFill/>
                    </a:lnL>
                    <a:lnR>
                      <a:noFill/>
                    </a:lnR>
                    <a:lnT>
                      <a:noFill/>
                    </a:lnT>
                    <a:lnB>
                      <a:noFill/>
                    </a:lnB>
                  </a:tcPr>
                </a:tc>
                <a:tc>
                  <a:txBody>
                    <a:bodyPr/>
                    <a:lstStyle/>
                    <a:p>
                      <a:pPr algn="r" fontAlgn="b"/>
                      <a:r>
                        <a:rPr lang="en-US" sz="600" b="0" i="0" u="none" strike="noStrike">
                          <a:solidFill>
                            <a:srgbClr val="000000"/>
                          </a:solidFill>
                          <a:effectLst/>
                          <a:latin typeface="Calibri" panose="020F0502020204030204" pitchFamily="34" charset="0"/>
                        </a:rPr>
                        <a:t>305.0E-3</a:t>
                      </a:r>
                    </a:p>
                  </a:txBody>
                  <a:tcPr marL="5439" marR="5439" marT="5439" marB="0" anchor="b">
                    <a:lnL>
                      <a:noFill/>
                    </a:lnL>
                    <a:lnR>
                      <a:noFill/>
                    </a:lnR>
                    <a:lnT>
                      <a:noFill/>
                    </a:lnT>
                    <a:lnB>
                      <a:noFill/>
                    </a:lnB>
                  </a:tcPr>
                </a:tc>
                <a:tc>
                  <a:txBody>
                    <a:bodyPr/>
                    <a:lstStyle/>
                    <a:p>
                      <a:pPr algn="r" fontAlgn="b"/>
                      <a:r>
                        <a:rPr lang="en-US" sz="600" b="0" i="0" u="none" strike="noStrike" dirty="0">
                          <a:solidFill>
                            <a:srgbClr val="000000"/>
                          </a:solidFill>
                          <a:effectLst/>
                          <a:latin typeface="Calibri" panose="020F0502020204030204" pitchFamily="34" charset="0"/>
                        </a:rPr>
                        <a:t>0.0</a:t>
                      </a:r>
                    </a:p>
                  </a:txBody>
                  <a:tcPr marL="5439" marR="5439" marT="5439" marB="0" anchor="b">
                    <a:lnL>
                      <a:noFill/>
                    </a:lnL>
                    <a:lnR>
                      <a:noFill/>
                    </a:lnR>
                    <a:lnT>
                      <a:noFill/>
                    </a:lnT>
                    <a:lnB>
                      <a:noFill/>
                    </a:lnB>
                  </a:tcPr>
                </a:tc>
              </a:tr>
            </a:tbl>
          </a:graphicData>
        </a:graphic>
      </p:graphicFrame>
      <p:sp>
        <p:nvSpPr>
          <p:cNvPr id="10" name="TextBox 9"/>
          <p:cNvSpPr txBox="1"/>
          <p:nvPr/>
        </p:nvSpPr>
        <p:spPr>
          <a:xfrm>
            <a:off x="4720056" y="5744891"/>
            <a:ext cx="2519073" cy="646331"/>
          </a:xfrm>
          <a:prstGeom prst="rect">
            <a:avLst/>
          </a:prstGeom>
          <a:solidFill>
            <a:schemeClr val="accent4">
              <a:lumMod val="40000"/>
              <a:lumOff val="60000"/>
            </a:schemeClr>
          </a:solidFill>
        </p:spPr>
        <p:txBody>
          <a:bodyPr wrap="square" rtlCol="0">
            <a:spAutoFit/>
          </a:bodyPr>
          <a:lstStyle/>
          <a:p>
            <a:pPr algn="ctr" defTabSz="914400"/>
            <a:r>
              <a:rPr lang="en-US" dirty="0">
                <a:solidFill>
                  <a:prstClr val="black"/>
                </a:solidFill>
              </a:rPr>
              <a:t>Data from Characteristic Curve</a:t>
            </a:r>
          </a:p>
        </p:txBody>
      </p:sp>
    </p:spTree>
    <p:extLst>
      <p:ext uri="{BB962C8B-B14F-4D97-AF65-F5344CB8AC3E}">
        <p14:creationId xmlns:p14="http://schemas.microsoft.com/office/powerpoint/2010/main" val="17898418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Engineering\2015 Fall\EECT 121\week 11\DC Power Supply.JPG"/>
          <p:cNvPicPr>
            <a:picLocks noChangeAspect="1" noChangeArrowheads="1"/>
          </p:cNvPicPr>
          <p:nvPr/>
        </p:nvPicPr>
        <p:blipFill>
          <a:blip r:embed="rId2" cstate="print"/>
          <a:srcRect l="32366" t="26708" r="31140" b="45152"/>
          <a:stretch>
            <a:fillRect/>
          </a:stretch>
        </p:blipFill>
        <p:spPr bwMode="auto">
          <a:xfrm>
            <a:off x="9079178" y="98620"/>
            <a:ext cx="2458412" cy="1421841"/>
          </a:xfrm>
          <a:prstGeom prst="rect">
            <a:avLst/>
          </a:prstGeom>
          <a:noFill/>
        </p:spPr>
      </p:pic>
      <p:pic>
        <p:nvPicPr>
          <p:cNvPr id="2052" name="Picture 4" descr="E:\Engineering\2015 Fall\EECT 121\week 11\DSCN2573.JPG"/>
          <p:cNvPicPr>
            <a:picLocks noChangeAspect="1" noChangeArrowheads="1"/>
          </p:cNvPicPr>
          <p:nvPr/>
        </p:nvPicPr>
        <p:blipFill>
          <a:blip r:embed="rId3" cstate="print"/>
          <a:srcRect l="17591" t="21443" r="22834" b="22640"/>
          <a:stretch>
            <a:fillRect/>
          </a:stretch>
        </p:blipFill>
        <p:spPr bwMode="auto">
          <a:xfrm>
            <a:off x="5253319" y="3809996"/>
            <a:ext cx="3307978" cy="2328817"/>
          </a:xfrm>
          <a:prstGeom prst="rect">
            <a:avLst/>
          </a:prstGeom>
          <a:noFill/>
        </p:spPr>
      </p:pic>
      <p:pic>
        <p:nvPicPr>
          <p:cNvPr id="2053" name="Picture 5" descr="E:\Engineering\2015 Fall\EECT 121\week 11\Function Generator.JPG"/>
          <p:cNvPicPr>
            <a:picLocks noChangeAspect="1" noChangeArrowheads="1"/>
          </p:cNvPicPr>
          <p:nvPr/>
        </p:nvPicPr>
        <p:blipFill>
          <a:blip r:embed="rId4" cstate="print"/>
          <a:srcRect l="17046" t="38397" r="8331" b="21934"/>
          <a:stretch>
            <a:fillRect/>
          </a:stretch>
        </p:blipFill>
        <p:spPr bwMode="auto">
          <a:xfrm>
            <a:off x="8534400" y="2076932"/>
            <a:ext cx="3505200" cy="1397602"/>
          </a:xfrm>
          <a:prstGeom prst="rect">
            <a:avLst/>
          </a:prstGeom>
          <a:noFill/>
        </p:spPr>
      </p:pic>
      <p:graphicFrame>
        <p:nvGraphicFramePr>
          <p:cNvPr id="8" name="Table 7"/>
          <p:cNvGraphicFramePr>
            <a:graphicFrameLocks noGrp="1"/>
          </p:cNvGraphicFramePr>
          <p:nvPr/>
        </p:nvGraphicFramePr>
        <p:xfrm>
          <a:off x="9309466" y="3887573"/>
          <a:ext cx="2717800" cy="2820358"/>
        </p:xfrm>
        <a:graphic>
          <a:graphicData uri="http://schemas.openxmlformats.org/drawingml/2006/table">
            <a:tbl>
              <a:tblPr/>
              <a:tblGrid>
                <a:gridCol w="889000"/>
                <a:gridCol w="609600"/>
                <a:gridCol w="609600"/>
                <a:gridCol w="609600"/>
              </a:tblGrid>
              <a:tr h="229558">
                <a:tc>
                  <a:txBody>
                    <a:bodyPr/>
                    <a:lstStyle/>
                    <a:p>
                      <a:pPr algn="l" fontAlgn="b"/>
                      <a:r>
                        <a:rPr lang="en-US" sz="1100" b="0" i="0" u="none" strike="noStrike" dirty="0">
                          <a:solidFill>
                            <a:srgbClr val="000000"/>
                          </a:solidFill>
                          <a:latin typeface="Calibri"/>
                        </a:rPr>
                        <a:t> </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l" fontAlgn="b"/>
                      <a:r>
                        <a:rPr lang="en-US" sz="1100" b="0" i="0" u="none" strike="noStrike">
                          <a:solidFill>
                            <a:srgbClr val="000000"/>
                          </a:solidFill>
                          <a:latin typeface="Calibri"/>
                        </a:rPr>
                        <a:t>Measured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l" fontAlgn="b"/>
                      <a:r>
                        <a:rPr lang="en-US" sz="1100" b="0" i="0" u="none" strike="noStrike">
                          <a:solidFill>
                            <a:srgbClr val="000000"/>
                          </a:solidFill>
                          <a:latin typeface="Calibri"/>
                        </a:rPr>
                        <a:t>Expected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182880">
                <a:tc>
                  <a:txBody>
                    <a:bodyPr/>
                    <a:lstStyle/>
                    <a:p>
                      <a:pPr algn="l" fontAlgn="b"/>
                      <a:r>
                        <a:rPr lang="en-US" sz="1100" b="0" i="0" u="none" strike="noStrike">
                          <a:solidFill>
                            <a:srgbClr val="000000"/>
                          </a:solidFill>
                          <a:latin typeface="Calibri"/>
                        </a:rPr>
                        <a:t>Capacitor</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1.008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l-GR" sz="1100" b="0" i="0" u="none" strike="noStrike">
                          <a:solidFill>
                            <a:srgbClr val="000000"/>
                          </a:solidFill>
                          <a:latin typeface="Calibri"/>
                        </a:rPr>
                        <a:t>μ</a:t>
                      </a:r>
                      <a:r>
                        <a:rPr lang="en-US" sz="1100" b="0" i="0" u="none" strike="noStrike">
                          <a:solidFill>
                            <a:srgbClr val="000000"/>
                          </a:solidFill>
                          <a:latin typeface="Calibri"/>
                        </a:rPr>
                        <a:t>F</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Capacitor</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1.029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l-GR" sz="1100" b="0" i="0" u="none" strike="noStrike">
                          <a:solidFill>
                            <a:srgbClr val="000000"/>
                          </a:solidFill>
                          <a:latin typeface="Calibri"/>
                        </a:rPr>
                        <a:t>μ</a:t>
                      </a:r>
                      <a:r>
                        <a:rPr lang="en-US" sz="1100" b="0" i="0" u="none" strike="noStrike">
                          <a:solidFill>
                            <a:srgbClr val="000000"/>
                          </a:solidFill>
                          <a:latin typeface="Calibri"/>
                        </a:rPr>
                        <a:t>F</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Capacitor</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37.92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47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l-GR" sz="1100" b="0" i="0" u="none" strike="noStrike">
                          <a:solidFill>
                            <a:srgbClr val="000000"/>
                          </a:solidFill>
                          <a:latin typeface="Calibri"/>
                        </a:rPr>
                        <a:t>μ</a:t>
                      </a:r>
                      <a:r>
                        <a:rPr lang="en-US" sz="1100" b="0" i="0" u="none" strike="noStrike">
                          <a:solidFill>
                            <a:srgbClr val="000000"/>
                          </a:solidFill>
                          <a:latin typeface="Calibri"/>
                        </a:rPr>
                        <a:t>F</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b"/>
                      <a:r>
                        <a:rPr lang="en-US" sz="1100" b="0" i="0" u="none" strike="noStrike">
                          <a:solidFill>
                            <a:srgbClr val="000000"/>
                          </a:solidFill>
                          <a:latin typeface="Calibri"/>
                        </a:rPr>
                        <a:t>Capacitor</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18.474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l-GR" sz="1100" b="0" i="0" u="none" strike="noStrike">
                          <a:solidFill>
                            <a:srgbClr val="000000"/>
                          </a:solidFill>
                          <a:latin typeface="Calibri"/>
                        </a:rPr>
                        <a:t>μ</a:t>
                      </a:r>
                      <a:r>
                        <a:rPr lang="en-US" sz="1100" b="0" i="0" u="none" strike="noStrike">
                          <a:solidFill>
                            <a:srgbClr val="000000"/>
                          </a:solidFill>
                          <a:latin typeface="Calibri"/>
                        </a:rPr>
                        <a:t>F</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l" fontAlgn="b"/>
                      <a:r>
                        <a:rPr lang="en-US" sz="1100" b="0" i="0" u="none" strike="noStrike">
                          <a:solidFill>
                            <a:srgbClr val="000000"/>
                          </a:solidFill>
                          <a:latin typeface="Calibri"/>
                        </a:rPr>
                        <a:t>Resistors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983.0E+0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1.0E+3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l-GR" sz="1100" b="0" i="0" u="none" strike="noStrike">
                          <a:solidFill>
                            <a:srgbClr val="000000"/>
                          </a:solidFill>
                          <a:latin typeface="Calibri"/>
                        </a:rPr>
                        <a:t>Ω</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Resistors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21.6E+3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22.0E+3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l-GR" sz="1100" b="0" i="0" u="none" strike="noStrike">
                          <a:solidFill>
                            <a:srgbClr val="000000"/>
                          </a:solidFill>
                          <a:latin typeface="Calibri"/>
                        </a:rPr>
                        <a:t>Ω</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Resistors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152.1E+3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150.0E+3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l-GR" sz="1100" b="0" i="0" u="none" strike="noStrike">
                          <a:solidFill>
                            <a:srgbClr val="000000"/>
                          </a:solidFill>
                          <a:latin typeface="Calibri"/>
                        </a:rPr>
                        <a:t>Ω</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Resistors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49.7E+0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47.0E+0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l-GR" sz="1100" b="0" i="0" u="none" strike="noStrike">
                          <a:solidFill>
                            <a:srgbClr val="000000"/>
                          </a:solidFill>
                          <a:latin typeface="Calibri"/>
                        </a:rPr>
                        <a:t>Ω</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b"/>
                      <a:r>
                        <a:rPr lang="en-US" sz="1100" b="0" i="0" u="none" strike="noStrike">
                          <a:solidFill>
                            <a:srgbClr val="000000"/>
                          </a:solidFill>
                          <a:latin typeface="Calibri"/>
                        </a:rPr>
                        <a:t>Resistors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46.3E+0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47.0E+0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l-GR" sz="1100" b="0" i="0" u="none" strike="noStrike">
                          <a:solidFill>
                            <a:srgbClr val="000000"/>
                          </a:solidFill>
                          <a:latin typeface="Calibri"/>
                        </a:rPr>
                        <a:t>Ω</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Vb</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220.0E-3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220.0E-3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latin typeface="Calibri"/>
                        </a:rPr>
                        <a:t>V</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Vcc</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9.0E+0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9.0E+0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latin typeface="Calibri"/>
                        </a:rPr>
                        <a:t>V</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Vout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2.87E-03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2.20E-03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latin typeface="Calibri"/>
                        </a:rPr>
                        <a:t>V</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l-GR" sz="1100" b="0" i="0" u="none" strike="noStrike">
                          <a:solidFill>
                            <a:srgbClr val="000000"/>
                          </a:solidFill>
                          <a:latin typeface="Calibri"/>
                        </a:rPr>
                        <a:t>β</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10.0E+0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13.0E+0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latin typeface="Calibri"/>
                        </a:rPr>
                        <a:t>V</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b"/>
                      <a:r>
                        <a:rPr lang="en-US" sz="1100" b="0" i="0" u="none" strike="noStrike" dirty="0">
                          <a:solidFill>
                            <a:srgbClr val="000000"/>
                          </a:solidFill>
                          <a:latin typeface="Calibri"/>
                        </a:rPr>
                        <a:t>Freq</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1014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latin typeface="Calibri"/>
                        </a:rPr>
                        <a:t>Hz</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pSp>
        <p:nvGrpSpPr>
          <p:cNvPr id="44" name="Group 43"/>
          <p:cNvGrpSpPr/>
          <p:nvPr/>
        </p:nvGrpSpPr>
        <p:grpSpPr>
          <a:xfrm>
            <a:off x="46655" y="146181"/>
            <a:ext cx="5987142" cy="4831977"/>
            <a:chOff x="124408" y="762000"/>
            <a:chExt cx="5987142" cy="4831977"/>
          </a:xfrm>
        </p:grpSpPr>
        <p:pic>
          <p:nvPicPr>
            <p:cNvPr id="2050" name="Picture 2" descr="E:\Engineering\2015 Fall\EECT 121\week 11\Circuit pic 2.JPG"/>
            <p:cNvPicPr>
              <a:picLocks noChangeAspect="1" noChangeArrowheads="1"/>
            </p:cNvPicPr>
            <p:nvPr/>
          </p:nvPicPr>
          <p:blipFill>
            <a:blip r:embed="rId5" cstate="print"/>
            <a:srcRect l="30800" r="21472"/>
            <a:stretch>
              <a:fillRect/>
            </a:stretch>
          </p:blipFill>
          <p:spPr bwMode="auto">
            <a:xfrm>
              <a:off x="1837764" y="762000"/>
              <a:ext cx="3074715" cy="4831977"/>
            </a:xfrm>
            <a:prstGeom prst="rect">
              <a:avLst/>
            </a:prstGeom>
            <a:noFill/>
          </p:spPr>
        </p:pic>
        <p:sp>
          <p:nvSpPr>
            <p:cNvPr id="9" name="TextBox 8"/>
            <p:cNvSpPr txBox="1"/>
            <p:nvPr/>
          </p:nvSpPr>
          <p:spPr>
            <a:xfrm>
              <a:off x="314304" y="4321285"/>
              <a:ext cx="1524000"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47</a:t>
              </a:r>
              <a:r>
                <a:rPr lang="el-GR" dirty="0">
                  <a:solidFill>
                    <a:prstClr val="black"/>
                  </a:solidFill>
                </a:rPr>
                <a:t>Ω</a:t>
              </a:r>
              <a:r>
                <a:rPr lang="en-US" dirty="0">
                  <a:solidFill>
                    <a:prstClr val="black"/>
                  </a:solidFill>
                </a:rPr>
                <a:t> Resistor</a:t>
              </a:r>
            </a:p>
          </p:txBody>
        </p:sp>
        <p:cxnSp>
          <p:nvCxnSpPr>
            <p:cNvPr id="10" name="Straight Arrow Connector 9"/>
            <p:cNvCxnSpPr/>
            <p:nvPr/>
          </p:nvCxnSpPr>
          <p:spPr>
            <a:xfrm flipV="1">
              <a:off x="1814896" y="4030824"/>
              <a:ext cx="993618" cy="291079"/>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07062" y="3811211"/>
              <a:ext cx="1800635"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150k</a:t>
              </a:r>
              <a:r>
                <a:rPr lang="el-GR" dirty="0">
                  <a:solidFill>
                    <a:prstClr val="black"/>
                  </a:solidFill>
                </a:rPr>
                <a:t>Ω</a:t>
              </a:r>
              <a:r>
                <a:rPr lang="en-US" dirty="0">
                  <a:solidFill>
                    <a:prstClr val="black"/>
                  </a:solidFill>
                </a:rPr>
                <a:t> Resistor</a:t>
              </a:r>
            </a:p>
          </p:txBody>
        </p:sp>
        <p:cxnSp>
          <p:nvCxnSpPr>
            <p:cNvPr id="15" name="Straight Arrow Connector 14"/>
            <p:cNvCxnSpPr/>
            <p:nvPr/>
          </p:nvCxnSpPr>
          <p:spPr>
            <a:xfrm flipH="1" flipV="1">
              <a:off x="3489649" y="3508310"/>
              <a:ext cx="297116" cy="30352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78090" y="1819469"/>
              <a:ext cx="497633" cy="41365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19102" y="1593636"/>
              <a:ext cx="1377649"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1k</a:t>
              </a:r>
              <a:r>
                <a:rPr lang="el-GR" dirty="0">
                  <a:solidFill>
                    <a:prstClr val="black"/>
                  </a:solidFill>
                </a:rPr>
                <a:t>Ω</a:t>
              </a:r>
              <a:r>
                <a:rPr lang="en-US" dirty="0">
                  <a:solidFill>
                    <a:prstClr val="black"/>
                  </a:solidFill>
                </a:rPr>
                <a:t> Resistor</a:t>
              </a:r>
            </a:p>
          </p:txBody>
        </p:sp>
        <p:sp>
          <p:nvSpPr>
            <p:cNvPr id="20" name="TextBox 19"/>
            <p:cNvSpPr txBox="1"/>
            <p:nvPr/>
          </p:nvSpPr>
          <p:spPr>
            <a:xfrm>
              <a:off x="4183397" y="2433391"/>
              <a:ext cx="1648236"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22k</a:t>
              </a:r>
              <a:r>
                <a:rPr lang="el-GR" dirty="0">
                  <a:solidFill>
                    <a:prstClr val="black"/>
                  </a:solidFill>
                </a:rPr>
                <a:t>Ω</a:t>
              </a:r>
              <a:r>
                <a:rPr lang="en-US" dirty="0">
                  <a:solidFill>
                    <a:prstClr val="black"/>
                  </a:solidFill>
                </a:rPr>
                <a:t> Resistor</a:t>
              </a:r>
            </a:p>
          </p:txBody>
        </p:sp>
        <p:cxnSp>
          <p:nvCxnSpPr>
            <p:cNvPr id="21" name="Straight Arrow Connector 20"/>
            <p:cNvCxnSpPr/>
            <p:nvPr/>
          </p:nvCxnSpPr>
          <p:spPr>
            <a:xfrm flipH="1">
              <a:off x="3228392" y="2797905"/>
              <a:ext cx="934708" cy="57262"/>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844386" y="1637179"/>
              <a:ext cx="1524000"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47</a:t>
              </a:r>
              <a:r>
                <a:rPr lang="el-GR" dirty="0">
                  <a:solidFill>
                    <a:prstClr val="black"/>
                  </a:solidFill>
                </a:rPr>
                <a:t>Ω</a:t>
              </a:r>
              <a:r>
                <a:rPr lang="en-US" dirty="0">
                  <a:solidFill>
                    <a:prstClr val="black"/>
                  </a:solidFill>
                </a:rPr>
                <a:t> Resistor</a:t>
              </a:r>
            </a:p>
          </p:txBody>
        </p:sp>
        <p:cxnSp>
          <p:nvCxnSpPr>
            <p:cNvPr id="24" name="Straight Arrow Connector 23"/>
            <p:cNvCxnSpPr/>
            <p:nvPr/>
          </p:nvCxnSpPr>
          <p:spPr>
            <a:xfrm flipH="1">
              <a:off x="3536302" y="2007913"/>
              <a:ext cx="312667" cy="33407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6615" y="2358745"/>
              <a:ext cx="1524000"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1</a:t>
              </a:r>
              <a:r>
                <a:rPr lang="el-GR" dirty="0">
                  <a:solidFill>
                    <a:prstClr val="black"/>
                  </a:solidFill>
                </a:rPr>
                <a:t>μ</a:t>
              </a:r>
              <a:r>
                <a:rPr lang="en-US" dirty="0">
                  <a:solidFill>
                    <a:prstClr val="black"/>
                  </a:solidFill>
                </a:rPr>
                <a:t>F Capacitor</a:t>
              </a:r>
            </a:p>
          </p:txBody>
        </p:sp>
        <p:cxnSp>
          <p:nvCxnSpPr>
            <p:cNvPr id="27" name="Straight Arrow Connector 26"/>
            <p:cNvCxnSpPr/>
            <p:nvPr/>
          </p:nvCxnSpPr>
          <p:spPr>
            <a:xfrm flipV="1">
              <a:off x="1715370" y="2435290"/>
              <a:ext cx="999838" cy="10757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706039" y="2533537"/>
              <a:ext cx="458663" cy="33096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052735" y="3688703"/>
              <a:ext cx="525624" cy="26747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61257" y="3798770"/>
              <a:ext cx="1779038"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22</a:t>
              </a:r>
              <a:r>
                <a:rPr lang="el-GR" dirty="0">
                  <a:solidFill>
                    <a:prstClr val="black"/>
                  </a:solidFill>
                </a:rPr>
                <a:t>μ</a:t>
              </a:r>
              <a:r>
                <a:rPr lang="en-US" dirty="0">
                  <a:solidFill>
                    <a:prstClr val="black"/>
                  </a:solidFill>
                </a:rPr>
                <a:t>F Capacitor</a:t>
              </a:r>
            </a:p>
          </p:txBody>
        </p:sp>
        <p:sp>
          <p:nvSpPr>
            <p:cNvPr id="38" name="TextBox 37"/>
            <p:cNvSpPr txBox="1"/>
            <p:nvPr/>
          </p:nvSpPr>
          <p:spPr>
            <a:xfrm>
              <a:off x="124408" y="2924804"/>
              <a:ext cx="1779038"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47</a:t>
              </a:r>
              <a:r>
                <a:rPr lang="el-GR" dirty="0">
                  <a:solidFill>
                    <a:prstClr val="black"/>
                  </a:solidFill>
                </a:rPr>
                <a:t>μ</a:t>
              </a:r>
              <a:r>
                <a:rPr lang="en-US" dirty="0">
                  <a:solidFill>
                    <a:prstClr val="black"/>
                  </a:solidFill>
                </a:rPr>
                <a:t>F Capacitor</a:t>
              </a:r>
            </a:p>
          </p:txBody>
        </p:sp>
        <p:cxnSp>
          <p:nvCxnSpPr>
            <p:cNvPr id="39" name="Straight Arrow Connector 38"/>
            <p:cNvCxnSpPr/>
            <p:nvPr/>
          </p:nvCxnSpPr>
          <p:spPr>
            <a:xfrm>
              <a:off x="1828800" y="3256384"/>
              <a:ext cx="258146" cy="18348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701315" y="2987007"/>
              <a:ext cx="2410235" cy="646331"/>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2N2222  NPN Transistor</a:t>
              </a:r>
            </a:p>
          </p:txBody>
        </p:sp>
        <p:cxnSp>
          <p:nvCxnSpPr>
            <p:cNvPr id="42" name="Straight Arrow Connector 41"/>
            <p:cNvCxnSpPr/>
            <p:nvPr/>
          </p:nvCxnSpPr>
          <p:spPr>
            <a:xfrm flipH="1" flipV="1">
              <a:off x="2612571" y="3051110"/>
              <a:ext cx="1096439" cy="9513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8695765" y="1602717"/>
            <a:ext cx="3352800" cy="369332"/>
          </a:xfrm>
          <a:prstGeom prst="rect">
            <a:avLst/>
          </a:prstGeom>
          <a:solidFill>
            <a:schemeClr val="accent4">
              <a:lumMod val="40000"/>
              <a:lumOff val="60000"/>
            </a:schemeClr>
          </a:solidFill>
        </p:spPr>
        <p:txBody>
          <a:bodyPr wrap="square" rtlCol="0">
            <a:spAutoFit/>
          </a:bodyPr>
          <a:lstStyle/>
          <a:p>
            <a:pPr algn="ctr" defTabSz="914400"/>
            <a:r>
              <a:rPr lang="en-US" dirty="0">
                <a:solidFill>
                  <a:prstClr val="black"/>
                </a:solidFill>
              </a:rPr>
              <a:t>Voltage and frequency settings.</a:t>
            </a:r>
          </a:p>
        </p:txBody>
      </p:sp>
      <p:sp>
        <p:nvSpPr>
          <p:cNvPr id="46" name="TextBox 45"/>
          <p:cNvSpPr txBox="1"/>
          <p:nvPr/>
        </p:nvSpPr>
        <p:spPr>
          <a:xfrm>
            <a:off x="5585029" y="6156783"/>
            <a:ext cx="2519073" cy="646331"/>
          </a:xfrm>
          <a:prstGeom prst="rect">
            <a:avLst/>
          </a:prstGeom>
          <a:solidFill>
            <a:schemeClr val="accent4">
              <a:lumMod val="40000"/>
              <a:lumOff val="60000"/>
            </a:schemeClr>
          </a:solidFill>
        </p:spPr>
        <p:txBody>
          <a:bodyPr wrap="square" rtlCol="0">
            <a:spAutoFit/>
          </a:bodyPr>
          <a:lstStyle/>
          <a:p>
            <a:pPr algn="ctr" defTabSz="914400"/>
            <a:r>
              <a:rPr lang="en-US" dirty="0">
                <a:solidFill>
                  <a:prstClr val="black"/>
                </a:solidFill>
              </a:rPr>
              <a:t>Oscilloscope reading of </a:t>
            </a:r>
            <a:r>
              <a:rPr lang="en-US" dirty="0" err="1">
                <a:solidFill>
                  <a:prstClr val="black"/>
                </a:solidFill>
              </a:rPr>
              <a:t>Vb</a:t>
            </a:r>
            <a:r>
              <a:rPr lang="en-US" dirty="0">
                <a:solidFill>
                  <a:prstClr val="black"/>
                </a:solidFill>
              </a:rPr>
              <a:t> and </a:t>
            </a:r>
            <a:r>
              <a:rPr lang="en-US" dirty="0" err="1">
                <a:solidFill>
                  <a:prstClr val="black"/>
                </a:solidFill>
              </a:rPr>
              <a:t>Vout</a:t>
            </a:r>
            <a:r>
              <a:rPr lang="en-US" dirty="0">
                <a:solidFill>
                  <a:prstClr val="black"/>
                </a:solidFill>
              </a:rPr>
              <a:t>. </a:t>
            </a:r>
          </a:p>
        </p:txBody>
      </p:sp>
    </p:spTree>
    <p:extLst>
      <p:ext uri="{BB962C8B-B14F-4D97-AF65-F5344CB8AC3E}">
        <p14:creationId xmlns:p14="http://schemas.microsoft.com/office/powerpoint/2010/main" val="42706179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Data Sheets:</a:t>
            </a:r>
            <a:br>
              <a:rPr lang="en-US" dirty="0" smtClean="0"/>
            </a:br>
            <a:endParaRPr lang="en-US" dirty="0"/>
          </a:p>
        </p:txBody>
      </p:sp>
      <p:sp>
        <p:nvSpPr>
          <p:cNvPr id="4" name="Rectangle 3"/>
          <p:cNvSpPr/>
          <p:nvPr/>
        </p:nvSpPr>
        <p:spPr>
          <a:xfrm>
            <a:off x="1386383" y="2688858"/>
            <a:ext cx="1254267" cy="369332"/>
          </a:xfrm>
          <a:prstGeom prst="rect">
            <a:avLst/>
          </a:prstGeom>
        </p:spPr>
        <p:txBody>
          <a:bodyPr wrap="square">
            <a:spAutoFit/>
          </a:bodyPr>
          <a:lstStyle/>
          <a:p>
            <a:r>
              <a:rPr lang="en-US" dirty="0">
                <a:hlinkClick r:id="rId2" action="ppaction://hlinkfile"/>
              </a:rPr>
              <a:t>2N2222</a:t>
            </a:r>
            <a:endParaRPr lang="en-US" dirty="0"/>
          </a:p>
        </p:txBody>
      </p:sp>
    </p:spTree>
    <p:extLst>
      <p:ext uri="{BB962C8B-B14F-4D97-AF65-F5344CB8AC3E}">
        <p14:creationId xmlns:p14="http://schemas.microsoft.com/office/powerpoint/2010/main" val="15047213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0583" y="609602"/>
            <a:ext cx="4939958" cy="5642919"/>
          </a:xfrm>
          <a:prstGeom prst="rect">
            <a:avLst/>
          </a:prstGeom>
        </p:spPr>
      </p:pic>
      <p:pic>
        <p:nvPicPr>
          <p:cNvPr id="3" name="Picture 2"/>
          <p:cNvPicPr>
            <a:picLocks noChangeAspect="1"/>
          </p:cNvPicPr>
          <p:nvPr/>
        </p:nvPicPr>
        <p:blipFill>
          <a:blip r:embed="rId3"/>
          <a:stretch>
            <a:fillRect/>
          </a:stretch>
        </p:blipFill>
        <p:spPr>
          <a:xfrm>
            <a:off x="5560542" y="609601"/>
            <a:ext cx="3649362" cy="5642919"/>
          </a:xfrm>
          <a:prstGeom prst="rect">
            <a:avLst/>
          </a:prstGeom>
        </p:spPr>
      </p:pic>
      <p:pic>
        <p:nvPicPr>
          <p:cNvPr id="4" name="Picture 3"/>
          <p:cNvPicPr>
            <a:picLocks noChangeAspect="1"/>
          </p:cNvPicPr>
          <p:nvPr/>
        </p:nvPicPr>
        <p:blipFill>
          <a:blip r:embed="rId4"/>
          <a:stretch>
            <a:fillRect/>
          </a:stretch>
        </p:blipFill>
        <p:spPr>
          <a:xfrm>
            <a:off x="9209904" y="609598"/>
            <a:ext cx="2375292" cy="5642920"/>
          </a:xfrm>
          <a:prstGeom prst="rect">
            <a:avLst/>
          </a:prstGeom>
        </p:spPr>
      </p:pic>
      <p:sp>
        <p:nvSpPr>
          <p:cNvPr id="6" name="Footer Placeholder 5"/>
          <p:cNvSpPr>
            <a:spLocks noGrp="1"/>
          </p:cNvSpPr>
          <p:nvPr>
            <p:ph type="ftr" sz="quarter" idx="11"/>
          </p:nvPr>
        </p:nvSpPr>
        <p:spPr/>
        <p:txBody>
          <a:bodyPr/>
          <a:lstStyle/>
          <a:p>
            <a:r>
              <a:rPr lang="en-US" smtClean="0"/>
              <a:t>EECT 121-50C Lab Notebook</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23</a:t>
            </a:fld>
            <a:endParaRPr lang="en-US" dirty="0"/>
          </a:p>
        </p:txBody>
      </p:sp>
      <p:sp>
        <p:nvSpPr>
          <p:cNvPr id="5" name="Rectangle 4"/>
          <p:cNvSpPr/>
          <p:nvPr/>
        </p:nvSpPr>
        <p:spPr>
          <a:xfrm>
            <a:off x="4948351" y="0"/>
            <a:ext cx="6096000" cy="523220"/>
          </a:xfrm>
          <a:prstGeom prst="rect">
            <a:avLst/>
          </a:prstGeom>
        </p:spPr>
        <p:txBody>
          <a:bodyPr>
            <a:spAutoFit/>
          </a:bodyPr>
          <a:lstStyle/>
          <a:p>
            <a:r>
              <a:rPr lang="en-US" sz="2800" dirty="0"/>
              <a:t>Pictures:</a:t>
            </a:r>
            <a:endParaRPr lang="en-US" sz="2800" dirty="0"/>
          </a:p>
        </p:txBody>
      </p:sp>
    </p:spTree>
    <p:extLst>
      <p:ext uri="{BB962C8B-B14F-4D97-AF65-F5344CB8AC3E}">
        <p14:creationId xmlns:p14="http://schemas.microsoft.com/office/powerpoint/2010/main" val="3849860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1" y="626076"/>
            <a:ext cx="3286897" cy="5618390"/>
          </a:xfrm>
          <a:prstGeom prst="rect">
            <a:avLst/>
          </a:prstGeom>
        </p:spPr>
      </p:pic>
      <p:pic>
        <p:nvPicPr>
          <p:cNvPr id="3" name="Picture 2"/>
          <p:cNvPicPr>
            <a:picLocks noChangeAspect="1"/>
          </p:cNvPicPr>
          <p:nvPr/>
        </p:nvPicPr>
        <p:blipFill>
          <a:blip r:embed="rId3"/>
          <a:stretch>
            <a:fillRect/>
          </a:stretch>
        </p:blipFill>
        <p:spPr>
          <a:xfrm>
            <a:off x="3896498" y="626076"/>
            <a:ext cx="3665838" cy="5618390"/>
          </a:xfrm>
          <a:prstGeom prst="rect">
            <a:avLst/>
          </a:prstGeom>
        </p:spPr>
      </p:pic>
      <p:pic>
        <p:nvPicPr>
          <p:cNvPr id="4" name="Picture 3"/>
          <p:cNvPicPr>
            <a:picLocks noChangeAspect="1"/>
          </p:cNvPicPr>
          <p:nvPr/>
        </p:nvPicPr>
        <p:blipFill>
          <a:blip r:embed="rId4"/>
          <a:stretch>
            <a:fillRect/>
          </a:stretch>
        </p:blipFill>
        <p:spPr>
          <a:xfrm>
            <a:off x="7562338" y="626076"/>
            <a:ext cx="3880023" cy="5618390"/>
          </a:xfrm>
          <a:prstGeom prst="rect">
            <a:avLst/>
          </a:prstGeom>
        </p:spPr>
      </p:pic>
      <p:sp>
        <p:nvSpPr>
          <p:cNvPr id="6" name="Footer Placeholder 5"/>
          <p:cNvSpPr>
            <a:spLocks noGrp="1"/>
          </p:cNvSpPr>
          <p:nvPr>
            <p:ph type="ftr" sz="quarter" idx="11"/>
          </p:nvPr>
        </p:nvSpPr>
        <p:spPr/>
        <p:txBody>
          <a:bodyPr/>
          <a:lstStyle/>
          <a:p>
            <a:r>
              <a:rPr lang="en-US" smtClean="0"/>
              <a:t>EECT 121-50C Lab Notebook</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22724289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5785" y="609602"/>
            <a:ext cx="3572987" cy="5634681"/>
          </a:xfrm>
          <a:prstGeom prst="rect">
            <a:avLst/>
          </a:prstGeom>
        </p:spPr>
      </p:pic>
      <p:pic>
        <p:nvPicPr>
          <p:cNvPr id="3" name="Picture 2"/>
          <p:cNvPicPr>
            <a:picLocks noChangeAspect="1"/>
          </p:cNvPicPr>
          <p:nvPr/>
        </p:nvPicPr>
        <p:blipFill>
          <a:blip r:embed="rId3"/>
          <a:stretch>
            <a:fillRect/>
          </a:stretch>
        </p:blipFill>
        <p:spPr>
          <a:xfrm>
            <a:off x="4178773" y="609601"/>
            <a:ext cx="3729553" cy="5634681"/>
          </a:xfrm>
          <a:prstGeom prst="rect">
            <a:avLst/>
          </a:prstGeom>
        </p:spPr>
      </p:pic>
      <p:pic>
        <p:nvPicPr>
          <p:cNvPr id="4" name="Picture 3"/>
          <p:cNvPicPr>
            <a:picLocks noChangeAspect="1"/>
          </p:cNvPicPr>
          <p:nvPr/>
        </p:nvPicPr>
        <p:blipFill>
          <a:blip r:embed="rId4"/>
          <a:stretch>
            <a:fillRect/>
          </a:stretch>
        </p:blipFill>
        <p:spPr>
          <a:xfrm>
            <a:off x="7908279" y="609598"/>
            <a:ext cx="3660141" cy="5634682"/>
          </a:xfrm>
          <a:prstGeom prst="rect">
            <a:avLst/>
          </a:prstGeom>
        </p:spPr>
      </p:pic>
      <p:sp>
        <p:nvSpPr>
          <p:cNvPr id="6" name="Footer Placeholder 5"/>
          <p:cNvSpPr>
            <a:spLocks noGrp="1"/>
          </p:cNvSpPr>
          <p:nvPr>
            <p:ph type="ftr" sz="quarter" idx="11"/>
          </p:nvPr>
        </p:nvSpPr>
        <p:spPr/>
        <p:txBody>
          <a:bodyPr/>
          <a:lstStyle/>
          <a:p>
            <a:r>
              <a:rPr lang="en-US" smtClean="0"/>
              <a:t>EECT 121-50C Lab Notebook</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41752504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7838" y="615777"/>
            <a:ext cx="6277233" cy="5644980"/>
          </a:xfrm>
          <a:prstGeom prst="rect">
            <a:avLst/>
          </a:prstGeom>
        </p:spPr>
      </p:pic>
      <p:pic>
        <p:nvPicPr>
          <p:cNvPr id="3" name="Picture 2"/>
          <p:cNvPicPr>
            <a:picLocks noChangeAspect="1"/>
          </p:cNvPicPr>
          <p:nvPr/>
        </p:nvPicPr>
        <p:blipFill>
          <a:blip r:embed="rId3"/>
          <a:stretch>
            <a:fillRect/>
          </a:stretch>
        </p:blipFill>
        <p:spPr>
          <a:xfrm>
            <a:off x="6834663" y="615777"/>
            <a:ext cx="5052539" cy="5644980"/>
          </a:xfrm>
          <a:prstGeom prst="rect">
            <a:avLst/>
          </a:prstGeom>
        </p:spPr>
      </p:pic>
      <p:sp>
        <p:nvSpPr>
          <p:cNvPr id="5" name="Footer Placeholder 4"/>
          <p:cNvSpPr>
            <a:spLocks noGrp="1"/>
          </p:cNvSpPr>
          <p:nvPr>
            <p:ph type="ftr" sz="quarter" idx="11"/>
          </p:nvPr>
        </p:nvSpPr>
        <p:spPr/>
        <p:txBody>
          <a:bodyPr/>
          <a:lstStyle/>
          <a:p>
            <a:r>
              <a:rPr lang="en-US" smtClean="0"/>
              <a:t>EECT 121-50C Lab Notebook</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32567857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Troubleshooting:</a:t>
            </a:r>
            <a:endParaRPr lang="en-US" dirty="0"/>
          </a:p>
        </p:txBody>
      </p:sp>
      <p:sp>
        <p:nvSpPr>
          <p:cNvPr id="3" name="Content Placeholder 2"/>
          <p:cNvSpPr>
            <a:spLocks noGrp="1"/>
          </p:cNvSpPr>
          <p:nvPr>
            <p:ph idx="1"/>
          </p:nvPr>
        </p:nvSpPr>
        <p:spPr>
          <a:xfrm>
            <a:off x="838200" y="2002973"/>
            <a:ext cx="10515600" cy="1776548"/>
          </a:xfrm>
          <a:solidFill>
            <a:schemeClr val="accent6">
              <a:lumMod val="20000"/>
              <a:lumOff val="80000"/>
            </a:schemeClr>
          </a:solidFill>
        </p:spPr>
        <p:txBody>
          <a:bodyPr/>
          <a:lstStyle/>
          <a:p>
            <a:pPr marL="457200" lvl="1" indent="0" defTabSz="914400">
              <a:lnSpc>
                <a:spcPct val="90000"/>
              </a:lnSpc>
              <a:spcBef>
                <a:spcPts val="500"/>
              </a:spcBef>
              <a:spcAft>
                <a:spcPts val="0"/>
              </a:spcAft>
              <a:buClrTx/>
              <a:buSzTx/>
              <a:buNone/>
            </a:pPr>
            <a:r>
              <a:rPr lang="en-US" sz="2400" dirty="0">
                <a:solidFill>
                  <a:prstClr val="black"/>
                </a:solidFill>
                <a:latin typeface="Calibri"/>
              </a:rPr>
              <a:t>The function generator could not create a 10mV wave that the circuit was originally designed for. This was fixed by finding out the lowest voltage that the function generator could produce and the schematic was redesigned for that voltage.</a:t>
            </a:r>
          </a:p>
          <a:p>
            <a:pPr marL="457200" lvl="1" indent="0">
              <a:buNone/>
            </a:pPr>
            <a:endParaRPr lang="en-US" dirty="0"/>
          </a:p>
        </p:txBody>
      </p:sp>
    </p:spTree>
    <p:extLst>
      <p:ext uri="{BB962C8B-B14F-4D97-AF65-F5344CB8AC3E}">
        <p14:creationId xmlns:p14="http://schemas.microsoft.com/office/powerpoint/2010/main" val="16981297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Conclusion:</a:t>
            </a:r>
            <a:endParaRPr lang="en-US" dirty="0"/>
          </a:p>
        </p:txBody>
      </p:sp>
      <p:sp>
        <p:nvSpPr>
          <p:cNvPr id="3" name="Content Placeholder 2"/>
          <p:cNvSpPr>
            <a:spLocks noGrp="1"/>
          </p:cNvSpPr>
          <p:nvPr>
            <p:ph idx="1"/>
          </p:nvPr>
        </p:nvSpPr>
        <p:spPr>
          <a:xfrm>
            <a:off x="932810" y="2116900"/>
            <a:ext cx="10515600" cy="1468582"/>
          </a:xfrm>
          <a:solidFill>
            <a:schemeClr val="accent6">
              <a:lumMod val="20000"/>
              <a:lumOff val="80000"/>
            </a:schemeClr>
          </a:solidFill>
        </p:spPr>
        <p:txBody>
          <a:bodyPr/>
          <a:lstStyle/>
          <a:p>
            <a:pPr>
              <a:buFont typeface="Wingdings" panose="05000000000000000000" pitchFamily="2" charset="2"/>
              <a:buChar char="Ø"/>
            </a:pPr>
            <a:r>
              <a:rPr lang="en-US" dirty="0"/>
              <a:t>The Common Emitter Amplifier circuit has a resistor in its Collector circuit. The current flowing through this resistor produces the voltage output of the amplifier</a:t>
            </a:r>
            <a:r>
              <a:rPr lang="en-US" dirty="0" smtClean="0"/>
              <a:t>.</a:t>
            </a:r>
          </a:p>
          <a:p>
            <a:pPr>
              <a:buFont typeface="Wingdings" panose="05000000000000000000" pitchFamily="2" charset="2"/>
              <a:buChar char="Ø"/>
            </a:pPr>
            <a:r>
              <a:rPr lang="en-US" dirty="0"/>
              <a:t>The circuit was able to produce a voltage gain of 10.</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17546082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Lab 7</a:t>
            </a:r>
            <a:endParaRPr lang="en-US" dirty="0"/>
          </a:p>
        </p:txBody>
      </p:sp>
      <p:sp>
        <p:nvSpPr>
          <p:cNvPr id="3" name="Subtitle 2"/>
          <p:cNvSpPr>
            <a:spLocks noGrp="1"/>
          </p:cNvSpPr>
          <p:nvPr>
            <p:ph type="subTitle" idx="1"/>
          </p:nvPr>
        </p:nvSpPr>
        <p:spPr/>
        <p:txBody>
          <a:bodyPr/>
          <a:lstStyle/>
          <a:p>
            <a:r>
              <a:rPr lang="en-US" dirty="0" smtClean="0"/>
              <a:t>JFET LED Switch using 2N5457</a:t>
            </a:r>
            <a:endParaRPr lang="en-US" dirty="0"/>
          </a:p>
        </p:txBody>
      </p:sp>
      <p:sp>
        <p:nvSpPr>
          <p:cNvPr id="4" name="Footer Placeholder 3"/>
          <p:cNvSpPr>
            <a:spLocks noGrp="1"/>
          </p:cNvSpPr>
          <p:nvPr>
            <p:ph type="ftr" sz="quarter" idx="11"/>
          </p:nvPr>
        </p:nvSpPr>
        <p:spPr/>
        <p:txBody>
          <a:bodyPr/>
          <a:lstStyle/>
          <a:p>
            <a:r>
              <a:rPr lang="en-US" smtClean="0"/>
              <a:t>EECT 121-50C Lab Notebook</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36984774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2066925" y="2514600"/>
            <a:ext cx="8153400" cy="704850"/>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normAutofit fontScale="90000"/>
          </a:bodyPr>
          <a:lstStyle/>
          <a:p>
            <a:r>
              <a:rPr lang="en-US" altLang="en-US" dirty="0" smtClean="0">
                <a:solidFill>
                  <a:srgbClr val="00B0F0"/>
                </a:solidFill>
              </a:rPr>
              <a:t>Project Power Supply Lab 4</a:t>
            </a:r>
            <a:endParaRPr lang="en-US" altLang="en-US" dirty="0">
              <a:solidFill>
                <a:srgbClr val="00B0F0"/>
              </a:solidFill>
            </a:endParaRPr>
          </a:p>
        </p:txBody>
      </p:sp>
      <p:sp>
        <p:nvSpPr>
          <p:cNvPr id="2052" name="Rectangle 4"/>
          <p:cNvSpPr>
            <a:spLocks noGrp="1" noChangeArrowheads="1"/>
          </p:cNvSpPr>
          <p:nvPr>
            <p:ph type="subTitle" idx="1"/>
          </p:nvPr>
        </p:nvSpPr>
        <p:spPr>
          <a:xfrm>
            <a:off x="2066925" y="3623416"/>
            <a:ext cx="8153400" cy="846033"/>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normAutofit fontScale="55000" lnSpcReduction="20000"/>
          </a:bodyPr>
          <a:lstStyle/>
          <a:p>
            <a:r>
              <a:rPr lang="en-US" altLang="en-US" dirty="0" smtClean="0">
                <a:solidFill>
                  <a:srgbClr val="0070C0"/>
                </a:solidFill>
                <a:latin typeface="Times New Roman" panose="02020603050405020304" pitchFamily="18" charset="0"/>
                <a:cs typeface="Times New Roman" panose="02020603050405020304" pitchFamily="18" charset="0"/>
              </a:rPr>
              <a:t>Team Members: Sue </a:t>
            </a:r>
            <a:r>
              <a:rPr lang="en-US" altLang="en-US" dirty="0" err="1" smtClean="0">
                <a:solidFill>
                  <a:srgbClr val="0070C0"/>
                </a:solidFill>
                <a:latin typeface="Times New Roman" panose="02020603050405020304" pitchFamily="18" charset="0"/>
                <a:cs typeface="Times New Roman" panose="02020603050405020304" pitchFamily="18" charset="0"/>
              </a:rPr>
              <a:t>Hlaing</a:t>
            </a:r>
            <a:r>
              <a:rPr lang="en-US" altLang="en-US" dirty="0" smtClean="0">
                <a:solidFill>
                  <a:srgbClr val="0070C0"/>
                </a:solidFill>
                <a:latin typeface="Times New Roman" panose="02020603050405020304" pitchFamily="18" charset="0"/>
                <a:cs typeface="Times New Roman" panose="02020603050405020304" pitchFamily="18" charset="0"/>
              </a:rPr>
              <a:t> &amp; Mike Roeback</a:t>
            </a:r>
          </a:p>
          <a:p>
            <a:r>
              <a:rPr lang="en-US" altLang="en-US" dirty="0" smtClean="0">
                <a:solidFill>
                  <a:srgbClr val="0070C0"/>
                </a:solidFill>
                <a:latin typeface="Times New Roman" panose="02020603050405020304" pitchFamily="18" charset="0"/>
                <a:cs typeface="Times New Roman" panose="02020603050405020304" pitchFamily="18" charset="0"/>
              </a:rPr>
              <a:t>Class: EECT121-50C Fall 2015</a:t>
            </a:r>
          </a:p>
          <a:p>
            <a:r>
              <a:rPr lang="en-US" altLang="en-US" dirty="0" smtClean="0">
                <a:solidFill>
                  <a:srgbClr val="0070C0"/>
                </a:solidFill>
                <a:latin typeface="Times New Roman" panose="02020603050405020304" pitchFamily="18" charset="0"/>
                <a:cs typeface="Times New Roman" panose="02020603050405020304" pitchFamily="18" charset="0"/>
              </a:rPr>
              <a:t>Professor: Andy Bell</a:t>
            </a:r>
            <a:endParaRPr lang="en-US" altLang="en-US" dirty="0">
              <a:solidFill>
                <a:srgbClr val="0070C0"/>
              </a:solidFill>
              <a:latin typeface="Times New Roman" panose="02020603050405020304" pitchFamily="18" charset="0"/>
              <a:cs typeface="Times New Roman" panose="02020603050405020304" pitchFamily="18" charset="0"/>
            </a:endParaRPr>
          </a:p>
          <a:p>
            <a:endParaRPr lang="en-US" altLang="en-US" dirty="0">
              <a:solidFill>
                <a:srgbClr val="0070C0"/>
              </a:solidFill>
            </a:endParaRPr>
          </a:p>
        </p:txBody>
      </p:sp>
    </p:spTree>
    <p:extLst>
      <p:ext uri="{BB962C8B-B14F-4D97-AF65-F5344CB8AC3E}">
        <p14:creationId xmlns:p14="http://schemas.microsoft.com/office/powerpoint/2010/main" val="29207316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7111"/>
            <a:ext cx="10515600" cy="1325563"/>
          </a:xfrm>
        </p:spPr>
        <p:txBody>
          <a:bodyPr/>
          <a:lstStyle/>
          <a:p>
            <a:pPr algn="ctr"/>
            <a:r>
              <a:rPr lang="en-US" dirty="0" smtClean="0"/>
              <a:t>Objectives:</a:t>
            </a:r>
            <a:endParaRPr lang="en-US" dirty="0"/>
          </a:p>
        </p:txBody>
      </p:sp>
      <p:sp>
        <p:nvSpPr>
          <p:cNvPr id="3" name="Content Placeholder 2"/>
          <p:cNvSpPr>
            <a:spLocks noGrp="1"/>
          </p:cNvSpPr>
          <p:nvPr>
            <p:ph idx="1"/>
          </p:nvPr>
        </p:nvSpPr>
        <p:spPr>
          <a:xfrm>
            <a:off x="838200" y="1299439"/>
            <a:ext cx="10515600" cy="1547278"/>
          </a:xfrm>
          <a:solidFill>
            <a:schemeClr val="accent6">
              <a:lumMod val="20000"/>
              <a:lumOff val="80000"/>
            </a:schemeClr>
          </a:solidFill>
        </p:spPr>
        <p:txBody>
          <a:bodyPr/>
          <a:lstStyle/>
          <a:p>
            <a:endParaRPr lang="en-US" sz="1600" dirty="0"/>
          </a:p>
        </p:txBody>
      </p:sp>
      <p:sp>
        <p:nvSpPr>
          <p:cNvPr id="7" name="Footer Placeholder 6"/>
          <p:cNvSpPr>
            <a:spLocks noGrp="1"/>
          </p:cNvSpPr>
          <p:nvPr>
            <p:ph type="ftr" sz="quarter" idx="11"/>
          </p:nvPr>
        </p:nvSpPr>
        <p:spPr/>
        <p:txBody>
          <a:bodyPr/>
          <a:lstStyle/>
          <a:p>
            <a:r>
              <a:rPr lang="en-US" smtClean="0"/>
              <a:t>EECT 121-50C Lab Notebook</a:t>
            </a:r>
            <a:endParaRPr lang="en-US" dirty="0"/>
          </a:p>
        </p:txBody>
      </p:sp>
      <p:sp>
        <p:nvSpPr>
          <p:cNvPr id="8" name="Slide Number Placeholder 7"/>
          <p:cNvSpPr>
            <a:spLocks noGrp="1"/>
          </p:cNvSpPr>
          <p:nvPr>
            <p:ph type="sldNum" sz="quarter" idx="12"/>
          </p:nvPr>
        </p:nvSpPr>
        <p:spPr/>
        <p:txBody>
          <a:bodyPr/>
          <a:lstStyle/>
          <a:p>
            <a:fld id="{E97799C9-84D9-46D2-A11E-BCF8A720529D}" type="slidenum">
              <a:rPr lang="en-US" smtClean="0"/>
              <a:t>30</a:t>
            </a:fld>
            <a:endParaRPr lang="en-US" dirty="0"/>
          </a:p>
        </p:txBody>
      </p:sp>
      <p:sp>
        <p:nvSpPr>
          <p:cNvPr id="4" name="Title 1"/>
          <p:cNvSpPr txBox="1">
            <a:spLocks/>
          </p:cNvSpPr>
          <p:nvPr/>
        </p:nvSpPr>
        <p:spPr>
          <a:xfrm>
            <a:off x="921589" y="2863928"/>
            <a:ext cx="10515600" cy="1325563"/>
          </a:xfrm>
          <a:prstGeom prst="rect">
            <a:avLst/>
          </a:prstGeom>
        </p:spPr>
        <p:txBody>
          <a:bodyPr vert="horz" lIns="91440" tIns="45720" rIns="91440" bIns="45720" rtlCol="0" anchor="ctr">
            <a:normAutofit/>
          </a:bodyPr>
          <a:lstStyle/>
          <a:p>
            <a:pPr algn="ctr" defTabSz="914400">
              <a:lnSpc>
                <a:spcPct val="90000"/>
              </a:lnSpc>
              <a:spcBef>
                <a:spcPct val="0"/>
              </a:spcBef>
              <a:defRPr/>
            </a:pPr>
            <a:r>
              <a:rPr lang="en-US" sz="4400" dirty="0">
                <a:solidFill>
                  <a:prstClr val="black"/>
                </a:solidFill>
              </a:rPr>
              <a:t>Equipment and Parts:</a:t>
            </a:r>
          </a:p>
        </p:txBody>
      </p:sp>
      <p:sp>
        <p:nvSpPr>
          <p:cNvPr id="5" name="Rectangle 4"/>
          <p:cNvSpPr/>
          <p:nvPr/>
        </p:nvSpPr>
        <p:spPr>
          <a:xfrm>
            <a:off x="838201" y="3919047"/>
            <a:ext cx="10598989" cy="2412968"/>
          </a:xfrm>
          <a:prstGeom prst="rect">
            <a:avLst/>
          </a:prstGeom>
        </p:spPr>
        <p:txBody>
          <a:bodyPr wrap="square" numCol="2">
            <a:spAutoFit/>
          </a:bodyPr>
          <a:lstStyle/>
          <a:p>
            <a:pPr marL="228600" indent="-228600">
              <a:lnSpc>
                <a:spcPct val="90000"/>
              </a:lnSpc>
              <a:spcBef>
                <a:spcPts val="1000"/>
              </a:spcBef>
              <a:buFont typeface="Wingdings 2" pitchFamily="18" charset="2"/>
              <a:buChar char=""/>
            </a:pPr>
            <a:r>
              <a:rPr lang="en-US" sz="1600" dirty="0">
                <a:solidFill>
                  <a:prstClr val="black"/>
                </a:solidFill>
              </a:rPr>
              <a:t>BENCH 4</a:t>
            </a:r>
          </a:p>
          <a:p>
            <a:pPr marL="228600" indent="-228600">
              <a:lnSpc>
                <a:spcPct val="90000"/>
              </a:lnSpc>
              <a:spcBef>
                <a:spcPts val="1000"/>
              </a:spcBef>
              <a:buFont typeface="Wingdings 2" pitchFamily="18" charset="2"/>
              <a:buChar char=""/>
            </a:pPr>
            <a:r>
              <a:rPr lang="en-US" sz="1600" dirty="0">
                <a:solidFill>
                  <a:prstClr val="black"/>
                </a:solidFill>
              </a:rPr>
              <a:t>Function Generator</a:t>
            </a:r>
          </a:p>
          <a:p>
            <a:pPr>
              <a:lnSpc>
                <a:spcPct val="90000"/>
              </a:lnSpc>
              <a:spcBef>
                <a:spcPts val="1000"/>
              </a:spcBef>
            </a:pPr>
            <a:endParaRPr lang="en-US" sz="1600" dirty="0">
              <a:solidFill>
                <a:prstClr val="black"/>
              </a:solidFill>
            </a:endParaRPr>
          </a:p>
          <a:p>
            <a:pPr>
              <a:lnSpc>
                <a:spcPct val="90000"/>
              </a:lnSpc>
              <a:spcBef>
                <a:spcPts val="1000"/>
              </a:spcBef>
            </a:pPr>
            <a:endParaRPr lang="en-US" sz="1600" dirty="0">
              <a:solidFill>
                <a:prstClr val="black"/>
              </a:solidFill>
            </a:endParaRPr>
          </a:p>
          <a:p>
            <a:pPr>
              <a:lnSpc>
                <a:spcPct val="90000"/>
              </a:lnSpc>
              <a:spcBef>
                <a:spcPts val="1000"/>
              </a:spcBef>
            </a:pPr>
            <a:endParaRPr lang="en-US" sz="1600" dirty="0">
              <a:solidFill>
                <a:prstClr val="black"/>
              </a:solidFill>
            </a:endParaRPr>
          </a:p>
          <a:p>
            <a:pPr>
              <a:lnSpc>
                <a:spcPct val="90000"/>
              </a:lnSpc>
              <a:spcBef>
                <a:spcPts val="1000"/>
              </a:spcBef>
            </a:pPr>
            <a:r>
              <a:rPr lang="en-US" sz="1600" dirty="0">
                <a:solidFill>
                  <a:prstClr val="black"/>
                </a:solidFill>
              </a:rPr>
              <a:t>   </a:t>
            </a:r>
          </a:p>
          <a:p>
            <a:pPr>
              <a:lnSpc>
                <a:spcPct val="90000"/>
              </a:lnSpc>
              <a:spcBef>
                <a:spcPts val="1000"/>
              </a:spcBef>
            </a:pPr>
            <a:endParaRPr lang="en-US" sz="1600" dirty="0">
              <a:solidFill>
                <a:prstClr val="black"/>
              </a:solidFill>
            </a:endParaRPr>
          </a:p>
          <a:p>
            <a:pPr>
              <a:lnSpc>
                <a:spcPct val="90000"/>
              </a:lnSpc>
              <a:spcBef>
                <a:spcPts val="1000"/>
              </a:spcBef>
            </a:pPr>
            <a:endParaRPr lang="en-US" sz="1600" dirty="0">
              <a:solidFill>
                <a:prstClr val="black"/>
              </a:solidFill>
            </a:endParaRPr>
          </a:p>
          <a:p>
            <a:pPr marL="285750" indent="-285750">
              <a:lnSpc>
                <a:spcPct val="90000"/>
              </a:lnSpc>
              <a:spcBef>
                <a:spcPts val="1000"/>
              </a:spcBef>
              <a:buFont typeface="Arial" panose="020B0604020202020204" pitchFamily="34" charset="0"/>
              <a:buChar char="•"/>
            </a:pPr>
            <a:r>
              <a:rPr lang="en-US" sz="1600" dirty="0">
                <a:solidFill>
                  <a:prstClr val="black"/>
                </a:solidFill>
              </a:rPr>
              <a:t>1</a:t>
            </a:r>
            <a:r>
              <a:rPr lang="en-US" sz="1600" dirty="0">
                <a:solidFill>
                  <a:prstClr val="black"/>
                </a:solidFill>
              </a:rPr>
              <a:t> resistors –4.7K</a:t>
            </a:r>
            <a:r>
              <a:rPr lang="el-GR" sz="1600" dirty="0">
                <a:solidFill>
                  <a:prstClr val="black"/>
                </a:solidFill>
              </a:rPr>
              <a:t>Ω</a:t>
            </a:r>
            <a:endParaRPr lang="en-US" sz="1600" dirty="0">
              <a:solidFill>
                <a:prstClr val="black"/>
              </a:solidFill>
            </a:endParaRPr>
          </a:p>
          <a:p>
            <a:pPr marL="285750" indent="-285750">
              <a:lnSpc>
                <a:spcPct val="90000"/>
              </a:lnSpc>
              <a:spcBef>
                <a:spcPts val="1000"/>
              </a:spcBef>
              <a:buFont typeface="Arial" panose="020B0604020202020204" pitchFamily="34" charset="0"/>
              <a:buChar char="•"/>
            </a:pPr>
            <a:r>
              <a:rPr lang="en-US" sz="1600" dirty="0">
                <a:solidFill>
                  <a:prstClr val="black"/>
                </a:solidFill>
              </a:rPr>
              <a:t>1 – Breadboard</a:t>
            </a:r>
          </a:p>
          <a:p>
            <a:pPr marL="228600" indent="-228600">
              <a:lnSpc>
                <a:spcPct val="90000"/>
              </a:lnSpc>
              <a:spcBef>
                <a:spcPts val="1000"/>
              </a:spcBef>
              <a:buFont typeface="Wingdings 2" pitchFamily="18" charset="2"/>
              <a:buChar char=""/>
            </a:pPr>
            <a:r>
              <a:rPr lang="en-US" sz="1600" dirty="0">
                <a:solidFill>
                  <a:prstClr val="black"/>
                </a:solidFill>
              </a:rPr>
              <a:t>1 – Wire kit</a:t>
            </a:r>
          </a:p>
          <a:p>
            <a:pPr marL="228600" indent="-228600">
              <a:lnSpc>
                <a:spcPct val="90000"/>
              </a:lnSpc>
              <a:spcBef>
                <a:spcPts val="1000"/>
              </a:spcBef>
              <a:buFont typeface="Wingdings 2" pitchFamily="18" charset="2"/>
              <a:buChar char=""/>
            </a:pPr>
            <a:r>
              <a:rPr lang="en-US" sz="1600" dirty="0">
                <a:solidFill>
                  <a:prstClr val="black"/>
                </a:solidFill>
              </a:rPr>
              <a:t>1 – Transistor 2N5457</a:t>
            </a:r>
            <a:endParaRPr lang="en-US" sz="1600" dirty="0">
              <a:solidFill>
                <a:prstClr val="black"/>
              </a:solidFill>
            </a:endParaRPr>
          </a:p>
          <a:p>
            <a:pPr marL="228600" indent="-228600">
              <a:lnSpc>
                <a:spcPct val="90000"/>
              </a:lnSpc>
              <a:spcBef>
                <a:spcPts val="1000"/>
              </a:spcBef>
              <a:buFont typeface="Wingdings 2" pitchFamily="18" charset="2"/>
              <a:buChar char=""/>
            </a:pPr>
            <a:r>
              <a:rPr lang="en-US" sz="1600" dirty="0">
                <a:solidFill>
                  <a:prstClr val="black"/>
                </a:solidFill>
              </a:rPr>
              <a:t>LED</a:t>
            </a:r>
          </a:p>
        </p:txBody>
      </p:sp>
    </p:spTree>
    <p:extLst>
      <p:ext uri="{BB962C8B-B14F-4D97-AF65-F5344CB8AC3E}">
        <p14:creationId xmlns:p14="http://schemas.microsoft.com/office/powerpoint/2010/main" val="1570038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98" y="796787"/>
            <a:ext cx="11097490" cy="1597518"/>
          </a:xfrm>
        </p:spPr>
        <p:txBody>
          <a:bodyPr>
            <a:normAutofit/>
          </a:bodyPr>
          <a:lstStyle/>
          <a:p>
            <a:pPr algn="ctr"/>
            <a:r>
              <a:rPr lang="en-US" sz="3100" dirty="0"/>
              <a:t>Data/Lab </a:t>
            </a:r>
            <a:r>
              <a:rPr lang="en-US" sz="3100" dirty="0"/>
              <a:t>Results/Simulations/Schematics: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926927" y="1595548"/>
            <a:ext cx="6751529" cy="447957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8455" y="1595548"/>
            <a:ext cx="3682652" cy="4479577"/>
          </a:xfrm>
          <a:prstGeom prst="rect">
            <a:avLst/>
          </a:prstGeom>
        </p:spPr>
      </p:pic>
      <p:sp>
        <p:nvSpPr>
          <p:cNvPr id="6" name="Rectangle 5"/>
          <p:cNvSpPr/>
          <p:nvPr/>
        </p:nvSpPr>
        <p:spPr>
          <a:xfrm>
            <a:off x="4484318" y="2394307"/>
            <a:ext cx="814192" cy="4616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LED OFF</a:t>
            </a:r>
            <a:endParaRPr lang="en-US" sz="1000" dirty="0"/>
          </a:p>
        </p:txBody>
      </p:sp>
    </p:spTree>
    <p:extLst>
      <p:ext uri="{BB962C8B-B14F-4D97-AF65-F5344CB8AC3E}">
        <p14:creationId xmlns:p14="http://schemas.microsoft.com/office/powerpoint/2010/main" val="40354896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8619" y="1202499"/>
            <a:ext cx="11095682" cy="1639966"/>
          </a:xfrm>
          <a:prstGeom prst="rect">
            <a:avLst/>
          </a:prstGeom>
        </p:spPr>
      </p:pic>
      <p:sp>
        <p:nvSpPr>
          <p:cNvPr id="3" name="Footer Placeholder 2"/>
          <p:cNvSpPr>
            <a:spLocks noGrp="1"/>
          </p:cNvSpPr>
          <p:nvPr>
            <p:ph type="ftr" sz="quarter" idx="11"/>
          </p:nvPr>
        </p:nvSpPr>
        <p:spPr/>
        <p:txBody>
          <a:bodyPr/>
          <a:lstStyle/>
          <a:p>
            <a:r>
              <a:rPr lang="en-US" smtClean="0"/>
              <a:t>EECT 121-50C Lab Notebook</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32</a:t>
            </a:fld>
            <a:endParaRPr lang="en-US" dirty="0"/>
          </a:p>
        </p:txBody>
      </p:sp>
      <p:pic>
        <p:nvPicPr>
          <p:cNvPr id="6" name="Picture 5"/>
          <p:cNvPicPr>
            <a:picLocks noChangeAspect="1"/>
          </p:cNvPicPr>
          <p:nvPr/>
        </p:nvPicPr>
        <p:blipFill>
          <a:blip r:embed="rId3"/>
          <a:stretch>
            <a:fillRect/>
          </a:stretch>
        </p:blipFill>
        <p:spPr>
          <a:xfrm>
            <a:off x="771754" y="2034066"/>
            <a:ext cx="6524625" cy="36480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6380" y="2022483"/>
            <a:ext cx="4139885" cy="3648075"/>
          </a:xfrm>
          <a:prstGeom prst="rect">
            <a:avLst/>
          </a:prstGeom>
        </p:spPr>
      </p:pic>
      <p:sp>
        <p:nvSpPr>
          <p:cNvPr id="8" name="Rounded Rectangle 7"/>
          <p:cNvSpPr/>
          <p:nvPr/>
        </p:nvSpPr>
        <p:spPr>
          <a:xfrm>
            <a:off x="4221955" y="2842465"/>
            <a:ext cx="839244" cy="250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LED ON</a:t>
            </a:r>
            <a:endParaRPr lang="en-US" sz="1000" dirty="0"/>
          </a:p>
        </p:txBody>
      </p:sp>
    </p:spTree>
    <p:extLst>
      <p:ext uri="{BB962C8B-B14F-4D97-AF65-F5344CB8AC3E}">
        <p14:creationId xmlns:p14="http://schemas.microsoft.com/office/powerpoint/2010/main" val="29366071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6510" y="1089764"/>
            <a:ext cx="11101778" cy="1639966"/>
          </a:xfrm>
          <a:prstGeom prst="rect">
            <a:avLst/>
          </a:prstGeom>
        </p:spPr>
      </p:pic>
      <p:sp>
        <p:nvSpPr>
          <p:cNvPr id="3" name="Footer Placeholder 2"/>
          <p:cNvSpPr>
            <a:spLocks noGrp="1"/>
          </p:cNvSpPr>
          <p:nvPr>
            <p:ph type="ftr" sz="quarter" idx="11"/>
          </p:nvPr>
        </p:nvSpPr>
        <p:spPr/>
        <p:txBody>
          <a:bodyPr/>
          <a:lstStyle/>
          <a:p>
            <a:r>
              <a:rPr lang="en-US" smtClean="0"/>
              <a:t>EECT 121-50C Lab Notebook</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33</a:t>
            </a:fld>
            <a:endParaRPr lang="en-US" dirty="0"/>
          </a:p>
        </p:txBody>
      </p:sp>
      <p:pic>
        <p:nvPicPr>
          <p:cNvPr id="5" name="Picture 4"/>
          <p:cNvPicPr>
            <a:picLocks noChangeAspect="1"/>
          </p:cNvPicPr>
          <p:nvPr/>
        </p:nvPicPr>
        <p:blipFill>
          <a:blip r:embed="rId3"/>
          <a:stretch>
            <a:fillRect/>
          </a:stretch>
        </p:blipFill>
        <p:spPr>
          <a:xfrm>
            <a:off x="831938" y="2144866"/>
            <a:ext cx="7201552" cy="3965271"/>
          </a:xfrm>
          <a:prstGeom prst="rect">
            <a:avLst/>
          </a:prstGeom>
        </p:spPr>
      </p:pic>
      <p:pic>
        <p:nvPicPr>
          <p:cNvPr id="6" name="Picture 5"/>
          <p:cNvPicPr>
            <a:picLocks noChangeAspect="1"/>
          </p:cNvPicPr>
          <p:nvPr/>
        </p:nvPicPr>
        <p:blipFill rotWithShape="1">
          <a:blip r:embed="rId4"/>
          <a:srcRect t="16587" r="30829" b="45069"/>
          <a:stretch/>
        </p:blipFill>
        <p:spPr>
          <a:xfrm>
            <a:off x="8033490" y="2216868"/>
            <a:ext cx="3428680" cy="3962401"/>
          </a:xfrm>
          <a:prstGeom prst="rect">
            <a:avLst/>
          </a:prstGeom>
        </p:spPr>
      </p:pic>
    </p:spTree>
    <p:extLst>
      <p:ext uri="{BB962C8B-B14F-4D97-AF65-F5344CB8AC3E}">
        <p14:creationId xmlns:p14="http://schemas.microsoft.com/office/powerpoint/2010/main" val="12347521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Data Sheets:</a:t>
            </a:r>
            <a:br>
              <a:rPr lang="en-US" dirty="0" smtClean="0"/>
            </a:br>
            <a:endParaRPr lang="en-US" dirty="0"/>
          </a:p>
        </p:txBody>
      </p:sp>
      <p:sp>
        <p:nvSpPr>
          <p:cNvPr id="3" name="TextBox 2"/>
          <p:cNvSpPr txBox="1"/>
          <p:nvPr/>
        </p:nvSpPr>
        <p:spPr>
          <a:xfrm>
            <a:off x="1562101" y="2768600"/>
            <a:ext cx="1861407" cy="369332"/>
          </a:xfrm>
          <a:prstGeom prst="rect">
            <a:avLst/>
          </a:prstGeom>
          <a:noFill/>
        </p:spPr>
        <p:txBody>
          <a:bodyPr wrap="none" rtlCol="0">
            <a:spAutoFit/>
          </a:bodyPr>
          <a:lstStyle/>
          <a:p>
            <a:r>
              <a:rPr lang="en-US" dirty="0">
                <a:hlinkClick r:id="rId2" action="ppaction://hlinkfile"/>
              </a:rPr>
              <a:t>2N5457 Datasheet</a:t>
            </a:r>
            <a:endParaRPr lang="en-US" dirty="0"/>
          </a:p>
        </p:txBody>
      </p:sp>
    </p:spTree>
    <p:extLst>
      <p:ext uri="{BB962C8B-B14F-4D97-AF65-F5344CB8AC3E}">
        <p14:creationId xmlns:p14="http://schemas.microsoft.com/office/powerpoint/2010/main" val="3067996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7018" y="627017"/>
            <a:ext cx="5260522" cy="5608321"/>
          </a:xfrm>
          <a:prstGeom prst="rect">
            <a:avLst/>
          </a:prstGeom>
        </p:spPr>
      </p:pic>
      <p:pic>
        <p:nvPicPr>
          <p:cNvPr id="3" name="Picture 2"/>
          <p:cNvPicPr>
            <a:picLocks noChangeAspect="1"/>
          </p:cNvPicPr>
          <p:nvPr/>
        </p:nvPicPr>
        <p:blipFill>
          <a:blip r:embed="rId3"/>
          <a:stretch>
            <a:fillRect/>
          </a:stretch>
        </p:blipFill>
        <p:spPr>
          <a:xfrm>
            <a:off x="5887542" y="627017"/>
            <a:ext cx="5686151" cy="5608321"/>
          </a:xfrm>
          <a:prstGeom prst="rect">
            <a:avLst/>
          </a:prstGeom>
        </p:spPr>
      </p:pic>
      <p:sp>
        <p:nvSpPr>
          <p:cNvPr id="5" name="Footer Placeholder 4"/>
          <p:cNvSpPr>
            <a:spLocks noGrp="1"/>
          </p:cNvSpPr>
          <p:nvPr>
            <p:ph type="ftr" sz="quarter" idx="11"/>
          </p:nvPr>
        </p:nvSpPr>
        <p:spPr/>
        <p:txBody>
          <a:bodyPr/>
          <a:lstStyle/>
          <a:p>
            <a:r>
              <a:rPr lang="en-US" smtClean="0"/>
              <a:t>EECT 121-50C Lab Notebook</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28954808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6693" y="609290"/>
            <a:ext cx="3099274" cy="5651157"/>
          </a:xfrm>
          <a:prstGeom prst="rect">
            <a:avLst/>
          </a:prstGeom>
        </p:spPr>
      </p:pic>
      <p:pic>
        <p:nvPicPr>
          <p:cNvPr id="3" name="Picture 2"/>
          <p:cNvPicPr>
            <a:picLocks noChangeAspect="1"/>
          </p:cNvPicPr>
          <p:nvPr/>
        </p:nvPicPr>
        <p:blipFill>
          <a:blip r:embed="rId3"/>
          <a:stretch>
            <a:fillRect/>
          </a:stretch>
        </p:blipFill>
        <p:spPr>
          <a:xfrm>
            <a:off x="3725969" y="609290"/>
            <a:ext cx="3654507" cy="5651157"/>
          </a:xfrm>
          <a:prstGeom prst="rect">
            <a:avLst/>
          </a:prstGeom>
        </p:spPr>
      </p:pic>
      <p:pic>
        <p:nvPicPr>
          <p:cNvPr id="5" name="Picture 4"/>
          <p:cNvPicPr>
            <a:picLocks noChangeAspect="1"/>
          </p:cNvPicPr>
          <p:nvPr/>
        </p:nvPicPr>
        <p:blipFill>
          <a:blip r:embed="rId3"/>
          <a:stretch>
            <a:fillRect/>
          </a:stretch>
        </p:blipFill>
        <p:spPr>
          <a:xfrm>
            <a:off x="7380476" y="578143"/>
            <a:ext cx="4214949" cy="5682302"/>
          </a:xfrm>
          <a:prstGeom prst="rect">
            <a:avLst/>
          </a:prstGeom>
        </p:spPr>
      </p:pic>
      <p:sp>
        <p:nvSpPr>
          <p:cNvPr id="7" name="Footer Placeholder 6"/>
          <p:cNvSpPr>
            <a:spLocks noGrp="1"/>
          </p:cNvSpPr>
          <p:nvPr>
            <p:ph type="ftr" sz="quarter" idx="11"/>
          </p:nvPr>
        </p:nvSpPr>
        <p:spPr/>
        <p:txBody>
          <a:bodyPr/>
          <a:lstStyle/>
          <a:p>
            <a:r>
              <a:rPr lang="en-US" smtClean="0"/>
              <a:t>EECT 121-50C Lab Notebook</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19750696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2389" y="604614"/>
            <a:ext cx="5146170" cy="5651482"/>
          </a:xfrm>
          <a:prstGeom prst="rect">
            <a:avLst/>
          </a:prstGeom>
        </p:spPr>
      </p:pic>
      <p:pic>
        <p:nvPicPr>
          <p:cNvPr id="3" name="Picture 2"/>
          <p:cNvPicPr>
            <a:picLocks noChangeAspect="1"/>
          </p:cNvPicPr>
          <p:nvPr/>
        </p:nvPicPr>
        <p:blipFill>
          <a:blip r:embed="rId3"/>
          <a:stretch>
            <a:fillRect/>
          </a:stretch>
        </p:blipFill>
        <p:spPr>
          <a:xfrm>
            <a:off x="5778559" y="604614"/>
            <a:ext cx="5732626" cy="5651482"/>
          </a:xfrm>
          <a:prstGeom prst="rect">
            <a:avLst/>
          </a:prstGeom>
        </p:spPr>
      </p:pic>
      <p:sp>
        <p:nvSpPr>
          <p:cNvPr id="5" name="Footer Placeholder 4"/>
          <p:cNvSpPr>
            <a:spLocks noGrp="1"/>
          </p:cNvSpPr>
          <p:nvPr>
            <p:ph type="ftr" sz="quarter" idx="11"/>
          </p:nvPr>
        </p:nvSpPr>
        <p:spPr/>
        <p:txBody>
          <a:bodyPr/>
          <a:lstStyle/>
          <a:p>
            <a:r>
              <a:rPr lang="en-US" smtClean="0"/>
              <a:t>EECT 121-50C Lab Notebook</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28854955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Troubleshooting:</a:t>
            </a:r>
            <a:endParaRPr lang="en-US" dirty="0"/>
          </a:p>
        </p:txBody>
      </p:sp>
      <p:sp>
        <p:nvSpPr>
          <p:cNvPr id="3" name="Content Placeholder 2"/>
          <p:cNvSpPr>
            <a:spLocks noGrp="1"/>
          </p:cNvSpPr>
          <p:nvPr>
            <p:ph idx="1"/>
          </p:nvPr>
        </p:nvSpPr>
        <p:spPr>
          <a:xfrm>
            <a:off x="845127" y="1828801"/>
            <a:ext cx="10515600" cy="1717964"/>
          </a:xfrm>
          <a:solidFill>
            <a:schemeClr val="accent6">
              <a:lumMod val="20000"/>
              <a:lumOff val="80000"/>
            </a:schemeClr>
          </a:solidFill>
        </p:spPr>
        <p:txBody>
          <a:bodyPr/>
          <a:lstStyle/>
          <a:p>
            <a:pPr lvl="1">
              <a:buClr>
                <a:srgbClr val="00B0F0"/>
              </a:buClr>
              <a:buFont typeface="Wingdings" panose="05000000000000000000" pitchFamily="2" charset="2"/>
              <a:buChar char="Ø"/>
            </a:pPr>
            <a:endParaRPr lang="en-US" dirty="0">
              <a:solidFill>
                <a:schemeClr val="tx1"/>
              </a:solidFill>
            </a:endParaRPr>
          </a:p>
        </p:txBody>
      </p:sp>
    </p:spTree>
    <p:extLst>
      <p:ext uri="{BB962C8B-B14F-4D97-AF65-F5344CB8AC3E}">
        <p14:creationId xmlns:p14="http://schemas.microsoft.com/office/powerpoint/2010/main" val="39861823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Conclusion:</a:t>
            </a:r>
            <a:endParaRPr lang="en-US" dirty="0"/>
          </a:p>
        </p:txBody>
      </p:sp>
      <p:sp>
        <p:nvSpPr>
          <p:cNvPr id="3" name="Content Placeholder 2"/>
          <p:cNvSpPr>
            <a:spLocks noGrp="1"/>
          </p:cNvSpPr>
          <p:nvPr>
            <p:ph idx="1"/>
          </p:nvPr>
        </p:nvSpPr>
        <p:spPr>
          <a:xfrm>
            <a:off x="845127" y="1828801"/>
            <a:ext cx="10515600" cy="1468582"/>
          </a:xfrm>
          <a:solidFill>
            <a:schemeClr val="accent6">
              <a:lumMod val="20000"/>
              <a:lumOff val="80000"/>
            </a:schemeClr>
          </a:solidFill>
        </p:spPr>
        <p:txBody>
          <a:bodyPr/>
          <a:lstStyle/>
          <a:p>
            <a:endParaRPr lang="en-US" dirty="0"/>
          </a:p>
        </p:txBody>
      </p:sp>
    </p:spTree>
    <p:extLst>
      <p:ext uri="{BB962C8B-B14F-4D97-AF65-F5344CB8AC3E}">
        <p14:creationId xmlns:p14="http://schemas.microsoft.com/office/powerpoint/2010/main" val="851207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lnSpcReduction="20000"/>
          </a:bodyPr>
          <a:lstStyle/>
          <a:p>
            <a:pPr marL="0" indent="0">
              <a:buNone/>
            </a:pPr>
            <a:r>
              <a:rPr lang="en-US" altLang="en-US" sz="3500" dirty="0" smtClean="0"/>
              <a:t>	</a:t>
            </a:r>
            <a:r>
              <a:rPr lang="en-US" altLang="en-US" sz="3500" u="sng" dirty="0" smtClean="0">
                <a:solidFill>
                  <a:schemeClr val="accent4"/>
                </a:solidFill>
              </a:rPr>
              <a:t>Requirements</a:t>
            </a:r>
          </a:p>
          <a:p>
            <a:pPr>
              <a:lnSpc>
                <a:spcPct val="80000"/>
              </a:lnSpc>
              <a:buClr>
                <a:srgbClr val="00B0F0"/>
              </a:buClr>
              <a:buFont typeface="Wingdings" panose="05000000000000000000" pitchFamily="2" charset="2"/>
              <a:buChar char="Ø"/>
            </a:pPr>
            <a:r>
              <a:rPr lang="en-US" altLang="ko-KR" dirty="0">
                <a:latin typeface="+mj-lt"/>
                <a:ea typeface="굴림" panose="020B0600000101010101" pitchFamily="34" charset="-127"/>
              </a:rPr>
              <a:t>±9 VDC Output (5% Tolerance), 120 VAC Input</a:t>
            </a:r>
          </a:p>
          <a:p>
            <a:pPr>
              <a:lnSpc>
                <a:spcPct val="80000"/>
              </a:lnSpc>
              <a:buClr>
                <a:srgbClr val="00B0F0"/>
              </a:buClr>
              <a:buFont typeface="Wingdings" panose="05000000000000000000" pitchFamily="2" charset="2"/>
              <a:buChar char="Ø"/>
            </a:pPr>
            <a:r>
              <a:rPr lang="en-US" altLang="ko-KR" dirty="0">
                <a:latin typeface="+mj-lt"/>
                <a:ea typeface="굴림" panose="020B0600000101010101" pitchFamily="34" charset="-127"/>
              </a:rPr>
              <a:t>Output Ripple ≤ 100mV</a:t>
            </a:r>
          </a:p>
          <a:p>
            <a:pPr>
              <a:lnSpc>
                <a:spcPct val="80000"/>
              </a:lnSpc>
              <a:buClr>
                <a:srgbClr val="00B0F0"/>
              </a:buClr>
              <a:buFont typeface="Wingdings" panose="05000000000000000000" pitchFamily="2" charset="2"/>
              <a:buChar char="Ø"/>
            </a:pPr>
            <a:r>
              <a:rPr lang="en-US" altLang="ko-KR" dirty="0">
                <a:latin typeface="+mj-lt"/>
                <a:ea typeface="굴림" panose="020B0600000101010101" pitchFamily="34" charset="-127"/>
              </a:rPr>
              <a:t>All Linear Components</a:t>
            </a:r>
          </a:p>
          <a:p>
            <a:pPr>
              <a:lnSpc>
                <a:spcPct val="80000"/>
              </a:lnSpc>
              <a:buClr>
                <a:srgbClr val="00B0F0"/>
              </a:buClr>
              <a:buFont typeface="Wingdings" panose="05000000000000000000" pitchFamily="2" charset="2"/>
              <a:buChar char="Ø"/>
            </a:pPr>
            <a:r>
              <a:rPr lang="en-US" altLang="ko-KR" dirty="0">
                <a:latin typeface="+mj-lt"/>
                <a:ea typeface="굴림" panose="020B0600000101010101" pitchFamily="34" charset="-127"/>
              </a:rPr>
              <a:t>Start-up time &lt; 100ms</a:t>
            </a:r>
          </a:p>
          <a:p>
            <a:pPr>
              <a:lnSpc>
                <a:spcPct val="80000"/>
              </a:lnSpc>
              <a:buClr>
                <a:srgbClr val="00B0F0"/>
              </a:buClr>
              <a:buFont typeface="Wingdings" panose="05000000000000000000" pitchFamily="2" charset="2"/>
              <a:buChar char="Ø"/>
            </a:pPr>
            <a:r>
              <a:rPr lang="en-US" altLang="en-US" dirty="0">
                <a:latin typeface="+mj-lt"/>
                <a:ea typeface="굴림" panose="020B0600000101010101" pitchFamily="34" charset="-127"/>
              </a:rPr>
              <a:t>Included Circuit Protection</a:t>
            </a:r>
          </a:p>
          <a:p>
            <a:pPr>
              <a:lnSpc>
                <a:spcPct val="80000"/>
              </a:lnSpc>
              <a:buClr>
                <a:srgbClr val="00B0F0"/>
              </a:buClr>
              <a:buFont typeface="Wingdings" panose="05000000000000000000" pitchFamily="2" charset="2"/>
              <a:buChar char="Ø"/>
            </a:pPr>
            <a:r>
              <a:rPr lang="en-US" altLang="en-US" dirty="0">
                <a:latin typeface="+mj-lt"/>
                <a:ea typeface="굴림" panose="020B0600000101010101" pitchFamily="34" charset="-127"/>
              </a:rPr>
              <a:t>Maximum Material Cost $25</a:t>
            </a:r>
            <a:endParaRPr lang="en-US" altLang="en-US" dirty="0">
              <a:latin typeface="+mj-lt"/>
            </a:endParaRPr>
          </a:p>
          <a:p>
            <a:endParaRPr lang="en-US" dirty="0"/>
          </a:p>
        </p:txBody>
      </p:sp>
      <p:sp>
        <p:nvSpPr>
          <p:cNvPr id="4" name="Content Placeholder 3"/>
          <p:cNvSpPr>
            <a:spLocks noGrp="1"/>
          </p:cNvSpPr>
          <p:nvPr>
            <p:ph sz="half" idx="2"/>
          </p:nvPr>
        </p:nvSpPr>
        <p:spPr/>
        <p:txBody>
          <a:bodyPr>
            <a:normAutofit fontScale="92500" lnSpcReduction="20000"/>
          </a:bodyPr>
          <a:lstStyle/>
          <a:p>
            <a:pPr marL="0" indent="0">
              <a:buNone/>
            </a:pPr>
            <a:r>
              <a:rPr lang="en-US" altLang="en-US" sz="3500" dirty="0" smtClean="0">
                <a:solidFill>
                  <a:schemeClr val="accent4"/>
                </a:solidFill>
              </a:rPr>
              <a:t>			</a:t>
            </a:r>
            <a:r>
              <a:rPr lang="en-US" altLang="en-US" sz="3500" u="sng" dirty="0" smtClean="0">
                <a:solidFill>
                  <a:schemeClr val="accent4"/>
                </a:solidFill>
              </a:rPr>
              <a:t>Schedule</a:t>
            </a:r>
            <a:endParaRPr lang="ru-RU" altLang="en-US" sz="3500" u="sng" dirty="0">
              <a:solidFill>
                <a:schemeClr val="accent4"/>
              </a:solidFill>
            </a:endParaRPr>
          </a:p>
          <a:p>
            <a:pPr marL="342900" lvl="0" indent="-342900">
              <a:lnSpc>
                <a:spcPct val="80000"/>
              </a:lnSpc>
              <a:buClr>
                <a:srgbClr val="00B0F0"/>
              </a:buClr>
              <a:buFont typeface="+mj-lt"/>
              <a:buAutoNum type="arabicPeriod"/>
            </a:pPr>
            <a:r>
              <a:rPr lang="en-US" altLang="ko-KR" dirty="0">
                <a:solidFill>
                  <a:schemeClr val="tx1"/>
                </a:solidFill>
                <a:latin typeface="+mj-lt"/>
                <a:ea typeface="굴림" panose="020B0600000101010101" pitchFamily="34" charset="-127"/>
              </a:rPr>
              <a:t>Schematics (Due 9/29/2015)</a:t>
            </a:r>
          </a:p>
          <a:p>
            <a:pPr marL="342900" lvl="0" indent="-342900">
              <a:lnSpc>
                <a:spcPct val="80000"/>
              </a:lnSpc>
              <a:buClr>
                <a:srgbClr val="00B0F0"/>
              </a:buClr>
              <a:buFont typeface="+mj-lt"/>
              <a:buAutoNum type="arabicPeriod"/>
            </a:pPr>
            <a:r>
              <a:rPr lang="en-US" altLang="en-US" dirty="0">
                <a:solidFill>
                  <a:schemeClr val="tx1"/>
                </a:solidFill>
                <a:latin typeface="+mj-lt"/>
                <a:ea typeface="굴림" panose="020B0600000101010101" pitchFamily="34" charset="-127"/>
              </a:rPr>
              <a:t>Bill Of Materials (Due 10/06/2015)</a:t>
            </a:r>
          </a:p>
          <a:p>
            <a:pPr marL="342900" lvl="0" indent="-342900">
              <a:lnSpc>
                <a:spcPct val="80000"/>
              </a:lnSpc>
              <a:buClr>
                <a:srgbClr val="00B0F0"/>
              </a:buClr>
              <a:buFont typeface="+mj-lt"/>
              <a:buAutoNum type="arabicPeriod"/>
            </a:pPr>
            <a:r>
              <a:rPr lang="en-US" altLang="en-US" dirty="0">
                <a:solidFill>
                  <a:schemeClr val="tx1"/>
                </a:solidFill>
                <a:latin typeface="+mj-lt"/>
                <a:ea typeface="굴림" panose="020B0600000101010101" pitchFamily="34" charset="-127"/>
              </a:rPr>
              <a:t>Preliminary Design Review (Due 10/13/2015)</a:t>
            </a:r>
          </a:p>
          <a:p>
            <a:pPr marL="342900" lvl="0" indent="-342900">
              <a:lnSpc>
                <a:spcPct val="80000"/>
              </a:lnSpc>
              <a:buClr>
                <a:srgbClr val="00B0F0"/>
              </a:buClr>
              <a:buFont typeface="+mj-lt"/>
              <a:buAutoNum type="arabicPeriod"/>
            </a:pPr>
            <a:r>
              <a:rPr lang="en-US" altLang="en-US" dirty="0">
                <a:solidFill>
                  <a:schemeClr val="tx1"/>
                </a:solidFill>
                <a:latin typeface="+mj-lt"/>
                <a:ea typeface="굴림" panose="020B0600000101010101" pitchFamily="34" charset="-127"/>
              </a:rPr>
              <a:t>Layout (TBD)</a:t>
            </a:r>
          </a:p>
          <a:p>
            <a:pPr marL="342900" lvl="0" indent="-342900">
              <a:lnSpc>
                <a:spcPct val="80000"/>
              </a:lnSpc>
              <a:buClr>
                <a:srgbClr val="00B0F0"/>
              </a:buClr>
              <a:buFont typeface="+mj-lt"/>
              <a:buAutoNum type="arabicPeriod"/>
            </a:pPr>
            <a:r>
              <a:rPr lang="en-US" altLang="en-US" dirty="0">
                <a:solidFill>
                  <a:schemeClr val="tx1"/>
                </a:solidFill>
                <a:latin typeface="+mj-lt"/>
                <a:ea typeface="굴림" panose="020B0600000101010101" pitchFamily="34" charset="-127"/>
              </a:rPr>
              <a:t>Breadboard (TBD)</a:t>
            </a:r>
          </a:p>
          <a:p>
            <a:pPr marL="342900" lvl="0" indent="-342900">
              <a:lnSpc>
                <a:spcPct val="80000"/>
              </a:lnSpc>
              <a:buClr>
                <a:srgbClr val="00B0F0"/>
              </a:buClr>
              <a:buFont typeface="+mj-lt"/>
              <a:buAutoNum type="arabicPeriod"/>
            </a:pPr>
            <a:r>
              <a:rPr lang="en-US" altLang="en-US" dirty="0">
                <a:solidFill>
                  <a:schemeClr val="tx1"/>
                </a:solidFill>
                <a:latin typeface="+mj-lt"/>
                <a:ea typeface="굴림" panose="020B0600000101010101" pitchFamily="34" charset="-127"/>
              </a:rPr>
              <a:t>Analysis (TBD)</a:t>
            </a:r>
          </a:p>
          <a:p>
            <a:pPr marL="342900" lvl="0" indent="-342900">
              <a:lnSpc>
                <a:spcPct val="80000"/>
              </a:lnSpc>
              <a:buClr>
                <a:srgbClr val="00B0F0"/>
              </a:buClr>
              <a:buFont typeface="+mj-lt"/>
              <a:buAutoNum type="arabicPeriod"/>
            </a:pPr>
            <a:r>
              <a:rPr lang="en-US" altLang="en-US" dirty="0">
                <a:solidFill>
                  <a:schemeClr val="tx1"/>
                </a:solidFill>
                <a:latin typeface="+mj-lt"/>
                <a:ea typeface="굴림" panose="020B0600000101010101" pitchFamily="34" charset="-127"/>
              </a:rPr>
              <a:t>Test (TBD)</a:t>
            </a:r>
          </a:p>
          <a:p>
            <a:endParaRPr lang="en-US" dirty="0"/>
          </a:p>
        </p:txBody>
      </p:sp>
      <p:sp>
        <p:nvSpPr>
          <p:cNvPr id="5" name="Footer Placeholder 4"/>
          <p:cNvSpPr>
            <a:spLocks noGrp="1"/>
          </p:cNvSpPr>
          <p:nvPr>
            <p:ph type="ftr" sz="quarter" idx="11"/>
          </p:nvPr>
        </p:nvSpPr>
        <p:spPr/>
        <p:txBody>
          <a:bodyPr/>
          <a:lstStyle/>
          <a:p>
            <a:r>
              <a:rPr lang="en-US" smtClean="0"/>
              <a:t>EECT 121-50C Lab Notebook</a:t>
            </a:r>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4</a:t>
            </a:fld>
            <a:endParaRPr lang="en-US" dirty="0"/>
          </a:p>
        </p:txBody>
      </p:sp>
    </p:spTree>
    <p:extLst>
      <p:ext uri="{BB962C8B-B14F-4D97-AF65-F5344CB8AC3E}">
        <p14:creationId xmlns:p14="http://schemas.microsoft.com/office/powerpoint/2010/main" val="5099457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Lab 8</a:t>
            </a:r>
            <a:endParaRPr lang="en-US" dirty="0"/>
          </a:p>
        </p:txBody>
      </p:sp>
      <p:sp>
        <p:nvSpPr>
          <p:cNvPr id="3" name="Subtitle 2"/>
          <p:cNvSpPr>
            <a:spLocks noGrp="1"/>
          </p:cNvSpPr>
          <p:nvPr>
            <p:ph type="subTitle" idx="1"/>
          </p:nvPr>
        </p:nvSpPr>
        <p:spPr/>
        <p:txBody>
          <a:bodyPr/>
          <a:lstStyle/>
          <a:p>
            <a:r>
              <a:rPr lang="en-US" sz="2400" dirty="0"/>
              <a:t>JFET Transistor Amplifier Circuit</a:t>
            </a:r>
            <a:endParaRPr lang="en-US" dirty="0"/>
          </a:p>
        </p:txBody>
      </p:sp>
      <p:sp>
        <p:nvSpPr>
          <p:cNvPr id="4" name="Footer Placeholder 3"/>
          <p:cNvSpPr>
            <a:spLocks noGrp="1"/>
          </p:cNvSpPr>
          <p:nvPr>
            <p:ph type="ftr" sz="quarter" idx="11"/>
          </p:nvPr>
        </p:nvSpPr>
        <p:spPr/>
        <p:txBody>
          <a:bodyPr/>
          <a:lstStyle/>
          <a:p>
            <a:r>
              <a:rPr lang="en-US" smtClean="0"/>
              <a:t>EECT 121-50C Lab Notebook</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40058003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1295401" y="2473234"/>
            <a:ext cx="9601196" cy="3402634"/>
          </a:xfrm>
        </p:spPr>
        <p:txBody>
          <a:bodyPr/>
          <a:lstStyle/>
          <a:p>
            <a:pPr>
              <a:buClr>
                <a:srgbClr val="00B0F0"/>
              </a:buClr>
              <a:buFont typeface="Wingdings" panose="05000000000000000000" pitchFamily="2" charset="2"/>
              <a:buChar char="Ø"/>
            </a:pPr>
            <a:r>
              <a:rPr lang="en-US" dirty="0" smtClean="0"/>
              <a:t>Build </a:t>
            </a:r>
            <a:r>
              <a:rPr lang="en-US" dirty="0"/>
              <a:t>a circuit using N-Type JFET that produces a voltage gain of 10</a:t>
            </a:r>
            <a:r>
              <a:rPr lang="en-US" sz="1100" dirty="0"/>
              <a:t>.</a:t>
            </a:r>
          </a:p>
          <a:p>
            <a:pPr lvl="2">
              <a:buClr>
                <a:srgbClr val="00B0F0"/>
              </a:buClr>
              <a:buFont typeface="Wingdings" panose="05000000000000000000" pitchFamily="2" charset="2"/>
              <a:buChar char="Ø"/>
            </a:pPr>
            <a:endParaRPr lang="en-US" dirty="0" smtClean="0"/>
          </a:p>
          <a:p>
            <a:pPr lvl="2">
              <a:buClr>
                <a:srgbClr val="00B0F0"/>
              </a:buClr>
              <a:buFont typeface="Wingdings" panose="05000000000000000000" pitchFamily="2" charset="2"/>
              <a:buChar char="Ø"/>
            </a:pPr>
            <a:r>
              <a:rPr lang="en-US" dirty="0" smtClean="0"/>
              <a:t>Oscilloscope </a:t>
            </a:r>
            <a:r>
              <a:rPr lang="en-US" dirty="0"/>
              <a:t>Brand: Tektronix Model #: TDS220 SN: B083266</a:t>
            </a:r>
          </a:p>
          <a:p>
            <a:pPr lvl="2">
              <a:buClr>
                <a:srgbClr val="00B0F0"/>
              </a:buClr>
              <a:buFont typeface="Wingdings" panose="05000000000000000000" pitchFamily="2" charset="2"/>
              <a:buChar char="Ø"/>
            </a:pPr>
            <a:r>
              <a:rPr lang="en-US" dirty="0"/>
              <a:t>Digital Multi Meter Brand: </a:t>
            </a:r>
            <a:r>
              <a:rPr lang="en-US" dirty="0" err="1"/>
              <a:t>GwInstek</a:t>
            </a:r>
            <a:r>
              <a:rPr lang="en-US" dirty="0"/>
              <a:t> Model #: GDM-8245 SN: CL860332</a:t>
            </a:r>
          </a:p>
          <a:p>
            <a:pPr lvl="2">
              <a:buClr>
                <a:srgbClr val="00B0F0"/>
              </a:buClr>
              <a:buFont typeface="Wingdings" panose="05000000000000000000" pitchFamily="2" charset="2"/>
              <a:buChar char="Ø"/>
            </a:pPr>
            <a:r>
              <a:rPr lang="en-US" dirty="0"/>
              <a:t>Function Generator Brand: </a:t>
            </a:r>
            <a:r>
              <a:rPr lang="en-US" dirty="0" err="1"/>
              <a:t>GwInstek</a:t>
            </a:r>
            <a:r>
              <a:rPr lang="en-US" dirty="0"/>
              <a:t> Model #: GFG-8210 SN: C705245</a:t>
            </a:r>
          </a:p>
          <a:p>
            <a:pPr lvl="2">
              <a:buClr>
                <a:srgbClr val="00B0F0"/>
              </a:buClr>
              <a:buFont typeface="Wingdings" panose="05000000000000000000" pitchFamily="2" charset="2"/>
              <a:buChar char="Ø"/>
            </a:pPr>
            <a:r>
              <a:rPr lang="en-US" dirty="0"/>
              <a:t>GW </a:t>
            </a:r>
            <a:r>
              <a:rPr lang="en-US" dirty="0" err="1"/>
              <a:t>Instek</a:t>
            </a:r>
            <a:r>
              <a:rPr lang="en-US" dirty="0"/>
              <a:t> LCR meter model#: LCR-819 SN#: E120998</a:t>
            </a:r>
          </a:p>
          <a:p>
            <a:pPr lvl="2">
              <a:buClr>
                <a:srgbClr val="00B0F0"/>
              </a:buClr>
              <a:buFont typeface="Wingdings" panose="05000000000000000000" pitchFamily="2" charset="2"/>
              <a:buChar char="Ø"/>
            </a:pPr>
            <a:r>
              <a:rPr lang="en-US" dirty="0"/>
              <a:t>DC Power Supply Model# HY1802D</a:t>
            </a:r>
          </a:p>
          <a:p>
            <a:pPr>
              <a:buClr>
                <a:srgbClr val="00B0F0"/>
              </a:buClr>
              <a:buFont typeface="Wingdings" panose="05000000000000000000" pitchFamily="2" charset="2"/>
              <a:buChar char="Ø"/>
            </a:pPr>
            <a:endParaRPr lang="en-US" dirty="0"/>
          </a:p>
        </p:txBody>
      </p:sp>
      <p:sp>
        <p:nvSpPr>
          <p:cNvPr id="4" name="Title 1"/>
          <p:cNvSpPr txBox="1">
            <a:spLocks/>
          </p:cNvSpPr>
          <p:nvPr/>
        </p:nvSpPr>
        <p:spPr>
          <a:xfrm>
            <a:off x="838200" y="2625998"/>
            <a:ext cx="10515600" cy="1144814"/>
          </a:xfrm>
          <a:prstGeom prst="rect">
            <a:avLst/>
          </a:prstGeom>
        </p:spPr>
        <p:txBody>
          <a:bodyPr vert="horz" lIns="91440" tIns="45720" rIns="91440" bIns="45720" rtlCol="0" anchor="ctr">
            <a:normAutofit/>
          </a:bodyPr>
          <a:lstStyle/>
          <a:p>
            <a:pPr algn="ctr" defTabSz="914400">
              <a:lnSpc>
                <a:spcPct val="90000"/>
              </a:lnSpc>
              <a:spcBef>
                <a:spcPct val="0"/>
              </a:spcBef>
              <a:defRPr/>
            </a:pPr>
            <a:r>
              <a:rPr lang="en-US" sz="3200" b="1" dirty="0">
                <a:latin typeface="+mj-lt"/>
                <a:ea typeface="+mj-ea"/>
                <a:cs typeface="+mj-cs"/>
              </a:rPr>
              <a:t>Equipment and Parts:</a:t>
            </a:r>
          </a:p>
        </p:txBody>
      </p:sp>
      <p:sp>
        <p:nvSpPr>
          <p:cNvPr id="5" name="Rectangle 4"/>
          <p:cNvSpPr/>
          <p:nvPr/>
        </p:nvSpPr>
        <p:spPr>
          <a:xfrm>
            <a:off x="838201" y="3919049"/>
            <a:ext cx="10598989" cy="663771"/>
          </a:xfrm>
          <a:prstGeom prst="rect">
            <a:avLst/>
          </a:prstGeom>
        </p:spPr>
        <p:txBody>
          <a:bodyPr wrap="square" numCol="2">
            <a:spAutoFit/>
          </a:bodyPr>
          <a:lstStyle/>
          <a:p>
            <a:pPr marL="285750" indent="-285750">
              <a:lnSpc>
                <a:spcPct val="90000"/>
              </a:lnSpc>
              <a:spcBef>
                <a:spcPts val="1000"/>
              </a:spcBef>
              <a:buClr>
                <a:srgbClr val="00B0F0"/>
              </a:buClr>
              <a:buFont typeface="Wingdings" panose="05000000000000000000" pitchFamily="2" charset="2"/>
              <a:buChar char="Ø"/>
            </a:pPr>
            <a:endParaRPr lang="en-US" sz="1600" dirty="0">
              <a:solidFill>
                <a:prstClr val="black"/>
              </a:solidFill>
            </a:endParaRPr>
          </a:p>
          <a:p>
            <a:pPr>
              <a:lnSpc>
                <a:spcPct val="90000"/>
              </a:lnSpc>
              <a:spcBef>
                <a:spcPts val="1000"/>
              </a:spcBef>
              <a:buClr>
                <a:srgbClr val="00B0F0"/>
              </a:buClr>
            </a:pPr>
            <a:r>
              <a:rPr lang="en-US" sz="1600" dirty="0">
                <a:solidFill>
                  <a:prstClr val="black"/>
                </a:solidFill>
              </a:rPr>
              <a:t> </a:t>
            </a:r>
          </a:p>
        </p:txBody>
      </p:sp>
    </p:spTree>
    <p:extLst>
      <p:ext uri="{BB962C8B-B14F-4D97-AF65-F5344CB8AC3E}">
        <p14:creationId xmlns:p14="http://schemas.microsoft.com/office/powerpoint/2010/main" val="26062365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39272" y="1075763"/>
            <a:ext cx="8032376" cy="483197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dirty="0">
              <a:solidFill>
                <a:prstClr val="white"/>
              </a:solidFill>
            </a:endParaRPr>
          </a:p>
        </p:txBody>
      </p:sp>
      <p:sp>
        <p:nvSpPr>
          <p:cNvPr id="2" name="Title 1"/>
          <p:cNvSpPr>
            <a:spLocks noGrp="1"/>
          </p:cNvSpPr>
          <p:nvPr>
            <p:ph type="title"/>
          </p:nvPr>
        </p:nvSpPr>
        <p:spPr>
          <a:xfrm>
            <a:off x="771237" y="245642"/>
            <a:ext cx="11097490" cy="1597518"/>
          </a:xfrm>
        </p:spPr>
        <p:txBody>
          <a:bodyPr>
            <a:normAutofit/>
          </a:bodyPr>
          <a:lstStyle/>
          <a:p>
            <a:pPr algn="ctr"/>
            <a:r>
              <a:rPr lang="en-US" dirty="0"/>
              <a:t>Data/Lab </a:t>
            </a:r>
            <a:r>
              <a:rPr lang="en-US" dirty="0" smtClean="0"/>
              <a:t>Results/Simulations/Schematics:</a:t>
            </a:r>
            <a:r>
              <a:rPr lang="en-US" dirty="0"/>
              <a:t/>
            </a:r>
            <a:br>
              <a:rPr lang="en-US" dirty="0"/>
            </a:br>
            <a:endParaRPr lang="en-US" dirty="0"/>
          </a:p>
        </p:txBody>
      </p:sp>
      <p:pic>
        <p:nvPicPr>
          <p:cNvPr id="1037" name="Picture 13" descr="E:\Engineering\2015 Fall\EECT 121\week 13\Pics of Lab Work\Lab 8 Sim.PNG"/>
          <p:cNvPicPr>
            <a:picLocks noChangeAspect="1" noChangeArrowheads="1"/>
          </p:cNvPicPr>
          <p:nvPr/>
        </p:nvPicPr>
        <p:blipFill>
          <a:blip r:embed="rId2" cstate="print"/>
          <a:srcRect/>
          <a:stretch>
            <a:fillRect/>
          </a:stretch>
        </p:blipFill>
        <p:spPr bwMode="auto">
          <a:xfrm>
            <a:off x="815788" y="1270062"/>
            <a:ext cx="7213567" cy="4476315"/>
          </a:xfrm>
          <a:prstGeom prst="rect">
            <a:avLst/>
          </a:prstGeom>
          <a:noFill/>
        </p:spPr>
      </p:pic>
      <p:grpSp>
        <p:nvGrpSpPr>
          <p:cNvPr id="18" name="Group 17"/>
          <p:cNvGrpSpPr/>
          <p:nvPr/>
        </p:nvGrpSpPr>
        <p:grpSpPr>
          <a:xfrm>
            <a:off x="8650963" y="2572874"/>
            <a:ext cx="3191435" cy="2260474"/>
            <a:chOff x="7897925" y="1981203"/>
            <a:chExt cx="3191435" cy="2260474"/>
          </a:xfrm>
        </p:grpSpPr>
        <p:sp>
          <p:nvSpPr>
            <p:cNvPr id="16" name="Rectangle 15"/>
            <p:cNvSpPr/>
            <p:nvPr/>
          </p:nvSpPr>
          <p:spPr>
            <a:xfrm>
              <a:off x="7897925" y="1981203"/>
              <a:ext cx="3191435" cy="1600438"/>
            </a:xfrm>
            <a:prstGeom prst="rect">
              <a:avLst/>
            </a:prstGeom>
            <a:solidFill>
              <a:schemeClr val="bg1"/>
            </a:solidFill>
          </p:spPr>
          <p:txBody>
            <a:bodyPr wrap="square">
              <a:spAutoFit/>
            </a:bodyPr>
            <a:lstStyle/>
            <a:p>
              <a:pPr defTabSz="914400"/>
              <a:r>
                <a:rPr lang="en-US" sz="1400" dirty="0">
                  <a:solidFill>
                    <a:prstClr val="black"/>
                  </a:solidFill>
                </a:rPr>
                <a:t>.model 2N5457DHJ NJF(</a:t>
              </a:r>
              <a:r>
                <a:rPr lang="en-US" sz="1400" dirty="0" err="1">
                  <a:solidFill>
                    <a:prstClr val="black"/>
                  </a:solidFill>
                </a:rPr>
                <a:t>Vto</a:t>
              </a:r>
              <a:r>
                <a:rPr lang="en-US" sz="1400" dirty="0">
                  <a:solidFill>
                    <a:prstClr val="black"/>
                  </a:solidFill>
                </a:rPr>
                <a:t>=-1.372 Beta=1.125m Lambda=2.3m</a:t>
              </a:r>
            </a:p>
            <a:p>
              <a:pPr defTabSz="914400"/>
              <a:r>
                <a:rPr lang="en-US" sz="1400" dirty="0">
                  <a:solidFill>
                    <a:prstClr val="black"/>
                  </a:solidFill>
                </a:rPr>
                <a:t>+ </a:t>
              </a:r>
              <a:r>
                <a:rPr lang="en-US" sz="1400" dirty="0" err="1">
                  <a:solidFill>
                    <a:prstClr val="black"/>
                  </a:solidFill>
                </a:rPr>
                <a:t>Vtotc</a:t>
              </a:r>
              <a:r>
                <a:rPr lang="en-US" sz="1400" dirty="0">
                  <a:solidFill>
                    <a:prstClr val="black"/>
                  </a:solidFill>
                </a:rPr>
                <a:t>=-2.5m Is=181.3f </a:t>
              </a:r>
              <a:r>
                <a:rPr lang="en-US" sz="1400" dirty="0" err="1">
                  <a:solidFill>
                    <a:prstClr val="black"/>
                  </a:solidFill>
                </a:rPr>
                <a:t>Isr</a:t>
              </a:r>
              <a:r>
                <a:rPr lang="en-US" sz="1400" dirty="0">
                  <a:solidFill>
                    <a:prstClr val="black"/>
                  </a:solidFill>
                </a:rPr>
                <a:t>=1.747p N=1 Nr=2 </a:t>
              </a:r>
              <a:r>
                <a:rPr lang="en-US" sz="1400" dirty="0" err="1">
                  <a:solidFill>
                    <a:prstClr val="black"/>
                  </a:solidFill>
                </a:rPr>
                <a:t>Xti</a:t>
              </a:r>
              <a:r>
                <a:rPr lang="en-US" sz="1400" dirty="0">
                  <a:solidFill>
                    <a:prstClr val="black"/>
                  </a:solidFill>
                </a:rPr>
                <a:t>=3 Alpha=2.543u</a:t>
              </a:r>
            </a:p>
            <a:p>
              <a:pPr defTabSz="914400"/>
              <a:r>
                <a:rPr lang="en-US" sz="1400" dirty="0">
                  <a:solidFill>
                    <a:prstClr val="black"/>
                  </a:solidFill>
                </a:rPr>
                <a:t>+ </a:t>
              </a:r>
              <a:r>
                <a:rPr lang="en-US" sz="1400" dirty="0" err="1">
                  <a:solidFill>
                    <a:prstClr val="black"/>
                  </a:solidFill>
                </a:rPr>
                <a:t>Vk</a:t>
              </a:r>
              <a:r>
                <a:rPr lang="en-US" sz="1400" dirty="0">
                  <a:solidFill>
                    <a:prstClr val="black"/>
                  </a:solidFill>
                </a:rPr>
                <a:t>=152.2 </a:t>
              </a:r>
              <a:r>
                <a:rPr lang="en-US" sz="1400" dirty="0" err="1">
                  <a:solidFill>
                    <a:prstClr val="black"/>
                  </a:solidFill>
                </a:rPr>
                <a:t>Cgd</a:t>
              </a:r>
              <a:r>
                <a:rPr lang="en-US" sz="1400" dirty="0">
                  <a:solidFill>
                    <a:prstClr val="black"/>
                  </a:solidFill>
                </a:rPr>
                <a:t>=4p M=.3114 </a:t>
              </a:r>
              <a:r>
                <a:rPr lang="en-US" sz="1400" dirty="0" err="1">
                  <a:solidFill>
                    <a:prstClr val="black"/>
                  </a:solidFill>
                </a:rPr>
                <a:t>Pb</a:t>
              </a:r>
              <a:r>
                <a:rPr lang="en-US" sz="1400" dirty="0">
                  <a:solidFill>
                    <a:prstClr val="black"/>
                  </a:solidFill>
                </a:rPr>
                <a:t>=.5 </a:t>
              </a:r>
              <a:r>
                <a:rPr lang="en-US" sz="1400" dirty="0" err="1">
                  <a:solidFill>
                    <a:prstClr val="black"/>
                  </a:solidFill>
                </a:rPr>
                <a:t>Fc</a:t>
              </a:r>
              <a:r>
                <a:rPr lang="en-US" sz="1400" dirty="0">
                  <a:solidFill>
                    <a:prstClr val="black"/>
                  </a:solidFill>
                </a:rPr>
                <a:t>=.5 </a:t>
              </a:r>
              <a:r>
                <a:rPr lang="en-US" sz="1400" dirty="0" err="1">
                  <a:solidFill>
                    <a:prstClr val="black"/>
                  </a:solidFill>
                </a:rPr>
                <a:t>Cgs</a:t>
              </a:r>
              <a:r>
                <a:rPr lang="en-US" sz="1400" dirty="0">
                  <a:solidFill>
                    <a:prstClr val="black"/>
                  </a:solidFill>
                </a:rPr>
                <a:t>=4.627p </a:t>
              </a:r>
              <a:r>
                <a:rPr lang="en-US" sz="1400" dirty="0" err="1">
                  <a:solidFill>
                    <a:prstClr val="black"/>
                  </a:solidFill>
                </a:rPr>
                <a:t>Kf</a:t>
              </a:r>
              <a:r>
                <a:rPr lang="en-US" sz="1400" dirty="0">
                  <a:solidFill>
                    <a:prstClr val="black"/>
                  </a:solidFill>
                </a:rPr>
                <a:t>=10.45E-18</a:t>
              </a:r>
            </a:p>
            <a:p>
              <a:pPr defTabSz="914400"/>
              <a:r>
                <a:rPr lang="en-US" sz="1400" dirty="0">
                  <a:solidFill>
                    <a:prstClr val="black"/>
                  </a:solidFill>
                </a:rPr>
                <a:t>+ </a:t>
              </a:r>
              <a:r>
                <a:rPr lang="en-US" sz="1400" dirty="0" err="1">
                  <a:solidFill>
                    <a:prstClr val="black"/>
                  </a:solidFill>
                </a:rPr>
                <a:t>Betatce</a:t>
              </a:r>
              <a:r>
                <a:rPr lang="en-US" sz="1400" dirty="0">
                  <a:solidFill>
                    <a:prstClr val="black"/>
                  </a:solidFill>
                </a:rPr>
                <a:t>=-.5 Rd=1 Rs=1 </a:t>
              </a:r>
              <a:r>
                <a:rPr lang="en-US" sz="1400" dirty="0" err="1">
                  <a:solidFill>
                    <a:prstClr val="black"/>
                  </a:solidFill>
                </a:rPr>
                <a:t>Af</a:t>
              </a:r>
              <a:r>
                <a:rPr lang="en-US" sz="1400" dirty="0">
                  <a:solidFill>
                    <a:prstClr val="black"/>
                  </a:solidFill>
                </a:rPr>
                <a:t>=1)</a:t>
              </a:r>
            </a:p>
          </p:txBody>
        </p:sp>
        <p:sp>
          <p:nvSpPr>
            <p:cNvPr id="17" name="TextBox 16"/>
            <p:cNvSpPr txBox="1"/>
            <p:nvPr/>
          </p:nvSpPr>
          <p:spPr>
            <a:xfrm>
              <a:off x="8311777" y="3595346"/>
              <a:ext cx="2379134" cy="646331"/>
            </a:xfrm>
            <a:prstGeom prst="rect">
              <a:avLst/>
            </a:prstGeom>
            <a:solidFill>
              <a:schemeClr val="accent4">
                <a:lumMod val="40000"/>
                <a:lumOff val="60000"/>
              </a:schemeClr>
            </a:solidFill>
          </p:spPr>
          <p:txBody>
            <a:bodyPr wrap="square" rtlCol="0">
              <a:spAutoFit/>
            </a:bodyPr>
            <a:lstStyle/>
            <a:p>
              <a:pPr algn="ctr" defTabSz="914400"/>
              <a:r>
                <a:rPr lang="en-US" dirty="0">
                  <a:solidFill>
                    <a:prstClr val="black"/>
                  </a:solidFill>
                </a:rPr>
                <a:t>Model of 2N5457 used in the simulations</a:t>
              </a:r>
            </a:p>
          </p:txBody>
        </p:sp>
      </p:grpSp>
      <p:sp>
        <p:nvSpPr>
          <p:cNvPr id="19" name="TextBox 18"/>
          <p:cNvSpPr txBox="1"/>
          <p:nvPr/>
        </p:nvSpPr>
        <p:spPr>
          <a:xfrm>
            <a:off x="3224040" y="5931073"/>
            <a:ext cx="2379134" cy="646331"/>
          </a:xfrm>
          <a:prstGeom prst="rect">
            <a:avLst/>
          </a:prstGeom>
          <a:solidFill>
            <a:schemeClr val="accent4">
              <a:lumMod val="40000"/>
              <a:lumOff val="60000"/>
            </a:schemeClr>
          </a:solidFill>
        </p:spPr>
        <p:txBody>
          <a:bodyPr wrap="square" rtlCol="0">
            <a:spAutoFit/>
          </a:bodyPr>
          <a:lstStyle/>
          <a:p>
            <a:pPr algn="ctr" defTabSz="914400"/>
            <a:r>
              <a:rPr lang="en-US" dirty="0" err="1">
                <a:solidFill>
                  <a:prstClr val="black"/>
                </a:solidFill>
              </a:rPr>
              <a:t>Multisim</a:t>
            </a:r>
            <a:r>
              <a:rPr lang="en-US" dirty="0">
                <a:solidFill>
                  <a:prstClr val="black"/>
                </a:solidFill>
              </a:rPr>
              <a:t> Schematics of the circuit.  </a:t>
            </a:r>
          </a:p>
        </p:txBody>
      </p:sp>
    </p:spTree>
    <p:extLst>
      <p:ext uri="{BB962C8B-B14F-4D97-AF65-F5344CB8AC3E}">
        <p14:creationId xmlns:p14="http://schemas.microsoft.com/office/powerpoint/2010/main" val="3800541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E:\Engineering\2015 Fall\EECT 121\week 13\Pics of Lab Work\DSCN2591.JPG"/>
          <p:cNvPicPr>
            <a:picLocks noChangeAspect="1" noChangeArrowheads="1"/>
          </p:cNvPicPr>
          <p:nvPr/>
        </p:nvPicPr>
        <p:blipFill>
          <a:blip r:embed="rId2" cstate="print"/>
          <a:srcRect/>
          <a:stretch>
            <a:fillRect/>
          </a:stretch>
        </p:blipFill>
        <p:spPr bwMode="auto">
          <a:xfrm>
            <a:off x="7084258" y="201047"/>
            <a:ext cx="4193340" cy="3145257"/>
          </a:xfrm>
          <a:prstGeom prst="rect">
            <a:avLst/>
          </a:prstGeom>
          <a:noFill/>
        </p:spPr>
      </p:pic>
      <p:pic>
        <p:nvPicPr>
          <p:cNvPr id="5" name="Picture 8" descr="E:\Engineering\2015 Fall\EECT 121\week 13\Pics of Lab Work\DSCN2589.JPG"/>
          <p:cNvPicPr>
            <a:picLocks noChangeAspect="1" noChangeArrowheads="1"/>
          </p:cNvPicPr>
          <p:nvPr/>
        </p:nvPicPr>
        <p:blipFill>
          <a:blip r:embed="rId3" cstate="print"/>
          <a:srcRect l="23051" t="18060" r="26868" b="21994"/>
          <a:stretch>
            <a:fillRect/>
          </a:stretch>
        </p:blipFill>
        <p:spPr bwMode="auto">
          <a:xfrm>
            <a:off x="896471" y="340658"/>
            <a:ext cx="4733364" cy="4249664"/>
          </a:xfrm>
          <a:prstGeom prst="rect">
            <a:avLst/>
          </a:prstGeom>
          <a:noFill/>
        </p:spPr>
      </p:pic>
      <p:pic>
        <p:nvPicPr>
          <p:cNvPr id="8" name="Picture 4" descr="E:\Engineering\2015 Fall\EECT 121\week 13\Pics of Lab Work\DSCN2585.JPG"/>
          <p:cNvPicPr>
            <a:picLocks noChangeAspect="1" noChangeArrowheads="1"/>
          </p:cNvPicPr>
          <p:nvPr/>
        </p:nvPicPr>
        <p:blipFill>
          <a:blip r:embed="rId4" cstate="print"/>
          <a:srcRect l="26983" t="44612" r="7400" b="13722"/>
          <a:stretch>
            <a:fillRect/>
          </a:stretch>
        </p:blipFill>
        <p:spPr bwMode="auto">
          <a:xfrm>
            <a:off x="5567079" y="4658264"/>
            <a:ext cx="3545674" cy="1688751"/>
          </a:xfrm>
          <a:prstGeom prst="rect">
            <a:avLst/>
          </a:prstGeom>
          <a:noFill/>
        </p:spPr>
      </p:pic>
      <p:graphicFrame>
        <p:nvGraphicFramePr>
          <p:cNvPr id="11" name="Table 10"/>
          <p:cNvGraphicFramePr>
            <a:graphicFrameLocks noGrp="1"/>
          </p:cNvGraphicFramePr>
          <p:nvPr/>
        </p:nvGraphicFramePr>
        <p:xfrm>
          <a:off x="9430870" y="4196747"/>
          <a:ext cx="2438400" cy="2407920"/>
        </p:xfrm>
        <a:graphic>
          <a:graphicData uri="http://schemas.openxmlformats.org/drawingml/2006/table">
            <a:tbl>
              <a:tblPr/>
              <a:tblGrid>
                <a:gridCol w="609600"/>
                <a:gridCol w="609600"/>
                <a:gridCol w="609600"/>
                <a:gridCol w="609600"/>
              </a:tblGrid>
              <a:tr h="190500">
                <a:tc>
                  <a:txBody>
                    <a:bodyPr/>
                    <a:lstStyle/>
                    <a:p>
                      <a:pPr algn="l" fontAlgn="b"/>
                      <a:r>
                        <a:rPr lang="en-US" sz="1100" b="0" i="0" u="none" strike="noStrike">
                          <a:solidFill>
                            <a:srgbClr val="000000"/>
                          </a:solidFill>
                          <a:latin typeface="Calibri"/>
                        </a:rPr>
                        <a:t> </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l" fontAlgn="b"/>
                      <a:r>
                        <a:rPr lang="en-US" sz="1100" b="0" i="0" u="none" strike="noStrike">
                          <a:solidFill>
                            <a:srgbClr val="000000"/>
                          </a:solidFill>
                          <a:latin typeface="Calibri"/>
                        </a:rPr>
                        <a:t>Measured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l" fontAlgn="b"/>
                      <a:r>
                        <a:rPr lang="en-US" sz="1100" b="0" i="0" u="none" strike="noStrike">
                          <a:solidFill>
                            <a:srgbClr val="000000"/>
                          </a:solidFill>
                          <a:latin typeface="Calibri"/>
                        </a:rPr>
                        <a:t>Expected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182880">
                <a:tc>
                  <a:txBody>
                    <a:bodyPr/>
                    <a:lstStyle/>
                    <a:p>
                      <a:pPr algn="l" fontAlgn="b"/>
                      <a:r>
                        <a:rPr lang="en-US" sz="1100" b="0" i="0" u="none" strike="noStrike">
                          <a:solidFill>
                            <a:srgbClr val="000000"/>
                          </a:solidFill>
                          <a:latin typeface="Calibri"/>
                        </a:rPr>
                        <a:t>V1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-5.071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latin typeface="Calibri"/>
                        </a:rPr>
                        <a:t>V</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V2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9.043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latin typeface="Calibri"/>
                        </a:rPr>
                        <a:t>V</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Vin</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24.8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latin typeface="Calibri"/>
                        </a:rPr>
                        <a:t>mV Pk-Pk</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b"/>
                      <a:r>
                        <a:rPr lang="en-US" sz="1100" b="0" i="0" u="none" strike="noStrike">
                          <a:solidFill>
                            <a:srgbClr val="000000"/>
                          </a:solidFill>
                          <a:latin typeface="Calibri"/>
                        </a:rPr>
                        <a:t>Freq</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latin typeface="Calibri"/>
                        </a:rPr>
                        <a:t>kHz</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C1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1.01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l-GR" sz="1100" b="0" i="0" u="none" strike="noStrike">
                          <a:solidFill>
                            <a:srgbClr val="000000"/>
                          </a:solidFill>
                          <a:latin typeface="Calibri"/>
                        </a:rPr>
                        <a:t>μ</a:t>
                      </a:r>
                      <a:r>
                        <a:rPr lang="en-US" sz="1100" b="0" i="0" u="none" strike="noStrike">
                          <a:solidFill>
                            <a:srgbClr val="000000"/>
                          </a:solidFill>
                          <a:latin typeface="Calibri"/>
                        </a:rPr>
                        <a:t>F</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C2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0.948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l-GR" sz="1100" b="0" i="0" u="none" strike="noStrike">
                          <a:solidFill>
                            <a:srgbClr val="000000"/>
                          </a:solidFill>
                          <a:latin typeface="Calibri"/>
                        </a:rPr>
                        <a:t>μ</a:t>
                      </a:r>
                      <a:r>
                        <a:rPr lang="en-US" sz="1100" b="0" i="0" u="none" strike="noStrike">
                          <a:solidFill>
                            <a:srgbClr val="000000"/>
                          </a:solidFill>
                          <a:latin typeface="Calibri"/>
                        </a:rPr>
                        <a:t>F</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R1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4.67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4.7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latin typeface="Calibri"/>
                        </a:rPr>
                        <a:t>k</a:t>
                      </a:r>
                      <a:r>
                        <a:rPr lang="el-GR" sz="1100" b="0" i="0" u="none" strike="noStrike">
                          <a:solidFill>
                            <a:srgbClr val="000000"/>
                          </a:solidFill>
                          <a:latin typeface="Calibri"/>
                        </a:rPr>
                        <a:t>Ω</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R2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32.6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latin typeface="Calibri"/>
                        </a:rPr>
                        <a:t>k</a:t>
                      </a:r>
                      <a:r>
                        <a:rPr lang="el-GR" sz="1100" b="0" i="0" u="none" strike="noStrike">
                          <a:solidFill>
                            <a:srgbClr val="000000"/>
                          </a:solidFill>
                          <a:latin typeface="Calibri"/>
                        </a:rPr>
                        <a:t>Ω</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b"/>
                      <a:r>
                        <a:rPr lang="en-US" sz="1100" b="0" i="0" u="none" strike="noStrike">
                          <a:solidFill>
                            <a:srgbClr val="000000"/>
                          </a:solidFill>
                          <a:latin typeface="Calibri"/>
                        </a:rPr>
                        <a:t>R3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21.98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latin typeface="Calibri"/>
                        </a:rPr>
                        <a:t>k</a:t>
                      </a:r>
                      <a:r>
                        <a:rPr lang="el-GR" sz="1100" b="0" i="0" u="none" strike="noStrike">
                          <a:solidFill>
                            <a:srgbClr val="000000"/>
                          </a:solidFill>
                          <a:latin typeface="Calibri"/>
                        </a:rPr>
                        <a:t>Ω</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R4</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32.89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latin typeface="Calibri"/>
                        </a:rPr>
                        <a:t>k</a:t>
                      </a:r>
                      <a:r>
                        <a:rPr lang="el-GR" sz="1100" b="0" i="0" u="none" strike="noStrike">
                          <a:solidFill>
                            <a:srgbClr val="000000"/>
                          </a:solidFill>
                          <a:latin typeface="Calibri"/>
                        </a:rPr>
                        <a:t>Ω</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2880">
                <a:tc>
                  <a:txBody>
                    <a:bodyPr/>
                    <a:lstStyle/>
                    <a:p>
                      <a:pPr algn="l" fontAlgn="b"/>
                      <a:r>
                        <a:rPr lang="en-US" sz="1100" b="0" i="0" u="none" strike="noStrike">
                          <a:solidFill>
                            <a:srgbClr val="000000"/>
                          </a:solidFill>
                          <a:latin typeface="Calibri"/>
                        </a:rPr>
                        <a:t>Vout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240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5.88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latin typeface="Calibri"/>
                        </a:rPr>
                        <a:t>mV Pk-Pk</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b"/>
                      <a:r>
                        <a:rPr lang="el-GR" sz="1100" b="0" i="0" u="none" strike="noStrike">
                          <a:solidFill>
                            <a:srgbClr val="000000"/>
                          </a:solidFill>
                          <a:latin typeface="Calibri"/>
                        </a:rPr>
                        <a:t>β</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9.677419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latin typeface="Calibri"/>
                        </a:rPr>
                        <a:t>1.176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cxnSp>
        <p:nvCxnSpPr>
          <p:cNvPr id="13" name="Straight Arrow Connector 12"/>
          <p:cNvCxnSpPr/>
          <p:nvPr/>
        </p:nvCxnSpPr>
        <p:spPr>
          <a:xfrm flipH="1">
            <a:off x="2940424" y="1129553"/>
            <a:ext cx="2770094" cy="112058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17854" y="2917014"/>
            <a:ext cx="1482664"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1</a:t>
            </a:r>
            <a:r>
              <a:rPr lang="el-GR" dirty="0">
                <a:solidFill>
                  <a:prstClr val="black"/>
                </a:solidFill>
              </a:rPr>
              <a:t>μ</a:t>
            </a:r>
            <a:r>
              <a:rPr lang="en-US" dirty="0">
                <a:solidFill>
                  <a:prstClr val="black"/>
                </a:solidFill>
              </a:rPr>
              <a:t>F Capacitor</a:t>
            </a:r>
          </a:p>
        </p:txBody>
      </p:sp>
      <p:sp>
        <p:nvSpPr>
          <p:cNvPr id="16" name="TextBox 15"/>
          <p:cNvSpPr txBox="1"/>
          <p:nvPr/>
        </p:nvSpPr>
        <p:spPr>
          <a:xfrm>
            <a:off x="3313455" y="756521"/>
            <a:ext cx="3096311"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2N5457 N-Type JFET Transistor</a:t>
            </a:r>
          </a:p>
        </p:txBody>
      </p:sp>
      <p:cxnSp>
        <p:nvCxnSpPr>
          <p:cNvPr id="18" name="Straight Arrow Connector 17"/>
          <p:cNvCxnSpPr/>
          <p:nvPr/>
        </p:nvCxnSpPr>
        <p:spPr>
          <a:xfrm>
            <a:off x="1912776" y="2939145"/>
            <a:ext cx="1007706" cy="1866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953392" y="2258008"/>
            <a:ext cx="332608" cy="68479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305748" y="260896"/>
            <a:ext cx="1547796"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4.7k</a:t>
            </a:r>
            <a:r>
              <a:rPr lang="el-GR" dirty="0">
                <a:solidFill>
                  <a:prstClr val="black"/>
                </a:solidFill>
              </a:rPr>
              <a:t>Ω</a:t>
            </a:r>
            <a:r>
              <a:rPr lang="en-US" dirty="0">
                <a:solidFill>
                  <a:prstClr val="black"/>
                </a:solidFill>
              </a:rPr>
              <a:t> Resistor</a:t>
            </a:r>
          </a:p>
        </p:txBody>
      </p:sp>
      <p:cxnSp>
        <p:nvCxnSpPr>
          <p:cNvPr id="24" name="Straight Arrow Connector 23"/>
          <p:cNvCxnSpPr/>
          <p:nvPr/>
        </p:nvCxnSpPr>
        <p:spPr>
          <a:xfrm flipH="1">
            <a:off x="3018179" y="653143"/>
            <a:ext cx="51592" cy="83499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24075" y="506602"/>
            <a:ext cx="1547796"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33k</a:t>
            </a:r>
            <a:r>
              <a:rPr lang="el-GR" dirty="0">
                <a:solidFill>
                  <a:prstClr val="black"/>
                </a:solidFill>
              </a:rPr>
              <a:t>Ω</a:t>
            </a:r>
            <a:r>
              <a:rPr lang="en-US" dirty="0">
                <a:solidFill>
                  <a:prstClr val="black"/>
                </a:solidFill>
              </a:rPr>
              <a:t> Resistor</a:t>
            </a:r>
          </a:p>
        </p:txBody>
      </p:sp>
      <p:cxnSp>
        <p:nvCxnSpPr>
          <p:cNvPr id="28" name="Straight Arrow Connector 27"/>
          <p:cNvCxnSpPr/>
          <p:nvPr/>
        </p:nvCxnSpPr>
        <p:spPr>
          <a:xfrm>
            <a:off x="1912776" y="858416"/>
            <a:ext cx="223934" cy="55050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4051" y="4477967"/>
            <a:ext cx="1547796"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33k</a:t>
            </a:r>
            <a:r>
              <a:rPr lang="el-GR" dirty="0">
                <a:solidFill>
                  <a:prstClr val="black"/>
                </a:solidFill>
              </a:rPr>
              <a:t>Ω</a:t>
            </a:r>
            <a:r>
              <a:rPr lang="en-US" dirty="0">
                <a:solidFill>
                  <a:prstClr val="black"/>
                </a:solidFill>
              </a:rPr>
              <a:t> Resistor</a:t>
            </a:r>
          </a:p>
        </p:txBody>
      </p:sp>
      <p:cxnSp>
        <p:nvCxnSpPr>
          <p:cNvPr id="32" name="Straight Arrow Connector 31"/>
          <p:cNvCxnSpPr/>
          <p:nvPr/>
        </p:nvCxnSpPr>
        <p:spPr>
          <a:xfrm flipV="1">
            <a:off x="2208613" y="3872753"/>
            <a:ext cx="480801" cy="59039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225110" y="2272649"/>
            <a:ext cx="1547796"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22k</a:t>
            </a:r>
            <a:r>
              <a:rPr lang="el-GR" dirty="0">
                <a:solidFill>
                  <a:prstClr val="black"/>
                </a:solidFill>
              </a:rPr>
              <a:t>Ω</a:t>
            </a:r>
            <a:r>
              <a:rPr lang="en-US" dirty="0">
                <a:solidFill>
                  <a:prstClr val="black"/>
                </a:solidFill>
              </a:rPr>
              <a:t> Resistor</a:t>
            </a:r>
          </a:p>
        </p:txBody>
      </p:sp>
      <p:cxnSp>
        <p:nvCxnSpPr>
          <p:cNvPr id="35" name="Straight Arrow Connector 34"/>
          <p:cNvCxnSpPr/>
          <p:nvPr/>
        </p:nvCxnSpPr>
        <p:spPr>
          <a:xfrm flipH="1">
            <a:off x="3827931" y="2635626"/>
            <a:ext cx="448237" cy="7171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874615" y="6360556"/>
            <a:ext cx="2910796" cy="369332"/>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Function generator settings</a:t>
            </a:r>
          </a:p>
        </p:txBody>
      </p:sp>
      <p:sp>
        <p:nvSpPr>
          <p:cNvPr id="39" name="TextBox 38"/>
          <p:cNvSpPr txBox="1"/>
          <p:nvPr/>
        </p:nvSpPr>
        <p:spPr>
          <a:xfrm>
            <a:off x="7721344" y="3384276"/>
            <a:ext cx="2910796" cy="646331"/>
          </a:xfrm>
          <a:prstGeom prst="rect">
            <a:avLst/>
          </a:prstGeom>
          <a:solidFill>
            <a:schemeClr val="accent4">
              <a:lumMod val="40000"/>
              <a:lumOff val="60000"/>
            </a:schemeClr>
          </a:solidFill>
        </p:spPr>
        <p:txBody>
          <a:bodyPr wrap="square" rtlCol="0">
            <a:spAutoFit/>
          </a:bodyPr>
          <a:lstStyle/>
          <a:p>
            <a:pPr defTabSz="914400"/>
            <a:r>
              <a:rPr lang="en-US" dirty="0">
                <a:solidFill>
                  <a:prstClr val="black"/>
                </a:solidFill>
              </a:rPr>
              <a:t>Oscilloscope reading of input and output voltage</a:t>
            </a:r>
          </a:p>
        </p:txBody>
      </p:sp>
    </p:spTree>
    <p:extLst>
      <p:ext uri="{BB962C8B-B14F-4D97-AF65-F5344CB8AC3E}">
        <p14:creationId xmlns:p14="http://schemas.microsoft.com/office/powerpoint/2010/main" val="35034315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2" y="1278225"/>
            <a:ext cx="9601196" cy="1303867"/>
          </a:xfrm>
        </p:spPr>
        <p:txBody>
          <a:bodyPr>
            <a:normAutofit fontScale="90000"/>
          </a:bodyPr>
          <a:lstStyle/>
          <a:p>
            <a:pPr algn="ctr"/>
            <a:r>
              <a:rPr lang="en-US" dirty="0" smtClean="0"/>
              <a:t>Data Sheets:</a:t>
            </a:r>
            <a:br>
              <a:rPr lang="en-US" dirty="0" smtClean="0"/>
            </a:br>
            <a:endParaRPr lang="en-US" dirty="0"/>
          </a:p>
        </p:txBody>
      </p:sp>
      <p:sp>
        <p:nvSpPr>
          <p:cNvPr id="5" name="Rectangle 4"/>
          <p:cNvSpPr/>
          <p:nvPr/>
        </p:nvSpPr>
        <p:spPr>
          <a:xfrm>
            <a:off x="1476330" y="2652397"/>
            <a:ext cx="1941557" cy="769441"/>
          </a:xfrm>
          <a:prstGeom prst="rect">
            <a:avLst/>
          </a:prstGeom>
        </p:spPr>
        <p:txBody>
          <a:bodyPr wrap="none">
            <a:spAutoFit/>
          </a:bodyPr>
          <a:lstStyle/>
          <a:p>
            <a:r>
              <a:rPr lang="en-US" sz="4400" dirty="0">
                <a:ln w="3175" cmpd="sng">
                  <a:noFill/>
                </a:ln>
                <a:solidFill>
                  <a:prstClr val="black">
                    <a:lumMod val="85000"/>
                    <a:lumOff val="15000"/>
                  </a:prstClr>
                </a:solidFill>
                <a:ea typeface="+mj-ea"/>
                <a:cs typeface="+mj-cs"/>
                <a:hlinkClick r:id="rId2" action="ppaction://hlinkfile"/>
              </a:rPr>
              <a:t>2N5457</a:t>
            </a:r>
            <a:endParaRPr lang="en-US" dirty="0"/>
          </a:p>
        </p:txBody>
      </p:sp>
    </p:spTree>
    <p:extLst>
      <p:ext uri="{BB962C8B-B14F-4D97-AF65-F5344CB8AC3E}">
        <p14:creationId xmlns:p14="http://schemas.microsoft.com/office/powerpoint/2010/main" val="41171737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Troubleshooting:</a:t>
            </a:r>
            <a:endParaRPr lang="en-US" dirty="0"/>
          </a:p>
        </p:txBody>
      </p:sp>
      <p:sp>
        <p:nvSpPr>
          <p:cNvPr id="3" name="Content Placeholder 2"/>
          <p:cNvSpPr>
            <a:spLocks noGrp="1"/>
          </p:cNvSpPr>
          <p:nvPr>
            <p:ph idx="1"/>
          </p:nvPr>
        </p:nvSpPr>
        <p:spPr>
          <a:xfrm>
            <a:off x="845127" y="1985555"/>
            <a:ext cx="10515600" cy="1561211"/>
          </a:xfrm>
          <a:solidFill>
            <a:schemeClr val="accent6">
              <a:lumMod val="20000"/>
              <a:lumOff val="80000"/>
            </a:schemeClr>
          </a:solidFill>
        </p:spPr>
        <p:txBody>
          <a:bodyPr/>
          <a:lstStyle/>
          <a:p>
            <a:pPr lvl="1">
              <a:buClr>
                <a:srgbClr val="00B0F0"/>
              </a:buClr>
              <a:buFont typeface="Wingdings" panose="05000000000000000000" pitchFamily="2" charset="2"/>
              <a:buChar char="Ø"/>
            </a:pPr>
            <a:r>
              <a:rPr lang="en-US" dirty="0"/>
              <a:t>The first simulation was working correctly but when the circuit was built in the lab with the simulations specifications the gain was only 3. The circuit was fixed by changing resistors R3 and R4 until a gain of 10 was achieved. This set up was then simulated and it was concluded that the part model used did not represent the actual part fully.</a:t>
            </a:r>
          </a:p>
          <a:p>
            <a:pPr marL="457200" lvl="1" indent="0">
              <a:buNone/>
            </a:pPr>
            <a:endParaRPr lang="en-US" dirty="0"/>
          </a:p>
        </p:txBody>
      </p:sp>
    </p:spTree>
    <p:extLst>
      <p:ext uri="{BB962C8B-B14F-4D97-AF65-F5344CB8AC3E}">
        <p14:creationId xmlns:p14="http://schemas.microsoft.com/office/powerpoint/2010/main" val="11836050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Conclusion:</a:t>
            </a:r>
            <a:endParaRPr lang="en-US" dirty="0"/>
          </a:p>
        </p:txBody>
      </p:sp>
      <p:sp>
        <p:nvSpPr>
          <p:cNvPr id="3" name="Content Placeholder 2"/>
          <p:cNvSpPr>
            <a:spLocks noGrp="1"/>
          </p:cNvSpPr>
          <p:nvPr>
            <p:ph idx="1"/>
          </p:nvPr>
        </p:nvSpPr>
        <p:spPr>
          <a:xfrm>
            <a:off x="845127" y="1976847"/>
            <a:ext cx="10515600" cy="1454331"/>
          </a:xfrm>
          <a:solidFill>
            <a:schemeClr val="accent6">
              <a:lumMod val="20000"/>
              <a:lumOff val="80000"/>
            </a:schemeClr>
          </a:solidFill>
        </p:spPr>
        <p:txBody>
          <a:bodyPr/>
          <a:lstStyle/>
          <a:p>
            <a:pPr>
              <a:buClr>
                <a:srgbClr val="00B0F0"/>
              </a:buClr>
              <a:buFont typeface="Wingdings" panose="05000000000000000000" pitchFamily="2" charset="2"/>
              <a:buChar char="Ø"/>
            </a:pPr>
            <a:r>
              <a:rPr lang="en-US" dirty="0"/>
              <a:t>The circuit was able to produce a voltage gain of 10.</a:t>
            </a:r>
          </a:p>
          <a:p>
            <a:endParaRPr lang="en-US" dirty="0"/>
          </a:p>
        </p:txBody>
      </p:sp>
    </p:spTree>
    <p:extLst>
      <p:ext uri="{BB962C8B-B14F-4D97-AF65-F5344CB8AC3E}">
        <p14:creationId xmlns:p14="http://schemas.microsoft.com/office/powerpoint/2010/main" val="4679990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a:xfrm>
            <a:off x="1546859" y="609600"/>
            <a:ext cx="8686800" cy="715962"/>
          </a:xfrm>
        </p:spPr>
        <p:txBody>
          <a:bodyPr/>
          <a:lstStyle/>
          <a:p>
            <a:r>
              <a:rPr lang="en-US" altLang="en-US" sz="4000" dirty="0">
                <a:solidFill>
                  <a:srgbClr val="00B0F0"/>
                </a:solidFill>
              </a:rPr>
              <a:t>Existing Designs</a:t>
            </a:r>
            <a:endParaRPr lang="ru-RU" altLang="en-US" sz="4000" dirty="0">
              <a:solidFill>
                <a:srgbClr val="00B0F0"/>
              </a:solidFill>
            </a:endParaRPr>
          </a:p>
        </p:txBody>
      </p:sp>
      <p:sp>
        <p:nvSpPr>
          <p:cNvPr id="17415" name="Rectangle 7"/>
          <p:cNvSpPr>
            <a:spLocks noGrp="1" noChangeArrowheads="1"/>
          </p:cNvSpPr>
          <p:nvPr>
            <p:ph type="body" idx="1"/>
          </p:nvPr>
        </p:nvSpPr>
        <p:spPr>
          <a:xfrm rot="10800000" flipH="1" flipV="1">
            <a:off x="1676401" y="3276602"/>
            <a:ext cx="4254380" cy="2739638"/>
          </a:xfrm>
        </p:spPr>
        <p:txBody>
          <a:bodyPr>
            <a:normAutofit fontScale="92500" lnSpcReduction="10000"/>
          </a:bodyPr>
          <a:lstStyle/>
          <a:p>
            <a:pPr>
              <a:lnSpc>
                <a:spcPct val="80000"/>
              </a:lnSpc>
              <a:buClr>
                <a:srgbClr val="00B0F0"/>
              </a:buClr>
              <a:buFont typeface="Wingdings" panose="05000000000000000000" pitchFamily="2" charset="2"/>
              <a:buChar char="Ø"/>
            </a:pPr>
            <a:r>
              <a:rPr lang="en-US" altLang="en-US" sz="1800" dirty="0"/>
              <a:t>Above Design located:</a:t>
            </a:r>
          </a:p>
          <a:p>
            <a:pPr marL="0" indent="0">
              <a:lnSpc>
                <a:spcPct val="80000"/>
              </a:lnSpc>
              <a:buClr>
                <a:srgbClr val="00B0F0"/>
              </a:buClr>
              <a:buNone/>
            </a:pPr>
            <a:r>
              <a:rPr lang="en-US" sz="1400" dirty="0">
                <a:solidFill>
                  <a:srgbClr val="00B0F0"/>
                </a:solidFill>
              </a:rPr>
              <a:t>http://circuit-diagram.hqew.net/Dual-Adjustable-Power-Supply-Using-LM-317-_8273.html</a:t>
            </a:r>
          </a:p>
          <a:p>
            <a:pPr>
              <a:lnSpc>
                <a:spcPct val="80000"/>
              </a:lnSpc>
              <a:buClr>
                <a:srgbClr val="00B0F0"/>
              </a:buClr>
              <a:buFont typeface="Wingdings" panose="05000000000000000000" pitchFamily="2" charset="2"/>
              <a:buChar char="Ø"/>
            </a:pPr>
            <a:r>
              <a:rPr lang="en-US" altLang="en-US" sz="1800" dirty="0"/>
              <a:t>Upper Right Design located:</a:t>
            </a:r>
          </a:p>
          <a:p>
            <a:pPr marL="0" indent="0">
              <a:lnSpc>
                <a:spcPct val="80000"/>
              </a:lnSpc>
              <a:buClr>
                <a:srgbClr val="00B0F0"/>
              </a:buClr>
              <a:buNone/>
            </a:pPr>
            <a:r>
              <a:rPr lang="en-US" sz="1400" dirty="0">
                <a:solidFill>
                  <a:srgbClr val="00B0F0"/>
                </a:solidFill>
              </a:rPr>
              <a:t>http://www.kleebtronics.com/powersupply</a:t>
            </a:r>
          </a:p>
          <a:p>
            <a:pPr marL="0" indent="0">
              <a:lnSpc>
                <a:spcPct val="80000"/>
              </a:lnSpc>
              <a:buNone/>
            </a:pPr>
            <a:endParaRPr lang="en-US" altLang="en-US" sz="1800" dirty="0"/>
          </a:p>
          <a:p>
            <a:pPr marL="0" indent="0">
              <a:lnSpc>
                <a:spcPct val="80000"/>
              </a:lnSpc>
              <a:buNone/>
            </a:pPr>
            <a:endParaRPr lang="en-US" altLang="en-US" sz="1800" dirty="0"/>
          </a:p>
          <a:p>
            <a:pPr>
              <a:lnSpc>
                <a:spcPct val="80000"/>
              </a:lnSpc>
              <a:buClr>
                <a:srgbClr val="00B0F0"/>
              </a:buClr>
              <a:buFont typeface="Wingdings" panose="05000000000000000000" pitchFamily="2" charset="2"/>
              <a:buChar char="Ø"/>
            </a:pPr>
            <a:r>
              <a:rPr lang="en-US" altLang="en-US" sz="1400" dirty="0"/>
              <a:t>Your Design</a:t>
            </a:r>
          </a:p>
          <a:p>
            <a:pPr marL="0" indent="0">
              <a:lnSpc>
                <a:spcPct val="80000"/>
              </a:lnSpc>
              <a:buClr>
                <a:srgbClr val="00B0F0"/>
              </a:buClr>
              <a:buNone/>
            </a:pPr>
            <a:r>
              <a:rPr lang="en-US" altLang="en-US" sz="1800" dirty="0"/>
              <a:t>A Combination of the Two with some help from the LM317 &amp; LM337 Data Sheet</a:t>
            </a:r>
            <a:endParaRPr lang="ru-RU" alt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1" y="1325563"/>
            <a:ext cx="4657649" cy="195103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9544" y="1252923"/>
            <a:ext cx="3716774" cy="255313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9544" y="3733423"/>
            <a:ext cx="4134180" cy="2436642"/>
          </a:xfrm>
          <a:prstGeom prst="rect">
            <a:avLst/>
          </a:prstGeom>
        </p:spPr>
      </p:pic>
    </p:spTree>
    <p:extLst>
      <p:ext uri="{BB962C8B-B14F-4D97-AF65-F5344CB8AC3E}">
        <p14:creationId xmlns:p14="http://schemas.microsoft.com/office/powerpoint/2010/main" val="6369087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a:xfrm>
            <a:off x="1195390" y="626862"/>
            <a:ext cx="9601196" cy="1019834"/>
          </a:xfrm>
        </p:spPr>
        <p:txBody>
          <a:bodyPr/>
          <a:lstStyle/>
          <a:p>
            <a:r>
              <a:rPr lang="en-US" altLang="en-US" sz="4000" dirty="0">
                <a:solidFill>
                  <a:srgbClr val="00B0F0"/>
                </a:solidFill>
              </a:rPr>
              <a:t>Analysis</a:t>
            </a:r>
            <a:endParaRPr lang="ru-RU" altLang="en-US" sz="4000" dirty="0">
              <a:solidFill>
                <a:srgbClr val="00B0F0"/>
              </a:solidFill>
            </a:endParaRPr>
          </a:p>
        </p:txBody>
      </p:sp>
      <p:sp>
        <p:nvSpPr>
          <p:cNvPr id="17415" name="Rectangle 7"/>
          <p:cNvSpPr>
            <a:spLocks noGrp="1" noChangeArrowheads="1"/>
          </p:cNvSpPr>
          <p:nvPr>
            <p:ph type="body" idx="1"/>
          </p:nvPr>
        </p:nvSpPr>
        <p:spPr>
          <a:xfrm>
            <a:off x="7848600" y="4572000"/>
            <a:ext cx="2057400" cy="1676400"/>
          </a:xfrm>
        </p:spPr>
        <p:txBody>
          <a:bodyPr/>
          <a:lstStyle/>
          <a:p>
            <a:pPr>
              <a:lnSpc>
                <a:spcPct val="80000"/>
              </a:lnSpc>
            </a:pPr>
            <a:endParaRPr lang="ru-RU" altLang="en-US" sz="1800" dirty="0"/>
          </a:p>
          <a:p>
            <a:pPr>
              <a:lnSpc>
                <a:spcPct val="80000"/>
              </a:lnSpc>
            </a:pPr>
            <a:endParaRPr lang="ru-RU" altLang="en-US" sz="1800" dirty="0"/>
          </a:p>
        </p:txBody>
      </p:sp>
      <p:sp>
        <p:nvSpPr>
          <p:cNvPr id="7" name="TextBox 6"/>
          <p:cNvSpPr txBox="1"/>
          <p:nvPr/>
        </p:nvSpPr>
        <p:spPr>
          <a:xfrm>
            <a:off x="7620001" y="6117195"/>
            <a:ext cx="2828925" cy="584775"/>
          </a:xfrm>
          <a:prstGeom prst="rect">
            <a:avLst/>
          </a:prstGeom>
          <a:noFill/>
          <a:ln w="28575">
            <a:solidFill>
              <a:schemeClr val="accent2"/>
            </a:solidFill>
          </a:ln>
        </p:spPr>
        <p:txBody>
          <a:bodyPr wrap="square" rtlCol="0">
            <a:spAutoFit/>
          </a:bodyPr>
          <a:lstStyle/>
          <a:p>
            <a:r>
              <a:rPr lang="en-US" dirty="0">
                <a:solidFill>
                  <a:srgbClr val="FF0000"/>
                </a:solidFill>
              </a:rPr>
              <a:t>Start-up ~ 2.2ms</a:t>
            </a:r>
          </a:p>
          <a:p>
            <a:r>
              <a:rPr lang="en-US" sz="1400" dirty="0">
                <a:solidFill>
                  <a:srgbClr val="FF0000"/>
                </a:solidFill>
              </a:rPr>
              <a:t>(Requirement &lt; 100ms)</a:t>
            </a:r>
            <a:endParaRPr lang="en-US" sz="1400" dirty="0">
              <a:solidFill>
                <a:srgbClr val="FF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6" y="2126420"/>
            <a:ext cx="8982075" cy="3794198"/>
          </a:xfrm>
          <a:prstGeom prst="rect">
            <a:avLst/>
          </a:prstGeom>
        </p:spPr>
      </p:pic>
      <p:sp>
        <p:nvSpPr>
          <p:cNvPr id="11" name="Rectangle 5"/>
          <p:cNvSpPr txBox="1">
            <a:spLocks noChangeArrowheads="1"/>
          </p:cNvSpPr>
          <p:nvPr/>
        </p:nvSpPr>
        <p:spPr bwMode="auto">
          <a:xfrm>
            <a:off x="1762126" y="1612744"/>
            <a:ext cx="8686800" cy="461058"/>
          </a:xfrm>
          <a:prstGeom prst="rect">
            <a:avLst/>
          </a:prstGeom>
          <a:noFill/>
          <a:ln w="28575">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bg1"/>
                </a:solidFill>
                <a:latin typeface="+mj-lt"/>
                <a:ea typeface="+mj-ea"/>
                <a:cs typeface="+mj-cs"/>
              </a:defRPr>
            </a:lvl1pPr>
            <a:lvl2pPr algn="l" rtl="0" eaLnBrk="1" fontAlgn="base" hangingPunct="1">
              <a:spcBef>
                <a:spcPct val="0"/>
              </a:spcBef>
              <a:spcAft>
                <a:spcPct val="0"/>
              </a:spcAft>
              <a:defRPr sz="4400">
                <a:solidFill>
                  <a:schemeClr val="bg1"/>
                </a:solidFill>
                <a:latin typeface="Microsoft Sans Serif" panose="020B0604020202020204" pitchFamily="34" charset="0"/>
              </a:defRPr>
            </a:lvl2pPr>
            <a:lvl3pPr algn="l" rtl="0" eaLnBrk="1" fontAlgn="base" hangingPunct="1">
              <a:spcBef>
                <a:spcPct val="0"/>
              </a:spcBef>
              <a:spcAft>
                <a:spcPct val="0"/>
              </a:spcAft>
              <a:defRPr sz="4400">
                <a:solidFill>
                  <a:schemeClr val="bg1"/>
                </a:solidFill>
                <a:latin typeface="Microsoft Sans Serif" panose="020B0604020202020204" pitchFamily="34" charset="0"/>
              </a:defRPr>
            </a:lvl3pPr>
            <a:lvl4pPr algn="l" rtl="0" eaLnBrk="1" fontAlgn="base" hangingPunct="1">
              <a:spcBef>
                <a:spcPct val="0"/>
              </a:spcBef>
              <a:spcAft>
                <a:spcPct val="0"/>
              </a:spcAft>
              <a:defRPr sz="4400">
                <a:solidFill>
                  <a:schemeClr val="bg1"/>
                </a:solidFill>
                <a:latin typeface="Microsoft Sans Serif" panose="020B0604020202020204" pitchFamily="34" charset="0"/>
              </a:defRPr>
            </a:lvl4pPr>
            <a:lvl5pPr algn="l" rtl="0" eaLnBrk="1" fontAlgn="base" hangingPunct="1">
              <a:spcBef>
                <a:spcPct val="0"/>
              </a:spcBef>
              <a:spcAft>
                <a:spcPct val="0"/>
              </a:spcAft>
              <a:defRPr sz="4400">
                <a:solidFill>
                  <a:schemeClr val="bg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bg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bg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bg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bg1"/>
                </a:solidFill>
                <a:latin typeface="Microsoft Sans Serif" panose="020B0604020202020204" pitchFamily="34" charset="0"/>
              </a:defRPr>
            </a:lvl9pPr>
          </a:lstStyle>
          <a:p>
            <a:r>
              <a:rPr lang="en-US" sz="2000" dirty="0">
                <a:solidFill>
                  <a:schemeClr val="accent5">
                    <a:lumMod val="75000"/>
                  </a:schemeClr>
                </a:solidFill>
              </a:rPr>
              <a:t>Output Ripple ~ 1mV / Voltage Output +0.11% / 100mA Load-tested </a:t>
            </a:r>
            <a:endParaRPr lang="ru-RU" altLang="en-US" sz="2000" dirty="0">
              <a:solidFill>
                <a:schemeClr val="accent5">
                  <a:lumMod val="75000"/>
                </a:schemeClr>
              </a:solidFill>
            </a:endParaRPr>
          </a:p>
        </p:txBody>
      </p:sp>
      <p:cxnSp>
        <p:nvCxnSpPr>
          <p:cNvPr id="6" name="Straight Arrow Connector 5"/>
          <p:cNvCxnSpPr/>
          <p:nvPr/>
        </p:nvCxnSpPr>
        <p:spPr bwMode="auto">
          <a:xfrm flipH="1" flipV="1">
            <a:off x="7305676" y="5410200"/>
            <a:ext cx="815803" cy="713172"/>
          </a:xfrm>
          <a:prstGeom prst="straightConnector1">
            <a:avLst/>
          </a:prstGeom>
          <a:gradFill rotWithShape="1">
            <a:gsLst>
              <a:gs pos="0">
                <a:schemeClr val="bg2">
                  <a:gamma/>
                  <a:tint val="26667"/>
                  <a:invGamma/>
                </a:schemeClr>
              </a:gs>
              <a:gs pos="100000">
                <a:schemeClr val="bg2">
                  <a:alpha val="14999"/>
                </a:schemeClr>
              </a:gs>
            </a:gsLst>
            <a:lin ang="5400000" scaled="1"/>
          </a:gradFill>
          <a:ln w="254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Oval 2"/>
          <p:cNvSpPr/>
          <p:nvPr/>
        </p:nvSpPr>
        <p:spPr bwMode="auto">
          <a:xfrm>
            <a:off x="6896100" y="5181600"/>
            <a:ext cx="533400" cy="228600"/>
          </a:xfrm>
          <a:prstGeom prst="ellipse">
            <a:avLst/>
          </a:prstGeom>
          <a:noFill/>
          <a:ln w="28575">
            <a:solidFill>
              <a:schemeClr val="accent1"/>
            </a:solidFill>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a:latin typeface="Arial" panose="020B0604020202020204" pitchFamily="34" charset="0"/>
            </a:endParaRPr>
          </a:p>
        </p:txBody>
      </p:sp>
      <p:sp>
        <p:nvSpPr>
          <p:cNvPr id="10" name="Rounded Rectangle 9"/>
          <p:cNvSpPr/>
          <p:nvPr/>
        </p:nvSpPr>
        <p:spPr bwMode="auto">
          <a:xfrm>
            <a:off x="5686425" y="2743200"/>
            <a:ext cx="533400" cy="381000"/>
          </a:xfrm>
          <a:prstGeom prst="roundRect">
            <a:avLst/>
          </a:prstGeom>
          <a:noFill/>
          <a:ln w="28575">
            <a:solidFill>
              <a:srgbClr val="00B0F0"/>
            </a:solidFill>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a:latin typeface="Arial" panose="020B0604020202020204" pitchFamily="34" charset="0"/>
            </a:endParaRPr>
          </a:p>
        </p:txBody>
      </p:sp>
      <p:cxnSp>
        <p:nvCxnSpPr>
          <p:cNvPr id="13" name="Straight Arrow Connector 12"/>
          <p:cNvCxnSpPr>
            <a:stCxn id="11" idx="2"/>
          </p:cNvCxnSpPr>
          <p:nvPr/>
        </p:nvCxnSpPr>
        <p:spPr bwMode="auto">
          <a:xfrm>
            <a:off x="6105526" y="2073802"/>
            <a:ext cx="847725" cy="1164194"/>
          </a:xfrm>
          <a:prstGeom prst="straightConnector1">
            <a:avLst/>
          </a:prstGeom>
          <a:gradFill rotWithShape="1">
            <a:gsLst>
              <a:gs pos="0">
                <a:schemeClr val="bg2">
                  <a:gamma/>
                  <a:tint val="26667"/>
                  <a:invGamma/>
                </a:schemeClr>
              </a:gs>
              <a:gs pos="100000">
                <a:schemeClr val="bg2">
                  <a:alpha val="14999"/>
                </a:schemeClr>
              </a:gs>
            </a:gsLst>
            <a:lin ang="5400000" scaled="1"/>
          </a:gradFill>
          <a:ln>
            <a:noFill/>
            <a:tailEnd type="triangle"/>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a:endCxn id="10" idx="0"/>
          </p:cNvCxnSpPr>
          <p:nvPr/>
        </p:nvCxnSpPr>
        <p:spPr bwMode="auto">
          <a:xfrm>
            <a:off x="5867401" y="2072482"/>
            <a:ext cx="85725" cy="670719"/>
          </a:xfrm>
          <a:prstGeom prst="straightConnector1">
            <a:avLst/>
          </a:prstGeom>
          <a:gradFill rotWithShape="1">
            <a:gsLst>
              <a:gs pos="0">
                <a:schemeClr val="bg2">
                  <a:gamma/>
                  <a:tint val="26667"/>
                  <a:invGamma/>
                </a:schemeClr>
              </a:gs>
              <a:gs pos="100000">
                <a:schemeClr val="bg2">
                  <a:alpha val="14999"/>
                </a:schemeClr>
              </a:gs>
            </a:gsLst>
            <a:lin ang="5400000" scaled="1"/>
          </a:gradFill>
          <a:ln>
            <a:noFill/>
            <a:tailEnd type="triangle"/>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a:stCxn id="11" idx="2"/>
          </p:cNvCxnSpPr>
          <p:nvPr/>
        </p:nvCxnSpPr>
        <p:spPr bwMode="auto">
          <a:xfrm flipH="1">
            <a:off x="5995988" y="2073802"/>
            <a:ext cx="109538" cy="920514"/>
          </a:xfrm>
          <a:prstGeom prst="straightConnector1">
            <a:avLst/>
          </a:prstGeom>
          <a:gradFill rotWithShape="1">
            <a:gsLst>
              <a:gs pos="0">
                <a:schemeClr val="bg2">
                  <a:gamma/>
                  <a:tint val="26667"/>
                  <a:invGamma/>
                </a:schemeClr>
              </a:gs>
              <a:gs pos="100000">
                <a:schemeClr val="bg2">
                  <a:alpha val="14999"/>
                </a:schemeClr>
              </a:gs>
            </a:gsLst>
            <a:lin ang="5400000" scaled="1"/>
          </a:gradFill>
          <a:ln w="28575"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60528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385701" y="1377298"/>
            <a:ext cx="6934200" cy="715963"/>
          </a:xfrm>
        </p:spPr>
        <p:txBody>
          <a:bodyPr/>
          <a:lstStyle/>
          <a:p>
            <a:r>
              <a:rPr lang="en-US" altLang="en-US" sz="4000" dirty="0">
                <a:solidFill>
                  <a:srgbClr val="00B0F0"/>
                </a:solidFill>
              </a:rPr>
              <a:t>Bill of Materials</a:t>
            </a:r>
            <a:endParaRPr lang="en-US" altLang="en-US" sz="4000" dirty="0">
              <a:solidFill>
                <a:srgbClr val="00B0F0"/>
              </a:solidFill>
            </a:endParaRPr>
          </a:p>
        </p:txBody>
      </p:sp>
      <p:pic>
        <p:nvPicPr>
          <p:cNvPr id="5" name="Picture 4"/>
          <p:cNvPicPr>
            <a:picLocks noChangeAspect="1"/>
          </p:cNvPicPr>
          <p:nvPr/>
        </p:nvPicPr>
        <p:blipFill>
          <a:blip r:embed="rId3"/>
          <a:stretch>
            <a:fillRect/>
          </a:stretch>
        </p:blipFill>
        <p:spPr>
          <a:xfrm>
            <a:off x="6645780" y="5123808"/>
            <a:ext cx="2133600" cy="787400"/>
          </a:xfrm>
          <a:prstGeom prst="rect">
            <a:avLst/>
          </a:prstGeom>
        </p:spPr>
      </p:pic>
      <p:pic>
        <p:nvPicPr>
          <p:cNvPr id="6" name="Picture 5"/>
          <p:cNvPicPr>
            <a:picLocks noChangeAspect="1"/>
          </p:cNvPicPr>
          <p:nvPr/>
        </p:nvPicPr>
        <p:blipFill>
          <a:blip r:embed="rId4"/>
          <a:stretch>
            <a:fillRect/>
          </a:stretch>
        </p:blipFill>
        <p:spPr>
          <a:xfrm>
            <a:off x="1428311" y="2425029"/>
            <a:ext cx="7351069" cy="2698779"/>
          </a:xfrm>
          <a:prstGeom prst="rect">
            <a:avLst/>
          </a:prstGeom>
        </p:spPr>
      </p:pic>
    </p:spTree>
    <p:extLst>
      <p:ext uri="{BB962C8B-B14F-4D97-AF65-F5344CB8AC3E}">
        <p14:creationId xmlns:p14="http://schemas.microsoft.com/office/powerpoint/2010/main" val="29628606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1"/>
                </a:solidFill>
              </a:rPr>
              <a:t>Lab 5</a:t>
            </a:r>
            <a:endParaRPr lang="en-US" dirty="0">
              <a:solidFill>
                <a:schemeClr val="tx1"/>
              </a:solidFill>
            </a:endParaRPr>
          </a:p>
        </p:txBody>
      </p:sp>
      <p:sp>
        <p:nvSpPr>
          <p:cNvPr id="3" name="Subtitle 2"/>
          <p:cNvSpPr>
            <a:spLocks noGrp="1"/>
          </p:cNvSpPr>
          <p:nvPr>
            <p:ph type="subTitle" idx="1"/>
          </p:nvPr>
        </p:nvSpPr>
        <p:spPr/>
        <p:txBody>
          <a:bodyPr/>
          <a:lstStyle/>
          <a:p>
            <a:r>
              <a:rPr lang="en-US" dirty="0" smtClean="0"/>
              <a:t>NPN LED Switch using 2N2222</a:t>
            </a:r>
          </a:p>
          <a:p>
            <a:r>
              <a:rPr lang="en-US" dirty="0" smtClean="0"/>
              <a:t>With 74LS04 interface</a:t>
            </a:r>
            <a:endParaRPr lang="en-US" dirty="0"/>
          </a:p>
        </p:txBody>
      </p:sp>
      <p:sp>
        <p:nvSpPr>
          <p:cNvPr id="4" name="Footer Placeholder 3"/>
          <p:cNvSpPr>
            <a:spLocks noGrp="1"/>
          </p:cNvSpPr>
          <p:nvPr>
            <p:ph type="ftr" sz="quarter" idx="11"/>
          </p:nvPr>
        </p:nvSpPr>
        <p:spPr/>
        <p:txBody>
          <a:bodyPr/>
          <a:lstStyle/>
          <a:p>
            <a:r>
              <a:rPr lang="en-US" smtClean="0"/>
              <a:t>EECT 121-50C Lab Notebook</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13363137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8" y="1010804"/>
            <a:ext cx="10515600" cy="1325563"/>
          </a:xfrm>
        </p:spPr>
        <p:txBody>
          <a:bodyPr/>
          <a:lstStyle/>
          <a:p>
            <a:pPr algn="ctr"/>
            <a:r>
              <a:rPr lang="en-US" dirty="0" smtClean="0">
                <a:solidFill>
                  <a:schemeClr val="tx1"/>
                </a:solidFill>
              </a:rPr>
              <a:t>Objectives:</a:t>
            </a:r>
            <a:endParaRPr lang="en-US" dirty="0">
              <a:solidFill>
                <a:schemeClr val="tx1"/>
              </a:solidFill>
            </a:endParaRPr>
          </a:p>
        </p:txBody>
      </p:sp>
      <p:sp>
        <p:nvSpPr>
          <p:cNvPr id="7" name="Footer Placeholder 6"/>
          <p:cNvSpPr>
            <a:spLocks noGrp="1"/>
          </p:cNvSpPr>
          <p:nvPr>
            <p:ph type="ftr" sz="quarter" idx="11"/>
          </p:nvPr>
        </p:nvSpPr>
        <p:spPr/>
        <p:txBody>
          <a:bodyPr/>
          <a:lstStyle/>
          <a:p>
            <a:r>
              <a:rPr lang="en-US" smtClean="0"/>
              <a:t>EECT 121-50C Lab Notebook</a:t>
            </a:r>
            <a:endParaRPr lang="en-US" dirty="0"/>
          </a:p>
        </p:txBody>
      </p:sp>
      <p:sp>
        <p:nvSpPr>
          <p:cNvPr id="8" name="Slide Number Placeholder 7"/>
          <p:cNvSpPr>
            <a:spLocks noGrp="1"/>
          </p:cNvSpPr>
          <p:nvPr>
            <p:ph type="sldNum" sz="quarter" idx="12"/>
          </p:nvPr>
        </p:nvSpPr>
        <p:spPr/>
        <p:txBody>
          <a:bodyPr/>
          <a:lstStyle/>
          <a:p>
            <a:fld id="{E97799C9-84D9-46D2-A11E-BCF8A720529D}" type="slidenum">
              <a:rPr lang="en-US" smtClean="0"/>
              <a:t>9</a:t>
            </a:fld>
            <a:endParaRPr lang="en-US" dirty="0"/>
          </a:p>
        </p:txBody>
      </p:sp>
      <p:sp>
        <p:nvSpPr>
          <p:cNvPr id="4" name="Title 1"/>
          <p:cNvSpPr txBox="1">
            <a:spLocks/>
          </p:cNvSpPr>
          <p:nvPr/>
        </p:nvSpPr>
        <p:spPr>
          <a:xfrm>
            <a:off x="921589" y="2863928"/>
            <a:ext cx="10515600" cy="1325563"/>
          </a:xfrm>
          <a:prstGeom prst="rect">
            <a:avLst/>
          </a:prstGeom>
        </p:spPr>
        <p:txBody>
          <a:bodyPr vert="horz" lIns="91440" tIns="45720" rIns="91440" bIns="45720" rtlCol="0" anchor="ctr">
            <a:normAutofit/>
          </a:bodyPr>
          <a:lstStyle/>
          <a:p>
            <a:pPr algn="ctr" defTabSz="914400">
              <a:lnSpc>
                <a:spcPct val="90000"/>
              </a:lnSpc>
              <a:spcBef>
                <a:spcPct val="0"/>
              </a:spcBef>
              <a:defRPr/>
            </a:pPr>
            <a:r>
              <a:rPr lang="en-US" sz="4400" dirty="0"/>
              <a:t>Equipment and Parts:</a:t>
            </a:r>
          </a:p>
        </p:txBody>
      </p:sp>
      <p:sp>
        <p:nvSpPr>
          <p:cNvPr id="5" name="Rectangle 4"/>
          <p:cNvSpPr/>
          <p:nvPr/>
        </p:nvSpPr>
        <p:spPr>
          <a:xfrm>
            <a:off x="838201" y="3919047"/>
            <a:ext cx="10598989" cy="2762808"/>
          </a:xfrm>
          <a:prstGeom prst="rect">
            <a:avLst/>
          </a:prstGeom>
        </p:spPr>
        <p:txBody>
          <a:bodyPr wrap="square" numCol="2">
            <a:spAutoFit/>
          </a:bodyPr>
          <a:lstStyle/>
          <a:p>
            <a:pPr marL="1085850" lvl="2" indent="-171450">
              <a:buClr>
                <a:schemeClr val="accent1"/>
              </a:buClr>
              <a:buFont typeface="Wingdings" panose="05000000000000000000" pitchFamily="2" charset="2"/>
              <a:buChar char="Ø"/>
            </a:pPr>
            <a:r>
              <a:rPr lang="en-US" sz="1200" dirty="0"/>
              <a:t>GW </a:t>
            </a:r>
            <a:r>
              <a:rPr lang="en-US" sz="1200" dirty="0" err="1"/>
              <a:t>Instek</a:t>
            </a:r>
            <a:r>
              <a:rPr lang="en-US" sz="1200" dirty="0"/>
              <a:t> LCR meter model#: LCR-819 SN#: E120998</a:t>
            </a:r>
          </a:p>
          <a:p>
            <a:pPr marL="1085850" lvl="2" indent="-171450">
              <a:buClr>
                <a:schemeClr val="accent1"/>
              </a:buClr>
              <a:buFont typeface="Wingdings" panose="05000000000000000000" pitchFamily="2" charset="2"/>
              <a:buChar char="Ø"/>
            </a:pPr>
            <a:r>
              <a:rPr lang="en-US" sz="1200" dirty="0"/>
              <a:t>DC Power Supply Model# HY1802D</a:t>
            </a:r>
          </a:p>
          <a:p>
            <a:pPr marL="1085850" lvl="2" indent="-171450">
              <a:buClr>
                <a:schemeClr val="accent1"/>
              </a:buClr>
              <a:buFont typeface="Wingdings" panose="05000000000000000000" pitchFamily="2" charset="2"/>
              <a:buChar char="Ø"/>
            </a:pPr>
            <a:r>
              <a:rPr lang="en-US" sz="1200" dirty="0"/>
              <a:t>Digital Multi Meter Brand: </a:t>
            </a:r>
            <a:r>
              <a:rPr lang="en-US" sz="1200" dirty="0" err="1"/>
              <a:t>GwInstek</a:t>
            </a:r>
            <a:r>
              <a:rPr lang="en-US" sz="1200" dirty="0"/>
              <a:t> Model #: GDM-8245 SN: CL860332</a:t>
            </a:r>
          </a:p>
          <a:p>
            <a:pPr marL="1085850" lvl="2" indent="-171450">
              <a:buClr>
                <a:schemeClr val="accent1"/>
              </a:buClr>
              <a:buFont typeface="Wingdings" panose="05000000000000000000" pitchFamily="2" charset="2"/>
              <a:buChar char="Ø"/>
            </a:pPr>
            <a:r>
              <a:rPr lang="en-US" sz="1200" dirty="0"/>
              <a:t>LM317  Voltage Regulator</a:t>
            </a:r>
          </a:p>
          <a:p>
            <a:pPr marL="1085850" lvl="2" indent="-171450">
              <a:buClr>
                <a:schemeClr val="accent1"/>
              </a:buClr>
              <a:buFont typeface="Wingdings" panose="05000000000000000000" pitchFamily="2" charset="2"/>
              <a:buChar char="Ø"/>
            </a:pPr>
            <a:r>
              <a:rPr lang="en-US" sz="1200" dirty="0"/>
              <a:t>74LS04 Hex Inverter</a:t>
            </a:r>
          </a:p>
          <a:p>
            <a:pPr marL="1085850" lvl="2" indent="-171450">
              <a:buClr>
                <a:schemeClr val="accent1"/>
              </a:buClr>
              <a:buFont typeface="Wingdings" panose="05000000000000000000" pitchFamily="2" charset="2"/>
              <a:buChar char="Ø"/>
            </a:pPr>
            <a:r>
              <a:rPr lang="en-US" sz="1200" dirty="0"/>
              <a:t>2N2222 NPN Transistor</a:t>
            </a:r>
          </a:p>
          <a:p>
            <a:pPr marL="228600" indent="-228600">
              <a:lnSpc>
                <a:spcPct val="90000"/>
              </a:lnSpc>
              <a:spcBef>
                <a:spcPts val="1000"/>
              </a:spcBef>
              <a:buClr>
                <a:schemeClr val="accent1"/>
              </a:buClr>
              <a:buFont typeface="Wingdings 2" pitchFamily="18" charset="2"/>
              <a:buChar char=""/>
            </a:pPr>
            <a:endParaRPr lang="en-US" sz="1600" dirty="0">
              <a:solidFill>
                <a:prstClr val="black"/>
              </a:solidFill>
            </a:endParaRPr>
          </a:p>
          <a:p>
            <a:pPr>
              <a:lnSpc>
                <a:spcPct val="90000"/>
              </a:lnSpc>
              <a:spcBef>
                <a:spcPts val="1000"/>
              </a:spcBef>
            </a:pPr>
            <a:r>
              <a:rPr lang="en-US" sz="1600" dirty="0">
                <a:solidFill>
                  <a:prstClr val="black"/>
                </a:solidFill>
              </a:rPr>
              <a:t> </a:t>
            </a:r>
            <a:r>
              <a:rPr lang="en-US" sz="1600" dirty="0">
                <a:solidFill>
                  <a:prstClr val="black"/>
                </a:solidFill>
              </a:rPr>
              <a:t>  </a:t>
            </a:r>
          </a:p>
          <a:p>
            <a:pPr>
              <a:lnSpc>
                <a:spcPct val="90000"/>
              </a:lnSpc>
              <a:spcBef>
                <a:spcPts val="1000"/>
              </a:spcBef>
            </a:pPr>
            <a:endParaRPr lang="en-US" sz="1600" dirty="0">
              <a:solidFill>
                <a:prstClr val="black"/>
              </a:solidFill>
            </a:endParaRPr>
          </a:p>
          <a:p>
            <a:pPr>
              <a:lnSpc>
                <a:spcPct val="90000"/>
              </a:lnSpc>
              <a:spcBef>
                <a:spcPts val="1000"/>
              </a:spcBef>
            </a:pPr>
            <a:endParaRPr lang="en-US" sz="1600" dirty="0">
              <a:solidFill>
                <a:prstClr val="black"/>
              </a:solidFill>
            </a:endParaRPr>
          </a:p>
          <a:p>
            <a:pPr marL="285750" indent="-285750">
              <a:lnSpc>
                <a:spcPct val="90000"/>
              </a:lnSpc>
              <a:spcBef>
                <a:spcPts val="1000"/>
              </a:spcBef>
              <a:buClr>
                <a:schemeClr val="accent1"/>
              </a:buClr>
              <a:buFont typeface="Wingdings" panose="05000000000000000000" pitchFamily="2" charset="2"/>
              <a:buChar char="Ø"/>
            </a:pPr>
            <a:r>
              <a:rPr lang="en-US" sz="1200" dirty="0">
                <a:solidFill>
                  <a:prstClr val="black"/>
                </a:solidFill>
              </a:rPr>
              <a:t>3 – 1K</a:t>
            </a:r>
            <a:r>
              <a:rPr lang="el-GR" sz="1200" dirty="0">
                <a:solidFill>
                  <a:prstClr val="black"/>
                </a:solidFill>
              </a:rPr>
              <a:t>Ω</a:t>
            </a:r>
            <a:r>
              <a:rPr lang="en-US" sz="1200" dirty="0">
                <a:solidFill>
                  <a:prstClr val="black"/>
                </a:solidFill>
              </a:rPr>
              <a:t> Resistor, 270 K</a:t>
            </a:r>
            <a:r>
              <a:rPr lang="el-GR" sz="1200" dirty="0">
                <a:solidFill>
                  <a:prstClr val="black"/>
                </a:solidFill>
              </a:rPr>
              <a:t>Ω</a:t>
            </a:r>
            <a:r>
              <a:rPr lang="en-US" sz="1200" dirty="0">
                <a:solidFill>
                  <a:prstClr val="black"/>
                </a:solidFill>
              </a:rPr>
              <a:t>, 6.8K</a:t>
            </a:r>
            <a:r>
              <a:rPr lang="el-GR" sz="1200" dirty="0">
                <a:solidFill>
                  <a:prstClr val="black"/>
                </a:solidFill>
              </a:rPr>
              <a:t>Ω</a:t>
            </a:r>
            <a:endParaRPr lang="en-US" sz="1200" dirty="0">
              <a:solidFill>
                <a:prstClr val="black"/>
              </a:solidFill>
            </a:endParaRPr>
          </a:p>
          <a:p>
            <a:pPr marL="285750" indent="-285750">
              <a:lnSpc>
                <a:spcPct val="90000"/>
              </a:lnSpc>
              <a:spcBef>
                <a:spcPts val="1000"/>
              </a:spcBef>
              <a:buClr>
                <a:schemeClr val="accent1"/>
              </a:buClr>
              <a:buFont typeface="Wingdings" panose="05000000000000000000" pitchFamily="2" charset="2"/>
              <a:buChar char="Ø"/>
            </a:pPr>
            <a:r>
              <a:rPr lang="en-US" sz="1200" dirty="0">
                <a:solidFill>
                  <a:prstClr val="black"/>
                </a:solidFill>
              </a:rPr>
              <a:t>1 – Breadboard</a:t>
            </a:r>
          </a:p>
          <a:p>
            <a:pPr marL="228600" indent="-228600">
              <a:lnSpc>
                <a:spcPct val="90000"/>
              </a:lnSpc>
              <a:spcBef>
                <a:spcPts val="1000"/>
              </a:spcBef>
              <a:buClr>
                <a:schemeClr val="accent1"/>
              </a:buClr>
              <a:buFont typeface="Wingdings" panose="05000000000000000000" pitchFamily="2" charset="2"/>
              <a:buChar char="Ø"/>
            </a:pPr>
            <a:r>
              <a:rPr lang="en-US" sz="1200" dirty="0">
                <a:solidFill>
                  <a:prstClr val="black"/>
                </a:solidFill>
              </a:rPr>
              <a:t>1 – Wire kit</a:t>
            </a:r>
          </a:p>
          <a:p>
            <a:pPr marL="228600" indent="-228600">
              <a:lnSpc>
                <a:spcPct val="90000"/>
              </a:lnSpc>
              <a:spcBef>
                <a:spcPts val="1000"/>
              </a:spcBef>
              <a:buClr>
                <a:schemeClr val="accent1"/>
              </a:buClr>
              <a:buFont typeface="Wingdings" panose="05000000000000000000" pitchFamily="2" charset="2"/>
              <a:buChar char="Ø"/>
            </a:pPr>
            <a:r>
              <a:rPr lang="en-US" sz="1200" dirty="0">
                <a:solidFill>
                  <a:prstClr val="black"/>
                </a:solidFill>
              </a:rPr>
              <a:t>1 – Transistor 2N2222A</a:t>
            </a:r>
          </a:p>
          <a:p>
            <a:pPr marL="228600" indent="-228600">
              <a:lnSpc>
                <a:spcPct val="90000"/>
              </a:lnSpc>
              <a:spcBef>
                <a:spcPts val="1000"/>
              </a:spcBef>
              <a:buClr>
                <a:schemeClr val="accent1"/>
              </a:buClr>
              <a:buFont typeface="Wingdings" panose="05000000000000000000" pitchFamily="2" charset="2"/>
              <a:buChar char="Ø"/>
            </a:pPr>
            <a:r>
              <a:rPr lang="en-US" sz="1200" dirty="0">
                <a:solidFill>
                  <a:prstClr val="black"/>
                </a:solidFill>
              </a:rPr>
              <a:t>Hex inverters 74L504D</a:t>
            </a:r>
          </a:p>
        </p:txBody>
      </p:sp>
    </p:spTree>
    <p:extLst>
      <p:ext uri="{BB962C8B-B14F-4D97-AF65-F5344CB8AC3E}">
        <p14:creationId xmlns:p14="http://schemas.microsoft.com/office/powerpoint/2010/main" val="3383207108"/>
      </p:ext>
    </p:extLst>
  </p:cSld>
  <p:clrMapOvr>
    <a:masterClrMapping/>
  </p:clrMapOvr>
  <p:timing>
    <p:tnLst>
      <p:par>
        <p:cTn id="1" dur="indefinite" restart="never" nodeType="tmRoot"/>
      </p:par>
    </p:tnLst>
  </p:timing>
</p:sld>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0.xml><?xml version="1.0" encoding="utf-8"?>
<a:theme xmlns:a="http://schemas.openxmlformats.org/drawingml/2006/main" name="10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1.xml><?xml version="1.0" encoding="utf-8"?>
<a:theme xmlns:a="http://schemas.openxmlformats.org/drawingml/2006/main" name="1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2.xml><?xml version="1.0" encoding="utf-8"?>
<a:theme xmlns:a="http://schemas.openxmlformats.org/drawingml/2006/main" name="1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3.xml><?xml version="1.0" encoding="utf-8"?>
<a:theme xmlns:a="http://schemas.openxmlformats.org/drawingml/2006/main" name="13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3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4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5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6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7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8.xml><?xml version="1.0" encoding="utf-8"?>
<a:theme xmlns:a="http://schemas.openxmlformats.org/drawingml/2006/main" name="8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9.xml><?xml version="1.0" encoding="utf-8"?>
<a:theme xmlns:a="http://schemas.openxmlformats.org/drawingml/2006/main" name="9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1868</TotalTime>
  <Words>2506</Words>
  <Application>Microsoft Office PowerPoint</Application>
  <PresentationFormat>Widescreen</PresentationFormat>
  <Paragraphs>1722</Paragraphs>
  <Slides>46</Slides>
  <Notes>6</Notes>
  <HiddenSlides>0</HiddenSlides>
  <MMClips>0</MMClips>
  <ScaleCrop>false</ScaleCrop>
  <HeadingPairs>
    <vt:vector size="6" baseType="variant">
      <vt:variant>
        <vt:lpstr>Fonts Used</vt:lpstr>
      </vt:variant>
      <vt:variant>
        <vt:i4>8</vt:i4>
      </vt:variant>
      <vt:variant>
        <vt:lpstr>Theme</vt:lpstr>
      </vt:variant>
      <vt:variant>
        <vt:i4>14</vt:i4>
      </vt:variant>
      <vt:variant>
        <vt:lpstr>Slide Titles</vt:lpstr>
      </vt:variant>
      <vt:variant>
        <vt:i4>46</vt:i4>
      </vt:variant>
    </vt:vector>
  </HeadingPairs>
  <TitlesOfParts>
    <vt:vector size="68" baseType="lpstr">
      <vt:lpstr>굴림</vt:lpstr>
      <vt:lpstr>Arial</vt:lpstr>
      <vt:lpstr>Calibri</vt:lpstr>
      <vt:lpstr>Calibri Light</vt:lpstr>
      <vt:lpstr>Garamond</vt:lpstr>
      <vt:lpstr>Times New Roman</vt:lpstr>
      <vt:lpstr>Wingdings</vt:lpstr>
      <vt:lpstr>Wingdings 2</vt:lpstr>
      <vt:lpstr>2_HDOfficeLightV0</vt:lpstr>
      <vt:lpstr>HDOfficeLightV0</vt:lpstr>
      <vt:lpstr>3_HDOfficeLightV0</vt:lpstr>
      <vt:lpstr>4_HDOfficeLightV0</vt:lpstr>
      <vt:lpstr>5_HDOfficeLightV0</vt:lpstr>
      <vt:lpstr>6_HDOfficeLightV0</vt:lpstr>
      <vt:lpstr>7_HDOfficeLightV0</vt:lpstr>
      <vt:lpstr>8_HDOfficeLightV0</vt:lpstr>
      <vt:lpstr>9_HDOfficeLightV0</vt:lpstr>
      <vt:lpstr>10_HDOfficeLightV0</vt:lpstr>
      <vt:lpstr>11_HDOfficeLightV0</vt:lpstr>
      <vt:lpstr>12_HDOfficeLightV0</vt:lpstr>
      <vt:lpstr>13_HDOfficeLightV0</vt:lpstr>
      <vt:lpstr>Organic</vt:lpstr>
      <vt:lpstr>EECT121</vt:lpstr>
      <vt:lpstr>Table of the  Contents</vt:lpstr>
      <vt:lpstr>Project Power Supply Lab 4</vt:lpstr>
      <vt:lpstr>PowerPoint Presentation</vt:lpstr>
      <vt:lpstr>Existing Designs</vt:lpstr>
      <vt:lpstr>Analysis</vt:lpstr>
      <vt:lpstr>Bill of Materials</vt:lpstr>
      <vt:lpstr>Lab 5</vt:lpstr>
      <vt:lpstr>Objectives:</vt:lpstr>
      <vt:lpstr>Data/Lab Results/Simulations/Schematics: </vt:lpstr>
      <vt:lpstr>PowerPoint Presentation</vt:lpstr>
      <vt:lpstr>Data Sheets: </vt:lpstr>
      <vt:lpstr>PowerPoint Presentation</vt:lpstr>
      <vt:lpstr>Troubleshooting:</vt:lpstr>
      <vt:lpstr>Conclusion:</vt:lpstr>
      <vt:lpstr>Lab6</vt:lpstr>
      <vt:lpstr>Objectives: </vt:lpstr>
      <vt:lpstr>Procedures: </vt:lpstr>
      <vt:lpstr>PowerPoint Presentation</vt:lpstr>
      <vt:lpstr>Data/Lab Results/Simulations/Schematics: </vt:lpstr>
      <vt:lpstr>PowerPoint Presentation</vt:lpstr>
      <vt:lpstr>Data Sheets: </vt:lpstr>
      <vt:lpstr>PowerPoint Presentation</vt:lpstr>
      <vt:lpstr>PowerPoint Presentation</vt:lpstr>
      <vt:lpstr>PowerPoint Presentation</vt:lpstr>
      <vt:lpstr>PowerPoint Presentation</vt:lpstr>
      <vt:lpstr>Troubleshooting:</vt:lpstr>
      <vt:lpstr>Conclusion:</vt:lpstr>
      <vt:lpstr>Lab 7</vt:lpstr>
      <vt:lpstr>Objectives:</vt:lpstr>
      <vt:lpstr>Data/Lab Results/Simulations/Schematics:  </vt:lpstr>
      <vt:lpstr>PowerPoint Presentation</vt:lpstr>
      <vt:lpstr>PowerPoint Presentation</vt:lpstr>
      <vt:lpstr>Data Sheets: </vt:lpstr>
      <vt:lpstr>PowerPoint Presentation</vt:lpstr>
      <vt:lpstr>PowerPoint Presentation</vt:lpstr>
      <vt:lpstr>PowerPoint Presentation</vt:lpstr>
      <vt:lpstr>Troubleshooting:</vt:lpstr>
      <vt:lpstr>Conclusion:</vt:lpstr>
      <vt:lpstr>Lab 8</vt:lpstr>
      <vt:lpstr>Objectives:</vt:lpstr>
      <vt:lpstr>Data/Lab Results/Simulations/Schematics: </vt:lpstr>
      <vt:lpstr>PowerPoint Presentation</vt:lpstr>
      <vt:lpstr>Data Sheets: </vt:lpstr>
      <vt:lpstr>Troubleshooting:</vt:lpstr>
      <vt:lpstr>Conclusion:</vt:lpstr>
    </vt:vector>
  </TitlesOfParts>
  <Company>Ivy Tech Community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EECT121</dc:title>
  <dc:creator>Sue S Hlaing</dc:creator>
  <cp:lastModifiedBy>Sue S Hlaing</cp:lastModifiedBy>
  <cp:revision>65</cp:revision>
  <dcterms:created xsi:type="dcterms:W3CDTF">2015-12-08T20:09:49Z</dcterms:created>
  <dcterms:modified xsi:type="dcterms:W3CDTF">2015-12-16T00:10:31Z</dcterms:modified>
</cp:coreProperties>
</file>