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70" r:id="rId2"/>
    <p:sldId id="271" r:id="rId3"/>
    <p:sldId id="256" r:id="rId4"/>
    <p:sldId id="257" r:id="rId5"/>
    <p:sldId id="267" r:id="rId6"/>
    <p:sldId id="258" r:id="rId7"/>
    <p:sldId id="259" r:id="rId8"/>
    <p:sldId id="268" r:id="rId9"/>
    <p:sldId id="265" r:id="rId10"/>
    <p:sldId id="263" r:id="rId11"/>
    <p:sldId id="260" r:id="rId12"/>
    <p:sldId id="261"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B70CF8-67D2-4CA6-9DE6-8C3276C3F15E}" type="datetimeFigureOut">
              <a:rPr lang="en-US" smtClean="0"/>
              <a:t>1/26/2016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3E5AEA-97F9-4E40-A8FC-1579447AAEE0}" type="slidenum">
              <a:rPr lang="en-US" smtClean="0"/>
              <a:t>‹#›</a:t>
            </a:fld>
            <a:endParaRPr lang="en-US"/>
          </a:p>
        </p:txBody>
      </p:sp>
    </p:spTree>
    <p:extLst>
      <p:ext uri="{BB962C8B-B14F-4D97-AF65-F5344CB8AC3E}">
        <p14:creationId xmlns:p14="http://schemas.microsoft.com/office/powerpoint/2010/main" val="150258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C3E5AEA-97F9-4E40-A8FC-1579447AAEE0}" type="slidenum">
              <a:rPr lang="en-US" smtClean="0"/>
              <a:t>3</a:t>
            </a:fld>
            <a:endParaRPr lang="en-US"/>
          </a:p>
        </p:txBody>
      </p:sp>
    </p:spTree>
    <p:extLst>
      <p:ext uri="{BB962C8B-B14F-4D97-AF65-F5344CB8AC3E}">
        <p14:creationId xmlns:p14="http://schemas.microsoft.com/office/powerpoint/2010/main" val="206935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C3E5AEA-97F9-4E40-A8FC-1579447AAEE0}" type="slidenum">
              <a:rPr lang="en-US" smtClean="0"/>
              <a:t>12</a:t>
            </a:fld>
            <a:endParaRPr lang="en-US"/>
          </a:p>
        </p:txBody>
      </p:sp>
    </p:spTree>
    <p:extLst>
      <p:ext uri="{BB962C8B-B14F-4D97-AF65-F5344CB8AC3E}">
        <p14:creationId xmlns:p14="http://schemas.microsoft.com/office/powerpoint/2010/main" val="3378380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A21220BB-1D1A-4B78-9C30-7ED1BAE35219}" type="datetime1">
              <a:rPr lang="en-US" smtClean="0"/>
              <a:t>1/26/2016</a:t>
            </a:fld>
            <a:endParaRPr lang="en-US"/>
          </a:p>
        </p:txBody>
      </p:sp>
      <p:sp>
        <p:nvSpPr>
          <p:cNvPr id="5" name="Footer Placeholder 4"/>
          <p:cNvSpPr>
            <a:spLocks noGrp="1"/>
          </p:cNvSpPr>
          <p:nvPr>
            <p:ph type="ftr" sz="quarter" idx="11"/>
          </p:nvPr>
        </p:nvSpPr>
        <p:spPr>
          <a:xfrm>
            <a:off x="1876424" y="5410201"/>
            <a:ext cx="5124886" cy="365125"/>
          </a:xfrm>
        </p:spPr>
        <p:txBody>
          <a:bodyPr/>
          <a:lstStyle/>
          <a:p>
            <a:endParaRPr lang="en-US"/>
          </a:p>
        </p:txBody>
      </p:sp>
      <p:sp>
        <p:nvSpPr>
          <p:cNvPr id="6" name="Slide Number Placeholder 5"/>
          <p:cNvSpPr>
            <a:spLocks noGrp="1"/>
          </p:cNvSpPr>
          <p:nvPr>
            <p:ph type="sldNum" sz="quarter" idx="12"/>
          </p:nvPr>
        </p:nvSpPr>
        <p:spPr>
          <a:xfrm>
            <a:off x="9896911" y="5410199"/>
            <a:ext cx="771089" cy="365125"/>
          </a:xfrm>
        </p:spPr>
        <p:txBody>
          <a:bodyPr/>
          <a:lstStyle/>
          <a:p>
            <a:fld id="{040D1648-8006-432F-82BD-6DE0F74D5FB1}" type="slidenum">
              <a:rPr lang="en-US" smtClean="0"/>
              <a:t>‹#›</a:t>
            </a:fld>
            <a:endParaRPr lang="en-US"/>
          </a:p>
        </p:txBody>
      </p:sp>
    </p:spTree>
    <p:extLst>
      <p:ext uri="{BB962C8B-B14F-4D97-AF65-F5344CB8AC3E}">
        <p14:creationId xmlns:p14="http://schemas.microsoft.com/office/powerpoint/2010/main" val="1636984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36BDBB-D68C-401E-B38C-E5AE5DFF5E16}" type="datetime1">
              <a:rPr lang="en-US" smtClean="0"/>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0D1648-8006-432F-82BD-6DE0F74D5FB1}" type="slidenum">
              <a:rPr lang="en-US" smtClean="0"/>
              <a:t>‹#›</a:t>
            </a:fld>
            <a:endParaRPr lang="en-US"/>
          </a:p>
        </p:txBody>
      </p:sp>
    </p:spTree>
    <p:extLst>
      <p:ext uri="{BB962C8B-B14F-4D97-AF65-F5344CB8AC3E}">
        <p14:creationId xmlns:p14="http://schemas.microsoft.com/office/powerpoint/2010/main" val="4231400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59D08D-EEE8-4D4F-8B4F-9232C3CCC9D1}" type="datetime1">
              <a:rPr lang="en-US" smtClean="0"/>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0D1648-8006-432F-82BD-6DE0F74D5FB1}" type="slidenum">
              <a:rPr lang="en-US" smtClean="0"/>
              <a:t>‹#›</a:t>
            </a:fld>
            <a:endParaRPr lang="en-US"/>
          </a:p>
        </p:txBody>
      </p:sp>
    </p:spTree>
    <p:extLst>
      <p:ext uri="{BB962C8B-B14F-4D97-AF65-F5344CB8AC3E}">
        <p14:creationId xmlns:p14="http://schemas.microsoft.com/office/powerpoint/2010/main" val="6101922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037752-16F6-48EB-A8ED-B9DEB14FA582}" type="datetime1">
              <a:rPr lang="en-US" smtClean="0"/>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0D1648-8006-432F-82BD-6DE0F74D5FB1}" type="slidenum">
              <a:rPr lang="en-US" smtClean="0"/>
              <a:t>‹#›</a:t>
            </a:fld>
            <a:endParaRPr lang="en-US"/>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116904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74A843-F15A-49B0-8652-265D4924705F}" type="datetime1">
              <a:rPr lang="en-US" smtClean="0"/>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0D1648-8006-432F-82BD-6DE0F74D5FB1}" type="slidenum">
              <a:rPr lang="en-US" smtClean="0"/>
              <a:t>‹#›</a:t>
            </a:fld>
            <a:endParaRPr lang="en-US"/>
          </a:p>
        </p:txBody>
      </p:sp>
    </p:spTree>
    <p:extLst>
      <p:ext uri="{BB962C8B-B14F-4D97-AF65-F5344CB8AC3E}">
        <p14:creationId xmlns:p14="http://schemas.microsoft.com/office/powerpoint/2010/main" val="10025244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F4EC647-A755-4DBA-8F2D-1CB46742961C}" type="datetime1">
              <a:rPr lang="en-US" smtClean="0"/>
              <a:t>1/26/2016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0D1648-8006-432F-82BD-6DE0F74D5FB1}" type="slidenum">
              <a:rPr lang="en-US" smtClean="0"/>
              <a:t>‹#›</a:t>
            </a:fld>
            <a:endParaRPr lang="en-US"/>
          </a:p>
        </p:txBody>
      </p:sp>
    </p:spTree>
    <p:extLst>
      <p:ext uri="{BB962C8B-B14F-4D97-AF65-F5344CB8AC3E}">
        <p14:creationId xmlns:p14="http://schemas.microsoft.com/office/powerpoint/2010/main" val="27024789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946D74A-41C7-4699-9F75-F571562CDC2F}" type="datetime1">
              <a:rPr lang="en-US" smtClean="0"/>
              <a:t>1/26/2016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0D1648-8006-432F-82BD-6DE0F74D5FB1}" type="slidenum">
              <a:rPr lang="en-US" smtClean="0"/>
              <a:t>‹#›</a:t>
            </a:fld>
            <a:endParaRPr lang="en-US"/>
          </a:p>
        </p:txBody>
      </p:sp>
    </p:spTree>
    <p:extLst>
      <p:ext uri="{BB962C8B-B14F-4D97-AF65-F5344CB8AC3E}">
        <p14:creationId xmlns:p14="http://schemas.microsoft.com/office/powerpoint/2010/main" val="30401817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58EB9F-4FA2-4570-8B32-E3F21EA23871}" type="datetime1">
              <a:rPr lang="en-US" smtClean="0"/>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D1648-8006-432F-82BD-6DE0F74D5FB1}" type="slidenum">
              <a:rPr lang="en-US" smtClean="0"/>
              <a:t>‹#›</a:t>
            </a:fld>
            <a:endParaRPr lang="en-US"/>
          </a:p>
        </p:txBody>
      </p:sp>
    </p:spTree>
    <p:extLst>
      <p:ext uri="{BB962C8B-B14F-4D97-AF65-F5344CB8AC3E}">
        <p14:creationId xmlns:p14="http://schemas.microsoft.com/office/powerpoint/2010/main" val="42407569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4808756-2F5E-4E6C-925F-BA0E10278A05}" type="datetime1">
              <a:rPr lang="en-US" smtClean="0"/>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D1648-8006-432F-82BD-6DE0F74D5FB1}" type="slidenum">
              <a:rPr lang="en-US" smtClean="0"/>
              <a:t>‹#›</a:t>
            </a:fld>
            <a:endParaRPr lang="en-US"/>
          </a:p>
        </p:txBody>
      </p:sp>
    </p:spTree>
    <p:extLst>
      <p:ext uri="{BB962C8B-B14F-4D97-AF65-F5344CB8AC3E}">
        <p14:creationId xmlns:p14="http://schemas.microsoft.com/office/powerpoint/2010/main" val="55227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C3649E4-3751-4F7B-BC25-21E058278ABC}" type="datetime1">
              <a:rPr lang="en-US" smtClean="0"/>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D1648-8006-432F-82BD-6DE0F74D5FB1}" type="slidenum">
              <a:rPr lang="en-US" smtClean="0"/>
              <a:t>‹#›</a:t>
            </a:fld>
            <a:endParaRPr lang="en-US"/>
          </a:p>
        </p:txBody>
      </p:sp>
    </p:spTree>
    <p:extLst>
      <p:ext uri="{BB962C8B-B14F-4D97-AF65-F5344CB8AC3E}">
        <p14:creationId xmlns:p14="http://schemas.microsoft.com/office/powerpoint/2010/main" val="658477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ABFA0E-D5A0-48A0-B11A-64CB00E505CE}" type="datetime1">
              <a:rPr lang="en-US" smtClean="0"/>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D1648-8006-432F-82BD-6DE0F74D5FB1}" type="slidenum">
              <a:rPr lang="en-US" smtClean="0"/>
              <a:t>‹#›</a:t>
            </a:fld>
            <a:endParaRPr lang="en-US"/>
          </a:p>
        </p:txBody>
      </p:sp>
    </p:spTree>
    <p:extLst>
      <p:ext uri="{BB962C8B-B14F-4D97-AF65-F5344CB8AC3E}">
        <p14:creationId xmlns:p14="http://schemas.microsoft.com/office/powerpoint/2010/main" val="1322708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500AF6C-2851-480C-84DC-E8761F642A65}" type="datetime1">
              <a:rPr lang="en-US" smtClean="0"/>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0D1648-8006-432F-82BD-6DE0F74D5FB1}" type="slidenum">
              <a:rPr lang="en-US" smtClean="0"/>
              <a:t>‹#›</a:t>
            </a:fld>
            <a:endParaRPr lang="en-US"/>
          </a:p>
        </p:txBody>
      </p:sp>
    </p:spTree>
    <p:extLst>
      <p:ext uri="{BB962C8B-B14F-4D97-AF65-F5344CB8AC3E}">
        <p14:creationId xmlns:p14="http://schemas.microsoft.com/office/powerpoint/2010/main" val="121734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A346FD-0238-4EDE-9FA0-CF3D32B90331}" type="datetime1">
              <a:rPr lang="en-US" smtClean="0"/>
              <a:t>1/26/2016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0D1648-8006-432F-82BD-6DE0F74D5FB1}" type="slidenum">
              <a:rPr lang="en-US" smtClean="0"/>
              <a:t>‹#›</a:t>
            </a:fld>
            <a:endParaRPr lang="en-US"/>
          </a:p>
        </p:txBody>
      </p:sp>
    </p:spTree>
    <p:extLst>
      <p:ext uri="{BB962C8B-B14F-4D97-AF65-F5344CB8AC3E}">
        <p14:creationId xmlns:p14="http://schemas.microsoft.com/office/powerpoint/2010/main" val="3007625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8B4C917-AF71-4610-AEB9-F347EE340F0B}" type="datetime1">
              <a:rPr lang="en-US" smtClean="0"/>
              <a:t>1/26/2016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0D1648-8006-432F-82BD-6DE0F74D5FB1}" type="slidenum">
              <a:rPr lang="en-US" smtClean="0"/>
              <a:t>‹#›</a:t>
            </a:fld>
            <a:endParaRPr lang="en-US"/>
          </a:p>
        </p:txBody>
      </p:sp>
    </p:spTree>
    <p:extLst>
      <p:ext uri="{BB962C8B-B14F-4D97-AF65-F5344CB8AC3E}">
        <p14:creationId xmlns:p14="http://schemas.microsoft.com/office/powerpoint/2010/main" val="1592486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97D14B-AF95-4D5C-84BE-F15D7F670AC9}" type="datetime1">
              <a:rPr lang="en-US" smtClean="0"/>
              <a:t>1/26/2016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0D1648-8006-432F-82BD-6DE0F74D5FB1}" type="slidenum">
              <a:rPr lang="en-US" smtClean="0"/>
              <a:t>‹#›</a:t>
            </a:fld>
            <a:endParaRPr lang="en-US"/>
          </a:p>
        </p:txBody>
      </p:sp>
    </p:spTree>
    <p:extLst>
      <p:ext uri="{BB962C8B-B14F-4D97-AF65-F5344CB8AC3E}">
        <p14:creationId xmlns:p14="http://schemas.microsoft.com/office/powerpoint/2010/main" val="3916271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E10F30-56F7-450B-B169-F63208D1BAF1}" type="datetime1">
              <a:rPr lang="en-US" smtClean="0"/>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0D1648-8006-432F-82BD-6DE0F74D5FB1}" type="slidenum">
              <a:rPr lang="en-US" smtClean="0"/>
              <a:t>‹#›</a:t>
            </a:fld>
            <a:endParaRPr lang="en-US"/>
          </a:p>
        </p:txBody>
      </p:sp>
    </p:spTree>
    <p:extLst>
      <p:ext uri="{BB962C8B-B14F-4D97-AF65-F5344CB8AC3E}">
        <p14:creationId xmlns:p14="http://schemas.microsoft.com/office/powerpoint/2010/main" val="1141724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B68035-17BE-4669-AB42-8ECB169708CE}" type="datetime1">
              <a:rPr lang="en-US" smtClean="0"/>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0D1648-8006-432F-82BD-6DE0F74D5FB1}" type="slidenum">
              <a:rPr lang="en-US" smtClean="0"/>
              <a:t>‹#›</a:t>
            </a:fld>
            <a:endParaRPr lang="en-US"/>
          </a:p>
        </p:txBody>
      </p:sp>
    </p:spTree>
    <p:extLst>
      <p:ext uri="{BB962C8B-B14F-4D97-AF65-F5344CB8AC3E}">
        <p14:creationId xmlns:p14="http://schemas.microsoft.com/office/powerpoint/2010/main" val="3551436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227300F-DA6F-49D3-B7C2-DB90D8E18E96}" type="datetime1">
              <a:rPr lang="en-US" smtClean="0"/>
              <a:t>1/26/2016</a:t>
            </a:fld>
            <a:endParaRPr lang="en-US"/>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040D1648-8006-432F-82BD-6DE0F74D5FB1}" type="slidenum">
              <a:rPr lang="en-US" smtClean="0"/>
              <a:t>‹#›</a:t>
            </a:fld>
            <a:endParaRPr lang="en-US"/>
          </a:p>
        </p:txBody>
      </p:sp>
    </p:spTree>
    <p:extLst>
      <p:ext uri="{BB962C8B-B14F-4D97-AF65-F5344CB8AC3E}">
        <p14:creationId xmlns:p14="http://schemas.microsoft.com/office/powerpoint/2010/main" val="100837842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ftr="0" dt="0"/>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1"/>
                </a:solidFill>
              </a:rPr>
              <a:t>EECT </a:t>
            </a:r>
            <a:r>
              <a:rPr lang="en-US" dirty="0" smtClean="0">
                <a:solidFill>
                  <a:schemeClr val="bg1"/>
                </a:solidFill>
              </a:rPr>
              <a:t>121 </a:t>
            </a:r>
            <a:r>
              <a:rPr lang="en-US" dirty="0" smtClean="0">
                <a:solidFill>
                  <a:schemeClr val="bg1"/>
                </a:solidFill>
              </a:rPr>
              <a:t>– </a:t>
            </a:r>
            <a:r>
              <a:rPr lang="en-US" dirty="0" smtClean="0">
                <a:solidFill>
                  <a:schemeClr val="bg1"/>
                </a:solidFill>
              </a:rPr>
              <a:t>Circuit Analysis</a:t>
            </a:r>
            <a:endParaRPr lang="en-US" dirty="0">
              <a:solidFill>
                <a:schemeClr val="bg1"/>
              </a:solidFill>
            </a:endParaRPr>
          </a:p>
        </p:txBody>
      </p:sp>
      <p:sp>
        <p:nvSpPr>
          <p:cNvPr id="3" name="Subtitle 2"/>
          <p:cNvSpPr>
            <a:spLocks noGrp="1"/>
          </p:cNvSpPr>
          <p:nvPr>
            <p:ph type="subTitle" idx="1"/>
          </p:nvPr>
        </p:nvSpPr>
        <p:spPr/>
        <p:txBody>
          <a:bodyPr/>
          <a:lstStyle/>
          <a:p>
            <a:r>
              <a:rPr lang="en-US" dirty="0" smtClean="0">
                <a:solidFill>
                  <a:schemeClr val="bg1"/>
                </a:solidFill>
              </a:rPr>
              <a:t>Spring 2016</a:t>
            </a:r>
          </a:p>
          <a:p>
            <a:r>
              <a:rPr lang="en-US" dirty="0" smtClean="0">
                <a:solidFill>
                  <a:schemeClr val="bg1"/>
                </a:solidFill>
              </a:rPr>
              <a:t>By: Ivan Cervantes</a:t>
            </a:r>
          </a:p>
          <a:p>
            <a:r>
              <a:rPr lang="en-US" dirty="0" smtClean="0">
                <a:solidFill>
                  <a:schemeClr val="bg1"/>
                </a:solidFill>
              </a:rPr>
              <a:t>Instructors: </a:t>
            </a:r>
            <a:r>
              <a:rPr lang="en-US" dirty="0" smtClean="0">
                <a:solidFill>
                  <a:schemeClr val="bg1"/>
                </a:solidFill>
              </a:rPr>
              <a:t>Andrew bell</a:t>
            </a:r>
            <a:endParaRPr lang="en-US" dirty="0">
              <a:solidFill>
                <a:schemeClr val="bg1"/>
              </a:solidFill>
            </a:endParaRPr>
          </a:p>
        </p:txBody>
      </p:sp>
      <p:sp>
        <p:nvSpPr>
          <p:cNvPr id="4" name="Slide Number Placeholder 3"/>
          <p:cNvSpPr>
            <a:spLocks noGrp="1"/>
          </p:cNvSpPr>
          <p:nvPr>
            <p:ph type="sldNum" sz="quarter" idx="12"/>
          </p:nvPr>
        </p:nvSpPr>
        <p:spPr>
          <a:xfrm>
            <a:off x="9896910" y="6492875"/>
            <a:ext cx="771089" cy="365125"/>
          </a:xfrm>
        </p:spPr>
        <p:txBody>
          <a:bodyPr/>
          <a:lstStyle/>
          <a:p>
            <a:fld id="{040D1648-8006-432F-82BD-6DE0F74D5FB1}" type="slidenum">
              <a:rPr lang="en-US" smtClean="0"/>
              <a:t>1</a:t>
            </a:fld>
            <a:endParaRPr lang="en-US"/>
          </a:p>
        </p:txBody>
      </p:sp>
    </p:spTree>
    <p:extLst>
      <p:ext uri="{BB962C8B-B14F-4D97-AF65-F5344CB8AC3E}">
        <p14:creationId xmlns:p14="http://schemas.microsoft.com/office/powerpoint/2010/main" val="2051170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solidFill>
              </a:rPr>
              <a:t>Troubleshooting:</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I had no trouble putting this lab together since it was mostly review from the 112 class.</a:t>
            </a:r>
            <a:endParaRPr lang="en-US" dirty="0">
              <a:solidFill>
                <a:schemeClr val="bg1"/>
              </a:solidFill>
            </a:endParaRPr>
          </a:p>
        </p:txBody>
      </p:sp>
      <p:sp>
        <p:nvSpPr>
          <p:cNvPr id="4" name="Slide Number Placeholder 3"/>
          <p:cNvSpPr>
            <a:spLocks noGrp="1"/>
          </p:cNvSpPr>
          <p:nvPr>
            <p:ph type="sldNum" sz="quarter" idx="12"/>
          </p:nvPr>
        </p:nvSpPr>
        <p:spPr>
          <a:xfrm>
            <a:off x="10276322" y="6492875"/>
            <a:ext cx="771089" cy="365125"/>
          </a:xfrm>
        </p:spPr>
        <p:txBody>
          <a:bodyPr/>
          <a:lstStyle/>
          <a:p>
            <a:fld id="{040D1648-8006-432F-82BD-6DE0F74D5FB1}" type="slidenum">
              <a:rPr lang="en-US" smtClean="0"/>
              <a:t>10</a:t>
            </a:fld>
            <a:endParaRPr lang="en-US" dirty="0"/>
          </a:p>
        </p:txBody>
      </p:sp>
    </p:spTree>
    <p:extLst>
      <p:ext uri="{BB962C8B-B14F-4D97-AF65-F5344CB8AC3E}">
        <p14:creationId xmlns:p14="http://schemas.microsoft.com/office/powerpoint/2010/main" val="22991753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solidFill>
              </a:rPr>
              <a:t>Conclusion:</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My simulation results matched the results from circuit I built. In order for the LED light to turn on, both of the inputs for the 74LS08 chip had to be receiving power. If The either of the inputs did not receive power, the LED light remained off.</a:t>
            </a:r>
            <a:endParaRPr lang="en-US" dirty="0">
              <a:solidFill>
                <a:schemeClr val="bg1"/>
              </a:solidFill>
            </a:endParaRPr>
          </a:p>
        </p:txBody>
      </p:sp>
      <p:sp>
        <p:nvSpPr>
          <p:cNvPr id="4" name="Slide Number Placeholder 3"/>
          <p:cNvSpPr>
            <a:spLocks noGrp="1"/>
          </p:cNvSpPr>
          <p:nvPr>
            <p:ph type="sldNum" sz="quarter" idx="12"/>
          </p:nvPr>
        </p:nvSpPr>
        <p:spPr>
          <a:xfrm>
            <a:off x="10276322" y="6492875"/>
            <a:ext cx="771089" cy="365125"/>
          </a:xfrm>
        </p:spPr>
        <p:txBody>
          <a:bodyPr/>
          <a:lstStyle/>
          <a:p>
            <a:fld id="{040D1648-8006-432F-82BD-6DE0F74D5FB1}" type="slidenum">
              <a:rPr lang="en-US" smtClean="0"/>
              <a:t>11</a:t>
            </a:fld>
            <a:endParaRPr lang="en-US" dirty="0"/>
          </a:p>
        </p:txBody>
      </p:sp>
    </p:spTree>
    <p:extLst>
      <p:ext uri="{BB962C8B-B14F-4D97-AF65-F5344CB8AC3E}">
        <p14:creationId xmlns:p14="http://schemas.microsoft.com/office/powerpoint/2010/main" val="14253602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solidFill>
              </a:rPr>
              <a:t>Data Sheets:</a:t>
            </a:r>
            <a:br>
              <a:rPr lang="en-US" dirty="0" smtClean="0">
                <a:solidFill>
                  <a:schemeClr val="bg1"/>
                </a:solidFill>
              </a:rPr>
            </a:br>
            <a:endParaRPr lang="en-US" dirty="0">
              <a:solidFill>
                <a:schemeClr val="bg1"/>
              </a:solidFill>
            </a:endParaRPr>
          </a:p>
        </p:txBody>
      </p:sp>
      <p:pic>
        <p:nvPicPr>
          <p:cNvPr id="5" name="Picture 4"/>
          <p:cNvPicPr>
            <a:picLocks noChangeAspect="1"/>
          </p:cNvPicPr>
          <p:nvPr/>
        </p:nvPicPr>
        <p:blipFill>
          <a:blip r:embed="rId3"/>
          <a:stretch>
            <a:fillRect/>
          </a:stretch>
        </p:blipFill>
        <p:spPr>
          <a:xfrm>
            <a:off x="2398151" y="1924283"/>
            <a:ext cx="7395698" cy="4741352"/>
          </a:xfrm>
          <a:prstGeom prst="rect">
            <a:avLst/>
          </a:prstGeom>
        </p:spPr>
      </p:pic>
      <p:pic>
        <p:nvPicPr>
          <p:cNvPr id="6" name="Picture 5"/>
          <p:cNvPicPr>
            <a:picLocks noChangeAspect="1"/>
          </p:cNvPicPr>
          <p:nvPr/>
        </p:nvPicPr>
        <p:blipFill>
          <a:blip r:embed="rId4"/>
          <a:stretch>
            <a:fillRect/>
          </a:stretch>
        </p:blipFill>
        <p:spPr>
          <a:xfrm>
            <a:off x="5334464" y="1935255"/>
            <a:ext cx="876300" cy="142875"/>
          </a:xfrm>
          <a:prstGeom prst="rect">
            <a:avLst/>
          </a:prstGeom>
        </p:spPr>
      </p:pic>
      <p:sp>
        <p:nvSpPr>
          <p:cNvPr id="3" name="Slide Number Placeholder 2"/>
          <p:cNvSpPr>
            <a:spLocks noGrp="1"/>
          </p:cNvSpPr>
          <p:nvPr>
            <p:ph type="sldNum" sz="quarter" idx="12"/>
          </p:nvPr>
        </p:nvSpPr>
        <p:spPr>
          <a:xfrm>
            <a:off x="10276322" y="6492875"/>
            <a:ext cx="771089" cy="365125"/>
          </a:xfrm>
        </p:spPr>
        <p:txBody>
          <a:bodyPr/>
          <a:lstStyle/>
          <a:p>
            <a:fld id="{040D1648-8006-432F-82BD-6DE0F74D5FB1}" type="slidenum">
              <a:rPr lang="en-US" smtClean="0"/>
              <a:t>12</a:t>
            </a:fld>
            <a:endParaRPr lang="en-US" dirty="0"/>
          </a:p>
        </p:txBody>
      </p:sp>
    </p:spTree>
    <p:extLst>
      <p:ext uri="{BB962C8B-B14F-4D97-AF65-F5344CB8AC3E}">
        <p14:creationId xmlns:p14="http://schemas.microsoft.com/office/powerpoint/2010/main" val="2490413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solidFill>
              </a:rPr>
              <a:t>Table of Contents</a:t>
            </a:r>
            <a:endParaRPr lang="en-US" dirty="0">
              <a:solidFill>
                <a:schemeClr val="bg1"/>
              </a:solidFill>
            </a:endParaRPr>
          </a:p>
        </p:txBody>
      </p:sp>
      <p:sp>
        <p:nvSpPr>
          <p:cNvPr id="3" name="Content Placeholder 2"/>
          <p:cNvSpPr>
            <a:spLocks noGrp="1"/>
          </p:cNvSpPr>
          <p:nvPr>
            <p:ph idx="1"/>
          </p:nvPr>
        </p:nvSpPr>
        <p:spPr/>
        <p:txBody>
          <a:bodyPr/>
          <a:lstStyle/>
          <a:p>
            <a:pPr marL="0" indent="0">
              <a:buNone/>
            </a:pPr>
            <a:r>
              <a:rPr lang="en-US" dirty="0" smtClean="0">
                <a:solidFill>
                  <a:schemeClr val="bg1"/>
                </a:solidFill>
              </a:rPr>
              <a:t>Lab </a:t>
            </a:r>
            <a:r>
              <a:rPr lang="en-US" dirty="0" smtClean="0">
                <a:solidFill>
                  <a:schemeClr val="bg1"/>
                </a:solidFill>
              </a:rPr>
              <a:t>0---------------------------------------------------------------------------------------</a:t>
            </a:r>
            <a:r>
              <a:rPr lang="en-US" dirty="0" smtClean="0">
                <a:solidFill>
                  <a:schemeClr val="bg1"/>
                </a:solidFill>
              </a:rPr>
              <a:t>3</a:t>
            </a:r>
          </a:p>
          <a:p>
            <a:pPr marL="0" indent="0">
              <a:buNone/>
            </a:pPr>
            <a:r>
              <a:rPr lang="en-US" dirty="0" smtClean="0">
                <a:solidFill>
                  <a:schemeClr val="bg1"/>
                </a:solidFill>
              </a:rPr>
              <a:t>Lab 2-------------------------------------------------------------------------------------13</a:t>
            </a:r>
            <a:endParaRPr lang="en-US" dirty="0">
              <a:solidFill>
                <a:schemeClr val="bg1"/>
              </a:solidFill>
            </a:endParaRPr>
          </a:p>
        </p:txBody>
      </p:sp>
      <p:sp>
        <p:nvSpPr>
          <p:cNvPr id="4" name="Slide Number Placeholder 3"/>
          <p:cNvSpPr>
            <a:spLocks noGrp="1"/>
          </p:cNvSpPr>
          <p:nvPr>
            <p:ph type="sldNum" sz="quarter" idx="12"/>
          </p:nvPr>
        </p:nvSpPr>
        <p:spPr>
          <a:xfrm>
            <a:off x="10276322" y="6492875"/>
            <a:ext cx="771089" cy="365125"/>
          </a:xfrm>
        </p:spPr>
        <p:txBody>
          <a:bodyPr/>
          <a:lstStyle/>
          <a:p>
            <a:fld id="{040D1648-8006-432F-82BD-6DE0F74D5FB1}" type="slidenum">
              <a:rPr lang="en-US" smtClean="0"/>
              <a:t>2</a:t>
            </a:fld>
            <a:endParaRPr lang="en-US"/>
          </a:p>
        </p:txBody>
      </p:sp>
    </p:spTree>
    <p:extLst>
      <p:ext uri="{BB962C8B-B14F-4D97-AF65-F5344CB8AC3E}">
        <p14:creationId xmlns:p14="http://schemas.microsoft.com/office/powerpoint/2010/main" val="38415734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1"/>
                </a:solidFill>
              </a:rPr>
              <a:t>Lab </a:t>
            </a:r>
            <a:r>
              <a:rPr lang="en-US" dirty="0" smtClean="0">
                <a:solidFill>
                  <a:schemeClr val="bg1"/>
                </a:solidFill>
              </a:rPr>
              <a:t>0</a:t>
            </a:r>
            <a:endParaRPr lang="en-US" dirty="0">
              <a:solidFill>
                <a:schemeClr val="bg1"/>
              </a:solidFill>
            </a:endParaRPr>
          </a:p>
        </p:txBody>
      </p:sp>
      <p:sp>
        <p:nvSpPr>
          <p:cNvPr id="3" name="Subtitle 2"/>
          <p:cNvSpPr>
            <a:spLocks noGrp="1"/>
          </p:cNvSpPr>
          <p:nvPr>
            <p:ph type="subTitle" idx="1"/>
          </p:nvPr>
        </p:nvSpPr>
        <p:spPr>
          <a:xfrm>
            <a:off x="1876424" y="3602037"/>
            <a:ext cx="8791575" cy="2009053"/>
          </a:xfrm>
        </p:spPr>
        <p:txBody>
          <a:bodyPr>
            <a:normAutofit fontScale="70000" lnSpcReduction="20000"/>
          </a:bodyPr>
          <a:lstStyle/>
          <a:p>
            <a:r>
              <a:rPr lang="en-US" dirty="0" smtClean="0">
                <a:solidFill>
                  <a:schemeClr val="bg1"/>
                </a:solidFill>
              </a:rPr>
              <a:t>By: Ivan Cervantes</a:t>
            </a:r>
          </a:p>
          <a:p>
            <a:r>
              <a:rPr lang="en-US" dirty="0" smtClean="0">
                <a:solidFill>
                  <a:schemeClr val="bg1"/>
                </a:solidFill>
              </a:rPr>
              <a:t>Lab Partner: </a:t>
            </a:r>
            <a:r>
              <a:rPr lang="en-US" dirty="0" smtClean="0">
                <a:solidFill>
                  <a:schemeClr val="bg1"/>
                </a:solidFill>
              </a:rPr>
              <a:t>Alcides Segovia</a:t>
            </a:r>
            <a:endParaRPr lang="en-US" dirty="0" smtClean="0">
              <a:solidFill>
                <a:schemeClr val="bg1"/>
              </a:solidFill>
            </a:endParaRPr>
          </a:p>
          <a:p>
            <a:r>
              <a:rPr lang="en-US" dirty="0" smtClean="0">
                <a:solidFill>
                  <a:schemeClr val="bg1"/>
                </a:solidFill>
              </a:rPr>
              <a:t>Instructors</a:t>
            </a:r>
            <a:r>
              <a:rPr lang="en-US" dirty="0" smtClean="0">
                <a:solidFill>
                  <a:schemeClr val="bg1"/>
                </a:solidFill>
              </a:rPr>
              <a:t>: Andrew bell</a:t>
            </a:r>
            <a:endParaRPr lang="en-US" dirty="0" smtClean="0">
              <a:solidFill>
                <a:schemeClr val="bg1"/>
              </a:solidFill>
            </a:endParaRPr>
          </a:p>
          <a:p>
            <a:r>
              <a:rPr lang="en-US" dirty="0" smtClean="0">
                <a:solidFill>
                  <a:schemeClr val="bg1"/>
                </a:solidFill>
              </a:rPr>
              <a:t>Class: EECT </a:t>
            </a:r>
            <a:r>
              <a:rPr lang="en-US" dirty="0" smtClean="0">
                <a:solidFill>
                  <a:schemeClr val="bg1"/>
                </a:solidFill>
              </a:rPr>
              <a:t>121</a:t>
            </a:r>
            <a:endParaRPr lang="en-US" dirty="0" smtClean="0">
              <a:solidFill>
                <a:schemeClr val="bg1"/>
              </a:solidFill>
            </a:endParaRPr>
          </a:p>
          <a:p>
            <a:r>
              <a:rPr lang="en-US" dirty="0" smtClean="0">
                <a:solidFill>
                  <a:schemeClr val="bg1"/>
                </a:solidFill>
              </a:rPr>
              <a:t>Date: </a:t>
            </a:r>
            <a:r>
              <a:rPr lang="en-US" dirty="0" smtClean="0">
                <a:solidFill>
                  <a:schemeClr val="bg1"/>
                </a:solidFill>
              </a:rPr>
              <a:t>1/26/16</a:t>
            </a:r>
            <a:endParaRPr lang="en-US" dirty="0" smtClean="0">
              <a:solidFill>
                <a:schemeClr val="bg1"/>
              </a:solidFill>
            </a:endParaRPr>
          </a:p>
          <a:p>
            <a:r>
              <a:rPr lang="en-US" dirty="0" smtClean="0">
                <a:solidFill>
                  <a:schemeClr val="bg1"/>
                </a:solidFill>
              </a:rPr>
              <a:t>Bench </a:t>
            </a:r>
            <a:r>
              <a:rPr lang="en-US" dirty="0" smtClean="0">
                <a:solidFill>
                  <a:schemeClr val="bg1"/>
                </a:solidFill>
              </a:rPr>
              <a:t>1</a:t>
            </a:r>
            <a:endParaRPr lang="en-US" dirty="0" smtClean="0">
              <a:solidFill>
                <a:schemeClr val="bg1"/>
              </a:solidFill>
            </a:endParaRPr>
          </a:p>
          <a:p>
            <a:endParaRPr lang="en-US" dirty="0">
              <a:solidFill>
                <a:schemeClr val="bg1"/>
              </a:solidFill>
            </a:endParaRPr>
          </a:p>
        </p:txBody>
      </p:sp>
      <p:sp>
        <p:nvSpPr>
          <p:cNvPr id="4" name="Slide Number Placeholder 3"/>
          <p:cNvSpPr>
            <a:spLocks noGrp="1"/>
          </p:cNvSpPr>
          <p:nvPr>
            <p:ph type="sldNum" sz="quarter" idx="12"/>
          </p:nvPr>
        </p:nvSpPr>
        <p:spPr>
          <a:xfrm>
            <a:off x="9896910" y="6492875"/>
            <a:ext cx="771089" cy="365125"/>
          </a:xfrm>
        </p:spPr>
        <p:txBody>
          <a:bodyPr/>
          <a:lstStyle/>
          <a:p>
            <a:fld id="{040D1648-8006-432F-82BD-6DE0F74D5FB1}" type="slidenum">
              <a:rPr lang="en-US" smtClean="0"/>
              <a:t>3</a:t>
            </a:fld>
            <a:endParaRPr lang="en-US"/>
          </a:p>
        </p:txBody>
      </p:sp>
    </p:spTree>
    <p:extLst>
      <p:ext uri="{BB962C8B-B14F-4D97-AF65-F5344CB8AC3E}">
        <p14:creationId xmlns:p14="http://schemas.microsoft.com/office/powerpoint/2010/main" val="20853932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solidFill>
              </a:rPr>
              <a:t>Objectives:</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The objective of the lab was to design, simulate, build, and make a truth table for the 74LS08 Chip</a:t>
            </a:r>
            <a:endParaRPr lang="en-US" dirty="0">
              <a:solidFill>
                <a:schemeClr val="bg1"/>
              </a:solidFill>
            </a:endParaRPr>
          </a:p>
        </p:txBody>
      </p:sp>
      <p:sp>
        <p:nvSpPr>
          <p:cNvPr id="4" name="Slide Number Placeholder 3"/>
          <p:cNvSpPr>
            <a:spLocks noGrp="1"/>
          </p:cNvSpPr>
          <p:nvPr>
            <p:ph type="sldNum" sz="quarter" idx="12"/>
          </p:nvPr>
        </p:nvSpPr>
        <p:spPr>
          <a:xfrm>
            <a:off x="10276322" y="6492875"/>
            <a:ext cx="771089" cy="365125"/>
          </a:xfrm>
        </p:spPr>
        <p:txBody>
          <a:bodyPr/>
          <a:lstStyle/>
          <a:p>
            <a:fld id="{040D1648-8006-432F-82BD-6DE0F74D5FB1}" type="slidenum">
              <a:rPr lang="en-US" smtClean="0"/>
              <a:t>4</a:t>
            </a:fld>
            <a:endParaRPr lang="en-US"/>
          </a:p>
        </p:txBody>
      </p:sp>
    </p:spTree>
    <p:extLst>
      <p:ext uri="{BB962C8B-B14F-4D97-AF65-F5344CB8AC3E}">
        <p14:creationId xmlns:p14="http://schemas.microsoft.com/office/powerpoint/2010/main" val="8730549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solidFill>
              </a:rPr>
              <a:t>Equipment and Parts:</a:t>
            </a:r>
            <a:endParaRPr lang="en-US" dirty="0">
              <a:solidFill>
                <a:schemeClr val="bg1"/>
              </a:solidFill>
            </a:endParaRPr>
          </a:p>
        </p:txBody>
      </p:sp>
      <p:sp>
        <p:nvSpPr>
          <p:cNvPr id="3" name="Content Placeholder 2"/>
          <p:cNvSpPr>
            <a:spLocks noGrp="1"/>
          </p:cNvSpPr>
          <p:nvPr>
            <p:ph idx="1"/>
          </p:nvPr>
        </p:nvSpPr>
        <p:spPr/>
        <p:txBody>
          <a:bodyPr>
            <a:normAutofit fontScale="70000" lnSpcReduction="20000"/>
          </a:bodyPr>
          <a:lstStyle/>
          <a:p>
            <a:r>
              <a:rPr lang="en-US" dirty="0" smtClean="0">
                <a:solidFill>
                  <a:schemeClr val="bg1"/>
                </a:solidFill>
              </a:rPr>
              <a:t>DC Power Supply – HY1802D</a:t>
            </a:r>
          </a:p>
          <a:p>
            <a:r>
              <a:rPr lang="en-US" dirty="0" smtClean="0">
                <a:solidFill>
                  <a:schemeClr val="bg1"/>
                </a:solidFill>
              </a:rPr>
              <a:t>Digital Multimeter – GDM-8245</a:t>
            </a:r>
          </a:p>
          <a:p>
            <a:r>
              <a:rPr lang="en-US" dirty="0" smtClean="0">
                <a:solidFill>
                  <a:schemeClr val="bg1"/>
                </a:solidFill>
              </a:rPr>
              <a:t>Jumper Wire</a:t>
            </a:r>
          </a:p>
          <a:p>
            <a:r>
              <a:rPr lang="en-US" dirty="0">
                <a:solidFill>
                  <a:schemeClr val="bg1"/>
                </a:solidFill>
              </a:rPr>
              <a:t>Multism</a:t>
            </a:r>
          </a:p>
          <a:p>
            <a:r>
              <a:rPr lang="en-US" dirty="0" smtClean="0">
                <a:solidFill>
                  <a:schemeClr val="bg1"/>
                </a:solidFill>
              </a:rPr>
              <a:t>Excel</a:t>
            </a:r>
          </a:p>
          <a:p>
            <a:r>
              <a:rPr lang="en-US" dirty="0" smtClean="0">
                <a:solidFill>
                  <a:schemeClr val="bg1"/>
                </a:solidFill>
              </a:rPr>
              <a:t>LED - 08LX330 HV5</a:t>
            </a:r>
          </a:p>
          <a:p>
            <a:r>
              <a:rPr lang="en-US" dirty="0" smtClean="0">
                <a:solidFill>
                  <a:schemeClr val="bg1"/>
                </a:solidFill>
              </a:rPr>
              <a:t>AND Chip - 74LS08</a:t>
            </a:r>
          </a:p>
          <a:p>
            <a:r>
              <a:rPr lang="en-US" dirty="0" smtClean="0">
                <a:solidFill>
                  <a:schemeClr val="bg1"/>
                </a:solidFill>
              </a:rPr>
              <a:t>Dip Switch -14DIP455</a:t>
            </a:r>
          </a:p>
          <a:p>
            <a:r>
              <a:rPr lang="en-US" dirty="0" smtClean="0">
                <a:solidFill>
                  <a:schemeClr val="bg1"/>
                </a:solidFill>
              </a:rPr>
              <a:t>2 -10 kohm Resistors</a:t>
            </a:r>
          </a:p>
        </p:txBody>
      </p:sp>
      <p:sp>
        <p:nvSpPr>
          <p:cNvPr id="4" name="Slide Number Placeholder 3"/>
          <p:cNvSpPr>
            <a:spLocks noGrp="1"/>
          </p:cNvSpPr>
          <p:nvPr>
            <p:ph type="sldNum" sz="quarter" idx="12"/>
          </p:nvPr>
        </p:nvSpPr>
        <p:spPr>
          <a:xfrm>
            <a:off x="10276322" y="6492875"/>
            <a:ext cx="771089" cy="365125"/>
          </a:xfrm>
        </p:spPr>
        <p:txBody>
          <a:bodyPr/>
          <a:lstStyle/>
          <a:p>
            <a:fld id="{040D1648-8006-432F-82BD-6DE0F74D5FB1}" type="slidenum">
              <a:rPr lang="en-US" smtClean="0"/>
              <a:t>5</a:t>
            </a:fld>
            <a:endParaRPr lang="en-US" dirty="0"/>
          </a:p>
        </p:txBody>
      </p:sp>
    </p:spTree>
    <p:extLst>
      <p:ext uri="{BB962C8B-B14F-4D97-AF65-F5344CB8AC3E}">
        <p14:creationId xmlns:p14="http://schemas.microsoft.com/office/powerpoint/2010/main" val="29319386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solidFill>
              </a:rPr>
              <a:t>Theories:</a:t>
            </a:r>
            <a:br>
              <a:rPr lang="en-US" dirty="0" smtClean="0">
                <a:solidFill>
                  <a:schemeClr val="bg1"/>
                </a:solidFill>
              </a:rPr>
            </a:b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I expect the 74LS08 chip to behave like an AND Gate.</a:t>
            </a:r>
          </a:p>
          <a:p>
            <a:pPr lvl="1"/>
            <a:r>
              <a:rPr lang="en-US" dirty="0" smtClean="0">
                <a:solidFill>
                  <a:schemeClr val="bg1"/>
                </a:solidFill>
              </a:rPr>
              <a:t>Ex. A*B = Output</a:t>
            </a:r>
          </a:p>
          <a:p>
            <a:r>
              <a:rPr lang="en-US" dirty="0" smtClean="0">
                <a:solidFill>
                  <a:schemeClr val="bg1"/>
                </a:solidFill>
              </a:rPr>
              <a:t>The LED light should not light up unless both of the inputs to the AND Gate are receiving power.</a:t>
            </a:r>
          </a:p>
        </p:txBody>
      </p:sp>
      <p:sp>
        <p:nvSpPr>
          <p:cNvPr id="4" name="Slide Number Placeholder 3"/>
          <p:cNvSpPr>
            <a:spLocks noGrp="1"/>
          </p:cNvSpPr>
          <p:nvPr>
            <p:ph type="sldNum" sz="quarter" idx="12"/>
          </p:nvPr>
        </p:nvSpPr>
        <p:spPr>
          <a:xfrm>
            <a:off x="10276322" y="6492875"/>
            <a:ext cx="771089" cy="365125"/>
          </a:xfrm>
        </p:spPr>
        <p:txBody>
          <a:bodyPr/>
          <a:lstStyle/>
          <a:p>
            <a:fld id="{040D1648-8006-432F-82BD-6DE0F74D5FB1}" type="slidenum">
              <a:rPr lang="en-US" smtClean="0"/>
              <a:t>6</a:t>
            </a:fld>
            <a:endParaRPr lang="en-US"/>
          </a:p>
        </p:txBody>
      </p:sp>
    </p:spTree>
    <p:extLst>
      <p:ext uri="{BB962C8B-B14F-4D97-AF65-F5344CB8AC3E}">
        <p14:creationId xmlns:p14="http://schemas.microsoft.com/office/powerpoint/2010/main" val="10328666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bg1"/>
                </a:solidFill>
              </a:rPr>
              <a:t>Data/Lab </a:t>
            </a:r>
            <a:r>
              <a:rPr lang="en-US" dirty="0" smtClean="0">
                <a:solidFill>
                  <a:schemeClr val="bg1"/>
                </a:solidFill>
              </a:rPr>
              <a:t>Results/Simulations/Schematics:</a:t>
            </a:r>
            <a:r>
              <a:rPr lang="en-US" dirty="0">
                <a:solidFill>
                  <a:schemeClr val="bg1"/>
                </a:solidFill>
              </a:rPr>
              <a:t/>
            </a:r>
            <a:br>
              <a:rPr lang="en-US" dirty="0">
                <a:solidFill>
                  <a:schemeClr val="bg1"/>
                </a:solidFill>
              </a:rPr>
            </a:br>
            <a:endParaRPr lang="en-US" dirty="0">
              <a:solidFill>
                <a:schemeClr val="bg1"/>
              </a:solidFill>
            </a:endParaRPr>
          </a:p>
        </p:txBody>
      </p:sp>
      <p:pic>
        <p:nvPicPr>
          <p:cNvPr id="5" name="Picture 4"/>
          <p:cNvPicPr>
            <a:picLocks noChangeAspect="1"/>
          </p:cNvPicPr>
          <p:nvPr/>
        </p:nvPicPr>
        <p:blipFill>
          <a:blip r:embed="rId2"/>
          <a:stretch>
            <a:fillRect/>
          </a:stretch>
        </p:blipFill>
        <p:spPr>
          <a:xfrm>
            <a:off x="352711" y="1673616"/>
            <a:ext cx="1171575" cy="981075"/>
          </a:xfrm>
          <a:prstGeom prst="rect">
            <a:avLst/>
          </a:prstGeom>
        </p:spPr>
      </p:pic>
      <p:pic>
        <p:nvPicPr>
          <p:cNvPr id="6" name="Picture 5"/>
          <p:cNvPicPr>
            <a:picLocks noChangeAspect="1"/>
          </p:cNvPicPr>
          <p:nvPr/>
        </p:nvPicPr>
        <p:blipFill>
          <a:blip r:embed="rId3"/>
          <a:stretch>
            <a:fillRect/>
          </a:stretch>
        </p:blipFill>
        <p:spPr>
          <a:xfrm>
            <a:off x="169175" y="2657720"/>
            <a:ext cx="1847850" cy="581025"/>
          </a:xfrm>
          <a:prstGeom prst="rect">
            <a:avLst/>
          </a:prstGeom>
        </p:spPr>
      </p:pic>
      <p:pic>
        <p:nvPicPr>
          <p:cNvPr id="3" name="Picture 2"/>
          <p:cNvPicPr>
            <a:picLocks noChangeAspect="1"/>
          </p:cNvPicPr>
          <p:nvPr/>
        </p:nvPicPr>
        <p:blipFill>
          <a:blip r:embed="rId4"/>
          <a:stretch>
            <a:fillRect/>
          </a:stretch>
        </p:blipFill>
        <p:spPr>
          <a:xfrm>
            <a:off x="2110548" y="1385682"/>
            <a:ext cx="9214680" cy="5107193"/>
          </a:xfrm>
          <a:prstGeom prst="rect">
            <a:avLst/>
          </a:prstGeom>
        </p:spPr>
      </p:pic>
      <p:sp>
        <p:nvSpPr>
          <p:cNvPr id="8" name="Slide Number Placeholder 7"/>
          <p:cNvSpPr>
            <a:spLocks noGrp="1"/>
          </p:cNvSpPr>
          <p:nvPr>
            <p:ph type="sldNum" sz="quarter" idx="12"/>
          </p:nvPr>
        </p:nvSpPr>
        <p:spPr>
          <a:xfrm>
            <a:off x="10276322" y="6492875"/>
            <a:ext cx="771089" cy="365125"/>
          </a:xfrm>
        </p:spPr>
        <p:txBody>
          <a:bodyPr/>
          <a:lstStyle/>
          <a:p>
            <a:fld id="{040D1648-8006-432F-82BD-6DE0F74D5FB1}" type="slidenum">
              <a:rPr lang="en-US" smtClean="0"/>
              <a:t>7</a:t>
            </a:fld>
            <a:endParaRPr lang="en-US"/>
          </a:p>
        </p:txBody>
      </p:sp>
      <p:pic>
        <p:nvPicPr>
          <p:cNvPr id="9" name="Picture 8"/>
          <p:cNvPicPr>
            <a:picLocks noChangeAspect="1"/>
          </p:cNvPicPr>
          <p:nvPr/>
        </p:nvPicPr>
        <p:blipFill>
          <a:blip r:embed="rId5"/>
          <a:stretch>
            <a:fillRect/>
          </a:stretch>
        </p:blipFill>
        <p:spPr>
          <a:xfrm>
            <a:off x="4208031" y="5421358"/>
            <a:ext cx="3187450" cy="836053"/>
          </a:xfrm>
          <a:prstGeom prst="rect">
            <a:avLst/>
          </a:prstGeom>
        </p:spPr>
      </p:pic>
      <p:pic>
        <p:nvPicPr>
          <p:cNvPr id="4" name="Picture 3"/>
          <p:cNvPicPr>
            <a:picLocks noChangeAspect="1"/>
          </p:cNvPicPr>
          <p:nvPr/>
        </p:nvPicPr>
        <p:blipFill>
          <a:blip r:embed="rId6"/>
          <a:stretch>
            <a:fillRect/>
          </a:stretch>
        </p:blipFill>
        <p:spPr>
          <a:xfrm>
            <a:off x="169175" y="3238745"/>
            <a:ext cx="1847850" cy="381000"/>
          </a:xfrm>
          <a:prstGeom prst="rect">
            <a:avLst/>
          </a:prstGeom>
        </p:spPr>
      </p:pic>
    </p:spTree>
    <p:extLst>
      <p:ext uri="{BB962C8B-B14F-4D97-AF65-F5344CB8AC3E}">
        <p14:creationId xmlns:p14="http://schemas.microsoft.com/office/powerpoint/2010/main" val="39451641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Data/Lab Results/Simulations/Schematics:</a:t>
            </a:r>
          </a:p>
        </p:txBody>
      </p:sp>
      <p:sp>
        <p:nvSpPr>
          <p:cNvPr id="3" name="Slide Number Placeholder 2"/>
          <p:cNvSpPr>
            <a:spLocks noGrp="1"/>
          </p:cNvSpPr>
          <p:nvPr>
            <p:ph type="sldNum" sz="quarter" idx="12"/>
          </p:nvPr>
        </p:nvSpPr>
        <p:spPr>
          <a:xfrm>
            <a:off x="10276322" y="6492875"/>
            <a:ext cx="771089" cy="365125"/>
          </a:xfrm>
        </p:spPr>
        <p:txBody>
          <a:bodyPr/>
          <a:lstStyle/>
          <a:p>
            <a:fld id="{040D1648-8006-432F-82BD-6DE0F74D5FB1}" type="slidenum">
              <a:rPr lang="en-US" smtClean="0"/>
              <a:t>8</a:t>
            </a:fld>
            <a:endParaRPr lang="en-US" dirty="0"/>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0469" y="2847322"/>
            <a:ext cx="2872318" cy="2154238"/>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6166" y="2847322"/>
            <a:ext cx="2872318" cy="2154238"/>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40813" y="2721693"/>
            <a:ext cx="3207327" cy="2405495"/>
          </a:xfrm>
          <a:prstGeom prst="rect">
            <a:avLst/>
          </a:prstGeom>
        </p:spPr>
      </p:pic>
      <p:cxnSp>
        <p:nvCxnSpPr>
          <p:cNvPr id="5" name="Straight Connector 4"/>
          <p:cNvCxnSpPr/>
          <p:nvPr/>
        </p:nvCxnSpPr>
        <p:spPr>
          <a:xfrm flipH="1" flipV="1">
            <a:off x="1257300" y="2524991"/>
            <a:ext cx="218209" cy="1184564"/>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flipH="1" flipV="1">
            <a:off x="4040813" y="2358736"/>
            <a:ext cx="593532" cy="1028700"/>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flipH="1" flipV="1">
            <a:off x="7600469" y="2296391"/>
            <a:ext cx="338186" cy="820882"/>
          </a:xfrm>
          <a:prstGeom prst="line">
            <a:avLst/>
          </a:prstGeom>
        </p:spPr>
        <p:style>
          <a:lnRef idx="1">
            <a:schemeClr val="dk1"/>
          </a:lnRef>
          <a:fillRef idx="0">
            <a:schemeClr val="dk1"/>
          </a:fillRef>
          <a:effectRef idx="0">
            <a:schemeClr val="dk1"/>
          </a:effectRef>
          <a:fontRef idx="minor">
            <a:schemeClr val="tx1"/>
          </a:fontRef>
        </p:style>
      </p:cxnSp>
      <p:sp>
        <p:nvSpPr>
          <p:cNvPr id="13" name="TextBox 12"/>
          <p:cNvSpPr txBox="1"/>
          <p:nvPr/>
        </p:nvSpPr>
        <p:spPr>
          <a:xfrm>
            <a:off x="737752" y="2182089"/>
            <a:ext cx="1059457" cy="369332"/>
          </a:xfrm>
          <a:prstGeom prst="rect">
            <a:avLst/>
          </a:prstGeom>
          <a:noFill/>
        </p:spPr>
        <p:txBody>
          <a:bodyPr wrap="none" rtlCol="0">
            <a:spAutoFit/>
          </a:bodyPr>
          <a:lstStyle/>
          <a:p>
            <a:r>
              <a:rPr lang="en-US" dirty="0" smtClean="0">
                <a:solidFill>
                  <a:schemeClr val="bg1"/>
                </a:solidFill>
              </a:rPr>
              <a:t>Resistor 1</a:t>
            </a:r>
            <a:endParaRPr lang="en-US" dirty="0">
              <a:solidFill>
                <a:schemeClr val="bg1"/>
              </a:solidFill>
            </a:endParaRPr>
          </a:p>
        </p:txBody>
      </p:sp>
      <p:sp>
        <p:nvSpPr>
          <p:cNvPr id="14" name="TextBox 13"/>
          <p:cNvSpPr txBox="1"/>
          <p:nvPr/>
        </p:nvSpPr>
        <p:spPr>
          <a:xfrm>
            <a:off x="3022711" y="2018701"/>
            <a:ext cx="2222340" cy="369332"/>
          </a:xfrm>
          <a:prstGeom prst="rect">
            <a:avLst/>
          </a:prstGeom>
          <a:noFill/>
        </p:spPr>
        <p:txBody>
          <a:bodyPr wrap="none" rtlCol="0">
            <a:spAutoFit/>
          </a:bodyPr>
          <a:lstStyle/>
          <a:p>
            <a:r>
              <a:rPr lang="en-US" dirty="0" smtClean="0">
                <a:solidFill>
                  <a:schemeClr val="bg1"/>
                </a:solidFill>
              </a:rPr>
              <a:t>Power Supply Voltage</a:t>
            </a:r>
            <a:endParaRPr lang="en-US" dirty="0">
              <a:solidFill>
                <a:schemeClr val="bg1"/>
              </a:solidFill>
            </a:endParaRPr>
          </a:p>
        </p:txBody>
      </p:sp>
      <p:sp>
        <p:nvSpPr>
          <p:cNvPr id="15" name="TextBox 14"/>
          <p:cNvSpPr txBox="1"/>
          <p:nvPr/>
        </p:nvSpPr>
        <p:spPr>
          <a:xfrm>
            <a:off x="7223140" y="2129644"/>
            <a:ext cx="1059457" cy="369332"/>
          </a:xfrm>
          <a:prstGeom prst="rect">
            <a:avLst/>
          </a:prstGeom>
          <a:noFill/>
        </p:spPr>
        <p:txBody>
          <a:bodyPr wrap="none" rtlCol="0">
            <a:spAutoFit/>
          </a:bodyPr>
          <a:lstStyle/>
          <a:p>
            <a:r>
              <a:rPr lang="en-US" dirty="0" smtClean="0">
                <a:solidFill>
                  <a:schemeClr val="bg1"/>
                </a:solidFill>
              </a:rPr>
              <a:t>Resistor 2</a:t>
            </a:r>
            <a:endParaRPr lang="en-US" dirty="0">
              <a:solidFill>
                <a:schemeClr val="bg1"/>
              </a:solidFill>
            </a:endParaRPr>
          </a:p>
        </p:txBody>
      </p:sp>
    </p:spTree>
    <p:extLst>
      <p:ext uri="{BB962C8B-B14F-4D97-AF65-F5344CB8AC3E}">
        <p14:creationId xmlns:p14="http://schemas.microsoft.com/office/powerpoint/2010/main" val="14481884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Data/Lab Results/Simulations/Schematics:</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767455" y="2431953"/>
            <a:ext cx="4718960" cy="3044281"/>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2268022" y="2431959"/>
            <a:ext cx="4718961" cy="3044281"/>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5200791" y="2543469"/>
            <a:ext cx="4718964" cy="2821258"/>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8045566" y="2519950"/>
            <a:ext cx="4718965" cy="2868293"/>
          </a:xfrm>
          <a:prstGeom prst="rect">
            <a:avLst/>
          </a:prstGeom>
        </p:spPr>
      </p:pic>
      <p:sp>
        <p:nvSpPr>
          <p:cNvPr id="3" name="Slide Number Placeholder 2"/>
          <p:cNvSpPr>
            <a:spLocks noGrp="1"/>
          </p:cNvSpPr>
          <p:nvPr>
            <p:ph type="sldNum" sz="quarter" idx="12"/>
          </p:nvPr>
        </p:nvSpPr>
        <p:spPr>
          <a:xfrm>
            <a:off x="10276322" y="6492875"/>
            <a:ext cx="771089" cy="365125"/>
          </a:xfrm>
        </p:spPr>
        <p:txBody>
          <a:bodyPr/>
          <a:lstStyle/>
          <a:p>
            <a:fld id="{040D1648-8006-432F-82BD-6DE0F74D5FB1}" type="slidenum">
              <a:rPr lang="en-US" smtClean="0"/>
              <a:t>9</a:t>
            </a:fld>
            <a:endParaRPr lang="en-US" dirty="0"/>
          </a:p>
        </p:txBody>
      </p:sp>
      <p:cxnSp>
        <p:nvCxnSpPr>
          <p:cNvPr id="9" name="Straight Connector 8"/>
          <p:cNvCxnSpPr/>
          <p:nvPr/>
        </p:nvCxnSpPr>
        <p:spPr>
          <a:xfrm flipV="1">
            <a:off x="1839191" y="2431473"/>
            <a:ext cx="467590" cy="1278082"/>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flipH="1" flipV="1">
            <a:off x="1808018" y="2254827"/>
            <a:ext cx="51954" cy="529937"/>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flipH="1" flipV="1">
            <a:off x="602059" y="3491346"/>
            <a:ext cx="435444" cy="311727"/>
          </a:xfrm>
          <a:prstGeom prst="line">
            <a:avLst/>
          </a:prstGeom>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flipH="1" flipV="1">
            <a:off x="945573" y="2108417"/>
            <a:ext cx="178166" cy="323056"/>
          </a:xfrm>
          <a:prstGeom prst="line">
            <a:avLst/>
          </a:prstGeom>
        </p:spPr>
        <p:style>
          <a:lnRef idx="1">
            <a:schemeClr val="dk1"/>
          </a:lnRef>
          <a:fillRef idx="0">
            <a:schemeClr val="dk1"/>
          </a:fillRef>
          <a:effectRef idx="0">
            <a:schemeClr val="dk1"/>
          </a:effectRef>
          <a:fontRef idx="minor">
            <a:schemeClr val="tx1"/>
          </a:fontRef>
        </p:style>
      </p:cxnSp>
      <p:cxnSp>
        <p:nvCxnSpPr>
          <p:cNvPr id="17" name="Straight Connector 16"/>
          <p:cNvCxnSpPr/>
          <p:nvPr/>
        </p:nvCxnSpPr>
        <p:spPr>
          <a:xfrm flipH="1">
            <a:off x="448328" y="2561359"/>
            <a:ext cx="365984" cy="102503"/>
          </a:xfrm>
          <a:prstGeom prst="line">
            <a:avLst/>
          </a:prstGeom>
        </p:spPr>
        <p:style>
          <a:lnRef idx="1">
            <a:schemeClr val="dk1"/>
          </a:lnRef>
          <a:fillRef idx="0">
            <a:schemeClr val="dk1"/>
          </a:fillRef>
          <a:effectRef idx="0">
            <a:schemeClr val="dk1"/>
          </a:effectRef>
          <a:fontRef idx="minor">
            <a:schemeClr val="tx1"/>
          </a:fontRef>
        </p:style>
      </p:cxnSp>
      <p:sp>
        <p:nvSpPr>
          <p:cNvPr id="18" name="TextBox 17"/>
          <p:cNvSpPr txBox="1"/>
          <p:nvPr/>
        </p:nvSpPr>
        <p:spPr>
          <a:xfrm>
            <a:off x="133536" y="1850840"/>
            <a:ext cx="1144865" cy="261610"/>
          </a:xfrm>
          <a:prstGeom prst="rect">
            <a:avLst/>
          </a:prstGeom>
          <a:noFill/>
        </p:spPr>
        <p:txBody>
          <a:bodyPr wrap="none" rtlCol="0">
            <a:spAutoFit/>
          </a:bodyPr>
          <a:lstStyle/>
          <a:p>
            <a:r>
              <a:rPr lang="en-US" sz="1100" dirty="0" smtClean="0">
                <a:solidFill>
                  <a:schemeClr val="bg1"/>
                </a:solidFill>
              </a:rPr>
              <a:t>10 Kohm Resistor</a:t>
            </a:r>
            <a:endParaRPr lang="en-US" sz="1100" dirty="0">
              <a:solidFill>
                <a:schemeClr val="bg1"/>
              </a:solidFill>
            </a:endParaRPr>
          </a:p>
        </p:txBody>
      </p:sp>
      <p:sp>
        <p:nvSpPr>
          <p:cNvPr id="19" name="TextBox 18"/>
          <p:cNvSpPr txBox="1"/>
          <p:nvPr/>
        </p:nvSpPr>
        <p:spPr>
          <a:xfrm>
            <a:off x="61013" y="2653021"/>
            <a:ext cx="1144865" cy="261610"/>
          </a:xfrm>
          <a:prstGeom prst="rect">
            <a:avLst/>
          </a:prstGeom>
          <a:noFill/>
        </p:spPr>
        <p:txBody>
          <a:bodyPr wrap="none" rtlCol="0">
            <a:spAutoFit/>
          </a:bodyPr>
          <a:lstStyle/>
          <a:p>
            <a:r>
              <a:rPr lang="en-US" sz="1100" dirty="0" smtClean="0">
                <a:solidFill>
                  <a:schemeClr val="bg1"/>
                </a:solidFill>
              </a:rPr>
              <a:t>10 Kohm Resistor</a:t>
            </a:r>
            <a:endParaRPr lang="en-US" sz="1100" dirty="0">
              <a:solidFill>
                <a:schemeClr val="bg1"/>
              </a:solidFill>
            </a:endParaRPr>
          </a:p>
        </p:txBody>
      </p:sp>
      <p:sp>
        <p:nvSpPr>
          <p:cNvPr id="20" name="TextBox 19"/>
          <p:cNvSpPr txBox="1"/>
          <p:nvPr/>
        </p:nvSpPr>
        <p:spPr>
          <a:xfrm>
            <a:off x="1455713" y="2030485"/>
            <a:ext cx="768159" cy="261610"/>
          </a:xfrm>
          <a:prstGeom prst="rect">
            <a:avLst/>
          </a:prstGeom>
          <a:noFill/>
        </p:spPr>
        <p:txBody>
          <a:bodyPr wrap="none" rtlCol="0">
            <a:spAutoFit/>
          </a:bodyPr>
          <a:lstStyle/>
          <a:p>
            <a:r>
              <a:rPr lang="en-US" sz="1100" dirty="0" smtClean="0">
                <a:solidFill>
                  <a:schemeClr val="bg1"/>
                </a:solidFill>
              </a:rPr>
              <a:t>Dip Switch</a:t>
            </a:r>
            <a:endParaRPr lang="en-US" sz="1100" dirty="0">
              <a:solidFill>
                <a:schemeClr val="bg1"/>
              </a:solidFill>
            </a:endParaRPr>
          </a:p>
        </p:txBody>
      </p:sp>
      <p:sp>
        <p:nvSpPr>
          <p:cNvPr id="21" name="TextBox 20"/>
          <p:cNvSpPr txBox="1"/>
          <p:nvPr/>
        </p:nvSpPr>
        <p:spPr>
          <a:xfrm>
            <a:off x="1961407" y="2224448"/>
            <a:ext cx="918841" cy="261610"/>
          </a:xfrm>
          <a:prstGeom prst="rect">
            <a:avLst/>
          </a:prstGeom>
          <a:noFill/>
        </p:spPr>
        <p:txBody>
          <a:bodyPr wrap="none" rtlCol="0">
            <a:spAutoFit/>
          </a:bodyPr>
          <a:lstStyle/>
          <a:p>
            <a:r>
              <a:rPr lang="en-US" sz="1100" dirty="0" smtClean="0">
                <a:solidFill>
                  <a:schemeClr val="bg1"/>
                </a:solidFill>
              </a:rPr>
              <a:t>74LS08 Chip</a:t>
            </a:r>
            <a:endParaRPr lang="en-US" sz="1100" dirty="0">
              <a:solidFill>
                <a:schemeClr val="bg1"/>
              </a:solidFill>
            </a:endParaRPr>
          </a:p>
        </p:txBody>
      </p:sp>
      <p:sp>
        <p:nvSpPr>
          <p:cNvPr id="22" name="TextBox 21"/>
          <p:cNvSpPr txBox="1"/>
          <p:nvPr/>
        </p:nvSpPr>
        <p:spPr>
          <a:xfrm>
            <a:off x="61013" y="3240577"/>
            <a:ext cx="689612" cy="261610"/>
          </a:xfrm>
          <a:prstGeom prst="rect">
            <a:avLst/>
          </a:prstGeom>
          <a:noFill/>
        </p:spPr>
        <p:txBody>
          <a:bodyPr wrap="none" rtlCol="0">
            <a:spAutoFit/>
          </a:bodyPr>
          <a:lstStyle/>
          <a:p>
            <a:r>
              <a:rPr lang="en-US" sz="1100" dirty="0" smtClean="0">
                <a:solidFill>
                  <a:schemeClr val="bg1"/>
                </a:solidFill>
              </a:rPr>
              <a:t>LED Light</a:t>
            </a:r>
            <a:endParaRPr lang="en-US" sz="1100" dirty="0">
              <a:solidFill>
                <a:schemeClr val="bg1"/>
              </a:solidFill>
            </a:endParaRPr>
          </a:p>
        </p:txBody>
      </p:sp>
    </p:spTree>
    <p:extLst>
      <p:ext uri="{BB962C8B-B14F-4D97-AF65-F5344CB8AC3E}">
        <p14:creationId xmlns:p14="http://schemas.microsoft.com/office/powerpoint/2010/main" val="173657363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Circuit</Template>
  <TotalTime>119</TotalTime>
  <Words>266</Words>
  <Application>Microsoft Office PowerPoint</Application>
  <PresentationFormat>Widescreen</PresentationFormat>
  <Paragraphs>60</Paragraphs>
  <Slides>12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Trebuchet MS</vt:lpstr>
      <vt:lpstr>Tw Cen MT</vt:lpstr>
      <vt:lpstr>Circuit</vt:lpstr>
      <vt:lpstr>EECT 121 – Circuit Analysis</vt:lpstr>
      <vt:lpstr>Table of Contents</vt:lpstr>
      <vt:lpstr>Lab 0</vt:lpstr>
      <vt:lpstr>Objectives:</vt:lpstr>
      <vt:lpstr>Equipment and Parts:</vt:lpstr>
      <vt:lpstr>Theories: </vt:lpstr>
      <vt:lpstr>Data/Lab Results/Simulations/Schematics: </vt:lpstr>
      <vt:lpstr>Data/Lab Results/Simulations/Schematics:</vt:lpstr>
      <vt:lpstr>Data/Lab Results/Simulations/Schematics:</vt:lpstr>
      <vt:lpstr>Troubleshooting:</vt:lpstr>
      <vt:lpstr>Conclusion:</vt:lpstr>
      <vt:lpstr>Data Sheets: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 X</dc:title>
  <dc:creator>Dakota H Johnson</dc:creator>
  <cp:lastModifiedBy>Alcides Segovia</cp:lastModifiedBy>
  <cp:revision>29</cp:revision>
  <dcterms:created xsi:type="dcterms:W3CDTF">2015-01-21T16:59:32Z</dcterms:created>
  <dcterms:modified xsi:type="dcterms:W3CDTF">2016-01-26T23:29:09Z</dcterms:modified>
</cp:coreProperties>
</file>