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 id="2147483663" r:id="rId3"/>
    <p:sldMasterId id="2147483711" r:id="rId4"/>
  </p:sldMasterIdLst>
  <p:notesMasterIdLst>
    <p:notesMasterId r:id="rId39"/>
  </p:notesMasterIdLst>
  <p:handoutMasterIdLst>
    <p:handoutMasterId r:id="rId40"/>
  </p:handoutMasterIdLst>
  <p:sldIdLst>
    <p:sldId id="300" r:id="rId5"/>
    <p:sldId id="301" r:id="rId6"/>
    <p:sldId id="257" r:id="rId7"/>
    <p:sldId id="258" r:id="rId8"/>
    <p:sldId id="280" r:id="rId9"/>
    <p:sldId id="260" r:id="rId10"/>
    <p:sldId id="262" r:id="rId11"/>
    <p:sldId id="267" r:id="rId12"/>
    <p:sldId id="270" r:id="rId13"/>
    <p:sldId id="272" r:id="rId14"/>
    <p:sldId id="273" r:id="rId15"/>
    <p:sldId id="279" r:id="rId16"/>
    <p:sldId id="275" r:id="rId17"/>
    <p:sldId id="277" r:id="rId18"/>
    <p:sldId id="276" r:id="rId19"/>
    <p:sldId id="278" r:id="rId20"/>
    <p:sldId id="281" r:id="rId21"/>
    <p:sldId id="282" r:id="rId22"/>
    <p:sldId id="283" r:id="rId23"/>
    <p:sldId id="285" r:id="rId24"/>
    <p:sldId id="286" r:id="rId25"/>
    <p:sldId id="289" r:id="rId26"/>
    <p:sldId id="295" r:id="rId27"/>
    <p:sldId id="291" r:id="rId28"/>
    <p:sldId id="292" r:id="rId29"/>
    <p:sldId id="297" r:id="rId30"/>
    <p:sldId id="288" r:id="rId31"/>
    <p:sldId id="290" r:id="rId32"/>
    <p:sldId id="296" r:id="rId33"/>
    <p:sldId id="284" r:id="rId34"/>
    <p:sldId id="271" r:id="rId35"/>
    <p:sldId id="298" r:id="rId36"/>
    <p:sldId id="299" r:id="rId37"/>
    <p:sldId id="30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390"/>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slideMaster" Target="slideMasters/slideMaster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5/6/2016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5/6/2016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en-US" smtClean="0"/>
              <a:t>Click to edit Master title style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Pictures with Caption">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5/6/2016</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en-US" smtClean="0"/>
              <a:t>Click to edit Master title style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5/6/2016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en-US" smtClean="0"/>
              <a:t>Click to edit Master title style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F99945-0A15-4715-AB6C-F5E56CF20F70}" type="datetimeFigureOut">
              <a:rPr lang="en-US"/>
              <a:t>5/6/2016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99945-0A15-4715-AB6C-F5E56CF20F70}" type="datetimeFigureOut">
              <a:rPr lang="en-US"/>
              <a:t>5/6/2016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99945-0A15-4715-AB6C-F5E56CF20F70}" type="datetimeFigureOut">
              <a:rPr lang="en-US"/>
              <a:t>5/6/2016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pPr/>
              <a:t>5/6/2016</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pPr/>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330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5" name="Footer Placeholder 4"/>
          <p:cNvSpPr>
            <a:spLocks noGrp="1"/>
          </p:cNvSpPr>
          <p:nvPr>
            <p:ph type="ftr" sz="quarter" idx="11"/>
          </p:nvPr>
        </p:nvSpPr>
        <p:spPr/>
        <p:txBody>
          <a:bodyPr/>
          <a:lstStyle/>
          <a:p>
            <a:endParaRPr lang="en-US" dirty="0">
              <a:solidFill>
                <a:srgbClr val="A6B727"/>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1140823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5" name="Footer Placeholder 4"/>
          <p:cNvSpPr>
            <a:spLocks noGrp="1"/>
          </p:cNvSpPr>
          <p:nvPr>
            <p:ph type="ftr" sz="quarter" idx="11"/>
          </p:nvPr>
        </p:nvSpPr>
        <p:spPr/>
        <p:txBody>
          <a:bodyPr/>
          <a:lstStyle/>
          <a:p>
            <a:endParaRPr lang="en-US" dirty="0">
              <a:solidFill>
                <a:srgbClr val="A6B727"/>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286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6" name="Footer Placeholder 5"/>
          <p:cNvSpPr>
            <a:spLocks noGrp="1"/>
          </p:cNvSpPr>
          <p:nvPr>
            <p:ph type="ftr" sz="quarter" idx="11"/>
          </p:nvPr>
        </p:nvSpPr>
        <p:spPr/>
        <p:txBody>
          <a:bodyPr/>
          <a:lstStyle/>
          <a:p>
            <a:endParaRPr lang="en-US" dirty="0">
              <a:solidFill>
                <a:srgbClr val="A6B727"/>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3155359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8" name="Footer Placeholder 7"/>
          <p:cNvSpPr>
            <a:spLocks noGrp="1"/>
          </p:cNvSpPr>
          <p:nvPr>
            <p:ph type="ftr" sz="quarter" idx="11"/>
          </p:nvPr>
        </p:nvSpPr>
        <p:spPr/>
        <p:txBody>
          <a:bodyPr/>
          <a:lstStyle/>
          <a:p>
            <a:endParaRPr lang="en-US" dirty="0">
              <a:solidFill>
                <a:srgbClr val="A6B727"/>
              </a:solidFill>
            </a:endParaRPr>
          </a:p>
        </p:txBody>
      </p:sp>
      <p:sp>
        <p:nvSpPr>
          <p:cNvPr id="9" name="Slide Number Placeholder 8"/>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2236927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99945-0A15-4715-AB6C-F5E56CF20F70}" type="datetimeFigureOut">
              <a:rPr lang="en-US"/>
              <a:t>5/6/2016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4" name="Footer Placeholder 3"/>
          <p:cNvSpPr>
            <a:spLocks noGrp="1"/>
          </p:cNvSpPr>
          <p:nvPr>
            <p:ph type="ftr" sz="quarter" idx="11"/>
          </p:nvPr>
        </p:nvSpPr>
        <p:spPr/>
        <p:txBody>
          <a:bodyPr/>
          <a:lstStyle/>
          <a:p>
            <a:endParaRPr lang="en-US" dirty="0">
              <a:solidFill>
                <a:srgbClr val="A6B727"/>
              </a:solidFill>
            </a:endParaRPr>
          </a:p>
        </p:txBody>
      </p:sp>
      <p:sp>
        <p:nvSpPr>
          <p:cNvPr id="5" name="Slide Number Placeholder 4"/>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1236399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3" name="Footer Placeholder 2"/>
          <p:cNvSpPr>
            <a:spLocks noGrp="1"/>
          </p:cNvSpPr>
          <p:nvPr>
            <p:ph type="ftr" sz="quarter" idx="11"/>
          </p:nvPr>
        </p:nvSpPr>
        <p:spPr/>
        <p:txBody>
          <a:bodyPr/>
          <a:lstStyle/>
          <a:p>
            <a:endParaRPr lang="en-US" dirty="0">
              <a:solidFill>
                <a:srgbClr val="A6B727"/>
              </a:solidFill>
            </a:endParaRPr>
          </a:p>
        </p:txBody>
      </p:sp>
      <p:sp>
        <p:nvSpPr>
          <p:cNvPr id="4" name="Slide Number Placeholder 3"/>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2949395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6" name="Footer Placeholder 5"/>
          <p:cNvSpPr>
            <a:spLocks noGrp="1"/>
          </p:cNvSpPr>
          <p:nvPr>
            <p:ph type="ftr" sz="quarter" idx="11"/>
          </p:nvPr>
        </p:nvSpPr>
        <p:spPr/>
        <p:txBody>
          <a:bodyPr/>
          <a:lstStyle/>
          <a:p>
            <a:endParaRPr lang="en-US" dirty="0">
              <a:solidFill>
                <a:srgbClr val="A6B727"/>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32838637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6" name="Footer Placeholder 5"/>
          <p:cNvSpPr>
            <a:spLocks noGrp="1"/>
          </p:cNvSpPr>
          <p:nvPr>
            <p:ph type="ftr" sz="quarter" idx="11"/>
          </p:nvPr>
        </p:nvSpPr>
        <p:spPr/>
        <p:txBody>
          <a:bodyPr/>
          <a:lstStyle/>
          <a:p>
            <a:endParaRPr lang="en-US" dirty="0">
              <a:solidFill>
                <a:srgbClr val="A6B727"/>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13060001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5" name="Footer Placeholder 4"/>
          <p:cNvSpPr>
            <a:spLocks noGrp="1"/>
          </p:cNvSpPr>
          <p:nvPr>
            <p:ph type="ftr" sz="quarter" idx="11"/>
          </p:nvPr>
        </p:nvSpPr>
        <p:spPr/>
        <p:txBody>
          <a:bodyPr/>
          <a:lstStyle/>
          <a:p>
            <a:endParaRPr lang="en-US" dirty="0">
              <a:solidFill>
                <a:srgbClr val="A6B727"/>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446350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solidFill>
                  <a:srgbClr val="A6B727"/>
                </a:solidFill>
              </a:rPr>
              <a:pPr/>
              <a:t>5/6/2016</a:t>
            </a:fld>
            <a:endParaRPr lang="en-US" dirty="0">
              <a:solidFill>
                <a:srgbClr val="A6B727"/>
              </a:solidFill>
            </a:endParaRPr>
          </a:p>
        </p:txBody>
      </p:sp>
      <p:sp>
        <p:nvSpPr>
          <p:cNvPr id="5" name="Footer Placeholder 4"/>
          <p:cNvSpPr>
            <a:spLocks noGrp="1"/>
          </p:cNvSpPr>
          <p:nvPr>
            <p:ph type="ftr" sz="quarter" idx="11"/>
          </p:nvPr>
        </p:nvSpPr>
        <p:spPr/>
        <p:txBody>
          <a:bodyPr/>
          <a:lstStyle/>
          <a:p>
            <a:endParaRPr lang="en-US" dirty="0">
              <a:solidFill>
                <a:srgbClr val="A6B727"/>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dirty="0">
                <a:solidFill>
                  <a:srgbClr val="A6B727"/>
                </a:solidFill>
              </a:rPr>
              <a:pPr/>
              <a:t>‹#›</a:t>
            </a:fld>
            <a:endParaRPr lang="en-US" dirty="0">
              <a:solidFill>
                <a:srgbClr val="A6B727"/>
              </a:solidFill>
            </a:endParaRPr>
          </a:p>
        </p:txBody>
      </p:sp>
    </p:spTree>
    <p:extLst>
      <p:ext uri="{BB962C8B-B14F-4D97-AF65-F5344CB8AC3E}">
        <p14:creationId xmlns:p14="http://schemas.microsoft.com/office/powerpoint/2010/main" val="1766909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AD6EE87-EBD5-4F12-A48A-63ACA297AC8F}" type="datetimeFigureOut">
              <a:rPr lang="en-US" smtClean="0"/>
              <a:t>5/6/2016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FAB73BC-B049-4115-A692-8D63A059BFB8}"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377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F99945-0A15-4715-AB6C-F5E56CF20F70}"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t>‹#›</a:t>
            </a:fld>
            <a:endParaRPr lang="en-US"/>
          </a:p>
        </p:txBody>
      </p:sp>
    </p:spTree>
    <p:extLst>
      <p:ext uri="{BB962C8B-B14F-4D97-AF65-F5344CB8AC3E}">
        <p14:creationId xmlns:p14="http://schemas.microsoft.com/office/powerpoint/2010/main" val="2238315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5/6/2016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848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F99945-0A15-4715-AB6C-F5E56CF20F70}"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2B156B-59AE-415F-B24B-8756D48BB977}" type="slidenum">
              <a:rPr lang="en-US" smtClean="0"/>
              <a:t>‹#›</a:t>
            </a:fld>
            <a:endParaRPr lang="en-US"/>
          </a:p>
        </p:txBody>
      </p:sp>
    </p:spTree>
    <p:extLst>
      <p:ext uri="{BB962C8B-B14F-4D97-AF65-F5344CB8AC3E}">
        <p14:creationId xmlns:p14="http://schemas.microsoft.com/office/powerpoint/2010/main" val="362598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en-US" smtClean="0"/>
              <a:t>Click to edit Master title style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F99945-0A15-4715-AB6C-F5E56CF20F70}" type="datetimeFigureOut">
              <a:rPr lang="en-US" smtClean="0"/>
              <a:t>5/6/2016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2B156B-59AE-415F-B24B-8756D48BB977}"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029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F99945-0A15-4715-AB6C-F5E56CF20F70}" type="datetimeFigureOut">
              <a:rPr lang="en-US" smtClean="0"/>
              <a:t>5/6/2016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2B156B-59AE-415F-B24B-8756D48BB977}"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7968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smtClean="0"/>
              <a:t>5/6/2016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2B156B-59AE-415F-B24B-8756D48BB977}" type="slidenum">
              <a:rPr lang="en-US" smtClean="0"/>
              <a:t>‹#›</a:t>
            </a:fld>
            <a:endParaRPr lang="en-US"/>
          </a:p>
        </p:txBody>
      </p:sp>
    </p:spTree>
    <p:extLst>
      <p:ext uri="{BB962C8B-B14F-4D97-AF65-F5344CB8AC3E}">
        <p14:creationId xmlns:p14="http://schemas.microsoft.com/office/powerpoint/2010/main" val="211605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F99945-0A15-4715-AB6C-F5E56CF20F70}"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2B156B-59AE-415F-B24B-8756D48BB977}"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298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F99945-0A15-4715-AB6C-F5E56CF20F70}" type="datetimeFigureOut">
              <a:rPr lang="en-US" smtClean="0"/>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2B156B-59AE-415F-B24B-8756D48BB977}" type="slidenum">
              <a:rPr lang="en-US" smtClean="0"/>
              <a:t>‹#›</a:t>
            </a:fld>
            <a:endParaRPr lang="en-US"/>
          </a:p>
        </p:txBody>
      </p:sp>
    </p:spTree>
    <p:extLst>
      <p:ext uri="{BB962C8B-B14F-4D97-AF65-F5344CB8AC3E}">
        <p14:creationId xmlns:p14="http://schemas.microsoft.com/office/powerpoint/2010/main" val="403607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F99945-0A15-4715-AB6C-F5E56CF20F70}" type="datetimeFigureOut">
              <a:rPr lang="en-US" smtClean="0"/>
              <a:pPr/>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2B156B-59AE-415F-B24B-8756D48BB977}" type="slidenum">
              <a:rPr lang="en-US" smtClean="0"/>
              <a:pPr/>
              <a:t>‹#›</a:t>
            </a:fld>
            <a:endParaRPr lang="en-US"/>
          </a:p>
        </p:txBody>
      </p:sp>
    </p:spTree>
    <p:extLst>
      <p:ext uri="{BB962C8B-B14F-4D97-AF65-F5344CB8AC3E}">
        <p14:creationId xmlns:p14="http://schemas.microsoft.com/office/powerpoint/2010/main" val="13553877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99945-0A15-4715-AB6C-F5E56CF20F70}"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4936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99945-0A15-4715-AB6C-F5E56CF20F70}"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28482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99945-0A15-4715-AB6C-F5E56CF20F70}"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pPr/>
              <a:t>‹#›</a:t>
            </a:fld>
            <a:endParaRPr lang="en-US"/>
          </a:p>
        </p:txBody>
      </p:sp>
    </p:spTree>
    <p:extLst>
      <p:ext uri="{BB962C8B-B14F-4D97-AF65-F5344CB8AC3E}">
        <p14:creationId xmlns:p14="http://schemas.microsoft.com/office/powerpoint/2010/main" val="14666589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99945-0A15-4715-AB6C-F5E56CF20F70}"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6980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065212" y="1825625"/>
            <a:ext cx="4954588" cy="41879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172200" y="1825625"/>
            <a:ext cx="4951414" cy="41879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CF99945-0A15-4715-AB6C-F5E56CF20F70}" type="datetimeFigureOut">
              <a:rPr lang="en-US"/>
              <a:t>5/6/2016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99945-0A15-4715-AB6C-F5E56CF20F70}"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88674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F99945-0A15-4715-AB6C-F5E56CF20F70}"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248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F99945-0A15-4715-AB6C-F5E56CF20F70}" type="datetimeFigureOut">
              <a:rPr lang="en-US" smtClean="0"/>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2B156B-59AE-415F-B24B-8756D48BB977}"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594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505075"/>
            <a:ext cx="4956048" cy="3476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4956048" cy="3476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CF99945-0A15-4715-AB6C-F5E56CF20F70}" type="datetimeFigureOut">
              <a:rPr lang="en-US"/>
              <a:t>5/6/2016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CF99945-0A15-4715-AB6C-F5E56CF20F70}" type="datetimeFigureOut">
              <a:rPr lang="en-US"/>
              <a:t>5/6/2016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5/6/2016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5/6/2016</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5/6/2016</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en-US" smtClean="0"/>
              <a:t>Click icon to add picture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image" Target="../media/image8.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image" Target="../media/image7.png"/><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5/6/2016</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pPr defTabSz="457200"/>
            <a:fld id="{96DFF08F-DC6B-4601-B491-B0F83F6DD2DA}" type="datetimeFigureOut">
              <a:rPr lang="en-US" dirty="0">
                <a:solidFill>
                  <a:srgbClr val="A6B727"/>
                </a:solidFill>
              </a:rPr>
              <a:pPr defTabSz="457200"/>
              <a:t>5/6/2016</a:t>
            </a:fld>
            <a:endParaRPr lang="en-US" dirty="0">
              <a:solidFill>
                <a:srgbClr val="A6B727"/>
              </a:solidFill>
            </a:endParaRPr>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pPr defTabSz="457200"/>
            <a:endParaRPr lang="en-US" dirty="0">
              <a:solidFill>
                <a:srgbClr val="A6B727"/>
              </a:solidFill>
            </a:endParaRP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pPr defTabSz="457200"/>
            <a:fld id="{4FAB73BC-B049-4115-A692-8D63A059BFB8}" type="slidenum">
              <a:rPr lang="en-US" dirty="0">
                <a:solidFill>
                  <a:srgbClr val="A6B727"/>
                </a:solidFill>
              </a:rPr>
              <a:pPr defTabSz="457200"/>
              <a:t>‹#›</a:t>
            </a:fld>
            <a:endParaRPr lang="en-US" dirty="0">
              <a:solidFill>
                <a:srgbClr val="A6B727"/>
              </a:solidFill>
            </a:endParaRPr>
          </a:p>
        </p:txBody>
      </p:sp>
    </p:spTree>
    <p:extLst>
      <p:ext uri="{BB962C8B-B14F-4D97-AF65-F5344CB8AC3E}">
        <p14:creationId xmlns:p14="http://schemas.microsoft.com/office/powerpoint/2010/main" val="127615744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CF99945-0A15-4715-AB6C-F5E56CF20F70}" type="datetimeFigureOut">
              <a:rPr lang="en-US" smtClean="0"/>
              <a:pPr/>
              <a:t>5/6/2016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22B156B-59AE-415F-B24B-8756D48BB977}" type="slidenum">
              <a:rPr lang="en-US" smtClean="0"/>
              <a:pPr/>
              <a:t>‹#›</a:t>
            </a:fld>
            <a:endParaRPr lang="en-US"/>
          </a:p>
        </p:txBody>
      </p:sp>
    </p:spTree>
    <p:extLst>
      <p:ext uri="{BB962C8B-B14F-4D97-AF65-F5344CB8AC3E}">
        <p14:creationId xmlns:p14="http://schemas.microsoft.com/office/powerpoint/2010/main" val="132076599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Group Project: 100W Solar Panel</a:t>
            </a:r>
            <a:endParaRPr lang="en-US" dirty="0"/>
          </a:p>
        </p:txBody>
      </p:sp>
      <p:sp>
        <p:nvSpPr>
          <p:cNvPr id="3" name="Subtitle 2"/>
          <p:cNvSpPr>
            <a:spLocks noGrp="1"/>
          </p:cNvSpPr>
          <p:nvPr>
            <p:ph type="subTitle" idx="1"/>
          </p:nvPr>
        </p:nvSpPr>
        <p:spPr>
          <a:xfrm>
            <a:off x="2359287" y="3708400"/>
            <a:ext cx="7481890" cy="914400"/>
          </a:xfrm>
        </p:spPr>
        <p:txBody>
          <a:bodyPr>
            <a:normAutofit fontScale="70000" lnSpcReduction="20000"/>
          </a:bodyPr>
          <a:lstStyle/>
          <a:p>
            <a:r>
              <a:rPr lang="en-US" dirty="0" smtClean="0"/>
              <a:t>EECT 175</a:t>
            </a:r>
          </a:p>
          <a:p>
            <a:r>
              <a:rPr lang="en-US" dirty="0" smtClean="0"/>
              <a:t>5/6/16</a:t>
            </a:r>
          </a:p>
          <a:p>
            <a:r>
              <a:rPr lang="en-US" dirty="0" smtClean="0"/>
              <a:t>Olivia Koehler, Spencer </a:t>
            </a:r>
            <a:r>
              <a:rPr lang="en-US" dirty="0"/>
              <a:t>Richter </a:t>
            </a:r>
            <a:r>
              <a:rPr lang="en-US" dirty="0" smtClean="0"/>
              <a:t>&amp; Codey Fletcher</a:t>
            </a:r>
            <a:endParaRPr lang="en-US" dirty="0"/>
          </a:p>
        </p:txBody>
      </p:sp>
    </p:spTree>
    <p:extLst>
      <p:ext uri="{BB962C8B-B14F-4D97-AF65-F5344CB8AC3E}">
        <p14:creationId xmlns:p14="http://schemas.microsoft.com/office/powerpoint/2010/main" val="2726407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Obstacle </a:t>
            </a:r>
            <a:r>
              <a:rPr lang="en-US" b="1" dirty="0"/>
              <a:t>Survey</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6667" r="6667"/>
          <a:stretch>
            <a:fillRect/>
          </a:stretch>
        </p:blipFill>
        <p:spPr/>
      </p:pic>
      <p:sp>
        <p:nvSpPr>
          <p:cNvPr id="4" name="Text Placeholder 3"/>
          <p:cNvSpPr>
            <a:spLocks noGrp="1"/>
          </p:cNvSpPr>
          <p:nvPr>
            <p:ph type="body" sz="half" idx="2"/>
          </p:nvPr>
        </p:nvSpPr>
        <p:spPr/>
        <p:txBody>
          <a:bodyPr/>
          <a:lstStyle/>
          <a:p>
            <a:r>
              <a:rPr lang="en-US" dirty="0"/>
              <a:t>Its critically important </a:t>
            </a:r>
            <a:r>
              <a:rPr lang="en-US" dirty="0" smtClean="0"/>
              <a:t>to go  </a:t>
            </a:r>
            <a:r>
              <a:rPr lang="en-US" dirty="0"/>
              <a:t>through </a:t>
            </a:r>
            <a:r>
              <a:rPr lang="en-US" dirty="0" smtClean="0"/>
              <a:t>a site </a:t>
            </a:r>
            <a:r>
              <a:rPr lang="en-US" dirty="0"/>
              <a:t>survey to make sure that you actually get good sun on </a:t>
            </a:r>
            <a:r>
              <a:rPr lang="en-US" dirty="0" smtClean="0"/>
              <a:t>the collectors </a:t>
            </a:r>
            <a:r>
              <a:rPr lang="en-US" dirty="0"/>
              <a:t>enough of the day and enough to get good results.</a:t>
            </a:r>
          </a:p>
        </p:txBody>
      </p:sp>
    </p:spTree>
    <p:extLst>
      <p:ext uri="{BB962C8B-B14F-4D97-AF65-F5344CB8AC3E}">
        <p14:creationId xmlns:p14="http://schemas.microsoft.com/office/powerpoint/2010/main" val="2079629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Obstacle </a:t>
            </a:r>
            <a:r>
              <a:rPr lang="en-US" b="1" dirty="0"/>
              <a:t>Survey</a:t>
            </a:r>
            <a:endParaRPr lang="en-US" dirty="0"/>
          </a:p>
        </p:txBody>
      </p:sp>
      <p:sp>
        <p:nvSpPr>
          <p:cNvPr id="3" name="Content Placeholder 2"/>
          <p:cNvSpPr>
            <a:spLocks noGrp="1"/>
          </p:cNvSpPr>
          <p:nvPr>
            <p:ph sz="half" idx="1"/>
          </p:nvPr>
        </p:nvSpPr>
        <p:spPr/>
        <p:txBody>
          <a:bodyPr>
            <a:normAutofit lnSpcReduction="10000"/>
          </a:bodyPr>
          <a:lstStyle/>
          <a:p>
            <a:r>
              <a:rPr lang="en-US" dirty="0"/>
              <a:t>Not surprisingly, the sun must actually shine on a solar collector in order for it to collect useful energy</a:t>
            </a:r>
            <a:r>
              <a:rPr lang="en-US" dirty="0" smtClean="0"/>
              <a:t>.</a:t>
            </a:r>
          </a:p>
          <a:p>
            <a:endParaRPr lang="en-US" dirty="0"/>
          </a:p>
          <a:p>
            <a:r>
              <a:rPr lang="en-US" dirty="0"/>
              <a:t>More surprisingly, some solar projects are built that never meet expectations because obstacles block the sun.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35327">
            <a:off x="6351299" y="390688"/>
            <a:ext cx="2514286" cy="2628571"/>
          </a:xfrm>
          <a:prstGeom prst="rect">
            <a:avLst/>
          </a:prstGeom>
        </p:spPr>
      </p:pic>
      <p:pic>
        <p:nvPicPr>
          <p:cNvPr id="10" name="Picture 9"/>
          <p:cNvPicPr>
            <a:picLocks noChangeAspect="1"/>
          </p:cNvPicPr>
          <p:nvPr/>
        </p:nvPicPr>
        <p:blipFill>
          <a:blip r:embed="rId3"/>
          <a:stretch>
            <a:fillRect/>
          </a:stretch>
        </p:blipFill>
        <p:spPr>
          <a:xfrm>
            <a:off x="8817361" y="1343025"/>
            <a:ext cx="3371850" cy="52006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6205" y="5098137"/>
            <a:ext cx="1725612" cy="1293138"/>
          </a:xfrm>
          <a:prstGeom prst="rect">
            <a:avLst/>
          </a:prstGeom>
        </p:spPr>
      </p:pic>
    </p:spTree>
    <p:extLst>
      <p:ext uri="{BB962C8B-B14F-4D97-AF65-F5344CB8AC3E}">
        <p14:creationId xmlns:p14="http://schemas.microsoft.com/office/powerpoint/2010/main" val="2835206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Path of Sun Across the Sky</a:t>
            </a:r>
            <a:endParaRPr lang="en-US" dirty="0"/>
          </a:p>
        </p:txBody>
      </p:sp>
    </p:spTree>
    <p:extLst>
      <p:ext uri="{BB962C8B-B14F-4D97-AF65-F5344CB8AC3E}">
        <p14:creationId xmlns:p14="http://schemas.microsoft.com/office/powerpoint/2010/main" val="298409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Path of Sun Across the Sky</a:t>
            </a:r>
            <a:endParaRPr lang="en-US" dirty="0"/>
          </a:p>
        </p:txBody>
      </p:sp>
      <p:sp>
        <p:nvSpPr>
          <p:cNvPr id="3" name="Content Placeholder 2"/>
          <p:cNvSpPr>
            <a:spLocks noGrp="1"/>
          </p:cNvSpPr>
          <p:nvPr>
            <p:ph idx="1"/>
          </p:nvPr>
        </p:nvSpPr>
        <p:spPr/>
        <p:txBody>
          <a:bodyPr/>
          <a:lstStyle/>
          <a:p>
            <a:r>
              <a:rPr lang="en-US" dirty="0"/>
              <a:t>The path of the sun across the sky changes with the time of year.  This is why its important to do this obstacle survey, and not just stick your head out the window and see what the sun is shining on today.</a:t>
            </a:r>
          </a:p>
        </p:txBody>
      </p:sp>
      <p:pic>
        <p:nvPicPr>
          <p:cNvPr id="4" name="Picture 3"/>
          <p:cNvPicPr>
            <a:picLocks noChangeAspect="1"/>
          </p:cNvPicPr>
          <p:nvPr/>
        </p:nvPicPr>
        <p:blipFill>
          <a:blip r:embed="rId2"/>
          <a:stretch>
            <a:fillRect/>
          </a:stretch>
        </p:blipFill>
        <p:spPr>
          <a:xfrm>
            <a:off x="4000500" y="3532187"/>
            <a:ext cx="4133850" cy="2678113"/>
          </a:xfrm>
          <a:prstGeom prst="rect">
            <a:avLst/>
          </a:prstGeom>
        </p:spPr>
      </p:pic>
    </p:spTree>
    <p:extLst>
      <p:ext uri="{BB962C8B-B14F-4D97-AF65-F5344CB8AC3E}">
        <p14:creationId xmlns:p14="http://schemas.microsoft.com/office/powerpoint/2010/main" val="21978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5212" y="2447925"/>
            <a:ext cx="10058400" cy="4229100"/>
          </a:xfrm>
        </p:spPr>
        <p:txBody>
          <a:bodyPr/>
          <a:lstStyle/>
          <a:p>
            <a:r>
              <a:rPr lang="en-US" dirty="0"/>
              <a:t>- In planning a solar collector location, it is important to make sure that the sun will shine on the collector during all the parts of the year that you want it to.</a:t>
            </a:r>
            <a:br>
              <a:rPr lang="en-US" dirty="0"/>
            </a:b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14208" flipH="1">
            <a:off x="9644942" y="5042319"/>
            <a:ext cx="1397361" cy="184557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36234">
            <a:off x="1657503" y="-538162"/>
            <a:ext cx="3822700" cy="2867025"/>
          </a:xfrm>
          <a:prstGeom prst="rect">
            <a:avLst/>
          </a:prstGeom>
        </p:spPr>
      </p:pic>
    </p:spTree>
    <p:extLst>
      <p:ext uri="{BB962C8B-B14F-4D97-AF65-F5344CB8AC3E}">
        <p14:creationId xmlns:p14="http://schemas.microsoft.com/office/powerpoint/2010/main" val="341322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0490" y="609601"/>
            <a:ext cx="4432409" cy="6006398"/>
          </a:xfrm>
        </p:spPr>
        <p:txBody>
          <a:bodyPr>
            <a:normAutofit/>
          </a:bodyPr>
          <a:lstStyle/>
          <a:p>
            <a:pPr lvl="0">
              <a:lnSpc>
                <a:spcPct val="100000"/>
              </a:lnSpc>
              <a:spcBef>
                <a:spcPts val="1800"/>
              </a:spcBef>
            </a:pPr>
            <a:r>
              <a:rPr lang="en-US" sz="1800" dirty="0">
                <a:solidFill>
                  <a:srgbClr val="9A5315"/>
                </a:solidFill>
                <a:ea typeface="+mn-ea"/>
                <a:cs typeface="+mn-cs"/>
              </a:rPr>
              <a:t>- At the two equinoxes, the sun rises due east and sets due west.  At solar noon on the equinoxes, the altitude of the sun is 90 minus the local latitude. The spring equinox occurs on Mar </a:t>
            </a:r>
            <a:r>
              <a:rPr lang="en-US" sz="1800" dirty="0" smtClean="0">
                <a:solidFill>
                  <a:srgbClr val="9A5315"/>
                </a:solidFill>
                <a:ea typeface="+mn-ea"/>
                <a:cs typeface="+mn-cs"/>
              </a:rPr>
              <a:t>21</a:t>
            </a:r>
            <a:r>
              <a:rPr lang="en-US" sz="1800" baseline="30000" dirty="0" smtClean="0">
                <a:solidFill>
                  <a:srgbClr val="9A5315"/>
                </a:solidFill>
                <a:ea typeface="+mn-ea"/>
                <a:cs typeface="+mn-cs"/>
              </a:rPr>
              <a:t>st</a:t>
            </a:r>
            <a:r>
              <a:rPr lang="en-US" sz="1800" dirty="0" smtClean="0">
                <a:solidFill>
                  <a:srgbClr val="9A5315"/>
                </a:solidFill>
                <a:ea typeface="+mn-ea"/>
                <a:cs typeface="+mn-cs"/>
              </a:rPr>
              <a:t>, </a:t>
            </a:r>
            <a:r>
              <a:rPr lang="en-US" sz="1800" dirty="0">
                <a:solidFill>
                  <a:srgbClr val="9A5315"/>
                </a:solidFill>
                <a:ea typeface="+mn-ea"/>
                <a:cs typeface="+mn-cs"/>
              </a:rPr>
              <a:t>and the fall equinox on Sept </a:t>
            </a:r>
            <a:r>
              <a:rPr lang="en-US" sz="1800" dirty="0" smtClean="0">
                <a:solidFill>
                  <a:srgbClr val="9A5315"/>
                </a:solidFill>
                <a:ea typeface="+mn-ea"/>
                <a:cs typeface="+mn-cs"/>
              </a:rPr>
              <a:t>21</a:t>
            </a:r>
            <a:r>
              <a:rPr lang="en-US" sz="1800" baseline="30000" dirty="0" smtClean="0">
                <a:solidFill>
                  <a:srgbClr val="9A5315"/>
                </a:solidFill>
                <a:ea typeface="+mn-ea"/>
                <a:cs typeface="+mn-cs"/>
              </a:rPr>
              <a:t>st</a:t>
            </a:r>
            <a:r>
              <a:rPr lang="en-US" sz="1800" dirty="0" smtClean="0">
                <a:solidFill>
                  <a:srgbClr val="9A5315"/>
                </a:solidFill>
                <a:ea typeface="+mn-ea"/>
                <a:cs typeface="+mn-cs"/>
              </a:rPr>
              <a:t>.</a:t>
            </a:r>
            <a:br>
              <a:rPr lang="en-US" sz="1800" dirty="0" smtClean="0">
                <a:solidFill>
                  <a:srgbClr val="9A5315"/>
                </a:solidFill>
                <a:ea typeface="+mn-ea"/>
                <a:cs typeface="+mn-cs"/>
              </a:rPr>
            </a:br>
            <a:r>
              <a:rPr lang="en-US" sz="1800" dirty="0">
                <a:solidFill>
                  <a:srgbClr val="9A5315"/>
                </a:solidFill>
                <a:ea typeface="+mn-ea"/>
                <a:cs typeface="+mn-cs"/>
              </a:rPr>
              <a:t/>
            </a:r>
            <a:br>
              <a:rPr lang="en-US" sz="1800" dirty="0">
                <a:solidFill>
                  <a:srgbClr val="9A5315"/>
                </a:solidFill>
                <a:ea typeface="+mn-ea"/>
                <a:cs typeface="+mn-cs"/>
              </a:rPr>
            </a:br>
            <a:r>
              <a:rPr lang="en-US" sz="1800" dirty="0">
                <a:solidFill>
                  <a:srgbClr val="9A5315"/>
                </a:solidFill>
                <a:ea typeface="+mn-ea"/>
                <a:cs typeface="+mn-cs"/>
              </a:rPr>
              <a:t>- The winter solstice is the shortest day of the year and occurs on Dec </a:t>
            </a:r>
            <a:r>
              <a:rPr lang="en-US" sz="1800" dirty="0" smtClean="0">
                <a:solidFill>
                  <a:srgbClr val="9A5315"/>
                </a:solidFill>
                <a:ea typeface="+mn-ea"/>
                <a:cs typeface="+mn-cs"/>
              </a:rPr>
              <a:t>21</a:t>
            </a:r>
            <a:r>
              <a:rPr lang="en-US" sz="1800" baseline="30000" dirty="0" smtClean="0">
                <a:solidFill>
                  <a:srgbClr val="9A5315"/>
                </a:solidFill>
                <a:ea typeface="+mn-ea"/>
                <a:cs typeface="+mn-cs"/>
              </a:rPr>
              <a:t>st</a:t>
            </a:r>
            <a:r>
              <a:rPr lang="en-US" sz="1800" dirty="0" smtClean="0">
                <a:solidFill>
                  <a:srgbClr val="9A5315"/>
                </a:solidFill>
                <a:ea typeface="+mn-ea"/>
                <a:cs typeface="+mn-cs"/>
              </a:rPr>
              <a:t>. </a:t>
            </a:r>
            <a:r>
              <a:rPr lang="en-US" sz="1800" dirty="0">
                <a:solidFill>
                  <a:srgbClr val="9A5315"/>
                </a:solidFill>
                <a:ea typeface="+mn-ea"/>
                <a:cs typeface="+mn-cs"/>
              </a:rPr>
              <a:t>On this day the sun will rise well to the south of east, and will set well to the south of west.</a:t>
            </a:r>
            <a:r>
              <a:rPr lang="en-US" sz="1800" dirty="0" smtClean="0">
                <a:solidFill>
                  <a:srgbClr val="9A5315"/>
                </a:solidFill>
                <a:ea typeface="+mn-ea"/>
                <a:cs typeface="+mn-cs"/>
              </a:rPr>
              <a:t/>
            </a:r>
            <a:br>
              <a:rPr lang="en-US" sz="1800" dirty="0" smtClean="0">
                <a:solidFill>
                  <a:srgbClr val="9A5315"/>
                </a:solidFill>
                <a:ea typeface="+mn-ea"/>
                <a:cs typeface="+mn-cs"/>
              </a:rPr>
            </a:br>
            <a:r>
              <a:rPr lang="en-US" sz="1800" dirty="0">
                <a:solidFill>
                  <a:srgbClr val="9A5315"/>
                </a:solidFill>
                <a:ea typeface="+mn-ea"/>
                <a:cs typeface="+mn-cs"/>
              </a:rPr>
              <a:t/>
            </a:r>
            <a:br>
              <a:rPr lang="en-US" sz="1800" dirty="0">
                <a:solidFill>
                  <a:srgbClr val="9A5315"/>
                </a:solidFill>
                <a:ea typeface="+mn-ea"/>
                <a:cs typeface="+mn-cs"/>
              </a:rPr>
            </a:br>
            <a:r>
              <a:rPr lang="en-US" sz="1800" dirty="0" smtClean="0">
                <a:solidFill>
                  <a:srgbClr val="9A5315"/>
                </a:solidFill>
                <a:ea typeface="+mn-ea"/>
                <a:cs typeface="+mn-cs"/>
              </a:rPr>
              <a:t>- The </a:t>
            </a:r>
            <a:r>
              <a:rPr lang="en-US" sz="1800" dirty="0">
                <a:solidFill>
                  <a:srgbClr val="9A5315"/>
                </a:solidFill>
                <a:ea typeface="+mn-ea"/>
                <a:cs typeface="+mn-cs"/>
              </a:rPr>
              <a:t>summer solstice is the longest day of the year and occurs on June </a:t>
            </a:r>
            <a:r>
              <a:rPr lang="en-US" sz="1800" dirty="0" smtClean="0">
                <a:solidFill>
                  <a:srgbClr val="9A5315"/>
                </a:solidFill>
                <a:ea typeface="+mn-ea"/>
                <a:cs typeface="+mn-cs"/>
              </a:rPr>
              <a:t>21</a:t>
            </a:r>
            <a:r>
              <a:rPr lang="en-US" sz="1800" baseline="30000" dirty="0" smtClean="0">
                <a:solidFill>
                  <a:srgbClr val="9A5315"/>
                </a:solidFill>
                <a:ea typeface="+mn-ea"/>
                <a:cs typeface="+mn-cs"/>
              </a:rPr>
              <a:t>st</a:t>
            </a:r>
            <a:r>
              <a:rPr lang="en-US" sz="1800" dirty="0" smtClean="0">
                <a:solidFill>
                  <a:srgbClr val="9A5315"/>
                </a:solidFill>
                <a:ea typeface="+mn-ea"/>
                <a:cs typeface="+mn-cs"/>
              </a:rPr>
              <a:t>. On </a:t>
            </a:r>
            <a:r>
              <a:rPr lang="en-US" sz="1800" dirty="0">
                <a:solidFill>
                  <a:srgbClr val="9A5315"/>
                </a:solidFill>
                <a:ea typeface="+mn-ea"/>
                <a:cs typeface="+mn-cs"/>
              </a:rPr>
              <a:t>this day the sun will rise well to the north of east, and will set well to the north of west. </a:t>
            </a:r>
            <a:br>
              <a:rPr lang="en-US" sz="1800" dirty="0">
                <a:solidFill>
                  <a:srgbClr val="9A5315"/>
                </a:solidFill>
                <a:ea typeface="+mn-ea"/>
                <a:cs typeface="+mn-cs"/>
              </a:rPr>
            </a:br>
            <a:endParaRPr lang="en-US" dirty="0"/>
          </a:p>
        </p:txBody>
      </p:sp>
      <p:pic>
        <p:nvPicPr>
          <p:cNvPr id="5" name="Picture Placeholder 4"/>
          <p:cNvPicPr>
            <a:picLocks noGrp="1" noChangeAspect="1"/>
          </p:cNvPicPr>
          <p:nvPr>
            <p:ph type="pic" idx="1"/>
          </p:nvPr>
        </p:nvPicPr>
        <p:blipFill>
          <a:blip r:embed="rId2"/>
          <a:srcRect t="684" b="684"/>
          <a:stretch>
            <a:fillRect/>
          </a:stretch>
        </p:blipFill>
        <p:spPr>
          <a:prstGeom prst="rect">
            <a:avLst/>
          </a:prstGeom>
        </p:spPr>
      </p:pic>
    </p:spTree>
    <p:extLst>
      <p:ext uri="{BB962C8B-B14F-4D97-AF65-F5344CB8AC3E}">
        <p14:creationId xmlns:p14="http://schemas.microsoft.com/office/powerpoint/2010/main" val="88965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Obstacle Survey</a:t>
            </a:r>
            <a:endParaRPr lang="en-US" dirty="0"/>
          </a:p>
        </p:txBody>
      </p:sp>
    </p:spTree>
    <p:extLst>
      <p:ext uri="{BB962C8B-B14F-4D97-AF65-F5344CB8AC3E}">
        <p14:creationId xmlns:p14="http://schemas.microsoft.com/office/powerpoint/2010/main" val="2323741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Obstacle Survey</a:t>
            </a:r>
          </a:p>
        </p:txBody>
      </p:sp>
      <p:sp>
        <p:nvSpPr>
          <p:cNvPr id="3" name="Content Placeholder 2"/>
          <p:cNvSpPr>
            <a:spLocks noGrp="1"/>
          </p:cNvSpPr>
          <p:nvPr>
            <p:ph idx="1"/>
          </p:nvPr>
        </p:nvSpPr>
        <p:spPr/>
        <p:txBody>
          <a:bodyPr/>
          <a:lstStyle/>
          <a:p>
            <a:r>
              <a:rPr lang="en-US" dirty="0"/>
              <a:t>The obstacle survey lets you check for blockage of the sun by building, trees, hills etc</a:t>
            </a:r>
            <a:r>
              <a:rPr lang="en-US" dirty="0" smtClean="0"/>
              <a:t>.</a:t>
            </a:r>
          </a:p>
          <a:p>
            <a:endParaRPr lang="en-US" dirty="0"/>
          </a:p>
          <a:p>
            <a:r>
              <a:rPr lang="en-US" dirty="0" smtClean="0"/>
              <a:t>Things needed to run experiment:</a:t>
            </a:r>
          </a:p>
          <a:p>
            <a:pPr marL="0" indent="0">
              <a:buNone/>
            </a:pPr>
            <a:r>
              <a:rPr lang="en-US" dirty="0" smtClean="0"/>
              <a:t>            - A </a:t>
            </a:r>
            <a:r>
              <a:rPr lang="en-US" dirty="0"/>
              <a:t>Sun Chart for your area </a:t>
            </a:r>
            <a:endParaRPr lang="en-US" dirty="0" smtClean="0"/>
          </a:p>
          <a:p>
            <a:pPr marL="0" indent="0">
              <a:buNone/>
            </a:pPr>
            <a:r>
              <a:rPr lang="en-US" dirty="0" smtClean="0"/>
              <a:t>            - A </a:t>
            </a:r>
            <a:r>
              <a:rPr lang="en-US" dirty="0"/>
              <a:t>device to measure elevation and azimuth </a:t>
            </a:r>
            <a:r>
              <a:rPr lang="en-US" dirty="0" smtClean="0"/>
              <a:t>angles</a:t>
            </a:r>
          </a:p>
          <a:p>
            <a:pPr marL="0" indent="0">
              <a:buNone/>
            </a:pPr>
            <a:r>
              <a:rPr lang="en-US" dirty="0" smtClean="0"/>
              <a:t>	    - Compass</a:t>
            </a:r>
            <a:endParaRPr lang="en-US" dirty="0"/>
          </a:p>
        </p:txBody>
      </p:sp>
    </p:spTree>
    <p:extLst>
      <p:ext uri="{BB962C8B-B14F-4D97-AF65-F5344CB8AC3E}">
        <p14:creationId xmlns:p14="http://schemas.microsoft.com/office/powerpoint/2010/main" val="29215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Sun Chart</a:t>
            </a:r>
          </a:p>
        </p:txBody>
      </p:sp>
      <p:pic>
        <p:nvPicPr>
          <p:cNvPr id="3" name="Picture 2"/>
          <p:cNvPicPr>
            <a:picLocks noChangeAspect="1"/>
          </p:cNvPicPr>
          <p:nvPr/>
        </p:nvPicPr>
        <p:blipFill>
          <a:blip r:embed="rId2"/>
          <a:stretch>
            <a:fillRect/>
          </a:stretch>
        </p:blipFill>
        <p:spPr>
          <a:xfrm rot="5400000">
            <a:off x="5013504" y="-632002"/>
            <a:ext cx="5619749" cy="7664806"/>
          </a:xfrm>
          <a:prstGeom prst="rect">
            <a:avLst/>
          </a:prstGeom>
        </p:spPr>
      </p:pic>
    </p:spTree>
    <p:extLst>
      <p:ext uri="{BB962C8B-B14F-4D97-AF65-F5344CB8AC3E}">
        <p14:creationId xmlns:p14="http://schemas.microsoft.com/office/powerpoint/2010/main" val="4261455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Solar Elevation and Azimuth Gage</a:t>
            </a:r>
          </a:p>
        </p:txBody>
      </p:sp>
      <p:pic>
        <p:nvPicPr>
          <p:cNvPr id="4" name="Picture 3"/>
          <p:cNvPicPr>
            <a:picLocks noChangeAspect="1"/>
          </p:cNvPicPr>
          <p:nvPr/>
        </p:nvPicPr>
        <p:blipFill>
          <a:blip r:embed="rId2"/>
          <a:stretch>
            <a:fillRect/>
          </a:stretch>
        </p:blipFill>
        <p:spPr>
          <a:xfrm rot="5400000">
            <a:off x="4085571" y="823258"/>
            <a:ext cx="4454246" cy="6119813"/>
          </a:xfrm>
          <a:prstGeom prst="rect">
            <a:avLst/>
          </a:prstGeom>
        </p:spPr>
      </p:pic>
    </p:spTree>
    <p:extLst>
      <p:ext uri="{BB962C8B-B14F-4D97-AF65-F5344CB8AC3E}">
        <p14:creationId xmlns:p14="http://schemas.microsoft.com/office/powerpoint/2010/main" val="3988168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a:t>
            </a:r>
            <a:endParaRPr lang="en-US" dirty="0"/>
          </a:p>
        </p:txBody>
      </p:sp>
      <p:sp>
        <p:nvSpPr>
          <p:cNvPr id="3" name="Content Placeholder 2"/>
          <p:cNvSpPr>
            <a:spLocks noGrp="1"/>
          </p:cNvSpPr>
          <p:nvPr>
            <p:ph idx="1"/>
          </p:nvPr>
        </p:nvSpPr>
        <p:spPr>
          <a:xfrm>
            <a:off x="1103312" y="2489200"/>
            <a:ext cx="10961688" cy="4229100"/>
          </a:xfrm>
        </p:spPr>
        <p:txBody>
          <a:bodyPr/>
          <a:lstStyle/>
          <a:p>
            <a:r>
              <a:rPr lang="en-US" dirty="0" smtClean="0"/>
              <a:t>Olivia Koehler’s Final Project: (Site Audit for Solar Panel)             Pg.3</a:t>
            </a:r>
          </a:p>
          <a:p>
            <a:endParaRPr lang="en-US" dirty="0" smtClean="0"/>
          </a:p>
          <a:p>
            <a:r>
              <a:rPr lang="en-US" dirty="0" smtClean="0"/>
              <a:t>Spencer Richter: (Block Diagram of 100w Solar Panel)                 Pg. 32</a:t>
            </a:r>
          </a:p>
          <a:p>
            <a:endParaRPr lang="en-US" dirty="0"/>
          </a:p>
          <a:p>
            <a:r>
              <a:rPr lang="en-US" dirty="0" smtClean="0"/>
              <a:t>Codey Fletcher: (TBD)                                                                  Pg. 34</a:t>
            </a:r>
            <a:endParaRPr lang="en-US" dirty="0"/>
          </a:p>
        </p:txBody>
      </p:sp>
    </p:spTree>
    <p:extLst>
      <p:ext uri="{BB962C8B-B14F-4D97-AF65-F5344CB8AC3E}">
        <p14:creationId xmlns:p14="http://schemas.microsoft.com/office/powerpoint/2010/main" val="19088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25862" y="2654300"/>
            <a:ext cx="5808925" cy="3684587"/>
          </a:xfrm>
          <a:prstGeom prst="rect">
            <a:avLst/>
          </a:prstGeom>
        </p:spPr>
      </p:pic>
      <p:sp>
        <p:nvSpPr>
          <p:cNvPr id="2" name="Title 1"/>
          <p:cNvSpPr>
            <a:spLocks noGrp="1"/>
          </p:cNvSpPr>
          <p:nvPr>
            <p:ph type="title"/>
          </p:nvPr>
        </p:nvSpPr>
        <p:spPr/>
        <p:txBody>
          <a:bodyPr/>
          <a:lstStyle/>
          <a:p>
            <a:r>
              <a:rPr lang="en-US" dirty="0" smtClean="0"/>
              <a:t>Determine </a:t>
            </a:r>
            <a:r>
              <a:rPr lang="en-US" dirty="0"/>
              <a:t>where true south is</a:t>
            </a:r>
          </a:p>
        </p:txBody>
      </p:sp>
      <p:sp>
        <p:nvSpPr>
          <p:cNvPr id="3" name="Content Placeholder 2"/>
          <p:cNvSpPr>
            <a:spLocks noGrp="1"/>
          </p:cNvSpPr>
          <p:nvPr>
            <p:ph idx="1"/>
          </p:nvPr>
        </p:nvSpPr>
        <p:spPr/>
        <p:txBody>
          <a:bodyPr/>
          <a:lstStyle/>
          <a:p>
            <a:r>
              <a:rPr lang="en-US" dirty="0" smtClean="0"/>
              <a:t>One must be able to locate where solar south is, because to take proper measurements </a:t>
            </a:r>
            <a:r>
              <a:rPr lang="en-US" dirty="0"/>
              <a:t>one must </a:t>
            </a:r>
            <a:r>
              <a:rPr lang="en-US" dirty="0" smtClean="0"/>
              <a:t>measure </a:t>
            </a:r>
            <a:r>
              <a:rPr lang="en-US" dirty="0"/>
              <a:t>the azimuth and elevation angles for each of the high points along </a:t>
            </a:r>
            <a:r>
              <a:rPr lang="en-US" dirty="0" smtClean="0"/>
              <a:t>the horizon</a:t>
            </a:r>
            <a:r>
              <a:rPr lang="en-US" dirty="0"/>
              <a:t>. </a:t>
            </a:r>
          </a:p>
        </p:txBody>
      </p:sp>
    </p:spTree>
    <p:extLst>
      <p:ext uri="{BB962C8B-B14F-4D97-AF65-F5344CB8AC3E}">
        <p14:creationId xmlns:p14="http://schemas.microsoft.com/office/powerpoint/2010/main" val="3258388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Noon Calendar</a:t>
            </a:r>
            <a:endParaRPr lang="en-US" dirty="0"/>
          </a:p>
        </p:txBody>
      </p:sp>
      <p:pic>
        <p:nvPicPr>
          <p:cNvPr id="5" name="Picture 4"/>
          <p:cNvPicPr>
            <a:picLocks noChangeAspect="1"/>
          </p:cNvPicPr>
          <p:nvPr/>
        </p:nvPicPr>
        <p:blipFill>
          <a:blip r:embed="rId2"/>
          <a:stretch>
            <a:fillRect/>
          </a:stretch>
        </p:blipFill>
        <p:spPr>
          <a:xfrm>
            <a:off x="1834472" y="1524000"/>
            <a:ext cx="8414339" cy="4940300"/>
          </a:xfrm>
          <a:prstGeom prst="rect">
            <a:avLst/>
          </a:prstGeom>
        </p:spPr>
      </p:pic>
    </p:spTree>
    <p:extLst>
      <p:ext uri="{BB962C8B-B14F-4D97-AF65-F5344CB8AC3E}">
        <p14:creationId xmlns:p14="http://schemas.microsoft.com/office/powerpoint/2010/main" val="376987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Doing the Site Survey</a:t>
            </a:r>
            <a:endParaRPr lang="en-US" dirty="0"/>
          </a:p>
        </p:txBody>
      </p:sp>
    </p:spTree>
    <p:extLst>
      <p:ext uri="{BB962C8B-B14F-4D97-AF65-F5344CB8AC3E}">
        <p14:creationId xmlns:p14="http://schemas.microsoft.com/office/powerpoint/2010/main" val="301943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7813" r="7813"/>
          <a:stretch>
            <a:fillRect/>
          </a:stretch>
        </p:blipFill>
        <p:spPr/>
      </p:pic>
      <p:sp>
        <p:nvSpPr>
          <p:cNvPr id="4" name="Text Placeholder 3"/>
          <p:cNvSpPr>
            <a:spLocks noGrp="1"/>
          </p:cNvSpPr>
          <p:nvPr>
            <p:ph type="body" sz="half" idx="2"/>
          </p:nvPr>
        </p:nvSpPr>
        <p:spPr/>
        <p:txBody>
          <a:bodyPr/>
          <a:lstStyle/>
          <a:p>
            <a:r>
              <a:rPr lang="en-US" dirty="0" smtClean="0"/>
              <a:t>Using to measuring gages, I went out to the spot selected by my professor and myself and measured the obstacle horizon.</a:t>
            </a:r>
            <a:endParaRPr lang="en-US" dirty="0"/>
          </a:p>
        </p:txBody>
      </p:sp>
      <p:sp>
        <p:nvSpPr>
          <p:cNvPr id="5" name="Text Placeholder 4"/>
          <p:cNvSpPr>
            <a:spLocks noGrp="1"/>
          </p:cNvSpPr>
          <p:nvPr>
            <p:ph type="body" sz="half" idx="19"/>
          </p:nvPr>
        </p:nvSpPr>
        <p:spPr/>
        <p:txBody>
          <a:bodyPr/>
          <a:lstStyle/>
          <a:p>
            <a:r>
              <a:rPr lang="en-US" dirty="0" smtClean="0"/>
              <a:t>The place chosen to examine is outside of the Steel Dynamics building, a small opening outside of my professors office.</a:t>
            </a:r>
            <a:endParaRPr lang="en-US" dirty="0"/>
          </a:p>
        </p:txBody>
      </p:sp>
      <p:pic>
        <p:nvPicPr>
          <p:cNvPr id="6" name="Picture Placeholder 9"/>
          <p:cNvPicPr>
            <a:picLocks noGrp="1" noChangeAspect="1"/>
          </p:cNvPicPr>
          <p:nvPr>
            <p:ph type="pic" sz="quarter" idx="17"/>
          </p:nvPr>
        </p:nvPicPr>
        <p:blipFill>
          <a:blip r:embed="rId3" cstate="print">
            <a:extLst>
              <a:ext uri="{28A0092B-C50C-407E-A947-70E740481C1C}">
                <a14:useLocalDpi xmlns:a14="http://schemas.microsoft.com/office/drawing/2010/main" val="0"/>
              </a:ext>
            </a:extLst>
          </a:blip>
          <a:srcRect t="5549" b="5549"/>
          <a:stretch>
            <a:fillRect/>
          </a:stretch>
        </p:blipFill>
        <p:spPr>
          <a:prstGeom prst="rect">
            <a:avLst/>
          </a:prstGeom>
        </p:spPr>
      </p:pic>
    </p:spTree>
    <p:extLst>
      <p:ext uri="{BB962C8B-B14F-4D97-AF65-F5344CB8AC3E}">
        <p14:creationId xmlns:p14="http://schemas.microsoft.com/office/powerpoint/2010/main" val="106013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the azimuth angles</a:t>
            </a:r>
            <a:endParaRPr lang="en-US" dirty="0"/>
          </a:p>
        </p:txBody>
      </p:sp>
      <p:sp>
        <p:nvSpPr>
          <p:cNvPr id="4" name="Text Placeholder 3"/>
          <p:cNvSpPr>
            <a:spLocks noGrp="1"/>
          </p:cNvSpPr>
          <p:nvPr>
            <p:ph type="body" sz="half" idx="2"/>
          </p:nvPr>
        </p:nvSpPr>
        <p:spPr/>
        <p:txBody>
          <a:bodyPr/>
          <a:lstStyle/>
          <a:p>
            <a:r>
              <a:rPr lang="en-US" dirty="0" smtClean="0"/>
              <a:t>Starting from northeast to northwest the azimuth angles of objects were recorded. Using a pointer attached to the gage, the angle were noted when it lined up with an object.</a:t>
            </a:r>
            <a:endParaRPr lang="en-US" dirty="0"/>
          </a:p>
        </p:txBody>
      </p:sp>
      <p:pic>
        <p:nvPicPr>
          <p:cNvPr id="11" name="Picture Placeholder 10"/>
          <p:cNvPicPr>
            <a:picLocks noGrp="1" noChangeAspect="1"/>
          </p:cNvPicPr>
          <p:nvPr>
            <p:ph type="pic" idx="1"/>
          </p:nvPr>
        </p:nvPicPr>
        <p:blipFill>
          <a:blip r:embed="rId2">
            <a:extLst>
              <a:ext uri="{28A0092B-C50C-407E-A947-70E740481C1C}">
                <a14:useLocalDpi xmlns:a14="http://schemas.microsoft.com/office/drawing/2010/main" val="0"/>
              </a:ext>
            </a:extLst>
          </a:blip>
          <a:srcRect l="14250" r="14250"/>
          <a:stretch>
            <a:fillRect/>
          </a:stretch>
        </p:blipFill>
        <p:spPr>
          <a:xfrm>
            <a:off x="874713" y="993775"/>
            <a:ext cx="5943600" cy="4572000"/>
          </a:xfrm>
        </p:spPr>
      </p:pic>
      <p:sp>
        <p:nvSpPr>
          <p:cNvPr id="12" name="Down Arrow 11"/>
          <p:cNvSpPr/>
          <p:nvPr/>
        </p:nvSpPr>
        <p:spPr>
          <a:xfrm rot="3914259">
            <a:off x="4508501" y="1701801"/>
            <a:ext cx="660400" cy="939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441739" y="2508907"/>
            <a:ext cx="1287532" cy="923330"/>
          </a:xfrm>
          <a:prstGeom prst="rect">
            <a:avLst/>
          </a:prstGeom>
          <a:noFill/>
        </p:spPr>
        <p:txBody>
          <a:bodyPr wrap="none" rtlCol="0">
            <a:spAutoFit/>
          </a:bodyPr>
          <a:lstStyle/>
          <a:p>
            <a:r>
              <a:rPr lang="en-US" dirty="0" smtClean="0">
                <a:solidFill>
                  <a:srgbClr val="FF0000"/>
                </a:solidFill>
              </a:rPr>
              <a:t>Compass </a:t>
            </a:r>
          </a:p>
          <a:p>
            <a:r>
              <a:rPr lang="en-US" dirty="0" smtClean="0">
                <a:solidFill>
                  <a:srgbClr val="FF0000"/>
                </a:solidFill>
              </a:rPr>
              <a:t>Pointing </a:t>
            </a:r>
          </a:p>
          <a:p>
            <a:r>
              <a:rPr lang="en-US" dirty="0" smtClean="0">
                <a:solidFill>
                  <a:srgbClr val="FF0000"/>
                </a:solidFill>
              </a:rPr>
              <a:t>South</a:t>
            </a:r>
            <a:endParaRPr lang="en-US" dirty="0">
              <a:solidFill>
                <a:srgbClr val="FF0000"/>
              </a:solidFill>
            </a:endParaRPr>
          </a:p>
        </p:txBody>
      </p:sp>
    </p:spTree>
    <p:extLst>
      <p:ext uri="{BB962C8B-B14F-4D97-AF65-F5344CB8AC3E}">
        <p14:creationId xmlns:p14="http://schemas.microsoft.com/office/powerpoint/2010/main" val="4188314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the elevation angles</a:t>
            </a:r>
            <a:endParaRPr lang="en-US" dirty="0"/>
          </a:p>
        </p:txBody>
      </p:sp>
      <p:sp>
        <p:nvSpPr>
          <p:cNvPr id="4" name="Text Placeholder 3"/>
          <p:cNvSpPr>
            <a:spLocks noGrp="1"/>
          </p:cNvSpPr>
          <p:nvPr>
            <p:ph type="body" sz="half" idx="2"/>
          </p:nvPr>
        </p:nvSpPr>
        <p:spPr>
          <a:xfrm>
            <a:off x="7492890" y="3433467"/>
            <a:ext cx="4178409" cy="3018134"/>
          </a:xfrm>
        </p:spPr>
        <p:txBody>
          <a:bodyPr>
            <a:normAutofit lnSpcReduction="10000"/>
          </a:bodyPr>
          <a:lstStyle/>
          <a:p>
            <a:r>
              <a:rPr lang="en-US" dirty="0" smtClean="0"/>
              <a:t>The elevation gage, had a string and a weight attached to it; the gage would be held up to measure an objects elevation. The gage would be lined up using the sight line; wherever the string would cross the elevation scale </a:t>
            </a:r>
            <a:r>
              <a:rPr lang="en-US" dirty="0"/>
              <a:t>t</a:t>
            </a:r>
            <a:r>
              <a:rPr lang="en-US" dirty="0" smtClean="0"/>
              <a:t>hose values were then recorded. The values were then plotted in unison with the azimuth angles onto a sun chart.</a:t>
            </a:r>
            <a:endParaRPr lang="en-US" dirty="0"/>
          </a:p>
        </p:txBody>
      </p:sp>
      <p:pic>
        <p:nvPicPr>
          <p:cNvPr id="6" name="Picture Placeholder 5"/>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50" r="1250"/>
          <a:stretch>
            <a:fillRect/>
          </a:stretch>
        </p:blipFill>
        <p:spPr>
          <a:xfrm>
            <a:off x="1014413" y="1117600"/>
            <a:ext cx="5635018" cy="4334629"/>
          </a:xfrm>
        </p:spPr>
      </p:pic>
      <p:sp>
        <p:nvSpPr>
          <p:cNvPr id="7" name="Right Arrow 6"/>
          <p:cNvSpPr/>
          <p:nvPr/>
        </p:nvSpPr>
        <p:spPr>
          <a:xfrm rot="1298353">
            <a:off x="2552700" y="1848507"/>
            <a:ext cx="8001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158890" y="1535114"/>
            <a:ext cx="1364476" cy="369332"/>
          </a:xfrm>
          <a:prstGeom prst="rect">
            <a:avLst/>
          </a:prstGeom>
          <a:noFill/>
        </p:spPr>
        <p:txBody>
          <a:bodyPr wrap="none" rtlCol="0">
            <a:spAutoFit/>
          </a:bodyPr>
          <a:lstStyle/>
          <a:p>
            <a:r>
              <a:rPr lang="en-US" dirty="0" smtClean="0">
                <a:solidFill>
                  <a:srgbClr val="FFC000"/>
                </a:solidFill>
              </a:rPr>
              <a:t>Sight Line</a:t>
            </a:r>
            <a:endParaRPr lang="en-US" dirty="0">
              <a:solidFill>
                <a:srgbClr val="FFC000"/>
              </a:solidFill>
            </a:endParaRPr>
          </a:p>
        </p:txBody>
      </p:sp>
    </p:spTree>
    <p:extLst>
      <p:ext uri="{BB962C8B-B14F-4D97-AF65-F5344CB8AC3E}">
        <p14:creationId xmlns:p14="http://schemas.microsoft.com/office/powerpoint/2010/main" val="127264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Plot Points</a:t>
            </a:r>
            <a:endParaRPr lang="en-US" dirty="0"/>
          </a:p>
        </p:txBody>
      </p:sp>
      <p:pic>
        <p:nvPicPr>
          <p:cNvPr id="4" name="Content Placeholder 3"/>
          <p:cNvPicPr>
            <a:picLocks noGrp="1" noChangeAspect="1"/>
          </p:cNvPicPr>
          <p:nvPr>
            <p:ph idx="1"/>
          </p:nvPr>
        </p:nvPicPr>
        <p:blipFill>
          <a:blip r:embed="rId2"/>
          <a:stretch>
            <a:fillRect/>
          </a:stretch>
        </p:blipFill>
        <p:spPr>
          <a:xfrm>
            <a:off x="2926581" y="1524000"/>
            <a:ext cx="1991404" cy="4775200"/>
          </a:xfrm>
          <a:prstGeom prst="rect">
            <a:avLst/>
          </a:prstGeom>
        </p:spPr>
      </p:pic>
      <p:sp>
        <p:nvSpPr>
          <p:cNvPr id="5" name="Text Placeholder 3"/>
          <p:cNvSpPr txBox="1">
            <a:spLocks/>
          </p:cNvSpPr>
          <p:nvPr/>
        </p:nvSpPr>
        <p:spPr>
          <a:xfrm>
            <a:off x="5752990" y="2087266"/>
            <a:ext cx="5370624" cy="3386433"/>
          </a:xfrm>
          <a:prstGeom prst="rect">
            <a:avLst/>
          </a:prstGeom>
        </p:spPr>
        <p:txBody>
          <a:bodyPr>
            <a:normAutofit fontScale="925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r>
              <a:rPr lang="en-US" dirty="0" smtClean="0"/>
              <a:t>These are all of the data points which were collected during the obstacle survey.</a:t>
            </a:r>
          </a:p>
          <a:p>
            <a:endParaRPr lang="en-US" dirty="0" smtClean="0"/>
          </a:p>
          <a:p>
            <a:r>
              <a:rPr lang="en-US" dirty="0" smtClean="0"/>
              <a:t>X represents the Elevation Angle</a:t>
            </a:r>
          </a:p>
          <a:p>
            <a:endParaRPr lang="en-US" dirty="0"/>
          </a:p>
          <a:p>
            <a:r>
              <a:rPr lang="en-US" dirty="0" smtClean="0"/>
              <a:t>Y represents the Azimuth Angle</a:t>
            </a:r>
            <a:endParaRPr lang="en-US" dirty="0"/>
          </a:p>
        </p:txBody>
      </p:sp>
    </p:spTree>
    <p:extLst>
      <p:ext uri="{BB962C8B-B14F-4D97-AF65-F5344CB8AC3E}">
        <p14:creationId xmlns:p14="http://schemas.microsoft.com/office/powerpoint/2010/main" val="1268660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Sun Chart w/ Obstacle Horizon</a:t>
            </a:r>
            <a:endParaRPr lang="en-US" dirty="0"/>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l="2898" r="2898"/>
          <a:stretch>
            <a:fillRect/>
          </a:stretch>
        </p:blipFill>
        <p:spPr/>
      </p:pic>
      <p:sp>
        <p:nvSpPr>
          <p:cNvPr id="4" name="Text Placeholder 3"/>
          <p:cNvSpPr>
            <a:spLocks noGrp="1"/>
          </p:cNvSpPr>
          <p:nvPr>
            <p:ph type="body" sz="half" idx="2"/>
          </p:nvPr>
        </p:nvSpPr>
        <p:spPr>
          <a:xfrm>
            <a:off x="7492891" y="3555521"/>
            <a:ext cx="3840480" cy="2642079"/>
          </a:xfrm>
        </p:spPr>
        <p:txBody>
          <a:bodyPr>
            <a:normAutofit lnSpcReduction="10000"/>
          </a:bodyPr>
          <a:lstStyle/>
          <a:p>
            <a:r>
              <a:rPr lang="en-US" dirty="0" smtClean="0"/>
              <a:t>Both the azimuth and elevation angles were plotted onto this sun chart, which shows the position of the sun for every minute of the year. The yellow line plotted on the chart will show the obstacle horizon, these are the points when the solar panel would get the least amount of sun. </a:t>
            </a:r>
            <a:endParaRPr lang="en-US" dirty="0"/>
          </a:p>
        </p:txBody>
      </p:sp>
    </p:spTree>
    <p:extLst>
      <p:ext uri="{BB962C8B-B14F-4D97-AF65-F5344CB8AC3E}">
        <p14:creationId xmlns:p14="http://schemas.microsoft.com/office/powerpoint/2010/main" val="367732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Result</a:t>
            </a:r>
            <a:endParaRPr lang="en-US" dirty="0"/>
          </a:p>
        </p:txBody>
      </p:sp>
    </p:spTree>
    <p:extLst>
      <p:ext uri="{BB962C8B-B14F-4D97-AF65-F5344CB8AC3E}">
        <p14:creationId xmlns:p14="http://schemas.microsoft.com/office/powerpoint/2010/main" val="1651876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Result</a:t>
            </a:r>
          </a:p>
        </p:txBody>
      </p:sp>
      <p:sp>
        <p:nvSpPr>
          <p:cNvPr id="3" name="Content Placeholder 2"/>
          <p:cNvSpPr>
            <a:spLocks noGrp="1"/>
          </p:cNvSpPr>
          <p:nvPr>
            <p:ph sz="half" idx="1"/>
          </p:nvPr>
        </p:nvSpPr>
        <p:spPr/>
        <p:txBody>
          <a:bodyPr/>
          <a:lstStyle/>
          <a:p>
            <a:r>
              <a:rPr lang="en-US" dirty="0" smtClean="0"/>
              <a:t>As long as five to six hours of unblocked sun is collected focused around solar noon, the position of the solar panel will be fine. </a:t>
            </a:r>
          </a:p>
          <a:p>
            <a:r>
              <a:rPr lang="en-US" dirty="0" smtClean="0"/>
              <a:t>However, if a blockage occurs for this six hour period a new evaluation needs to be made. </a:t>
            </a:r>
            <a:endParaRPr lang="en-US" dirty="0"/>
          </a:p>
        </p:txBody>
      </p:sp>
      <p:sp>
        <p:nvSpPr>
          <p:cNvPr id="6" name="Content Placeholder 5"/>
          <p:cNvSpPr>
            <a:spLocks noGrp="1"/>
          </p:cNvSpPr>
          <p:nvPr>
            <p:ph sz="half" idx="2"/>
          </p:nvPr>
        </p:nvSpPr>
        <p:spPr/>
        <p:txBody>
          <a:bodyPr/>
          <a:lstStyle/>
          <a:p>
            <a:r>
              <a:rPr lang="en-US" dirty="0"/>
              <a:t>According to the chart plotted previously, the month of December will be when the least amount of sunlight will be collected. The best time to collect solar energy will be in the months of April, May and June. </a:t>
            </a:r>
          </a:p>
          <a:p>
            <a:endParaRPr lang="en-US" dirty="0"/>
          </a:p>
        </p:txBody>
      </p:sp>
    </p:spTree>
    <p:extLst>
      <p:ext uri="{BB962C8B-B14F-4D97-AF65-F5344CB8AC3E}">
        <p14:creationId xmlns:p14="http://schemas.microsoft.com/office/powerpoint/2010/main" val="169103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Site Audit for Solar Panel</a:t>
            </a:r>
            <a:endParaRPr lang="en-US" dirty="0"/>
          </a:p>
        </p:txBody>
      </p:sp>
      <p:sp>
        <p:nvSpPr>
          <p:cNvPr id="3" name="Subtitle 2"/>
          <p:cNvSpPr>
            <a:spLocks noGrp="1"/>
          </p:cNvSpPr>
          <p:nvPr>
            <p:ph type="subTitle" idx="1"/>
          </p:nvPr>
        </p:nvSpPr>
        <p:spPr>
          <a:xfrm>
            <a:off x="4265610" y="3733800"/>
            <a:ext cx="6858002" cy="1066800"/>
          </a:xfrm>
        </p:spPr>
        <p:txBody>
          <a:bodyPr>
            <a:normAutofit fontScale="92500" lnSpcReduction="10000"/>
          </a:bodyPr>
          <a:lstStyle/>
          <a:p>
            <a:r>
              <a:rPr lang="en-US" dirty="0" smtClean="0"/>
              <a:t>By: Olivia Koehler</a:t>
            </a:r>
          </a:p>
          <a:p>
            <a:r>
              <a:rPr lang="en-US" dirty="0" smtClean="0"/>
              <a:t>EECT 175</a:t>
            </a:r>
          </a:p>
          <a:p>
            <a:r>
              <a:rPr lang="en-US" dirty="0" smtClean="0"/>
              <a:t>5/6/16</a:t>
            </a:r>
            <a:endParaRPr lang="en-US" dirty="0"/>
          </a:p>
        </p:txBody>
      </p:sp>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Result	</a:t>
            </a:r>
            <a:endParaRPr lang="en-US" dirty="0"/>
          </a:p>
        </p:txBody>
      </p:sp>
      <p:pic>
        <p:nvPicPr>
          <p:cNvPr id="6" name="Picture Placeholder 5"/>
          <p:cNvPicPr>
            <a:picLocks noGrp="1" noChangeAspect="1"/>
          </p:cNvPicPr>
          <p:nvPr>
            <p:ph type="pic" idx="1"/>
          </p:nvPr>
        </p:nvPicPr>
        <p:blipFill>
          <a:blip r:embed="rId2"/>
          <a:srcRect l="13399" r="13399"/>
          <a:stretch>
            <a:fillRect/>
          </a:stretch>
        </p:blipFill>
        <p:spPr>
          <a:prstGeom prst="rect">
            <a:avLst/>
          </a:prstGeom>
        </p:spPr>
      </p:pic>
      <p:sp>
        <p:nvSpPr>
          <p:cNvPr id="4" name="Text Placeholder 3"/>
          <p:cNvSpPr>
            <a:spLocks noGrp="1"/>
          </p:cNvSpPr>
          <p:nvPr>
            <p:ph type="body" sz="half" idx="2"/>
          </p:nvPr>
        </p:nvSpPr>
        <p:spPr/>
        <p:txBody>
          <a:bodyPr/>
          <a:lstStyle/>
          <a:p>
            <a:r>
              <a:rPr lang="en-US" dirty="0" smtClean="0"/>
              <a:t>This location will work to place a 100W solar panel. The obstacles are at a minimum, and the sunlight received in this location is applicable.   </a:t>
            </a:r>
            <a:endParaRPr lang="en-US" dirty="0"/>
          </a:p>
        </p:txBody>
      </p:sp>
    </p:spTree>
    <p:extLst>
      <p:ext uri="{BB962C8B-B14F-4D97-AF65-F5344CB8AC3E}">
        <p14:creationId xmlns:p14="http://schemas.microsoft.com/office/powerpoint/2010/main" val="25342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Recourses </a:t>
            </a:r>
            <a:endParaRPr lang="en-US" dirty="0"/>
          </a:p>
        </p:txBody>
      </p:sp>
      <p:sp>
        <p:nvSpPr>
          <p:cNvPr id="3" name="Content Placeholder 2"/>
          <p:cNvSpPr>
            <a:spLocks noGrp="1"/>
          </p:cNvSpPr>
          <p:nvPr>
            <p:ph idx="1"/>
          </p:nvPr>
        </p:nvSpPr>
        <p:spPr/>
        <p:txBody>
          <a:bodyPr>
            <a:normAutofit fontScale="92500"/>
          </a:bodyPr>
          <a:lstStyle/>
          <a:p>
            <a:r>
              <a:rPr lang="en-US" dirty="0"/>
              <a:t>http://</a:t>
            </a:r>
            <a:r>
              <a:rPr lang="en-US" dirty="0" smtClean="0"/>
              <a:t>www.builditsolar.com/SiteSurvey/US%20Sol%20Rad%20Map.pdf </a:t>
            </a:r>
            <a:r>
              <a:rPr lang="en-US" b="1" dirty="0" smtClean="0">
                <a:solidFill>
                  <a:schemeClr val="accent3"/>
                </a:solidFill>
              </a:rPr>
              <a:t>(</a:t>
            </a:r>
            <a:r>
              <a:rPr lang="en-US" b="1" dirty="0">
                <a:solidFill>
                  <a:schemeClr val="accent3"/>
                </a:solidFill>
              </a:rPr>
              <a:t>solar resources </a:t>
            </a:r>
            <a:r>
              <a:rPr lang="en-US" b="1" dirty="0" smtClean="0">
                <a:solidFill>
                  <a:schemeClr val="accent3"/>
                </a:solidFill>
              </a:rPr>
              <a:t>map)</a:t>
            </a:r>
          </a:p>
          <a:p>
            <a:r>
              <a:rPr lang="en-US" dirty="0"/>
              <a:t>http://</a:t>
            </a:r>
            <a:r>
              <a:rPr lang="en-US" dirty="0" smtClean="0"/>
              <a:t>rredc.nrel.gov/solar/pubs/redbook/ </a:t>
            </a:r>
            <a:r>
              <a:rPr lang="en-US" b="1" dirty="0" smtClean="0">
                <a:solidFill>
                  <a:schemeClr val="accent3"/>
                </a:solidFill>
              </a:rPr>
              <a:t>(</a:t>
            </a:r>
            <a:r>
              <a:rPr lang="en-US" b="1" dirty="0">
                <a:solidFill>
                  <a:schemeClr val="accent3"/>
                </a:solidFill>
              </a:rPr>
              <a:t>sun available at US </a:t>
            </a:r>
            <a:r>
              <a:rPr lang="en-US" b="1" dirty="0" smtClean="0">
                <a:solidFill>
                  <a:schemeClr val="accent3"/>
                </a:solidFill>
              </a:rPr>
              <a:t>cities)</a:t>
            </a:r>
          </a:p>
          <a:p>
            <a:r>
              <a:rPr lang="en-US" dirty="0"/>
              <a:t>http://</a:t>
            </a:r>
            <a:r>
              <a:rPr lang="en-US" dirty="0" smtClean="0"/>
              <a:t>solardat.uoregon.edu/SunChartProgram.html </a:t>
            </a:r>
            <a:r>
              <a:rPr lang="en-US" b="1" dirty="0" smtClean="0">
                <a:solidFill>
                  <a:schemeClr val="accent3"/>
                </a:solidFill>
              </a:rPr>
              <a:t>(Sun Charts)</a:t>
            </a:r>
          </a:p>
          <a:p>
            <a:r>
              <a:rPr lang="en-US" dirty="0"/>
              <a:t>http://</a:t>
            </a:r>
            <a:r>
              <a:rPr lang="en-US" dirty="0" smtClean="0"/>
              <a:t>www.builditsolar.com/SiteSurvey/ElevAzGage.pdf</a:t>
            </a:r>
            <a:r>
              <a:rPr lang="en-US" dirty="0"/>
              <a:t> </a:t>
            </a:r>
            <a:r>
              <a:rPr lang="en-US" b="1" dirty="0">
                <a:solidFill>
                  <a:schemeClr val="accent3"/>
                </a:solidFill>
              </a:rPr>
              <a:t>(Solar Elevation and Azimuth </a:t>
            </a:r>
            <a:r>
              <a:rPr lang="en-US" b="1" dirty="0" smtClean="0">
                <a:solidFill>
                  <a:schemeClr val="accent3"/>
                </a:solidFill>
              </a:rPr>
              <a:t>Gage)</a:t>
            </a:r>
          </a:p>
          <a:p>
            <a:r>
              <a:rPr lang="en-US" b="1" dirty="0">
                <a:solidFill>
                  <a:schemeClr val="accent4"/>
                </a:solidFill>
              </a:rPr>
              <a:t>http://</a:t>
            </a:r>
            <a:r>
              <a:rPr lang="en-US" b="1" dirty="0" smtClean="0">
                <a:solidFill>
                  <a:schemeClr val="accent4"/>
                </a:solidFill>
              </a:rPr>
              <a:t>www.builditsolar.com/SiteSurvey/FindingSouth.htm</a:t>
            </a:r>
            <a:r>
              <a:rPr lang="en-US" b="1" dirty="0">
                <a:solidFill>
                  <a:schemeClr val="accent3"/>
                </a:solidFill>
              </a:rPr>
              <a:t> (determine where true south </a:t>
            </a:r>
            <a:r>
              <a:rPr lang="en-US" b="1" dirty="0" smtClean="0">
                <a:solidFill>
                  <a:schemeClr val="accent3"/>
                </a:solidFill>
              </a:rPr>
              <a:t>is)</a:t>
            </a:r>
            <a:endParaRPr lang="en-US" b="1" dirty="0">
              <a:solidFill>
                <a:schemeClr val="accent3"/>
              </a:solidFill>
            </a:endParaRPr>
          </a:p>
        </p:txBody>
      </p:sp>
    </p:spTree>
    <p:extLst>
      <p:ext uri="{BB962C8B-B14F-4D97-AF65-F5344CB8AC3E}">
        <p14:creationId xmlns:p14="http://schemas.microsoft.com/office/powerpoint/2010/main" val="278009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Block Diagram of 100W Solar Panel</a:t>
            </a:r>
            <a:endParaRPr lang="en-US" dirty="0"/>
          </a:p>
        </p:txBody>
      </p:sp>
      <p:sp>
        <p:nvSpPr>
          <p:cNvPr id="3" name="Subtitle 2"/>
          <p:cNvSpPr>
            <a:spLocks noGrp="1"/>
          </p:cNvSpPr>
          <p:nvPr>
            <p:ph type="subTitle" idx="1"/>
          </p:nvPr>
        </p:nvSpPr>
        <p:spPr/>
        <p:txBody>
          <a:bodyPr/>
          <a:lstStyle/>
          <a:p>
            <a:r>
              <a:rPr lang="en-US" b="1" dirty="0" smtClean="0"/>
              <a:t>By: Spencer Richter </a:t>
            </a:r>
            <a:endParaRPr lang="en-US" dirty="0" smtClean="0"/>
          </a:p>
          <a:p>
            <a:r>
              <a:rPr lang="en-US" dirty="0" smtClean="0"/>
              <a:t>EECT 175</a:t>
            </a:r>
          </a:p>
          <a:p>
            <a:r>
              <a:rPr lang="en-US" dirty="0" smtClean="0"/>
              <a:t>5/6/16</a:t>
            </a:r>
            <a:endParaRPr lang="en-US" dirty="0"/>
          </a:p>
        </p:txBody>
      </p:sp>
    </p:spTree>
    <p:extLst>
      <p:ext uri="{BB962C8B-B14F-4D97-AF65-F5344CB8AC3E}">
        <p14:creationId xmlns:p14="http://schemas.microsoft.com/office/powerpoint/2010/main" val="1264564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199" y="280684"/>
            <a:ext cx="2729553"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SOLAR PANEL </a:t>
            </a:r>
            <a:endParaRPr lang="en-US" dirty="0">
              <a:solidFill>
                <a:srgbClr val="FFFFFF"/>
              </a:solidFill>
            </a:endParaRPr>
          </a:p>
        </p:txBody>
      </p:sp>
      <p:sp>
        <p:nvSpPr>
          <p:cNvPr id="3" name="Right Arrow 2"/>
          <p:cNvSpPr/>
          <p:nvPr/>
        </p:nvSpPr>
        <p:spPr>
          <a:xfrm>
            <a:off x="4005618" y="1265830"/>
            <a:ext cx="2456597" cy="8802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AC FLOW</a:t>
            </a:r>
            <a:endParaRPr lang="en-US" dirty="0">
              <a:ln w="0"/>
              <a:solidFill>
                <a:srgbClr val="000000"/>
              </a:solidFill>
              <a:effectLst>
                <a:outerShdw blurRad="38100" dist="19050" dir="2700000" algn="tl" rotWithShape="0">
                  <a:srgbClr val="000000">
                    <a:alpha val="40000"/>
                  </a:srgbClr>
                </a:outerShdw>
              </a:effectLst>
            </a:endParaRPr>
          </a:p>
        </p:txBody>
      </p:sp>
      <p:sp>
        <p:nvSpPr>
          <p:cNvPr id="4" name="Rectangle 3"/>
          <p:cNvSpPr/>
          <p:nvPr/>
        </p:nvSpPr>
        <p:spPr>
          <a:xfrm>
            <a:off x="7710986" y="1163471"/>
            <a:ext cx="1692321" cy="928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CHARGE CONTROLER</a:t>
            </a:r>
            <a:endParaRPr lang="en-US" dirty="0">
              <a:ln w="0"/>
              <a:solidFill>
                <a:srgbClr val="000000"/>
              </a:solidFill>
              <a:effectLst>
                <a:outerShdw blurRad="38100" dist="19050" dir="2700000" algn="tl" rotWithShape="0">
                  <a:srgbClr val="000000">
                    <a:alpha val="40000"/>
                  </a:srgbClr>
                </a:outerShdw>
              </a:effectLst>
            </a:endParaRPr>
          </a:p>
        </p:txBody>
      </p:sp>
      <p:sp>
        <p:nvSpPr>
          <p:cNvPr id="5" name="Down Arrow 4"/>
          <p:cNvSpPr/>
          <p:nvPr/>
        </p:nvSpPr>
        <p:spPr>
          <a:xfrm>
            <a:off x="7765575" y="2554806"/>
            <a:ext cx="1637732" cy="1523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DC FLOW</a:t>
            </a:r>
            <a:endParaRPr lang="en-US" dirty="0">
              <a:ln w="0"/>
              <a:solidFill>
                <a:srgbClr val="000000"/>
              </a:solidFill>
              <a:effectLst>
                <a:outerShdw blurRad="38100" dist="19050" dir="2700000" algn="tl" rotWithShape="0">
                  <a:srgbClr val="000000">
                    <a:alpha val="40000"/>
                  </a:srgbClr>
                </a:outerShdw>
              </a:effectLst>
            </a:endParaRPr>
          </a:p>
        </p:txBody>
      </p:sp>
      <p:sp>
        <p:nvSpPr>
          <p:cNvPr id="6" name="Rectangle 5"/>
          <p:cNvSpPr/>
          <p:nvPr/>
        </p:nvSpPr>
        <p:spPr>
          <a:xfrm>
            <a:off x="7710986" y="4626591"/>
            <a:ext cx="1487607" cy="10235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BATTERY</a:t>
            </a:r>
            <a:endParaRPr lang="en-US" dirty="0">
              <a:ln w="0"/>
              <a:solidFill>
                <a:srgbClr val="000000"/>
              </a:solidFill>
              <a:effectLst>
                <a:outerShdw blurRad="38100" dist="19050" dir="2700000" algn="tl" rotWithShape="0">
                  <a:srgbClr val="000000">
                    <a:alpha val="40000"/>
                  </a:srgbClr>
                </a:outerShdw>
              </a:effectLst>
            </a:endParaRPr>
          </a:p>
        </p:txBody>
      </p:sp>
      <p:sp>
        <p:nvSpPr>
          <p:cNvPr id="7" name="Left Arrow 6"/>
          <p:cNvSpPr/>
          <p:nvPr/>
        </p:nvSpPr>
        <p:spPr>
          <a:xfrm>
            <a:off x="5090614" y="4213746"/>
            <a:ext cx="1719618" cy="92463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DC FLOW</a:t>
            </a:r>
            <a:endParaRPr lang="en-US" dirty="0">
              <a:solidFill>
                <a:srgbClr val="FFFFFF"/>
              </a:solidFill>
            </a:endParaRPr>
          </a:p>
        </p:txBody>
      </p:sp>
      <p:sp>
        <p:nvSpPr>
          <p:cNvPr id="8" name="Rectangle 7"/>
          <p:cNvSpPr/>
          <p:nvPr/>
        </p:nvSpPr>
        <p:spPr>
          <a:xfrm>
            <a:off x="2074460" y="4213746"/>
            <a:ext cx="2224585" cy="723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ln w="0"/>
                <a:solidFill>
                  <a:srgbClr val="000000"/>
                </a:solidFill>
                <a:effectLst>
                  <a:outerShdw blurRad="38100" dist="19050" dir="2700000" algn="tl" rotWithShape="0">
                    <a:srgbClr val="000000">
                      <a:alpha val="40000"/>
                    </a:srgbClr>
                  </a:outerShdw>
                </a:effectLst>
              </a:rPr>
              <a:t>INVERTER</a:t>
            </a:r>
            <a:endParaRPr lang="en-US" dirty="0">
              <a:ln w="0"/>
              <a:solidFill>
                <a:srgbClr val="000000"/>
              </a:solidFill>
              <a:effectLst>
                <a:outerShdw blurRad="38100" dist="19050" dir="2700000" algn="tl" rotWithShape="0">
                  <a:srgbClr val="000000">
                    <a:alpha val="40000"/>
                  </a:srgbClr>
                </a:outerShdw>
              </a:effectLst>
            </a:endParaRPr>
          </a:p>
        </p:txBody>
      </p:sp>
      <p:sp>
        <p:nvSpPr>
          <p:cNvPr id="9" name="Down Arrow 8"/>
          <p:cNvSpPr/>
          <p:nvPr/>
        </p:nvSpPr>
        <p:spPr>
          <a:xfrm>
            <a:off x="2674961" y="5099143"/>
            <a:ext cx="1733266" cy="9621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solidFill>
                  <a:srgbClr val="FFFFFF"/>
                </a:solidFill>
              </a:rPr>
              <a:t>AC FLOW</a:t>
            </a:r>
            <a:endParaRPr lang="en-US" dirty="0">
              <a:solidFill>
                <a:srgbClr val="FFFFFF"/>
              </a:solidFill>
            </a:endParaRPr>
          </a:p>
        </p:txBody>
      </p:sp>
      <p:sp>
        <p:nvSpPr>
          <p:cNvPr id="10" name="Rectangle 9"/>
          <p:cNvSpPr/>
          <p:nvPr/>
        </p:nvSpPr>
        <p:spPr>
          <a:xfrm>
            <a:off x="2674961" y="6100549"/>
            <a:ext cx="2129051" cy="559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dirty="0" smtClean="0">
                <a:solidFill>
                  <a:srgbClr val="FFFFFF"/>
                </a:solidFill>
              </a:rPr>
              <a:t>APPLIANCE</a:t>
            </a:r>
            <a:endParaRPr lang="en-US" dirty="0">
              <a:solidFill>
                <a:srgbClr val="FFFFFF"/>
              </a:solidFill>
            </a:endParaRPr>
          </a:p>
        </p:txBody>
      </p:sp>
    </p:spTree>
    <p:extLst>
      <p:ext uri="{BB962C8B-B14F-4D97-AF65-F5344CB8AC3E}">
        <p14:creationId xmlns:p14="http://schemas.microsoft.com/office/powerpoint/2010/main" val="2704008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Cody Fletcher</a:t>
            </a:r>
            <a:endParaRPr lang="en-US" dirty="0"/>
          </a:p>
        </p:txBody>
      </p:sp>
      <p:sp>
        <p:nvSpPr>
          <p:cNvPr id="3" name="Content Placeholder 2"/>
          <p:cNvSpPr>
            <a:spLocks noGrp="1"/>
          </p:cNvSpPr>
          <p:nvPr>
            <p:ph idx="1"/>
          </p:nvPr>
        </p:nvSpPr>
        <p:spPr/>
        <p:txBody>
          <a:bodyPr/>
          <a:lstStyle/>
          <a:p>
            <a:r>
              <a:rPr lang="en-US" dirty="0" smtClean="0"/>
              <a:t>I contacted him (Cody Fletcher) previously about turning in his slides to me (Olivia Koehler), so we as a group could submit one PowerPoint. However, I never heard back from him, I did reach out again and still no reply. I am going to send him a message notifying him that I am submitting it without him </a:t>
            </a:r>
            <a:r>
              <a:rPr lang="en-US" smtClean="0"/>
              <a:t>because </a:t>
            </a:r>
            <a:r>
              <a:rPr lang="en-US"/>
              <a:t>I ran out of time to wait. </a:t>
            </a:r>
            <a:r>
              <a:rPr lang="en-US" smtClean="0"/>
              <a:t>. </a:t>
            </a:r>
            <a:r>
              <a:rPr lang="en-US" dirty="0" smtClean="0"/>
              <a:t>With hopes he will turn his portion in on his own. </a:t>
            </a:r>
            <a:endParaRPr lang="en-US" dirty="0"/>
          </a:p>
        </p:txBody>
      </p:sp>
    </p:spTree>
    <p:extLst>
      <p:ext uri="{BB962C8B-B14F-4D97-AF65-F5344CB8AC3E}">
        <p14:creationId xmlns:p14="http://schemas.microsoft.com/office/powerpoint/2010/main" val="614661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065211" y="304800"/>
            <a:ext cx="10812463" cy="1219200"/>
          </a:xfrm>
        </p:spPr>
        <p:txBody>
          <a:bodyPr/>
          <a:lstStyle/>
          <a:p>
            <a:r>
              <a:rPr lang="en-US" dirty="0"/>
              <a:t>Site Audit for Solar </a:t>
            </a:r>
            <a:r>
              <a:rPr lang="en-US" dirty="0" smtClean="0"/>
              <a:t>Panel: </a:t>
            </a:r>
            <a:r>
              <a:rPr dirty="0" smtClean="0"/>
              <a:t>Layout </a:t>
            </a:r>
            <a:r>
              <a:rPr dirty="0"/>
              <a:t>with List</a:t>
            </a:r>
          </a:p>
        </p:txBody>
      </p:sp>
      <p:sp>
        <p:nvSpPr>
          <p:cNvPr id="14" name="Content Placeholder 13"/>
          <p:cNvSpPr>
            <a:spLocks noGrp="1"/>
          </p:cNvSpPr>
          <p:nvPr>
            <p:ph idx="1"/>
          </p:nvPr>
        </p:nvSpPr>
        <p:spPr/>
        <p:txBody>
          <a:bodyPr/>
          <a:lstStyle/>
          <a:p>
            <a:r>
              <a:rPr lang="en-US" b="1" dirty="0"/>
              <a:t>Evaluating Your Site For Solar </a:t>
            </a:r>
            <a:r>
              <a:rPr lang="en-US" b="1" dirty="0" smtClean="0"/>
              <a:t>Energy      Pg. 3</a:t>
            </a:r>
          </a:p>
          <a:p>
            <a:r>
              <a:rPr lang="en-US" b="1" dirty="0" smtClean="0"/>
              <a:t>Path </a:t>
            </a:r>
            <a:r>
              <a:rPr lang="en-US" b="1" dirty="0"/>
              <a:t>of Sun Across the </a:t>
            </a:r>
            <a:r>
              <a:rPr lang="en-US" b="1" dirty="0" smtClean="0"/>
              <a:t>Sky                    Pg. 10 </a:t>
            </a:r>
          </a:p>
          <a:p>
            <a:r>
              <a:rPr lang="en-US" b="1" dirty="0"/>
              <a:t>Obstacle Survey                                  </a:t>
            </a:r>
            <a:r>
              <a:rPr lang="en-US" b="1" dirty="0" smtClean="0"/>
              <a:t> Pg</a:t>
            </a:r>
            <a:r>
              <a:rPr lang="en-US" b="1" dirty="0"/>
              <a:t>. </a:t>
            </a:r>
            <a:r>
              <a:rPr lang="en-US" b="1" dirty="0" smtClean="0"/>
              <a:t>14</a:t>
            </a:r>
            <a:endParaRPr lang="en-US" b="1" dirty="0"/>
          </a:p>
          <a:p>
            <a:r>
              <a:rPr lang="en-US" b="1" dirty="0" smtClean="0"/>
              <a:t>Doing </a:t>
            </a:r>
            <a:r>
              <a:rPr lang="en-US" b="1" dirty="0"/>
              <a:t>the Site </a:t>
            </a:r>
            <a:r>
              <a:rPr lang="en-US" b="1" dirty="0" smtClean="0"/>
              <a:t>Survey                           Pg. 20</a:t>
            </a:r>
          </a:p>
          <a:p>
            <a:r>
              <a:rPr lang="en-US" b="1" dirty="0" smtClean="0"/>
              <a:t>End Result                                         Pg. 26</a:t>
            </a:r>
          </a:p>
          <a:p>
            <a:r>
              <a:rPr lang="en-US" b="1" dirty="0" smtClean="0"/>
              <a:t>Resources                                           Pg. 29</a:t>
            </a:r>
            <a:endParaRPr dirty="0"/>
          </a:p>
        </p:txBody>
      </p:sp>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Evaluating Your Site For Solar Energy</a:t>
            </a:r>
            <a:endParaRPr lang="en-US" dirty="0"/>
          </a:p>
        </p:txBody>
      </p:sp>
    </p:spTree>
    <p:extLst>
      <p:ext uri="{BB962C8B-B14F-4D97-AF65-F5344CB8AC3E}">
        <p14:creationId xmlns:p14="http://schemas.microsoft.com/office/powerpoint/2010/main" val="675147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Evaluating Your Site For Solar Energy</a:t>
            </a:r>
          </a:p>
        </p:txBody>
      </p:sp>
      <p:sp>
        <p:nvSpPr>
          <p:cNvPr id="3" name="Content Placeholder 2"/>
          <p:cNvSpPr>
            <a:spLocks noGrp="1"/>
          </p:cNvSpPr>
          <p:nvPr>
            <p:ph sz="half" idx="1"/>
          </p:nvPr>
        </p:nvSpPr>
        <p:spPr/>
        <p:txBody>
          <a:bodyPr/>
          <a:lstStyle/>
          <a:p>
            <a:r>
              <a:rPr lang="en-US" dirty="0"/>
              <a:t>Does your location get enough sun</a:t>
            </a:r>
            <a:r>
              <a:rPr lang="en-US" dirty="0" smtClean="0"/>
              <a:t>?</a:t>
            </a:r>
          </a:p>
          <a:p>
            <a:endParaRPr lang="en-US" dirty="0" smtClean="0"/>
          </a:p>
          <a:p>
            <a:r>
              <a:rPr lang="en-US" dirty="0"/>
              <a:t>Do nearby obstacles </a:t>
            </a:r>
            <a:r>
              <a:rPr lang="en-US" dirty="0" smtClean="0"/>
              <a:t>at </a:t>
            </a:r>
            <a:r>
              <a:rPr lang="en-US" dirty="0"/>
              <a:t>your location block too much sun?</a:t>
            </a:r>
            <a:r>
              <a:rPr lang="en-US" dirty="0" smtClean="0"/>
              <a:t>?</a:t>
            </a: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28630" y="1698836"/>
            <a:ext cx="3134519" cy="2925551"/>
          </a:xfrm>
        </p:spPr>
      </p:pic>
    </p:spTree>
    <p:extLst>
      <p:ext uri="{BB962C8B-B14F-4D97-AF65-F5344CB8AC3E}">
        <p14:creationId xmlns:p14="http://schemas.microsoft.com/office/powerpoint/2010/main" val="92330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Average Daily Solar Radiation Per Month</a:t>
            </a:r>
          </a:p>
        </p:txBody>
      </p:sp>
      <p:sp>
        <p:nvSpPr>
          <p:cNvPr id="4" name="Text Placeholder 3"/>
          <p:cNvSpPr>
            <a:spLocks noGrp="1"/>
          </p:cNvSpPr>
          <p:nvPr>
            <p:ph type="body" sz="half" idx="2"/>
          </p:nvPr>
        </p:nvSpPr>
        <p:spPr>
          <a:xfrm>
            <a:off x="7492890" y="3555521"/>
            <a:ext cx="4337159" cy="2588104"/>
          </a:xfrm>
        </p:spPr>
        <p:txBody>
          <a:bodyPr>
            <a:normAutofit/>
          </a:bodyPr>
          <a:lstStyle/>
          <a:p>
            <a:r>
              <a:rPr lang="en-US" dirty="0" smtClean="0"/>
              <a:t>- Within </a:t>
            </a:r>
            <a:r>
              <a:rPr lang="en-US" dirty="0"/>
              <a:t>the US, almost all locations get enough sun to successfully use solar energy, but some are better than others. </a:t>
            </a:r>
          </a:p>
          <a:p>
            <a:r>
              <a:rPr lang="en-US" dirty="0" smtClean="0"/>
              <a:t>- According to this chart, Indiana receives about </a:t>
            </a:r>
            <a:r>
              <a:rPr lang="en-US" b="1" dirty="0" smtClean="0">
                <a:solidFill>
                  <a:schemeClr val="accent3"/>
                </a:solidFill>
              </a:rPr>
              <a:t>4 to 5 </a:t>
            </a:r>
            <a:r>
              <a:rPr lang="en-US" dirty="0" smtClean="0"/>
              <a:t>kWh/m</a:t>
            </a:r>
            <a:r>
              <a:rPr lang="en-US" baseline="30000" dirty="0" smtClean="0"/>
              <a:t>2</a:t>
            </a:r>
            <a:r>
              <a:rPr lang="en-US" dirty="0" smtClean="0"/>
              <a:t>/day</a:t>
            </a:r>
            <a:endParaRPr lang="en-US" dirty="0"/>
          </a:p>
        </p:txBody>
      </p:sp>
      <p:sp>
        <p:nvSpPr>
          <p:cNvPr id="6" name="Picture Placeholder 5"/>
          <p:cNvSpPr>
            <a:spLocks noGrp="1"/>
          </p:cNvSpPr>
          <p:nvPr>
            <p:ph type="pic" idx="1"/>
          </p:nvPr>
        </p:nvSpPr>
        <p:spPr>
          <a:xfrm>
            <a:off x="851420" y="1031196"/>
            <a:ext cx="5943600" cy="4572000"/>
          </a:xfrm>
        </p:spPr>
      </p:sp>
      <p:pic>
        <p:nvPicPr>
          <p:cNvPr id="7" name="Picture 6"/>
          <p:cNvPicPr>
            <a:picLocks noChangeAspect="1"/>
          </p:cNvPicPr>
          <p:nvPr/>
        </p:nvPicPr>
        <p:blipFill>
          <a:blip r:embed="rId2"/>
          <a:stretch>
            <a:fillRect/>
          </a:stretch>
        </p:blipFill>
        <p:spPr>
          <a:xfrm>
            <a:off x="851420" y="1031196"/>
            <a:ext cx="5913986" cy="4572000"/>
          </a:xfrm>
          <a:prstGeom prst="rect">
            <a:avLst/>
          </a:prstGeom>
        </p:spPr>
      </p:pic>
    </p:spTree>
    <p:extLst>
      <p:ext uri="{BB962C8B-B14F-4D97-AF65-F5344CB8AC3E}">
        <p14:creationId xmlns:p14="http://schemas.microsoft.com/office/powerpoint/2010/main" val="21971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7"/>
          </p:nvPr>
        </p:nvSpPr>
        <p:spPr/>
      </p:sp>
      <p:sp>
        <p:nvSpPr>
          <p:cNvPr id="4" name="Text Placeholder 3"/>
          <p:cNvSpPr>
            <a:spLocks noGrp="1"/>
          </p:cNvSpPr>
          <p:nvPr>
            <p:ph type="body" sz="half" idx="2"/>
          </p:nvPr>
        </p:nvSpPr>
        <p:spPr>
          <a:xfrm>
            <a:off x="6548348" y="1010670"/>
            <a:ext cx="4368980" cy="3370830"/>
          </a:xfrm>
        </p:spPr>
        <p:txBody>
          <a:bodyPr>
            <a:normAutofit/>
          </a:bodyPr>
          <a:lstStyle/>
          <a:p>
            <a:r>
              <a:rPr lang="en-US" sz="2800" dirty="0" smtClean="0">
                <a:solidFill>
                  <a:schemeClr val="accent3"/>
                </a:solidFill>
              </a:rPr>
              <a:t>Fort Wayne, IN</a:t>
            </a:r>
          </a:p>
          <a:p>
            <a:r>
              <a:rPr lang="en-US" sz="2800" dirty="0" smtClean="0">
                <a:solidFill>
                  <a:schemeClr val="accent3"/>
                </a:solidFill>
              </a:rPr>
              <a:t>Latitude: 41.00</a:t>
            </a:r>
            <a:r>
              <a:rPr lang="en-US" sz="2800" dirty="0" smtClean="0">
                <a:solidFill>
                  <a:schemeClr val="accent3"/>
                </a:solidFill>
                <a:latin typeface="Calibri" panose="020F0502020204030204" pitchFamily="34" charset="0"/>
              </a:rPr>
              <a:t>° N</a:t>
            </a:r>
          </a:p>
          <a:p>
            <a:r>
              <a:rPr lang="en-US" sz="2800" dirty="0">
                <a:solidFill>
                  <a:schemeClr val="accent3"/>
                </a:solidFill>
                <a:latin typeface="Calibri" panose="020F0502020204030204" pitchFamily="34" charset="0"/>
              </a:rPr>
              <a:t>Longitude:85.20 </a:t>
            </a:r>
            <a:r>
              <a:rPr lang="en-US" sz="2800" dirty="0" smtClean="0">
                <a:solidFill>
                  <a:schemeClr val="accent3"/>
                </a:solidFill>
                <a:latin typeface="Calibri" panose="020F0502020204030204" pitchFamily="34" charset="0"/>
              </a:rPr>
              <a:t>° W</a:t>
            </a:r>
          </a:p>
          <a:p>
            <a:r>
              <a:rPr lang="en-US" sz="2800" dirty="0" smtClean="0">
                <a:solidFill>
                  <a:schemeClr val="accent3"/>
                </a:solidFill>
                <a:latin typeface="Calibri" panose="020F0502020204030204" pitchFamily="34" charset="0"/>
              </a:rPr>
              <a:t>Elevation: 252 meters</a:t>
            </a:r>
          </a:p>
          <a:p>
            <a:r>
              <a:rPr lang="en-US" sz="2800" dirty="0" smtClean="0">
                <a:solidFill>
                  <a:schemeClr val="accent3"/>
                </a:solidFill>
                <a:latin typeface="Calibri" panose="020F0502020204030204" pitchFamily="34" charset="0"/>
              </a:rPr>
              <a:t>Mean Pressure: 987 milibars</a:t>
            </a:r>
            <a:endParaRPr lang="en-US" sz="2800" dirty="0">
              <a:solidFill>
                <a:schemeClr val="accent3"/>
              </a:solidFill>
            </a:endParaRPr>
          </a:p>
        </p:txBody>
      </p:sp>
      <p:pic>
        <p:nvPicPr>
          <p:cNvPr id="7" name="Picture 6"/>
          <p:cNvPicPr>
            <a:picLocks noChangeAspect="1"/>
          </p:cNvPicPr>
          <p:nvPr/>
        </p:nvPicPr>
        <p:blipFill>
          <a:blip r:embed="rId2"/>
          <a:stretch>
            <a:fillRect/>
          </a:stretch>
        </p:blipFill>
        <p:spPr>
          <a:xfrm>
            <a:off x="833620" y="1020195"/>
            <a:ext cx="4800601" cy="3200400"/>
          </a:xfrm>
          <a:prstGeom prst="rect">
            <a:avLst/>
          </a:prstGeom>
        </p:spPr>
      </p:pic>
      <p:sp>
        <p:nvSpPr>
          <p:cNvPr id="12" name="Text Placeholder 11"/>
          <p:cNvSpPr>
            <a:spLocks noGrp="1"/>
          </p:cNvSpPr>
          <p:nvPr>
            <p:ph type="body" sz="half" idx="19"/>
          </p:nvPr>
        </p:nvSpPr>
        <p:spPr>
          <a:xfrm>
            <a:off x="3742533" y="4667250"/>
            <a:ext cx="4368980" cy="1295400"/>
          </a:xfrm>
        </p:spPr>
        <p:txBody>
          <a:bodyPr/>
          <a:lstStyle/>
          <a:p>
            <a:r>
              <a:rPr lang="en-US" dirty="0" smtClean="0"/>
              <a:t>This chart show what the average amount of radiation received monthly through the years 1961-1990 </a:t>
            </a:r>
            <a:r>
              <a:rPr lang="en-US" dirty="0"/>
              <a:t>in Fort Wayne Indiana </a:t>
            </a:r>
            <a:r>
              <a:rPr lang="en-US" dirty="0" smtClean="0"/>
              <a:t>were.</a:t>
            </a:r>
            <a:endParaRPr lang="en-US" dirty="0"/>
          </a:p>
        </p:txBody>
      </p:sp>
    </p:spTree>
    <p:extLst>
      <p:ext uri="{BB962C8B-B14F-4D97-AF65-F5344CB8AC3E}">
        <p14:creationId xmlns:p14="http://schemas.microsoft.com/office/powerpoint/2010/main" val="216163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35998" y="752475"/>
            <a:ext cx="9489758" cy="2314575"/>
          </a:xfrm>
          <a:prstGeom prst="rect">
            <a:avLst/>
          </a:prstGeom>
        </p:spPr>
      </p:pic>
      <p:sp>
        <p:nvSpPr>
          <p:cNvPr id="6" name="Text Placeholder 4"/>
          <p:cNvSpPr>
            <a:spLocks noGrp="1"/>
          </p:cNvSpPr>
          <p:nvPr>
            <p:ph type="body" sz="half" idx="4294967295"/>
          </p:nvPr>
        </p:nvSpPr>
        <p:spPr>
          <a:xfrm>
            <a:off x="1535998" y="3438524"/>
            <a:ext cx="5230017" cy="2200275"/>
          </a:xfrm>
          <a:prstGeom prst="rect">
            <a:avLst/>
          </a:prstGeom>
        </p:spPr>
        <p:txBody>
          <a:bodyPr/>
          <a:lstStyle/>
          <a:p>
            <a:r>
              <a:rPr lang="en-US" dirty="0" smtClean="0"/>
              <a:t>It is important to know how good the solar recourses are in one’s location.</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2457" y="3575607"/>
            <a:ext cx="1723467" cy="2682317"/>
          </a:xfrm>
          <a:prstGeom prst="rect">
            <a:avLst/>
          </a:prstGeom>
        </p:spPr>
      </p:pic>
    </p:spTree>
    <p:extLst>
      <p:ext uri="{BB962C8B-B14F-4D97-AF65-F5344CB8AC3E}">
        <p14:creationId xmlns:p14="http://schemas.microsoft.com/office/powerpoint/2010/main" val="400572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theme/_rels/them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3.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4.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Nature presentation, illustrated landscape design  (widescreen)</Template>
  <TotalTime>0</TotalTime>
  <Words>1041</Words>
  <Application>Microsoft Office PowerPoint</Application>
  <PresentationFormat>Widescreen</PresentationFormat>
  <Paragraphs>107</Paragraphs>
  <Slides>34</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34</vt:i4>
      </vt:variant>
    </vt:vector>
  </HeadingPairs>
  <TitlesOfParts>
    <vt:vector size="42" baseType="lpstr">
      <vt:lpstr>Arial</vt:lpstr>
      <vt:lpstr>Calibri</vt:lpstr>
      <vt:lpstr>Corbel</vt:lpstr>
      <vt:lpstr>Garamond</vt:lpstr>
      <vt:lpstr>Segoe Print</vt:lpstr>
      <vt:lpstr>Nature Illustration 16x9</vt:lpstr>
      <vt:lpstr>Basis</vt:lpstr>
      <vt:lpstr>Organic</vt:lpstr>
      <vt:lpstr>Group Project: 100W Solar Panel</vt:lpstr>
      <vt:lpstr>Table of Content</vt:lpstr>
      <vt:lpstr>Site Audit for Solar Panel</vt:lpstr>
      <vt:lpstr>Site Audit for Solar Panel: Layout with List</vt:lpstr>
      <vt:lpstr>Evaluating Your Site For Solar Energy</vt:lpstr>
      <vt:lpstr>Evaluating Your Site For Solar Energy</vt:lpstr>
      <vt:lpstr>Average Daily Solar Radiation Per Month</vt:lpstr>
      <vt:lpstr>PowerPoint Presentation</vt:lpstr>
      <vt:lpstr>PowerPoint Presentation</vt:lpstr>
      <vt:lpstr>Obstacle Survey</vt:lpstr>
      <vt:lpstr>Obstacle Survey</vt:lpstr>
      <vt:lpstr>Path of Sun Across the Sky</vt:lpstr>
      <vt:lpstr>Path of Sun Across the Sky</vt:lpstr>
      <vt:lpstr>PowerPoint Presentation</vt:lpstr>
      <vt:lpstr>- At the two equinoxes, the sun rises due east and sets due west.  At solar noon on the equinoxes, the altitude of the sun is 90 minus the local latitude. The spring equinox occurs on Mar 21st, and the fall equinox on Sept 21st.  - The winter solstice is the shortest day of the year and occurs on Dec 21st. On this day the sun will rise well to the south of east, and will set well to the south of west.  - The summer solstice is the longest day of the year and occurs on June 21st. On this day the sun will rise well to the north of east, and will set well to the north of west.  </vt:lpstr>
      <vt:lpstr>Obstacle Survey</vt:lpstr>
      <vt:lpstr>Obstacle Survey</vt:lpstr>
      <vt:lpstr>Sun Chart</vt:lpstr>
      <vt:lpstr>Solar Elevation and Azimuth Gage</vt:lpstr>
      <vt:lpstr>Determine where true south is</vt:lpstr>
      <vt:lpstr>Solar Noon Calendar</vt:lpstr>
      <vt:lpstr>Doing the Site Survey</vt:lpstr>
      <vt:lpstr>PowerPoint Presentation</vt:lpstr>
      <vt:lpstr>Measuring the azimuth angles</vt:lpstr>
      <vt:lpstr>Measuring the elevation angles</vt:lpstr>
      <vt:lpstr>Plot Points</vt:lpstr>
      <vt:lpstr>Sun Chart w/ Obstacle Horizon</vt:lpstr>
      <vt:lpstr>End Result</vt:lpstr>
      <vt:lpstr>End Result</vt:lpstr>
      <vt:lpstr>End Result </vt:lpstr>
      <vt:lpstr>Recourses </vt:lpstr>
      <vt:lpstr>Block Diagram of 100W Solar Panel</vt:lpstr>
      <vt:lpstr>PowerPoint Presentation</vt:lpstr>
      <vt:lpstr>Cody Fletcher</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2016-04-29T14:33:17Z</dcterms:created>
  <dcterms:modified xsi:type="dcterms:W3CDTF">2016-05-07T01:24:47Z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