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15" r:id="rId1"/>
  </p:sldMasterIdLst>
  <p:notesMasterIdLst>
    <p:notesMasterId r:id="rId42"/>
  </p:notesMasterIdLst>
  <p:sldIdLst>
    <p:sldId id="256" r:id="rId2"/>
    <p:sldId id="259" r:id="rId3"/>
    <p:sldId id="260" r:id="rId4"/>
    <p:sldId id="263" r:id="rId5"/>
    <p:sldId id="264" r:id="rId6"/>
    <p:sldId id="265" r:id="rId7"/>
    <p:sldId id="268" r:id="rId8"/>
    <p:sldId id="267" r:id="rId9"/>
    <p:sldId id="266"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8" r:id="rId29"/>
    <p:sldId id="287" r:id="rId30"/>
    <p:sldId id="289" r:id="rId31"/>
    <p:sldId id="290" r:id="rId32"/>
    <p:sldId id="291" r:id="rId33"/>
    <p:sldId id="293" r:id="rId34"/>
    <p:sldId id="292" r:id="rId35"/>
    <p:sldId id="294" r:id="rId36"/>
    <p:sldId id="295" r:id="rId37"/>
    <p:sldId id="296" r:id="rId38"/>
    <p:sldId id="297" r:id="rId39"/>
    <p:sldId id="298" r:id="rId40"/>
    <p:sldId id="299"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9" d="100"/>
          <a:sy n="59" d="100"/>
        </p:scale>
        <p:origin x="-72" y="-13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442408-79FB-4732-B240-0FA1488A5552}" type="datetimeFigureOut">
              <a:rPr lang="en-US" smtClean="0"/>
              <a:t>12/17/2015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D745A6-F3C1-40F2-A7C9-45784C82EEAE}" type="slidenum">
              <a:rPr lang="en-US" smtClean="0"/>
              <a:t>‹#›</a:t>
            </a:fld>
            <a:endParaRPr lang="en-US"/>
          </a:p>
        </p:txBody>
      </p:sp>
    </p:spTree>
    <p:extLst>
      <p:ext uri="{BB962C8B-B14F-4D97-AF65-F5344CB8AC3E}">
        <p14:creationId xmlns:p14="http://schemas.microsoft.com/office/powerpoint/2010/main" val="1838505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D745A6-F3C1-40F2-A7C9-45784C82EEAE}" type="slidenum">
              <a:rPr lang="en-US" smtClean="0"/>
              <a:t>1</a:t>
            </a:fld>
            <a:endParaRPr lang="en-US"/>
          </a:p>
        </p:txBody>
      </p:sp>
    </p:spTree>
    <p:extLst>
      <p:ext uri="{BB962C8B-B14F-4D97-AF65-F5344CB8AC3E}">
        <p14:creationId xmlns:p14="http://schemas.microsoft.com/office/powerpoint/2010/main" val="83124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67FC7D-E513-4078-98F8-109935E4FB5D}" type="datetime1">
              <a:rPr lang="en-US" smtClean="0"/>
              <a:t>12/17/2015</a:t>
            </a:fld>
            <a:endParaRPr lang="en-US"/>
          </a:p>
        </p:txBody>
      </p:sp>
      <p:sp>
        <p:nvSpPr>
          <p:cNvPr id="5" name="Footer Placeholder 4"/>
          <p:cNvSpPr>
            <a:spLocks noGrp="1"/>
          </p:cNvSpPr>
          <p:nvPr>
            <p:ph type="ftr" sz="quarter" idx="11"/>
          </p:nvPr>
        </p:nvSpPr>
        <p:spPr>
          <a:xfrm>
            <a:off x="5332412" y="5883275"/>
            <a:ext cx="4324044" cy="365125"/>
          </a:xfrm>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381491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59AE3F-FCB1-4196-B6FF-F510CCB0D6CA}" type="datetime1">
              <a:rPr lang="en-US" smtClean="0"/>
              <a:t>12/17/2015</a:t>
            </a:fld>
            <a:endParaRPr lang="en-US"/>
          </a:p>
        </p:txBody>
      </p:sp>
      <p:sp>
        <p:nvSpPr>
          <p:cNvPr id="6" name="Footer Placeholder 5"/>
          <p:cNvSpPr>
            <a:spLocks noGrp="1"/>
          </p:cNvSpPr>
          <p:nvPr>
            <p:ph type="ftr" sz="quarter" idx="11"/>
          </p:nvPr>
        </p:nvSpPr>
        <p:spPr/>
        <p:txBody>
          <a:bodyPr/>
          <a:lstStyle/>
          <a:p>
            <a:r>
              <a:rPr lang="en-US" smtClean="0"/>
              <a:t>EECT 112-50C Lab Notebook</a:t>
            </a:r>
            <a:endParaRPr lang="en-US"/>
          </a:p>
        </p:txBody>
      </p:sp>
      <p:sp>
        <p:nvSpPr>
          <p:cNvPr id="7" name="Slide Number Placeholder 6"/>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303045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95D2E9-6F0C-4F5B-83DD-71A302738ABC}"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49141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798E75-8268-4B9B-B212-5E5D572F81B1}"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1835426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901A30-20D5-48D3-B7F3-5CC3D0830D11}"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15660925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4905C2-C473-47B3-9171-655B7C525D5E}"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459494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40D625-771A-4D3F-BFC4-D19D792C6712}"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943554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52BC77-7221-4E78-8DFA-F013D3DDEE17}"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553871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A7AB55F-1131-4100-AFA8-BE2C7C8466B7}"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677464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lvl1pPr>
              <a:buClr>
                <a:schemeClr val="accent1">
                  <a:lumMod val="75000"/>
                </a:schemeClr>
              </a:buClr>
              <a:defRPr/>
            </a:lvl1pPr>
            <a:lvl2pPr>
              <a:buClr>
                <a:schemeClr val="accent1">
                  <a:lumMod val="75000"/>
                </a:schemeClr>
              </a:buClr>
              <a:defRPr/>
            </a:lvl2pPr>
            <a:lvl3pPr>
              <a:buClr>
                <a:schemeClr val="accent1">
                  <a:lumMod val="75000"/>
                </a:schemeClr>
              </a:buClr>
              <a:defRPr/>
            </a:lvl3pPr>
            <a:lvl4pPr>
              <a:buClr>
                <a:schemeClr val="accent1">
                  <a:lumMod val="75000"/>
                </a:schemeClr>
              </a:buClr>
              <a:defRPr/>
            </a:lvl4pPr>
            <a:lvl5pPr>
              <a:buClr>
                <a:schemeClr val="accent1">
                  <a:lumMod val="75000"/>
                </a:schemeClr>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EB13532-5E2D-4F27-87D1-38FF70B49EE9}"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3724114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4A8C94-1E92-43F9-838B-450E5BDB4915}" type="datetime1">
              <a:rPr lang="en-US" smtClean="0"/>
              <a:t>12/17/2015</a:t>
            </a:fld>
            <a:endParaRPr lang="en-US"/>
          </a:p>
        </p:txBody>
      </p:sp>
      <p:sp>
        <p:nvSpPr>
          <p:cNvPr id="5" name="Footer Placeholder 4"/>
          <p:cNvSpPr>
            <a:spLocks noGrp="1"/>
          </p:cNvSpPr>
          <p:nvPr>
            <p:ph type="ftr" sz="quarter" idx="11"/>
          </p:nvPr>
        </p:nvSpPr>
        <p:spPr/>
        <p:txBody>
          <a:bodyPr/>
          <a:lstStyle/>
          <a:p>
            <a:r>
              <a:rPr lang="en-US" smtClean="0"/>
              <a:t>EECT 112-50C Lab Notebook</a:t>
            </a:r>
            <a:endParaRPr lang="en-US"/>
          </a:p>
        </p:txBody>
      </p:sp>
      <p:sp>
        <p:nvSpPr>
          <p:cNvPr id="6" name="Slide Number Placeholder 5"/>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411323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9A409-3F4F-43C8-8DC1-90E0F718D350}" type="datetime1">
              <a:rPr lang="en-US" smtClean="0"/>
              <a:t>12/17/2015</a:t>
            </a:fld>
            <a:endParaRPr lang="en-US"/>
          </a:p>
        </p:txBody>
      </p:sp>
      <p:sp>
        <p:nvSpPr>
          <p:cNvPr id="6" name="Footer Placeholder 5"/>
          <p:cNvSpPr>
            <a:spLocks noGrp="1"/>
          </p:cNvSpPr>
          <p:nvPr>
            <p:ph type="ftr" sz="quarter" idx="11"/>
          </p:nvPr>
        </p:nvSpPr>
        <p:spPr/>
        <p:txBody>
          <a:bodyPr/>
          <a:lstStyle/>
          <a:p>
            <a:r>
              <a:rPr lang="en-US" smtClean="0"/>
              <a:t>EECT 112-50C Lab Notebook</a:t>
            </a:r>
            <a:endParaRPr lang="en-US"/>
          </a:p>
        </p:txBody>
      </p:sp>
      <p:sp>
        <p:nvSpPr>
          <p:cNvPr id="7" name="Slide Number Placeholder 6"/>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259664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buClr>
                <a:schemeClr val="accent1">
                  <a:lumMod val="75000"/>
                </a:schemeClr>
              </a:buClr>
              <a:defRPr sz="1800"/>
            </a:lvl1pPr>
            <a:lvl2pPr>
              <a:buClr>
                <a:schemeClr val="accent1">
                  <a:lumMod val="75000"/>
                </a:schemeClr>
              </a:buClr>
              <a:defRPr sz="1600"/>
            </a:lvl2pPr>
            <a:lvl3pPr>
              <a:buClr>
                <a:schemeClr val="accent1">
                  <a:lumMod val="75000"/>
                </a:schemeClr>
              </a:buClr>
              <a:defRPr sz="1400"/>
            </a:lvl3pPr>
            <a:lvl4pPr>
              <a:buClr>
                <a:schemeClr val="accent1">
                  <a:lumMod val="75000"/>
                </a:schemeClr>
              </a:buClr>
              <a:defRPr sz="1200"/>
            </a:lvl4pPr>
            <a:lvl5pPr>
              <a:buClr>
                <a:schemeClr val="accent1">
                  <a:lumMod val="75000"/>
                </a:schemeClr>
              </a:buCl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AC47873-323C-4AE7-963D-1C17CF830F67}" type="datetime1">
              <a:rPr lang="en-US" smtClean="0"/>
              <a:t>12/17/2015</a:t>
            </a:fld>
            <a:endParaRPr lang="en-US"/>
          </a:p>
        </p:txBody>
      </p:sp>
      <p:sp>
        <p:nvSpPr>
          <p:cNvPr id="8" name="Footer Placeholder 7"/>
          <p:cNvSpPr>
            <a:spLocks noGrp="1"/>
          </p:cNvSpPr>
          <p:nvPr>
            <p:ph type="ftr" sz="quarter" idx="11"/>
          </p:nvPr>
        </p:nvSpPr>
        <p:spPr/>
        <p:txBody>
          <a:bodyPr/>
          <a:lstStyle/>
          <a:p>
            <a:r>
              <a:rPr lang="en-US" smtClean="0"/>
              <a:t>EECT 112-50C Lab Notebook</a:t>
            </a:r>
            <a:endParaRPr lang="en-US"/>
          </a:p>
        </p:txBody>
      </p:sp>
      <p:sp>
        <p:nvSpPr>
          <p:cNvPr id="9" name="Slide Number Placeholder 8"/>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914416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61F9CB-B936-46EF-B5E5-C7F843466257}" type="datetime1">
              <a:rPr lang="en-US" smtClean="0"/>
              <a:t>12/17/2015</a:t>
            </a:fld>
            <a:endParaRPr lang="en-US"/>
          </a:p>
        </p:txBody>
      </p:sp>
      <p:sp>
        <p:nvSpPr>
          <p:cNvPr id="4" name="Footer Placeholder 3"/>
          <p:cNvSpPr>
            <a:spLocks noGrp="1"/>
          </p:cNvSpPr>
          <p:nvPr>
            <p:ph type="ftr" sz="quarter" idx="11"/>
          </p:nvPr>
        </p:nvSpPr>
        <p:spPr/>
        <p:txBody>
          <a:bodyPr/>
          <a:lstStyle/>
          <a:p>
            <a:r>
              <a:rPr lang="en-US" smtClean="0"/>
              <a:t>EECT 112-50C Lab Notebook</a:t>
            </a:r>
            <a:endParaRPr lang="en-US"/>
          </a:p>
        </p:txBody>
      </p:sp>
      <p:sp>
        <p:nvSpPr>
          <p:cNvPr id="5" name="Slide Number Placeholder 4"/>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152838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5683A4-9DB5-4BFD-AE1D-FA8CB32862A6}" type="datetime1">
              <a:rPr lang="en-US" smtClean="0"/>
              <a:t>12/17/2015</a:t>
            </a:fld>
            <a:endParaRPr lang="en-US"/>
          </a:p>
        </p:txBody>
      </p:sp>
      <p:sp>
        <p:nvSpPr>
          <p:cNvPr id="3" name="Footer Placeholder 2"/>
          <p:cNvSpPr>
            <a:spLocks noGrp="1"/>
          </p:cNvSpPr>
          <p:nvPr>
            <p:ph type="ftr" sz="quarter" idx="11"/>
          </p:nvPr>
        </p:nvSpPr>
        <p:spPr/>
        <p:txBody>
          <a:bodyPr/>
          <a:lstStyle/>
          <a:p>
            <a:r>
              <a:rPr lang="en-US" smtClean="0"/>
              <a:t>EECT 112-50C Lab Notebook</a:t>
            </a:r>
            <a:endParaRPr lang="en-US"/>
          </a:p>
        </p:txBody>
      </p:sp>
      <p:sp>
        <p:nvSpPr>
          <p:cNvPr id="4" name="Slide Number Placeholder 3"/>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256653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8F9523-7090-4D02-A6F5-A4CFD5D45F16}" type="datetime1">
              <a:rPr lang="en-US" smtClean="0"/>
              <a:t>12/17/2015</a:t>
            </a:fld>
            <a:endParaRPr lang="en-US"/>
          </a:p>
        </p:txBody>
      </p:sp>
      <p:sp>
        <p:nvSpPr>
          <p:cNvPr id="6" name="Footer Placeholder 5"/>
          <p:cNvSpPr>
            <a:spLocks noGrp="1"/>
          </p:cNvSpPr>
          <p:nvPr>
            <p:ph type="ftr" sz="quarter" idx="11"/>
          </p:nvPr>
        </p:nvSpPr>
        <p:spPr/>
        <p:txBody>
          <a:bodyPr/>
          <a:lstStyle/>
          <a:p>
            <a:r>
              <a:rPr lang="en-US" smtClean="0"/>
              <a:t>EECT 112-50C Lab Notebook</a:t>
            </a:r>
            <a:endParaRPr lang="en-US"/>
          </a:p>
        </p:txBody>
      </p:sp>
      <p:sp>
        <p:nvSpPr>
          <p:cNvPr id="7" name="Slide Number Placeholder 6"/>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3896550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C97A15-F42F-4134-9856-D897E8F89420}" type="datetime1">
              <a:rPr lang="en-US" smtClean="0"/>
              <a:t>12/17/2015</a:t>
            </a:fld>
            <a:endParaRPr lang="en-US"/>
          </a:p>
        </p:txBody>
      </p:sp>
      <p:sp>
        <p:nvSpPr>
          <p:cNvPr id="6" name="Footer Placeholder 5"/>
          <p:cNvSpPr>
            <a:spLocks noGrp="1"/>
          </p:cNvSpPr>
          <p:nvPr>
            <p:ph type="ftr" sz="quarter" idx="11"/>
          </p:nvPr>
        </p:nvSpPr>
        <p:spPr/>
        <p:txBody>
          <a:bodyPr/>
          <a:lstStyle/>
          <a:p>
            <a:r>
              <a:rPr lang="en-US" smtClean="0"/>
              <a:t>EECT 112-50C Lab Notebook</a:t>
            </a:r>
            <a:endParaRPr lang="en-US"/>
          </a:p>
        </p:txBody>
      </p:sp>
      <p:sp>
        <p:nvSpPr>
          <p:cNvPr id="7" name="Slide Number Placeholder 6"/>
          <p:cNvSpPr>
            <a:spLocks noGrp="1"/>
          </p:cNvSpPr>
          <p:nvPr>
            <p:ph type="sldNum" sz="quarter" idx="12"/>
          </p:nvPr>
        </p:nvSpPr>
        <p:spPr/>
        <p:txBody>
          <a:bodyPr/>
          <a:lstStyle/>
          <a:p>
            <a:fld id="{EAEE08C2-5332-45EF-A30E-5440FD46D327}" type="slidenum">
              <a:rPr lang="en-US" smtClean="0"/>
              <a:t>‹#›</a:t>
            </a:fld>
            <a:endParaRPr lang="en-US"/>
          </a:p>
        </p:txBody>
      </p:sp>
    </p:spTree>
    <p:extLst>
      <p:ext uri="{BB962C8B-B14F-4D97-AF65-F5344CB8AC3E}">
        <p14:creationId xmlns:p14="http://schemas.microsoft.com/office/powerpoint/2010/main" val="2574370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B3A2239-CEB6-474E-B65B-35BA859B794B}" type="datetime1">
              <a:rPr lang="en-US" smtClean="0"/>
              <a:t>12/17/2015</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en-US" smtClean="0"/>
              <a:t>EECT 112-50C Lab Notebook</a:t>
            </a:r>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AEE08C2-5332-45EF-A30E-5440FD46D327}" type="slidenum">
              <a:rPr lang="en-US" smtClean="0"/>
              <a:t>‹#›</a:t>
            </a:fld>
            <a:endParaRPr lang="en-US"/>
          </a:p>
        </p:txBody>
      </p:sp>
    </p:spTree>
    <p:extLst>
      <p:ext uri="{BB962C8B-B14F-4D97-AF65-F5344CB8AC3E}">
        <p14:creationId xmlns:p14="http://schemas.microsoft.com/office/powerpoint/2010/main" val="382739784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 id="2147483832" r:id="rId17"/>
  </p:sldLayoutIdLst>
  <p:hf hd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EECT 112-50C Lab Notebook</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DIGITAL FUNDAMENTALS</a:t>
            </a:r>
          </a:p>
          <a:p>
            <a:r>
              <a:rPr lang="en-US" dirty="0" smtClean="0"/>
              <a:t>Fall 2015</a:t>
            </a:r>
          </a:p>
          <a:p>
            <a:r>
              <a:rPr lang="en-US" dirty="0" smtClean="0"/>
              <a:t>Ivan Cervantes</a:t>
            </a:r>
          </a:p>
          <a:p>
            <a:r>
              <a:rPr lang="en-US" dirty="0" smtClean="0"/>
              <a:t>12</a:t>
            </a:r>
            <a:r>
              <a:rPr lang="en-US" dirty="0" smtClean="0"/>
              <a:t>-17-15</a:t>
            </a:r>
            <a:endParaRPr lang="en-US" dirty="0" smtClean="0"/>
          </a:p>
          <a:p>
            <a:endParaRPr lang="en-US" dirty="0"/>
          </a:p>
        </p:txBody>
      </p:sp>
    </p:spTree>
    <p:extLst>
      <p:ext uri="{BB962C8B-B14F-4D97-AF65-F5344CB8AC3E}">
        <p14:creationId xmlns:p14="http://schemas.microsoft.com/office/powerpoint/2010/main" val="1175242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a:bodyPr>
          <a:lstStyle/>
          <a:p>
            <a:r>
              <a:rPr lang="en-US" sz="7200" dirty="0" smtClean="0"/>
              <a:t>Lab </a:t>
            </a:r>
            <a:r>
              <a:rPr lang="en-US" sz="7200" dirty="0" smtClean="0"/>
              <a:t>2 </a:t>
            </a:r>
            <a:r>
              <a:rPr lang="en-US" sz="7200" dirty="0" smtClean="0"/>
              <a:t>– </a:t>
            </a:r>
            <a:r>
              <a:rPr lang="en-US" sz="7200" dirty="0" smtClean="0"/>
              <a:t>NAND Alternative</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10</a:t>
            </a:fld>
            <a:endParaRPr lang="en-US" dirty="0"/>
          </a:p>
        </p:txBody>
      </p:sp>
    </p:spTree>
    <p:extLst>
      <p:ext uri="{BB962C8B-B14F-4D97-AF65-F5344CB8AC3E}">
        <p14:creationId xmlns:p14="http://schemas.microsoft.com/office/powerpoint/2010/main" val="3185281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2 – NAND </a:t>
            </a:r>
            <a:r>
              <a:rPr lang="en-US" dirty="0" smtClean="0"/>
              <a:t>Alternative</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pPr marL="914400" lvl="2" indent="0">
              <a:buNone/>
            </a:pPr>
            <a:r>
              <a:rPr lang="en-US" dirty="0" smtClean="0"/>
              <a:t>add</a:t>
            </a:r>
            <a:r>
              <a:rPr lang="en-US" dirty="0"/>
              <a:t> </a:t>
            </a:r>
            <a:r>
              <a:rPr lang="en-US" u="sng" dirty="0"/>
              <a:t>INVERT</a:t>
            </a:r>
            <a:r>
              <a:rPr lang="en-US" dirty="0"/>
              <a:t> circuit to Lab 1 to confirm operation of </a:t>
            </a:r>
            <a:r>
              <a:rPr lang="en-US" u="sng" dirty="0"/>
              <a:t>AOI logic</a:t>
            </a:r>
            <a:r>
              <a:rPr lang="en-US" dirty="0"/>
              <a:t> (from Multisim last week) using Elvis II+ proto boards.  Students can find the information to hook up the chips online but </a:t>
            </a:r>
            <a:r>
              <a:rPr lang="en-US" u="sng" dirty="0"/>
              <a:t>datasheets are in this Class Session folder for the AND </a:t>
            </a:r>
            <a:r>
              <a:rPr lang="en-US" u="sng" dirty="0" err="1"/>
              <a:t>and</a:t>
            </a:r>
            <a:r>
              <a:rPr lang="en-US" u="sng" dirty="0"/>
              <a:t> OR gates</a:t>
            </a:r>
            <a:r>
              <a:rPr lang="en-US" dirty="0"/>
              <a:t>.  The lab results will validate the Multisim results.  Take voltage measurements while driving the LED "on" and "off" and </a:t>
            </a:r>
            <a:r>
              <a:rPr lang="en-US" dirty="0" err="1"/>
              <a:t>verifiy</a:t>
            </a:r>
            <a:r>
              <a:rPr lang="en-US" dirty="0"/>
              <a:t> all combinations of inputs with expected outputs.  Also take pictures of the circuit when LED is ON and of DMM while measuring output voltage while LED is ON and OFF.  Students help each other use Multisim and Elvis to promote teamwork</a:t>
            </a:r>
            <a:r>
              <a:rPr lang="en-US" dirty="0" smtClean="0"/>
              <a:t>.</a:t>
            </a:r>
            <a:endParaRPr lang="en-US" dirty="0" smtClean="0"/>
          </a:p>
          <a:p>
            <a:r>
              <a:rPr lang="en-US" dirty="0" smtClean="0"/>
              <a:t>Equipment and Material</a:t>
            </a:r>
          </a:p>
          <a:p>
            <a:pPr marL="914400" lvl="2" indent="0">
              <a:buNone/>
            </a:pPr>
            <a:r>
              <a:rPr lang="en-US" dirty="0" smtClean="0"/>
              <a:t>B</a:t>
            </a:r>
            <a:r>
              <a:rPr lang="en-US" dirty="0" smtClean="0"/>
              <a:t>readboard, </a:t>
            </a:r>
            <a:r>
              <a:rPr lang="en-US" dirty="0" smtClean="0"/>
              <a:t>jumper wires, </a:t>
            </a:r>
            <a:r>
              <a:rPr lang="en-US" dirty="0" smtClean="0"/>
              <a:t>Digital Multimeter, Chips: 74ls00, 74ls02</a:t>
            </a:r>
            <a:r>
              <a:rPr lang="en-US" sz="2000" dirty="0" smtClean="0"/>
              <a:t>	</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11</a:t>
            </a:fld>
            <a:endParaRPr lang="en-US" dirty="0"/>
          </a:p>
        </p:txBody>
      </p:sp>
    </p:spTree>
    <p:extLst>
      <p:ext uri="{BB962C8B-B14F-4D97-AF65-F5344CB8AC3E}">
        <p14:creationId xmlns:p14="http://schemas.microsoft.com/office/powerpoint/2010/main" val="2028254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2 – NAND Alternative</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pPr algn="ctr"/>
            <a:endParaRPr lang="en-US" u="sng" dirty="0"/>
          </a:p>
          <a:p>
            <a:pPr marL="0" indent="0" algn="ctr">
              <a:buNone/>
            </a:pPr>
            <a:r>
              <a:rPr lang="en-US" dirty="0" smtClean="0"/>
              <a:t>Made a multisim schematic in class to demonstrate how AND </a:t>
            </a:r>
            <a:r>
              <a:rPr lang="en-US" dirty="0" err="1" smtClean="0"/>
              <a:t>and</a:t>
            </a:r>
            <a:r>
              <a:rPr lang="en-US" dirty="0" smtClean="0"/>
              <a:t> OR gates work.</a:t>
            </a:r>
          </a:p>
          <a:p>
            <a:r>
              <a:rPr lang="en-US" dirty="0" smtClean="0"/>
              <a:t>Created and excel spreadsheet to keep track of the voltage measurements</a:t>
            </a:r>
          </a:p>
          <a:p>
            <a:r>
              <a:rPr lang="en-US" dirty="0" smtClean="0"/>
              <a:t>Gathered the necessary components to measure the lab</a:t>
            </a:r>
          </a:p>
          <a:p>
            <a:r>
              <a:rPr lang="en-US" dirty="0" smtClean="0"/>
              <a:t>Build the circuit and tested the circuit using the multimeter</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12</a:t>
            </a:fld>
            <a:endParaRPr lang="en-US" dirty="0"/>
          </a:p>
        </p:txBody>
      </p:sp>
    </p:spTree>
    <p:extLst>
      <p:ext uri="{BB962C8B-B14F-4D97-AF65-F5344CB8AC3E}">
        <p14:creationId xmlns:p14="http://schemas.microsoft.com/office/powerpoint/2010/main" val="3277205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13</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255" y="1117934"/>
            <a:ext cx="8724900" cy="529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663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14</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384" y="1890461"/>
            <a:ext cx="5233976" cy="374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7032" y="1441282"/>
            <a:ext cx="5420625" cy="463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0003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15</a:t>
            </a:fld>
            <a:endParaRPr lang="en-US" dirty="0"/>
          </a:p>
        </p:txBody>
      </p:sp>
      <p:pic>
        <p:nvPicPr>
          <p:cNvPr id="6147" name="Picture 3" descr="C:\Users\Ivan Cervantes\Desktop\Pics\144502912889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8719" y="491039"/>
            <a:ext cx="7735302" cy="5801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5849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a:bodyPr>
          <a:lstStyle/>
          <a:p>
            <a:r>
              <a:rPr lang="en-US" dirty="0"/>
              <a:t>Lab 2 – NAND Alternative</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learned how the logic behind NAND gates and NOR gates. I read their data sheets online to figure out how to set them up in a circuit.</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16</a:t>
            </a:fld>
            <a:endParaRPr lang="en-US" dirty="0"/>
          </a:p>
        </p:txBody>
      </p:sp>
    </p:spTree>
    <p:extLst>
      <p:ext uri="{BB962C8B-B14F-4D97-AF65-F5344CB8AC3E}">
        <p14:creationId xmlns:p14="http://schemas.microsoft.com/office/powerpoint/2010/main" val="9483152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a:bodyPr>
          <a:lstStyle/>
          <a:p>
            <a:r>
              <a:rPr lang="en-US" sz="7200" dirty="0" smtClean="0"/>
              <a:t>Lab </a:t>
            </a:r>
            <a:r>
              <a:rPr lang="en-US" sz="7200" dirty="0"/>
              <a:t>3</a:t>
            </a:r>
            <a:r>
              <a:rPr lang="en-US" sz="7200" dirty="0" smtClean="0"/>
              <a:t> </a:t>
            </a:r>
            <a:r>
              <a:rPr lang="en-US" sz="7200" dirty="0" smtClean="0"/>
              <a:t>– </a:t>
            </a:r>
            <a:r>
              <a:rPr lang="en-US" sz="7200" dirty="0" smtClean="0"/>
              <a:t>Car Alarm</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17</a:t>
            </a:fld>
            <a:endParaRPr lang="en-US" dirty="0"/>
          </a:p>
        </p:txBody>
      </p:sp>
    </p:spTree>
    <p:extLst>
      <p:ext uri="{BB962C8B-B14F-4D97-AF65-F5344CB8AC3E}">
        <p14:creationId xmlns:p14="http://schemas.microsoft.com/office/powerpoint/2010/main" val="41704101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3 – Car Alarm</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pPr marL="914400" lvl="2" indent="0">
              <a:buNone/>
            </a:pPr>
            <a:r>
              <a:rPr lang="en-US" dirty="0" smtClean="0"/>
              <a:t>The objective of the midterm was to design a car alarm that goes off when certain scenarios are met</a:t>
            </a:r>
            <a:endParaRPr lang="en-US" dirty="0" smtClean="0"/>
          </a:p>
          <a:p>
            <a:r>
              <a:rPr lang="en-US" dirty="0" smtClean="0"/>
              <a:t>Equipment and Material</a:t>
            </a:r>
          </a:p>
          <a:p>
            <a:pPr marL="914400" lvl="2" indent="0">
              <a:buNone/>
            </a:pPr>
            <a:r>
              <a:rPr lang="en-US" dirty="0" smtClean="0"/>
              <a:t>B</a:t>
            </a:r>
            <a:r>
              <a:rPr lang="en-US" dirty="0" smtClean="0"/>
              <a:t>readboard, </a:t>
            </a:r>
            <a:r>
              <a:rPr lang="en-US" dirty="0" smtClean="0"/>
              <a:t>jumper wires, </a:t>
            </a:r>
            <a:r>
              <a:rPr lang="en-US" dirty="0" smtClean="0"/>
              <a:t>Digital Multimeter, Chips: 74LS00D, 74ls08D, 74LS32D, 74LS04N</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18</a:t>
            </a:fld>
            <a:endParaRPr lang="en-US" dirty="0"/>
          </a:p>
        </p:txBody>
      </p:sp>
    </p:spTree>
    <p:extLst>
      <p:ext uri="{BB962C8B-B14F-4D97-AF65-F5344CB8AC3E}">
        <p14:creationId xmlns:p14="http://schemas.microsoft.com/office/powerpoint/2010/main" val="4246644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3 – Car Alarm</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r>
              <a:rPr lang="en-US" dirty="0" smtClean="0"/>
              <a:t>Made a multisim schematic to figure out how to properly wire the chips</a:t>
            </a:r>
            <a:endParaRPr lang="en-US" dirty="0"/>
          </a:p>
          <a:p>
            <a:r>
              <a:rPr lang="en-US" dirty="0" smtClean="0"/>
              <a:t>Gathered the necessary components to measure the lab</a:t>
            </a:r>
          </a:p>
          <a:p>
            <a:r>
              <a:rPr lang="en-US" dirty="0" smtClean="0"/>
              <a:t>Build the circuit and tested the circuit using the multimeter</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19</a:t>
            </a:fld>
            <a:endParaRPr lang="en-US" dirty="0"/>
          </a:p>
        </p:txBody>
      </p:sp>
    </p:spTree>
    <p:extLst>
      <p:ext uri="{BB962C8B-B14F-4D97-AF65-F5344CB8AC3E}">
        <p14:creationId xmlns:p14="http://schemas.microsoft.com/office/powerpoint/2010/main" val="1327226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a:xfrm>
            <a:off x="1436184" y="2207741"/>
            <a:ext cx="10018713" cy="3937686"/>
          </a:xfrm>
        </p:spPr>
        <p:txBody>
          <a:bodyPr>
            <a:normAutofit fontScale="85000" lnSpcReduction="10000"/>
          </a:bodyPr>
          <a:lstStyle/>
          <a:p>
            <a:pPr marL="0" indent="0">
              <a:buNone/>
            </a:pPr>
            <a:r>
              <a:rPr lang="en-US" dirty="0"/>
              <a:t>Lab 1 – AND, OR					</a:t>
            </a:r>
            <a:r>
              <a:rPr lang="en-US" dirty="0" smtClean="0"/>
              <a:t>                                                                                                                       3</a:t>
            </a:r>
            <a:endParaRPr lang="en-US" dirty="0"/>
          </a:p>
          <a:p>
            <a:pPr marL="0" indent="0">
              <a:buNone/>
            </a:pPr>
            <a:r>
              <a:rPr lang="en-US" dirty="0"/>
              <a:t>Lab 2 – NAND Alternative				</a:t>
            </a:r>
            <a:r>
              <a:rPr lang="en-US" dirty="0" smtClean="0"/>
              <a:t>											</a:t>
            </a:r>
            <a:r>
              <a:rPr lang="en-US" dirty="0"/>
              <a:t> </a:t>
            </a:r>
            <a:r>
              <a:rPr lang="en-US" dirty="0" smtClean="0"/>
              <a:t>       </a:t>
            </a:r>
            <a:r>
              <a:rPr lang="en-US" dirty="0" smtClean="0"/>
              <a:t>10</a:t>
            </a:r>
            <a:endParaRPr lang="en-US" dirty="0"/>
          </a:p>
          <a:p>
            <a:pPr marL="0" indent="0">
              <a:buNone/>
            </a:pPr>
            <a:r>
              <a:rPr lang="en-US" dirty="0"/>
              <a:t>Lab 3 – Car Alarm					</a:t>
            </a:r>
            <a:r>
              <a:rPr lang="en-US" dirty="0" smtClean="0"/>
              <a:t>													13</a:t>
            </a:r>
            <a:endParaRPr lang="en-US" dirty="0"/>
          </a:p>
          <a:p>
            <a:pPr marL="0" indent="0">
              <a:buNone/>
            </a:pPr>
            <a:r>
              <a:rPr lang="en-US" dirty="0"/>
              <a:t>Lab 4 – NAND SR Latch				</a:t>
            </a:r>
            <a:r>
              <a:rPr lang="en-US" dirty="0" smtClean="0"/>
              <a:t>											        18</a:t>
            </a:r>
            <a:endParaRPr lang="en-US" dirty="0"/>
          </a:p>
          <a:p>
            <a:pPr marL="0" indent="0">
              <a:buNone/>
            </a:pPr>
            <a:r>
              <a:rPr lang="en-US" dirty="0"/>
              <a:t>Lab 5 – Binary to 7-Segment Counter (hardware)		</a:t>
            </a:r>
            <a:r>
              <a:rPr lang="en-US" dirty="0" smtClean="0"/>
              <a:t>							        24</a:t>
            </a:r>
            <a:endParaRPr lang="en-US" dirty="0"/>
          </a:p>
          <a:p>
            <a:pPr marL="0" indent="0">
              <a:buNone/>
            </a:pPr>
            <a:r>
              <a:rPr lang="en-US" dirty="0"/>
              <a:t>Lab </a:t>
            </a:r>
            <a:r>
              <a:rPr lang="en-US" dirty="0" smtClean="0"/>
              <a:t>6 </a:t>
            </a:r>
            <a:r>
              <a:rPr lang="en-US" dirty="0"/>
              <a:t>– BASIC Stamp LED </a:t>
            </a:r>
            <a:r>
              <a:rPr lang="en-US" dirty="0" smtClean="0"/>
              <a:t>Flasher and Sensor/Heater</a:t>
            </a:r>
            <a:r>
              <a:rPr lang="en-US" dirty="0"/>
              <a:t>			</a:t>
            </a:r>
            <a:r>
              <a:rPr lang="en-US" dirty="0" smtClean="0"/>
              <a:t>				</a:t>
            </a:r>
            <a:r>
              <a:rPr lang="en-US" dirty="0"/>
              <a:t> </a:t>
            </a:r>
            <a:r>
              <a:rPr lang="en-US" dirty="0" smtClean="0"/>
              <a:t>                </a:t>
            </a:r>
            <a:r>
              <a:rPr lang="en-US" dirty="0" smtClean="0"/>
              <a:t>29</a:t>
            </a:r>
          </a:p>
          <a:p>
            <a:pPr marL="0" indent="0">
              <a:buNone/>
            </a:pPr>
            <a:r>
              <a:rPr lang="en-US" dirty="0" smtClean="0"/>
              <a:t>Lab </a:t>
            </a:r>
            <a:r>
              <a:rPr lang="en-US" dirty="0"/>
              <a:t>7 – BASIC Stamp Binary Counter (software)		</a:t>
            </a:r>
            <a:r>
              <a:rPr lang="en-US" dirty="0" smtClean="0"/>
              <a:t>								        </a:t>
            </a:r>
            <a:r>
              <a:rPr lang="en-US" dirty="0" smtClean="0"/>
              <a:t>42</a:t>
            </a:r>
            <a:endParaRPr lang="en-US" dirty="0" smtClean="0"/>
          </a:p>
        </p:txBody>
      </p:sp>
      <p:sp>
        <p:nvSpPr>
          <p:cNvPr id="4"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5"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a:t>
            </a:fld>
            <a:endParaRPr lang="en-US" dirty="0"/>
          </a:p>
        </p:txBody>
      </p:sp>
    </p:spTree>
    <p:extLst>
      <p:ext uri="{BB962C8B-B14F-4D97-AF65-F5344CB8AC3E}">
        <p14:creationId xmlns:p14="http://schemas.microsoft.com/office/powerpoint/2010/main" val="1729914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20</a:t>
            </a:fld>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569" y="833688"/>
            <a:ext cx="10939462" cy="5606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36069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21</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604084" cy="3290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1571" y="1"/>
            <a:ext cx="5010429" cy="32886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7177" y="3524501"/>
            <a:ext cx="4061159" cy="2520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79332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22</a:t>
            </a:fld>
            <a:endParaRPr lang="en-US" dirty="0"/>
          </a:p>
        </p:txBody>
      </p:sp>
      <p:pic>
        <p:nvPicPr>
          <p:cNvPr id="9219" name="Picture 3" descr="C:\Users\Ivan Cervantes\Desktop\Pics\144504510937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4761" y="330619"/>
            <a:ext cx="7975934" cy="5981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94924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a:bodyPr>
          <a:lstStyle/>
          <a:p>
            <a:r>
              <a:rPr lang="en-US" dirty="0"/>
              <a:t>Lab 3 – Car Alarm</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built a basic car alarm using one chip and made a multisim schematic to simulate it.</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23</a:t>
            </a:fld>
            <a:endParaRPr lang="en-US" dirty="0"/>
          </a:p>
        </p:txBody>
      </p:sp>
    </p:spTree>
    <p:extLst>
      <p:ext uri="{BB962C8B-B14F-4D97-AF65-F5344CB8AC3E}">
        <p14:creationId xmlns:p14="http://schemas.microsoft.com/office/powerpoint/2010/main" val="32176803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fontScale="90000"/>
          </a:bodyPr>
          <a:lstStyle/>
          <a:p>
            <a:r>
              <a:rPr lang="en-US" sz="7200" dirty="0" smtClean="0"/>
              <a:t>Lab </a:t>
            </a:r>
            <a:r>
              <a:rPr lang="en-US" sz="7200" dirty="0"/>
              <a:t>5</a:t>
            </a:r>
            <a:r>
              <a:rPr lang="en-US" sz="7200" dirty="0" smtClean="0"/>
              <a:t> </a:t>
            </a:r>
            <a:r>
              <a:rPr lang="en-US" sz="7200" dirty="0" smtClean="0"/>
              <a:t>– </a:t>
            </a:r>
            <a:r>
              <a:rPr lang="en-US" sz="7200" dirty="0" smtClean="0"/>
              <a:t>Binary Seven Segment Counter</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24</a:t>
            </a:fld>
            <a:endParaRPr lang="en-US" dirty="0"/>
          </a:p>
        </p:txBody>
      </p:sp>
    </p:spTree>
    <p:extLst>
      <p:ext uri="{BB962C8B-B14F-4D97-AF65-F5344CB8AC3E}">
        <p14:creationId xmlns:p14="http://schemas.microsoft.com/office/powerpoint/2010/main" val="1402659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5 – Binary Seven Segment Counter</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pPr marL="914400" lvl="2" indent="0">
              <a:buNone/>
            </a:pPr>
            <a:r>
              <a:rPr lang="en-US" dirty="0"/>
              <a:t>Used breadboard, variable power supply, clip leads, DMM to measure supply voltage, built </a:t>
            </a:r>
            <a:r>
              <a:rPr lang="en-US" u="sng" dirty="0"/>
              <a:t>NAND SR latch</a:t>
            </a:r>
            <a:r>
              <a:rPr lang="en-US" dirty="0"/>
              <a:t> using dip switches and pull up resistors. Used LED for output.  Used 2 channel scope to show both traces like in Multisim. The circuit picks one state or the other; no oscillations.  However, the same output does not go active every time power is </a:t>
            </a:r>
            <a:r>
              <a:rPr lang="en-US" dirty="0" err="1"/>
              <a:t>applied.</a:t>
            </a:r>
            <a:r>
              <a:rPr lang="en-US" dirty="0" err="1" smtClean="0"/>
              <a:t>Equipment</a:t>
            </a:r>
            <a:r>
              <a:rPr lang="en-US" dirty="0" smtClean="0"/>
              <a:t> </a:t>
            </a:r>
            <a:r>
              <a:rPr lang="en-US" dirty="0" smtClean="0"/>
              <a:t>and Material</a:t>
            </a:r>
          </a:p>
          <a:p>
            <a:pPr marL="914400" lvl="2" indent="0">
              <a:buNone/>
            </a:pPr>
            <a:r>
              <a:rPr lang="en-US" dirty="0" smtClean="0"/>
              <a:t>B</a:t>
            </a:r>
            <a:r>
              <a:rPr lang="en-US" dirty="0" smtClean="0"/>
              <a:t>readboard, </a:t>
            </a:r>
            <a:r>
              <a:rPr lang="en-US" dirty="0" smtClean="0"/>
              <a:t>jumper wires, </a:t>
            </a:r>
            <a:r>
              <a:rPr lang="en-US" dirty="0" smtClean="0"/>
              <a:t>Digital Multimeter, </a:t>
            </a:r>
            <a:r>
              <a:rPr lang="en-US" dirty="0" err="1" smtClean="0"/>
              <a:t>Nand</a:t>
            </a:r>
            <a:r>
              <a:rPr lang="en-US" dirty="0" smtClean="0"/>
              <a:t> SR latch</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25</a:t>
            </a:fld>
            <a:endParaRPr lang="en-US" dirty="0"/>
          </a:p>
        </p:txBody>
      </p:sp>
    </p:spTree>
    <p:extLst>
      <p:ext uri="{BB962C8B-B14F-4D97-AF65-F5344CB8AC3E}">
        <p14:creationId xmlns:p14="http://schemas.microsoft.com/office/powerpoint/2010/main" val="4699043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5 – Binary Seven Segment Counter</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r>
              <a:rPr lang="en-US" dirty="0" smtClean="0"/>
              <a:t>Made a multisim schematic to figure out how to properly wire the chips</a:t>
            </a:r>
            <a:endParaRPr lang="en-US" dirty="0"/>
          </a:p>
          <a:p>
            <a:r>
              <a:rPr lang="en-US" dirty="0" smtClean="0"/>
              <a:t>Gathered the necessary components to measure the lab</a:t>
            </a:r>
          </a:p>
          <a:p>
            <a:r>
              <a:rPr lang="en-US" dirty="0" smtClean="0"/>
              <a:t>Build the circuit and tested the circuit using the multimeter</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26</a:t>
            </a:fld>
            <a:endParaRPr lang="en-US" dirty="0"/>
          </a:p>
        </p:txBody>
      </p:sp>
    </p:spTree>
    <p:extLst>
      <p:ext uri="{BB962C8B-B14F-4D97-AF65-F5344CB8AC3E}">
        <p14:creationId xmlns:p14="http://schemas.microsoft.com/office/powerpoint/2010/main" val="23980555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27</a:t>
            </a:fld>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9657" y="182980"/>
            <a:ext cx="8541668" cy="6235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11901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28</a:t>
            </a:fld>
            <a:endParaRPr lang="en-US" dirty="0"/>
          </a:p>
        </p:txBody>
      </p:sp>
      <p:pic>
        <p:nvPicPr>
          <p:cNvPr id="11266" name="Picture 2" descr="C:\Users\Ivan Cervantes\Desktop\Pics\14468639904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138274" y="-702853"/>
            <a:ext cx="6027790" cy="8037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9671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a:bodyPr>
          <a:lstStyle/>
          <a:p>
            <a:r>
              <a:rPr lang="en-US" dirty="0"/>
              <a:t>Lab 5 – Binary Seven Segment Counter</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built a basic seven segment counter using an NAND SR latch.</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29</a:t>
            </a:fld>
            <a:endParaRPr lang="en-US" dirty="0"/>
          </a:p>
        </p:txBody>
      </p:sp>
    </p:spTree>
    <p:extLst>
      <p:ext uri="{BB962C8B-B14F-4D97-AF65-F5344CB8AC3E}">
        <p14:creationId xmlns:p14="http://schemas.microsoft.com/office/powerpoint/2010/main" val="3960591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a:bodyPr>
          <a:lstStyle/>
          <a:p>
            <a:r>
              <a:rPr lang="en-US" sz="7200" dirty="0" smtClean="0"/>
              <a:t>Lab 1 – AND, OR</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a:t>
            </a:fld>
            <a:endParaRPr lang="en-US" dirty="0"/>
          </a:p>
        </p:txBody>
      </p:sp>
    </p:spTree>
    <p:extLst>
      <p:ext uri="{BB962C8B-B14F-4D97-AF65-F5344CB8AC3E}">
        <p14:creationId xmlns:p14="http://schemas.microsoft.com/office/powerpoint/2010/main" val="6894875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fontScale="90000"/>
          </a:bodyPr>
          <a:lstStyle/>
          <a:p>
            <a:r>
              <a:rPr lang="en-US" sz="7200" dirty="0" smtClean="0"/>
              <a:t>Lab </a:t>
            </a:r>
            <a:r>
              <a:rPr lang="en-US" sz="7200" dirty="0" smtClean="0"/>
              <a:t>6 </a:t>
            </a:r>
            <a:r>
              <a:rPr lang="en-US" sz="7200" dirty="0" smtClean="0"/>
              <a:t>– </a:t>
            </a:r>
            <a:r>
              <a:rPr lang="en-US" sz="7200" dirty="0" smtClean="0"/>
              <a:t>Basic stam</a:t>
            </a:r>
            <a:r>
              <a:rPr lang="en-US" sz="7200" dirty="0"/>
              <a:t>p</a:t>
            </a:r>
            <a:r>
              <a:rPr lang="en-US" sz="7200" dirty="0" smtClean="0"/>
              <a:t> LED flasher and Sensor/Heater</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30</a:t>
            </a:fld>
            <a:endParaRPr lang="en-US" dirty="0"/>
          </a:p>
        </p:txBody>
      </p:sp>
    </p:spTree>
    <p:extLst>
      <p:ext uri="{BB962C8B-B14F-4D97-AF65-F5344CB8AC3E}">
        <p14:creationId xmlns:p14="http://schemas.microsoft.com/office/powerpoint/2010/main" val="82384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fontScale="90000"/>
          </a:bodyPr>
          <a:lstStyle/>
          <a:p>
            <a:r>
              <a:rPr lang="en-US" dirty="0"/>
              <a:t>Lab 6 – Basic stamp LED flasher and Sensor/Heater</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r>
              <a:rPr lang="en-US" dirty="0"/>
              <a:t>Breadboard </a:t>
            </a:r>
            <a:r>
              <a:rPr lang="en-US" u="sng" dirty="0"/>
              <a:t>4-bit binary counter</a:t>
            </a:r>
            <a:r>
              <a:rPr lang="en-US" dirty="0"/>
              <a:t>.  Research datasheets for 7-segment LED display to use.  Tradeoffs between common anode and common cathode displays.</a:t>
            </a:r>
          </a:p>
          <a:p>
            <a:pPr marL="0" indent="0">
              <a:buNone/>
            </a:pPr>
            <a:r>
              <a:rPr lang="en-US" dirty="0"/>
              <a:t/>
            </a:r>
            <a:br>
              <a:rPr lang="en-US" dirty="0"/>
            </a:br>
            <a:r>
              <a:rPr lang="en-US" dirty="0"/>
              <a:t>B</a:t>
            </a:r>
            <a:r>
              <a:rPr lang="en-US" dirty="0" smtClean="0"/>
              <a:t>readboard, </a:t>
            </a:r>
            <a:r>
              <a:rPr lang="en-US" dirty="0" smtClean="0"/>
              <a:t>jumper wires, </a:t>
            </a:r>
            <a:r>
              <a:rPr lang="en-US" dirty="0" smtClean="0"/>
              <a:t>Digital Multimeter, Basic Stamp</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31</a:t>
            </a:fld>
            <a:endParaRPr lang="en-US" dirty="0"/>
          </a:p>
        </p:txBody>
      </p:sp>
    </p:spTree>
    <p:extLst>
      <p:ext uri="{BB962C8B-B14F-4D97-AF65-F5344CB8AC3E}">
        <p14:creationId xmlns:p14="http://schemas.microsoft.com/office/powerpoint/2010/main" val="3098003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fontScale="90000"/>
          </a:bodyPr>
          <a:lstStyle/>
          <a:p>
            <a:r>
              <a:rPr lang="en-US" dirty="0"/>
              <a:t>Lab 6 – Basic stamp LED flasher and Sensor/Heater</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r>
              <a:rPr lang="en-US" dirty="0" smtClean="0"/>
              <a:t>Made a multisim schematic to figure out how to properly wire the chips</a:t>
            </a:r>
            <a:endParaRPr lang="en-US" dirty="0"/>
          </a:p>
          <a:p>
            <a:r>
              <a:rPr lang="en-US" dirty="0" smtClean="0"/>
              <a:t>Gathered the necessary components to measure the lab</a:t>
            </a:r>
          </a:p>
          <a:p>
            <a:r>
              <a:rPr lang="en-US" dirty="0" smtClean="0"/>
              <a:t>Build the circuit and on Basic Stamp and programmed it</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32</a:t>
            </a:fld>
            <a:endParaRPr lang="en-US" dirty="0"/>
          </a:p>
        </p:txBody>
      </p:sp>
    </p:spTree>
    <p:extLst>
      <p:ext uri="{BB962C8B-B14F-4D97-AF65-F5344CB8AC3E}">
        <p14:creationId xmlns:p14="http://schemas.microsoft.com/office/powerpoint/2010/main" val="3273656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33</a:t>
            </a:fld>
            <a:endParaRPr lang="en-US" dirty="0"/>
          </a:p>
        </p:txBody>
      </p:sp>
      <p:pic>
        <p:nvPicPr>
          <p:cNvPr id="13314" name="Picture 2" descr="C:\Users\Ivan Cervantes\Desktop\Pics\14474632865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55208"/>
            <a:ext cx="7061535" cy="5296151"/>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Users\Ivan Cervantes\Desktop\Pics\14474651375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5912" y="1515729"/>
            <a:ext cx="4842375" cy="363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155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34</a:t>
            </a:fld>
            <a:endParaRPr lang="en-US" dirty="0"/>
          </a:p>
        </p:txBody>
      </p:sp>
      <p:pic>
        <p:nvPicPr>
          <p:cNvPr id="12290" name="Picture 2" descr="C:\Users\Ivan Cervantes\Desktop\Pics\14474632234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881" y="313823"/>
            <a:ext cx="4381750" cy="5842333"/>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C:\Users\Ivan Cervantes\Desktop\Pics\14474651551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2692" y="342900"/>
            <a:ext cx="4413834" cy="5885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71028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fontScale="90000"/>
          </a:bodyPr>
          <a:lstStyle/>
          <a:p>
            <a:r>
              <a:rPr lang="en-US" dirty="0"/>
              <a:t>Lab 6 – Basic stamp LED flasher and Sensor/Heater</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built learned basic programming and how to wire a circuit using a basic stamp kit. </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35</a:t>
            </a:fld>
            <a:endParaRPr lang="en-US" dirty="0"/>
          </a:p>
        </p:txBody>
      </p:sp>
    </p:spTree>
    <p:extLst>
      <p:ext uri="{BB962C8B-B14F-4D97-AF65-F5344CB8AC3E}">
        <p14:creationId xmlns:p14="http://schemas.microsoft.com/office/powerpoint/2010/main" val="34721228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1" y="2562731"/>
            <a:ext cx="10018713" cy="1752599"/>
          </a:xfrm>
        </p:spPr>
        <p:txBody>
          <a:bodyPr>
            <a:normAutofit fontScale="90000"/>
          </a:bodyPr>
          <a:lstStyle/>
          <a:p>
            <a:r>
              <a:rPr lang="en-US" sz="6600" dirty="0" smtClean="0"/>
              <a:t>Lab 7 – BASIC Stamp Binary Counter (software)		</a:t>
            </a:r>
            <a:endParaRPr lang="en-US" sz="7200"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36</a:t>
            </a:fld>
            <a:endParaRPr lang="en-US" dirty="0"/>
          </a:p>
        </p:txBody>
      </p:sp>
    </p:spTree>
    <p:extLst>
      <p:ext uri="{BB962C8B-B14F-4D97-AF65-F5344CB8AC3E}">
        <p14:creationId xmlns:p14="http://schemas.microsoft.com/office/powerpoint/2010/main" val="18848067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fontScale="90000"/>
          </a:bodyPr>
          <a:lstStyle/>
          <a:p>
            <a:r>
              <a:rPr lang="en-US" dirty="0"/>
              <a:t>Lab 7 – BASIC Stamp Binary Counter (software)		</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r>
              <a:rPr lang="en-US" dirty="0"/>
              <a:t> Use BASIC Stamp to build and program a circuit that counts a 4-bit binary count from 0000 to 1111 in binary using 4 LEDs</a:t>
            </a:r>
            <a:r>
              <a:rPr lang="en-US" dirty="0" smtClean="0"/>
              <a:t>.</a:t>
            </a:r>
          </a:p>
          <a:p>
            <a:r>
              <a:rPr lang="en-US" dirty="0" smtClean="0"/>
              <a:t>B</a:t>
            </a:r>
            <a:r>
              <a:rPr lang="en-US" dirty="0" smtClean="0"/>
              <a:t>readboard, </a:t>
            </a:r>
            <a:r>
              <a:rPr lang="en-US" dirty="0" smtClean="0"/>
              <a:t>jumper wires, </a:t>
            </a:r>
            <a:r>
              <a:rPr lang="en-US" dirty="0" smtClean="0"/>
              <a:t>Digital Multimeter, Basic Stamp</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37</a:t>
            </a:fld>
            <a:endParaRPr lang="en-US" dirty="0"/>
          </a:p>
        </p:txBody>
      </p:sp>
    </p:spTree>
    <p:extLst>
      <p:ext uri="{BB962C8B-B14F-4D97-AF65-F5344CB8AC3E}">
        <p14:creationId xmlns:p14="http://schemas.microsoft.com/office/powerpoint/2010/main" val="19778654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r>
              <a:rPr lang="en-US" dirty="0"/>
              <a:t>Lab 7 – BASIC Stamp Binary Counter (software)</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r>
              <a:rPr lang="en-US" dirty="0" smtClean="0"/>
              <a:t>Gathered the necessary components to measure the lab</a:t>
            </a:r>
          </a:p>
          <a:p>
            <a:r>
              <a:rPr lang="en-US" dirty="0" smtClean="0"/>
              <a:t>Build the circuit and on Basic Stamp and programmed it</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38</a:t>
            </a:fld>
            <a:endParaRPr lang="en-US" dirty="0"/>
          </a:p>
        </p:txBody>
      </p:sp>
    </p:spTree>
    <p:extLst>
      <p:ext uri="{BB962C8B-B14F-4D97-AF65-F5344CB8AC3E}">
        <p14:creationId xmlns:p14="http://schemas.microsoft.com/office/powerpoint/2010/main" val="41915144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39</a:t>
            </a:fld>
            <a:endParaRPr lang="en-US" dirty="0"/>
          </a:p>
        </p:txBody>
      </p:sp>
      <p:pic>
        <p:nvPicPr>
          <p:cNvPr id="14338" name="Picture 2" descr="C:\Users\Ivan Cervantes\Desktop\Pics\144746914061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699711" y="-1766637"/>
            <a:ext cx="5305926" cy="9432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149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fontScale="90000"/>
          </a:bodyPr>
          <a:lstStyle/>
          <a:p>
            <a:pPr algn="ctr"/>
            <a:r>
              <a:rPr lang="en-US" dirty="0" smtClean="0"/>
              <a:t>Lab 1 – AND, OR</a:t>
            </a:r>
            <a:br>
              <a:rPr lang="en-US" dirty="0" smtClean="0"/>
            </a:br>
            <a:r>
              <a:rPr lang="en-US" sz="2700" dirty="0" smtClean="0"/>
              <a:t>(one or two objective slides)</a:t>
            </a:r>
            <a:endParaRPr lang="en-US" sz="2700" dirty="0"/>
          </a:p>
        </p:txBody>
      </p:sp>
      <p:sp>
        <p:nvSpPr>
          <p:cNvPr id="3" name="Content Placeholder 2"/>
          <p:cNvSpPr>
            <a:spLocks noGrp="1"/>
          </p:cNvSpPr>
          <p:nvPr>
            <p:ph idx="1"/>
          </p:nvPr>
        </p:nvSpPr>
        <p:spPr>
          <a:xfrm>
            <a:off x="838200" y="1459345"/>
            <a:ext cx="10515600" cy="4717618"/>
          </a:xfrm>
        </p:spPr>
        <p:txBody>
          <a:bodyPr/>
          <a:lstStyle/>
          <a:p>
            <a:r>
              <a:rPr lang="en-US" dirty="0" smtClean="0"/>
              <a:t>Objective</a:t>
            </a:r>
          </a:p>
          <a:p>
            <a:pPr marL="914400" lvl="2" indent="0">
              <a:buNone/>
            </a:pPr>
            <a:r>
              <a:rPr lang="en-US" dirty="0" smtClean="0"/>
              <a:t>Learn how AND </a:t>
            </a:r>
            <a:r>
              <a:rPr lang="en-US" dirty="0" err="1" smtClean="0"/>
              <a:t>and</a:t>
            </a:r>
            <a:r>
              <a:rPr lang="en-US" dirty="0" smtClean="0"/>
              <a:t> OR gates work</a:t>
            </a:r>
          </a:p>
          <a:p>
            <a:r>
              <a:rPr lang="en-US" dirty="0" smtClean="0"/>
              <a:t>Equipment and Material</a:t>
            </a:r>
          </a:p>
          <a:p>
            <a:pPr marL="914400" lvl="2" indent="0">
              <a:buNone/>
            </a:pPr>
            <a:r>
              <a:rPr lang="en-US" dirty="0"/>
              <a:t>B</a:t>
            </a:r>
            <a:r>
              <a:rPr lang="en-US" dirty="0" smtClean="0"/>
              <a:t>readboard</a:t>
            </a:r>
            <a:r>
              <a:rPr lang="en-US" dirty="0" smtClean="0"/>
              <a:t>, </a:t>
            </a:r>
            <a:r>
              <a:rPr lang="en-US" dirty="0" smtClean="0"/>
              <a:t>jumper </a:t>
            </a:r>
            <a:r>
              <a:rPr lang="en-US" dirty="0" smtClean="0"/>
              <a:t>wires, </a:t>
            </a:r>
            <a:r>
              <a:rPr lang="en-US" dirty="0" smtClean="0"/>
              <a:t>Digital Multimeter, Chips: 74LS32S, and 74LS08D</a:t>
            </a:r>
            <a:r>
              <a:rPr lang="en-US" sz="2000" dirty="0" smtClean="0"/>
              <a:t>	</a:t>
            </a:r>
            <a:endParaRPr lang="en-US"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4</a:t>
            </a:fld>
            <a:endParaRPr lang="en-US" dirty="0"/>
          </a:p>
        </p:txBody>
      </p:sp>
    </p:spTree>
    <p:extLst>
      <p:ext uri="{BB962C8B-B14F-4D97-AF65-F5344CB8AC3E}">
        <p14:creationId xmlns:p14="http://schemas.microsoft.com/office/powerpoint/2010/main" val="8311750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fontScale="90000"/>
          </a:bodyPr>
          <a:lstStyle/>
          <a:p>
            <a:r>
              <a:rPr lang="en-US" dirty="0"/>
              <a:t>Lab 6 – Basic stamp LED flasher and Sensor/Heater</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made a binary counter using basic stam</a:t>
            </a:r>
            <a:r>
              <a:rPr lang="en-US" sz="2800" dirty="0" smtClean="0"/>
              <a:t>p and LED </a:t>
            </a:r>
            <a:r>
              <a:rPr lang="en-US" sz="2800" smtClean="0"/>
              <a:t>lilghts</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40</a:t>
            </a:fld>
            <a:endParaRPr lang="en-US" dirty="0"/>
          </a:p>
        </p:txBody>
      </p:sp>
    </p:spTree>
    <p:extLst>
      <p:ext uri="{BB962C8B-B14F-4D97-AF65-F5344CB8AC3E}">
        <p14:creationId xmlns:p14="http://schemas.microsoft.com/office/powerpoint/2010/main" val="19721786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8730"/>
          </a:xfrm>
        </p:spPr>
        <p:txBody>
          <a:bodyPr>
            <a:normAutofit/>
          </a:bodyPr>
          <a:lstStyle/>
          <a:p>
            <a:pPr algn="ctr"/>
            <a:r>
              <a:rPr lang="en-US" sz="4000" dirty="0" smtClean="0"/>
              <a:t>Lab 1 – AND, OR</a:t>
            </a:r>
            <a:endParaRPr lang="en-US" sz="4000" dirty="0"/>
          </a:p>
        </p:txBody>
      </p:sp>
      <p:sp>
        <p:nvSpPr>
          <p:cNvPr id="3" name="Content Placeholder 2"/>
          <p:cNvSpPr>
            <a:spLocks noGrp="1"/>
          </p:cNvSpPr>
          <p:nvPr>
            <p:ph idx="1"/>
          </p:nvPr>
        </p:nvSpPr>
        <p:spPr>
          <a:xfrm>
            <a:off x="838200" y="1422400"/>
            <a:ext cx="10515600" cy="4754563"/>
          </a:xfrm>
        </p:spPr>
        <p:txBody>
          <a:bodyPr/>
          <a:lstStyle/>
          <a:p>
            <a:pPr marL="0" indent="0" algn="ctr">
              <a:buNone/>
            </a:pPr>
            <a:r>
              <a:rPr lang="en-US" u="sng" dirty="0" smtClean="0"/>
              <a:t>Procedures</a:t>
            </a:r>
          </a:p>
          <a:p>
            <a:pPr algn="ctr"/>
            <a:endParaRPr lang="en-US" u="sng" dirty="0"/>
          </a:p>
          <a:p>
            <a:pPr marL="0" indent="0" algn="ctr">
              <a:buNone/>
            </a:pPr>
            <a:r>
              <a:rPr lang="en-US" dirty="0" smtClean="0"/>
              <a:t>Made a multisim schematic in class to demonstrate how AND </a:t>
            </a:r>
            <a:r>
              <a:rPr lang="en-US" dirty="0" err="1" smtClean="0"/>
              <a:t>and</a:t>
            </a:r>
            <a:r>
              <a:rPr lang="en-US" dirty="0" smtClean="0"/>
              <a:t> OR gates work.</a:t>
            </a:r>
          </a:p>
          <a:p>
            <a:r>
              <a:rPr lang="en-US" dirty="0" smtClean="0"/>
              <a:t>Created an excel spreadsheet to demonstrate the logic behind the gates.</a:t>
            </a:r>
          </a:p>
          <a:p>
            <a:r>
              <a:rPr lang="en-US" dirty="0" smtClean="0"/>
              <a:t>The excel sheet matched the results in the multisim schematic.</a:t>
            </a:r>
          </a:p>
          <a:p>
            <a:r>
              <a:rPr lang="en-US" dirty="0" smtClean="0"/>
              <a:t>Gathered the necessary components to measure the lab</a:t>
            </a:r>
          </a:p>
          <a:p>
            <a:r>
              <a:rPr lang="en-US" dirty="0" smtClean="0"/>
              <a:t>Build the circuit and tested the circuit using the multimeter</a:t>
            </a:r>
          </a:p>
          <a:p>
            <a:r>
              <a:rPr lang="en-US" dirty="0" smtClean="0"/>
              <a:t>Took pictures of our results</a:t>
            </a:r>
            <a:endParaRPr lang="en-US" dirty="0" smtClean="0"/>
          </a:p>
          <a:p>
            <a:pPr marL="0" indent="0">
              <a:buNone/>
            </a:pPr>
            <a:endParaRPr lang="en-US" dirty="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5</a:t>
            </a:fld>
            <a:endParaRPr lang="en-US" dirty="0"/>
          </a:p>
        </p:txBody>
      </p:sp>
    </p:spTree>
    <p:extLst>
      <p:ext uri="{BB962C8B-B14F-4D97-AF65-F5344CB8AC3E}">
        <p14:creationId xmlns:p14="http://schemas.microsoft.com/office/powerpoint/2010/main" val="3718873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6</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6552" y="1218197"/>
            <a:ext cx="7061784" cy="4941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1911" y="2196515"/>
            <a:ext cx="319087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3288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txBox="1">
            <a:spLocks/>
          </p:cNvSpPr>
          <p:nvPr/>
        </p:nvSpPr>
        <p:spPr>
          <a:xfrm>
            <a:off x="2547786" y="6495591"/>
            <a:ext cx="7084177" cy="365125"/>
          </a:xfrm>
          <a:prstGeom prst="rect">
            <a:avLst/>
          </a:prstGeom>
        </p:spPr>
        <p:txBody>
          <a:bodyPr vert="horz" lIns="91440" tIns="45720" rIns="91440" bIns="45720" rtlCol="0" anchor="ctr"/>
          <a:lstStyle>
            <a:defPPr>
              <a:defRPr lang="en-US"/>
            </a:defPPr>
            <a:lvl1pPr marL="0" algn="l" defTabSz="914400" rtl="0" eaLnBrk="1" latinLnBrk="0" hangingPunct="1">
              <a:defRPr sz="1000" b="0" i="0" kern="120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EECT 112-50C Lab Notebook</a:t>
            </a:r>
            <a:endParaRPr lang="en-US" dirty="0"/>
          </a:p>
        </p:txBody>
      </p:sp>
      <p:sp>
        <p:nvSpPr>
          <p:cNvPr id="7" name="Slide Number Placeholder 4"/>
          <p:cNvSpPr txBox="1">
            <a:spLocks/>
          </p:cNvSpPr>
          <p:nvPr/>
        </p:nvSpPr>
        <p:spPr>
          <a:xfrm>
            <a:off x="10960020" y="6495776"/>
            <a:ext cx="551167" cy="365125"/>
          </a:xfrm>
          <a:prstGeom prst="rect">
            <a:avLst/>
          </a:prstGeom>
        </p:spPr>
        <p:txBody>
          <a:bodyPr vert="horz" lIns="91440" tIns="45720" rIns="91440" bIns="45720" rtlCol="0" anchor="ctr"/>
          <a:lstStyle>
            <a:defPPr>
              <a:defRPr lang="en-US"/>
            </a:defPPr>
            <a:lvl1pPr marL="0" algn="r" defTabSz="914400" rtl="0" eaLnBrk="1" latinLnBrk="0" hangingPunct="1">
              <a:defRPr sz="1000" b="0" i="0" kern="120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AEE08C2-5332-45EF-A30E-5440FD46D327}" type="slidenum">
              <a:rPr lang="en-US" smtClean="0"/>
              <a:pPr/>
              <a:t>7</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40" y="1410202"/>
            <a:ext cx="5950508" cy="3945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748" y="1410202"/>
            <a:ext cx="6050040" cy="3945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4351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9"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8</a:t>
            </a:fld>
            <a:endParaRPr lang="en-US" dirty="0"/>
          </a:p>
        </p:txBody>
      </p:sp>
      <p:pic>
        <p:nvPicPr>
          <p:cNvPr id="10" name="Picture 2" descr="C:\Users\Ivan Cervantes\Desktop\Pics\14421020637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139" y="277353"/>
            <a:ext cx="8008019" cy="600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35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3311"/>
          </a:xfrm>
        </p:spPr>
        <p:txBody>
          <a:bodyPr>
            <a:normAutofit/>
          </a:bodyPr>
          <a:lstStyle/>
          <a:p>
            <a:pPr algn="ctr"/>
            <a:r>
              <a:rPr lang="en-US" sz="4000" dirty="0" smtClean="0"/>
              <a:t>Lab 1 – AND, OR</a:t>
            </a:r>
            <a:endParaRPr lang="en-US" sz="4000" dirty="0"/>
          </a:p>
        </p:txBody>
      </p:sp>
      <p:sp>
        <p:nvSpPr>
          <p:cNvPr id="3" name="Content Placeholder 2"/>
          <p:cNvSpPr>
            <a:spLocks noGrp="1"/>
          </p:cNvSpPr>
          <p:nvPr>
            <p:ph idx="1"/>
          </p:nvPr>
        </p:nvSpPr>
        <p:spPr>
          <a:xfrm>
            <a:off x="838200" y="1376218"/>
            <a:ext cx="10515600" cy="4800745"/>
          </a:xfrm>
        </p:spPr>
        <p:txBody>
          <a:bodyPr>
            <a:normAutofit/>
          </a:bodyPr>
          <a:lstStyle/>
          <a:p>
            <a:pPr marL="0" indent="0" algn="ctr">
              <a:buNone/>
            </a:pPr>
            <a:r>
              <a:rPr lang="en-US" u="sng" dirty="0" smtClean="0"/>
              <a:t>Summary and </a:t>
            </a:r>
            <a:r>
              <a:rPr lang="en-US" u="sng" dirty="0" smtClean="0"/>
              <a:t>Conclusions</a:t>
            </a:r>
            <a:endParaRPr lang="en-US" sz="2000" dirty="0" smtClean="0"/>
          </a:p>
          <a:p>
            <a:pPr lvl="1"/>
            <a:r>
              <a:rPr lang="en-US" sz="2800" dirty="0" smtClean="0"/>
              <a:t>I learned how the logic behind AND gates and Or gates. I also learned how to read their datasheets in order to build a circuit using those chips in the lab</a:t>
            </a:r>
            <a:endParaRPr lang="en-US" sz="2800" dirty="0" smtClean="0"/>
          </a:p>
        </p:txBody>
      </p:sp>
      <p:sp>
        <p:nvSpPr>
          <p:cNvPr id="6" name="Footer Placeholder 3"/>
          <p:cNvSpPr>
            <a:spLocks noGrp="1"/>
          </p:cNvSpPr>
          <p:nvPr>
            <p:ph type="ftr" sz="quarter" idx="11"/>
          </p:nvPr>
        </p:nvSpPr>
        <p:spPr>
          <a:xfrm>
            <a:off x="2547786" y="6495591"/>
            <a:ext cx="7084177" cy="365125"/>
          </a:xfrm>
        </p:spPr>
        <p:txBody>
          <a:bodyPr/>
          <a:lstStyle/>
          <a:p>
            <a:r>
              <a:rPr lang="en-US" dirty="0" smtClean="0"/>
              <a:t>EECT 112-50C Lab Notebook</a:t>
            </a:r>
            <a:endParaRPr lang="en-US" dirty="0"/>
          </a:p>
        </p:txBody>
      </p:sp>
      <p:sp>
        <p:nvSpPr>
          <p:cNvPr id="7" name="Slide Number Placeholder 4"/>
          <p:cNvSpPr>
            <a:spLocks noGrp="1"/>
          </p:cNvSpPr>
          <p:nvPr>
            <p:ph type="sldNum" sz="quarter" idx="12"/>
          </p:nvPr>
        </p:nvSpPr>
        <p:spPr>
          <a:xfrm>
            <a:off x="10960020" y="6495776"/>
            <a:ext cx="551167" cy="365125"/>
          </a:xfrm>
        </p:spPr>
        <p:txBody>
          <a:bodyPr/>
          <a:lstStyle/>
          <a:p>
            <a:fld id="{EAEE08C2-5332-45EF-A30E-5440FD46D327}" type="slidenum">
              <a:rPr lang="en-US" smtClean="0"/>
              <a:t>9</a:t>
            </a:fld>
            <a:endParaRPr lang="en-US" dirty="0"/>
          </a:p>
        </p:txBody>
      </p:sp>
    </p:spTree>
    <p:extLst>
      <p:ext uri="{BB962C8B-B14F-4D97-AF65-F5344CB8AC3E}">
        <p14:creationId xmlns:p14="http://schemas.microsoft.com/office/powerpoint/2010/main" val="10508242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xmlns="" name="Parallax" id="{3388167B-A2EB-4685-9635-1831D9AEF8C4}" vid="{EBEC8F79-A447-43FC-8E81-85E8468AF3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Parallax</Template>
  <TotalTime>147</TotalTime>
  <Words>857</Words>
  <Application>Microsoft Office PowerPoint</Application>
  <PresentationFormat>Custom</PresentationFormat>
  <Paragraphs>183</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Parallax</vt:lpstr>
      <vt:lpstr>EECT 112-50C Lab Notebook</vt:lpstr>
      <vt:lpstr>Table of Contents</vt:lpstr>
      <vt:lpstr>Lab 1 – AND, OR</vt:lpstr>
      <vt:lpstr>Lab 1 – AND, OR (one or two objective slides)</vt:lpstr>
      <vt:lpstr>Lab 1 – AND, OR</vt:lpstr>
      <vt:lpstr>PowerPoint Presentation</vt:lpstr>
      <vt:lpstr>PowerPoint Presentation</vt:lpstr>
      <vt:lpstr>PowerPoint Presentation</vt:lpstr>
      <vt:lpstr>Lab 1 – AND, OR</vt:lpstr>
      <vt:lpstr>Lab 2 – NAND Alternative</vt:lpstr>
      <vt:lpstr>Lab 2 – NAND Alternative</vt:lpstr>
      <vt:lpstr>Lab 2 – NAND Alternative</vt:lpstr>
      <vt:lpstr>PowerPoint Presentation</vt:lpstr>
      <vt:lpstr>PowerPoint Presentation</vt:lpstr>
      <vt:lpstr>PowerPoint Presentation</vt:lpstr>
      <vt:lpstr>Lab 2 – NAND Alternative</vt:lpstr>
      <vt:lpstr>Lab 3 – Car Alarm</vt:lpstr>
      <vt:lpstr>Lab 3 – Car Alarm</vt:lpstr>
      <vt:lpstr>Lab 3 – Car Alarm</vt:lpstr>
      <vt:lpstr>PowerPoint Presentation</vt:lpstr>
      <vt:lpstr>PowerPoint Presentation</vt:lpstr>
      <vt:lpstr>PowerPoint Presentation</vt:lpstr>
      <vt:lpstr>Lab 3 – Car Alarm</vt:lpstr>
      <vt:lpstr>Lab 5 – Binary Seven Segment Counter</vt:lpstr>
      <vt:lpstr>Lab 5 – Binary Seven Segment Counter</vt:lpstr>
      <vt:lpstr>Lab 5 – Binary Seven Segment Counter</vt:lpstr>
      <vt:lpstr>PowerPoint Presentation</vt:lpstr>
      <vt:lpstr>PowerPoint Presentation</vt:lpstr>
      <vt:lpstr>Lab 5 – Binary Seven Segment Counter</vt:lpstr>
      <vt:lpstr>Lab 6 – Basic stamp LED flasher and Sensor/Heater</vt:lpstr>
      <vt:lpstr>Lab 6 – Basic stamp LED flasher and Sensor/Heater</vt:lpstr>
      <vt:lpstr>Lab 6 – Basic stamp LED flasher and Sensor/Heater</vt:lpstr>
      <vt:lpstr>PowerPoint Presentation</vt:lpstr>
      <vt:lpstr>PowerPoint Presentation</vt:lpstr>
      <vt:lpstr>Lab 6 – Basic stamp LED flasher and Sensor/Heater</vt:lpstr>
      <vt:lpstr>Lab 7 – BASIC Stamp Binary Counter (software)  </vt:lpstr>
      <vt:lpstr>Lab 7 – BASIC Stamp Binary Counter (software)  </vt:lpstr>
      <vt:lpstr>Lab 7 – BASIC Stamp Binary Counter (software)</vt:lpstr>
      <vt:lpstr>PowerPoint Presentation</vt:lpstr>
      <vt:lpstr>Lab 6 – Basic stamp LED flasher and Sensor/Heater</vt:lpstr>
    </vt:vector>
  </TitlesOfParts>
  <Company>Ivy Tech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Ivan Ernesto Cervantes</dc:creator>
  <cp:lastModifiedBy>Ivan Cervantes</cp:lastModifiedBy>
  <cp:revision>18</cp:revision>
  <dcterms:created xsi:type="dcterms:W3CDTF">2015-09-04T22:58:55Z</dcterms:created>
  <dcterms:modified xsi:type="dcterms:W3CDTF">2015-12-18T04:42:42Z</dcterms:modified>
</cp:coreProperties>
</file>