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sldIdLst>
    <p:sldId id="256" r:id="rId2"/>
    <p:sldId id="257" r:id="rId3"/>
    <p:sldId id="259" r:id="rId4"/>
    <p:sldId id="258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75" autoAdjust="0"/>
    <p:restoredTop sz="94660"/>
  </p:normalViewPr>
  <p:slideViewPr>
    <p:cSldViewPr snapToGrid="0">
      <p:cViewPr varScale="1">
        <p:scale>
          <a:sx n="60" d="100"/>
          <a:sy n="60" d="100"/>
        </p:scale>
        <p:origin x="72" y="13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81F5E548-94EA-4097-8CA2-872AD12C0589}" type="datetimeFigureOut">
              <a:rPr lang="en-US" smtClean="0"/>
              <a:t>12/17/2015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76F88072-8D55-4CB3-AB81-2163379E57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65684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5E548-94EA-4097-8CA2-872AD12C0589}" type="datetimeFigureOut">
              <a:rPr lang="en-US" smtClean="0"/>
              <a:t>12/17/2015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88072-8D55-4CB3-AB81-2163379E57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9326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5E548-94EA-4097-8CA2-872AD12C0589}" type="datetimeFigureOut">
              <a:rPr lang="en-US" smtClean="0"/>
              <a:t>12/17/2015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88072-8D55-4CB3-AB81-2163379E57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0370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5E548-94EA-4097-8CA2-872AD12C0589}" type="datetimeFigureOut">
              <a:rPr lang="en-US" smtClean="0"/>
              <a:t>12/17/2015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88072-8D55-4CB3-AB81-2163379E57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552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5E548-94EA-4097-8CA2-872AD12C0589}" type="datetimeFigureOut">
              <a:rPr lang="en-US" smtClean="0"/>
              <a:t>12/17/2015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88072-8D55-4CB3-AB81-2163379E57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2278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5E548-94EA-4097-8CA2-872AD12C0589}" type="datetimeFigureOut">
              <a:rPr lang="en-US" smtClean="0"/>
              <a:t>12/17/2015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88072-8D55-4CB3-AB81-2163379E57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1291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5E548-94EA-4097-8CA2-872AD12C0589}" type="datetimeFigureOut">
              <a:rPr lang="en-US" smtClean="0"/>
              <a:t>12/17/2015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88072-8D55-4CB3-AB81-2163379E57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1760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5E548-94EA-4097-8CA2-872AD12C0589}" type="datetimeFigureOut">
              <a:rPr lang="en-US" smtClean="0"/>
              <a:t>12/17/2015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88072-8D55-4CB3-AB81-2163379E57A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04716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5E548-94EA-4097-8CA2-872AD12C0589}" type="datetimeFigureOut">
              <a:rPr lang="en-US" smtClean="0"/>
              <a:t>12/17/2015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88072-8D55-4CB3-AB81-2163379E57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44057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5E548-94EA-4097-8CA2-872AD12C0589}" type="datetimeFigureOut">
              <a:rPr lang="en-US" smtClean="0"/>
              <a:t>12/17/2015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88072-8D55-4CB3-AB81-2163379E57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60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5E548-94EA-4097-8CA2-872AD12C0589}" type="datetimeFigureOut">
              <a:rPr lang="en-US" smtClean="0"/>
              <a:t>12/17/2015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88072-8D55-4CB3-AB81-2163379E57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871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5E548-94EA-4097-8CA2-872AD12C0589}" type="datetimeFigureOut">
              <a:rPr lang="en-US" smtClean="0"/>
              <a:t>12/17/2015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88072-8D55-4CB3-AB81-2163379E57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4959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5E548-94EA-4097-8CA2-872AD12C0589}" type="datetimeFigureOut">
              <a:rPr lang="en-US" smtClean="0"/>
              <a:t>12/17/2015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88072-8D55-4CB3-AB81-2163379E57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1352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5E548-94EA-4097-8CA2-872AD12C0589}" type="datetimeFigureOut">
              <a:rPr lang="en-US" smtClean="0"/>
              <a:t>12/17/2015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88072-8D55-4CB3-AB81-2163379E57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2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5E548-94EA-4097-8CA2-872AD12C0589}" type="datetimeFigureOut">
              <a:rPr lang="en-US" smtClean="0"/>
              <a:t>12/17/2015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88072-8D55-4CB3-AB81-2163379E57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3922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5E548-94EA-4097-8CA2-872AD12C0589}" type="datetimeFigureOut">
              <a:rPr lang="en-US" smtClean="0"/>
              <a:t>12/17/2015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88072-8D55-4CB3-AB81-2163379E57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7338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5E548-94EA-4097-8CA2-872AD12C0589}" type="datetimeFigureOut">
              <a:rPr lang="en-US" smtClean="0"/>
              <a:t>12/17/2015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88072-8D55-4CB3-AB81-2163379E57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6661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1F5E548-94EA-4097-8CA2-872AD12C0589}" type="datetimeFigureOut">
              <a:rPr lang="en-US" smtClean="0"/>
              <a:t>12/17/2015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6F88072-8D55-4CB3-AB81-2163379E57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56794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  <p:sldLayoutId id="2147483716" r:id="rId14"/>
    <p:sldLayoutId id="2147483717" r:id="rId15"/>
    <p:sldLayoutId id="2147483718" r:id="rId16"/>
    <p:sldLayoutId id="214748371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Final Lab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Ivan Cervantes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31003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9801" y="808121"/>
            <a:ext cx="8245474" cy="5207668"/>
          </a:xfrm>
          <a:prstGeom prst="rect">
            <a:avLst/>
          </a:prstGeom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7085138"/>
              </p:ext>
            </p:extLst>
          </p:nvPr>
        </p:nvGraphicFramePr>
        <p:xfrm>
          <a:off x="8599236" y="4146984"/>
          <a:ext cx="2565399" cy="186880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10355"/>
                <a:gridCol w="610355"/>
                <a:gridCol w="734334"/>
                <a:gridCol w="610355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Series Capacitors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Values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C1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2.2E-6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F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C2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2.2E-6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F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C3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2.2E-6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F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C4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2.2E-6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F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C5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2.2E-6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F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CT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440.0E-9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F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CT = (1/((1/C1)+(1/C2)+(1/C3)+(1/C4)+(1/C5)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8282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3401" y="961524"/>
            <a:ext cx="7616241" cy="5287308"/>
          </a:xfrm>
          <a:prstGeom prst="rect">
            <a:avLst/>
          </a:prstGeom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8350399"/>
              </p:ext>
            </p:extLst>
          </p:nvPr>
        </p:nvGraphicFramePr>
        <p:xfrm>
          <a:off x="7940842" y="961524"/>
          <a:ext cx="1828800" cy="1143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600"/>
                <a:gridCol w="609600"/>
                <a:gridCol w="609600"/>
              </a:tblGrid>
              <a:tr h="1905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Parlallel Capacitors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Values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C1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2.2E-6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F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C2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2.2E-6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F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CT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4.4E-6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F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CT = C1+C2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120716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054" y="2775284"/>
            <a:ext cx="10131425" cy="1456267"/>
          </a:xfrm>
        </p:spPr>
        <p:txBody>
          <a:bodyPr/>
          <a:lstStyle/>
          <a:p>
            <a:pPr algn="ctr"/>
            <a:r>
              <a:rPr lang="en-US" dirty="0" smtClean="0"/>
              <a:t>Inductors in series and parallel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67242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2684" y="960270"/>
            <a:ext cx="10138600" cy="5248025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5118100" y="2762250"/>
          <a:ext cx="1955800" cy="1333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10591"/>
                <a:gridCol w="734618"/>
                <a:gridCol w="610591"/>
              </a:tblGrid>
              <a:tr h="1905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Series Inductors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L1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2.0E-6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H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L2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2.0E-6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H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L3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2.0E-6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H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L4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2.0E-6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H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L5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2.0E-6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H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LT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10.0E-6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H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63099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1232" y="567488"/>
            <a:ext cx="6129587" cy="5748321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9023946"/>
              </p:ext>
            </p:extLst>
          </p:nvPr>
        </p:nvGraphicFramePr>
        <p:xfrm>
          <a:off x="4780547" y="802105"/>
          <a:ext cx="1828800" cy="762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600"/>
                <a:gridCol w="609600"/>
                <a:gridCol w="609600"/>
              </a:tblGrid>
              <a:tr h="1905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Parallel Inductors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L1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2.0E-6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H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L2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2.0E-6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H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LT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1.0E-6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H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181508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054" y="2775284"/>
            <a:ext cx="10131425" cy="1456267"/>
          </a:xfrm>
        </p:spPr>
        <p:txBody>
          <a:bodyPr/>
          <a:lstStyle/>
          <a:p>
            <a:pPr algn="ctr"/>
            <a:r>
              <a:rPr lang="en-US" dirty="0" smtClean="0"/>
              <a:t>RC Circuit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3219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192" y="414838"/>
            <a:ext cx="5001628" cy="578393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9365" y="1154155"/>
            <a:ext cx="5362575" cy="430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98346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762" y="390775"/>
            <a:ext cx="5350238" cy="599398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7821" y="1477127"/>
            <a:ext cx="5334000" cy="4352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79295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054" y="2775284"/>
            <a:ext cx="10131425" cy="1456267"/>
          </a:xfrm>
        </p:spPr>
        <p:txBody>
          <a:bodyPr/>
          <a:lstStyle/>
          <a:p>
            <a:pPr algn="ctr"/>
            <a:r>
              <a:rPr lang="en-US" dirty="0" smtClean="0"/>
              <a:t>Resistors in series and parallel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70623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0276" y="1758364"/>
            <a:ext cx="5724229" cy="408146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932" y="1758365"/>
            <a:ext cx="5563881" cy="408146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9932" y="4134852"/>
            <a:ext cx="1838325" cy="170497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99435" y="4360193"/>
            <a:ext cx="1866900" cy="1666875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7062030"/>
              </p:ext>
            </p:extLst>
          </p:nvPr>
        </p:nvGraphicFramePr>
        <p:xfrm>
          <a:off x="2866051" y="4987339"/>
          <a:ext cx="1955800" cy="1333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10591"/>
                <a:gridCol w="734618"/>
                <a:gridCol w="610591"/>
              </a:tblGrid>
              <a:tr h="1905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Parallel Resistors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Values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R1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1.0E+3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>
                          <a:effectLst/>
                        </a:rPr>
                        <a:t>Ω</a:t>
                      </a: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R2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1.0E+3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>
                          <a:effectLst/>
                        </a:rPr>
                        <a:t>Ω</a:t>
                      </a: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RT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500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>
                          <a:effectLst/>
                        </a:rPr>
                        <a:t>Ω</a:t>
                      </a: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RT = (1/((1/R1)+(1/R2)))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RT = (R1*R2)/(R1+R2)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0562025"/>
              </p:ext>
            </p:extLst>
          </p:nvPr>
        </p:nvGraphicFramePr>
        <p:xfrm>
          <a:off x="8213558" y="2823410"/>
          <a:ext cx="1828800" cy="1714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600"/>
                <a:gridCol w="609600"/>
                <a:gridCol w="609600"/>
              </a:tblGrid>
              <a:tr h="1905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Series Resistors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Values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R1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1.0E+3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>
                          <a:effectLst/>
                        </a:rPr>
                        <a:t>Ω</a:t>
                      </a: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R2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1.0E+3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>
                          <a:effectLst/>
                        </a:rPr>
                        <a:t>Ω</a:t>
                      </a: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R3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1.0E+3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>
                          <a:effectLst/>
                        </a:rPr>
                        <a:t>Ω</a:t>
                      </a: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R4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1.0E+3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>
                          <a:effectLst/>
                        </a:rPr>
                        <a:t>Ω</a:t>
                      </a: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R5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1.0E+3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>
                          <a:effectLst/>
                        </a:rPr>
                        <a:t>Ω</a:t>
                      </a: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RT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5.0E+3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>
                          <a:effectLst/>
                        </a:rPr>
                        <a:t>Ω</a:t>
                      </a: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RT= R1+R2+R3+R4+R5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078597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099" y="645943"/>
            <a:ext cx="9060531" cy="567098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900" y="763253"/>
            <a:ext cx="1857375" cy="1609725"/>
          </a:xfrm>
          <a:prstGeom prst="rect">
            <a:avLst/>
          </a:prstGeom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0096368"/>
              </p:ext>
            </p:extLst>
          </p:nvPr>
        </p:nvGraphicFramePr>
        <p:xfrm>
          <a:off x="8309811" y="763253"/>
          <a:ext cx="1828800" cy="2476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600"/>
                <a:gridCol w="609600"/>
                <a:gridCol w="609600"/>
              </a:tblGrid>
              <a:tr h="1905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Series-Parallel Resistors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Valuse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R1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1.0E+3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>
                          <a:effectLst/>
                        </a:rPr>
                        <a:t>Ω</a:t>
                      </a: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R2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1.0E+3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>
                          <a:effectLst/>
                        </a:rPr>
                        <a:t>Ω</a:t>
                      </a: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R3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1.0E+3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>
                          <a:effectLst/>
                        </a:rPr>
                        <a:t>Ω</a:t>
                      </a: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R4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1.0E+3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>
                          <a:effectLst/>
                        </a:rPr>
                        <a:t>Ω</a:t>
                      </a: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R5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1.0E+3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>
                          <a:effectLst/>
                        </a:rPr>
                        <a:t>Ω</a:t>
                      </a: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R6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1.0E+3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>
                          <a:effectLst/>
                        </a:rPr>
                        <a:t>Ω</a:t>
                      </a: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R23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500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>
                          <a:effectLst/>
                        </a:rPr>
                        <a:t>Ω</a:t>
                      </a: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RT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4.5E+3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>
                          <a:effectLst/>
                        </a:rPr>
                        <a:t>Ω</a:t>
                      </a: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R23 = (1/((1/R2)+(1/R3)))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R23 = (R2*R3)/(R2+R3)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RT = R1+R23+R4+R5+R6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795560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054" y="2775284"/>
            <a:ext cx="10131425" cy="1456267"/>
          </a:xfrm>
        </p:spPr>
        <p:txBody>
          <a:bodyPr/>
          <a:lstStyle/>
          <a:p>
            <a:pPr algn="ctr"/>
            <a:r>
              <a:rPr lang="en-US" dirty="0" smtClean="0"/>
              <a:t>RT, IT, 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81575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252" y="276474"/>
            <a:ext cx="10177964" cy="6270985"/>
          </a:xfrm>
          <a:prstGeom prst="rect">
            <a:avLst/>
          </a:prstGeom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5216590"/>
              </p:ext>
            </p:extLst>
          </p:nvPr>
        </p:nvGraphicFramePr>
        <p:xfrm>
          <a:off x="10016289" y="276474"/>
          <a:ext cx="1751838" cy="36496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83946"/>
                <a:gridCol w="583946"/>
                <a:gridCol w="583946"/>
              </a:tblGrid>
              <a:tr h="182483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Series-Parallel Circuit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4" marR="9124" marT="9124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2483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4" marR="9124" marT="91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Value 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4" marR="9124" marT="912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4" marR="9124" marT="9124" marB="0" anchor="b"/>
                </a:tc>
              </a:tr>
              <a:tr h="182483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V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4" marR="9124" marT="91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4" marR="9124" marT="91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V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4" marR="9124" marT="9124" marB="0" anchor="b"/>
                </a:tc>
              </a:tr>
              <a:tr h="182483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V1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4" marR="9124" marT="91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6.43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4" marR="9124" marT="91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V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4" marR="9124" marT="9124" marB="0" anchor="b"/>
                </a:tc>
              </a:tr>
              <a:tr h="182483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V2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4" marR="9124" marT="91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5.14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4" marR="9124" marT="91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V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4" marR="9124" marT="9124" marB="0" anchor="b"/>
                </a:tc>
              </a:tr>
              <a:tr h="182483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V3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4" marR="9124" marT="91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2.57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4" marR="9124" marT="91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V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4" marR="9124" marT="9124" marB="0" anchor="b"/>
                </a:tc>
              </a:tr>
              <a:tr h="182483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V4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4" marR="9124" marT="91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4" marR="9124" marT="91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V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4" marR="9124" marT="9124" marB="0" anchor="b"/>
                </a:tc>
              </a:tr>
              <a:tr h="182483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R1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4" marR="9124" marT="91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1000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4" marR="9124" marT="91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>
                          <a:effectLst/>
                        </a:rPr>
                        <a:t>Ω</a:t>
                      </a: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4" marR="9124" marT="9124" marB="0" anchor="b"/>
                </a:tc>
              </a:tr>
              <a:tr h="182483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R2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4" marR="9124" marT="91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1000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4" marR="9124" marT="91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>
                          <a:effectLst/>
                        </a:rPr>
                        <a:t>Ω</a:t>
                      </a: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4" marR="9124" marT="9124" marB="0" anchor="b"/>
                </a:tc>
              </a:tr>
              <a:tr h="182483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R3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4" marR="9124" marT="91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1000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4" marR="9124" marT="91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>
                          <a:effectLst/>
                        </a:rPr>
                        <a:t>Ω</a:t>
                      </a: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4" marR="9124" marT="9124" marB="0" anchor="b"/>
                </a:tc>
              </a:tr>
              <a:tr h="182483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R4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4" marR="9124" marT="91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1000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4" marR="9124" marT="91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>
                          <a:effectLst/>
                        </a:rPr>
                        <a:t>Ω</a:t>
                      </a: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4" marR="9124" marT="9124" marB="0" anchor="b"/>
                </a:tc>
              </a:tr>
              <a:tr h="182483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R5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4" marR="9124" marT="91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1000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4" marR="9124" marT="91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>
                          <a:effectLst/>
                        </a:rPr>
                        <a:t>Ω</a:t>
                      </a: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4" marR="9124" marT="9124" marB="0" anchor="b"/>
                </a:tc>
              </a:tr>
              <a:tr h="182483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R23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4" marR="9124" marT="91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500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4" marR="9124" marT="91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>
                          <a:effectLst/>
                        </a:rPr>
                        <a:t>Ω</a:t>
                      </a: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4" marR="9124" marT="9124" marB="0" anchor="b"/>
                </a:tc>
              </a:tr>
              <a:tr h="182483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RT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4" marR="9124" marT="91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3500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4" marR="9124" marT="91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>
                          <a:effectLst/>
                        </a:rPr>
                        <a:t>Ω</a:t>
                      </a: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4" marR="9124" marT="9124" marB="0" anchor="b"/>
                </a:tc>
              </a:tr>
              <a:tr h="182483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IT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4" marR="9124" marT="91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2.6E-3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4" marR="9124" marT="91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4" marR="9124" marT="9124" marB="0" anchor="b"/>
                </a:tc>
              </a:tr>
              <a:tr h="182483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PT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4" marR="9124" marT="91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23.1E-3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4" marR="9124" marT="91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W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4" marR="9124" marT="9124" marB="0" anchor="b"/>
                </a:tc>
              </a:tr>
              <a:tr h="182483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P1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4" marR="9124" marT="91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16.5E-3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4" marR="9124" marT="91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W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4" marR="9124" marT="9124" marB="0" anchor="b"/>
                </a:tc>
              </a:tr>
              <a:tr h="182483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P2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4" marR="9124" marT="91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13.2E-3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4" marR="9124" marT="91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W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4" marR="9124" marT="9124" marB="0" anchor="b"/>
                </a:tc>
              </a:tr>
              <a:tr h="182483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P3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4" marR="9124" marT="91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6.6E-3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4" marR="9124" marT="91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W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4" marR="9124" marT="9124" marB="0" anchor="b"/>
                </a:tc>
              </a:tr>
              <a:tr h="182483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P4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4" marR="9124" marT="91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4" marR="9124" marT="91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W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24" marR="9124" marT="9124" marB="0" anchor="b"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2655316"/>
              </p:ext>
            </p:extLst>
          </p:nvPr>
        </p:nvGraphicFramePr>
        <p:xfrm>
          <a:off x="9946105" y="3955382"/>
          <a:ext cx="1828800" cy="2476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28800"/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R23 = (1/((1/R2)+(1/R3)))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R23 = (R2*R3)/(R2+R3)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RT = R1+R23+R4+R5+R6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V1 = V-(V*(R1))/RT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 dirty="0">
                          <a:effectLst/>
                        </a:rPr>
                        <a:t>V2 = V-(V*(R1+R23))/RT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u="none" strike="noStrike">
                          <a:effectLst/>
                        </a:rPr>
                        <a:t>V3 = V-(V*(R1+R23+R4))/RT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nn-NO" sz="1100" u="none" strike="noStrike">
                          <a:effectLst/>
                        </a:rPr>
                        <a:t>V4= V-(V*(RT))/RT</a:t>
                      </a:r>
                      <a:endParaRPr lang="nn-N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IT = V/RT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PT = V*IT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P1 = V1*IT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P2 = V2*IT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P3 = V3*IT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P4 = V4*IT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52105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054" y="2775284"/>
            <a:ext cx="10131425" cy="1456267"/>
          </a:xfrm>
        </p:spPr>
        <p:txBody>
          <a:bodyPr/>
          <a:lstStyle/>
          <a:p>
            <a:pPr algn="ctr"/>
            <a:r>
              <a:rPr lang="en-US" dirty="0" err="1" smtClean="0"/>
              <a:t>Thevenin</a:t>
            </a:r>
            <a:r>
              <a:rPr lang="en-US" dirty="0" smtClean="0"/>
              <a:t> Resistance and voltage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94490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802" y="600827"/>
            <a:ext cx="9241756" cy="5682132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1083995"/>
              </p:ext>
            </p:extLst>
          </p:nvPr>
        </p:nvGraphicFramePr>
        <p:xfrm>
          <a:off x="6658142" y="2633913"/>
          <a:ext cx="1955800" cy="1333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10591"/>
                <a:gridCol w="734618"/>
                <a:gridCol w="610591"/>
              </a:tblGrid>
              <a:tr h="1905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Thevenin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V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V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R1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1.0E+3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>
                          <a:effectLst/>
                        </a:rPr>
                        <a:t>Ω</a:t>
                      </a: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R2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1.0E+3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>
                          <a:effectLst/>
                        </a:rPr>
                        <a:t>Ω</a:t>
                      </a: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R3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1.0E+3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>
                          <a:effectLst/>
                        </a:rPr>
                        <a:t>Ω</a:t>
                      </a: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RT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2.0E+3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>
                          <a:effectLst/>
                        </a:rPr>
                        <a:t>Ω</a:t>
                      </a: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V1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4.5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V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28915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054" y="2775284"/>
            <a:ext cx="10131425" cy="1456267"/>
          </a:xfrm>
        </p:spPr>
        <p:txBody>
          <a:bodyPr/>
          <a:lstStyle/>
          <a:p>
            <a:pPr algn="ctr"/>
            <a:r>
              <a:rPr lang="en-US" dirty="0" smtClean="0"/>
              <a:t>Capacitors in series and parallel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085034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Celestial</Template>
  <TotalTime>28</TotalTime>
  <Words>419</Words>
  <Application>Microsoft Office PowerPoint</Application>
  <PresentationFormat>Widescreen</PresentationFormat>
  <Paragraphs>221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Celestial</vt:lpstr>
      <vt:lpstr>Final Lab</vt:lpstr>
      <vt:lpstr>Resistors in series and parallel</vt:lpstr>
      <vt:lpstr>PowerPoint Presentation</vt:lpstr>
      <vt:lpstr>PowerPoint Presentation</vt:lpstr>
      <vt:lpstr>RT, IT, PT</vt:lpstr>
      <vt:lpstr>PowerPoint Presentation</vt:lpstr>
      <vt:lpstr>Thevenin Resistance and voltage</vt:lpstr>
      <vt:lpstr>PowerPoint Presentation</vt:lpstr>
      <vt:lpstr>Capacitors in series and parallel</vt:lpstr>
      <vt:lpstr>PowerPoint Presentation</vt:lpstr>
      <vt:lpstr>PowerPoint Presentation</vt:lpstr>
      <vt:lpstr>Inductors in series and parallel</vt:lpstr>
      <vt:lpstr>PowerPoint Presentation</vt:lpstr>
      <vt:lpstr>PowerPoint Presentation</vt:lpstr>
      <vt:lpstr>RC Circuit</vt:lpstr>
      <vt:lpstr>PowerPoint Presentation</vt:lpstr>
      <vt:lpstr>PowerPoint Presentation</vt:lpstr>
    </vt:vector>
  </TitlesOfParts>
  <Company>Ivy Tech Community College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Final Lab</dc:title>
  <dc:creator>Ivan Ernesto Cervantes</dc:creator>
  <cp:lastModifiedBy>Ivan Ernesto Cervantes</cp:lastModifiedBy>
  <cp:revision>3</cp:revision>
  <dcterms:created xsi:type="dcterms:W3CDTF">2015-12-18T00:44:50Z</dcterms:created>
  <dcterms:modified xsi:type="dcterms:W3CDTF">2015-12-18T01:13:13Z</dcterms:modified>
</cp:coreProperties>
</file>