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5" r:id="rId1"/>
  </p:sldMasterIdLst>
  <p:notesMasterIdLst>
    <p:notesMasterId r:id="rId28"/>
  </p:notesMasterIdLst>
  <p:sldIdLst>
    <p:sldId id="256" r:id="rId2"/>
    <p:sldId id="28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49" autoAdjust="0"/>
    <p:restoredTop sz="94660"/>
  </p:normalViewPr>
  <p:slideViewPr>
    <p:cSldViewPr snapToGrid="0">
      <p:cViewPr varScale="1">
        <p:scale>
          <a:sx n="116" d="100"/>
          <a:sy n="116" d="100"/>
        </p:scale>
        <p:origin x="40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5EDB1C-E275-4373-9E4A-9212DFD07C45}" type="datetimeFigureOut">
              <a:rPr lang="en-US" smtClean="0"/>
              <a:t>5/7/2015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19166-37BD-452A-A5ED-2A7273CB0EC2}" type="slidenum">
              <a:rPr lang="en-US" smtClean="0"/>
              <a:t>‹#›</a:t>
            </a:fld>
            <a:endParaRPr lang="en-US"/>
          </a:p>
        </p:txBody>
      </p:sp>
    </p:spTree>
    <p:extLst>
      <p:ext uri="{BB962C8B-B14F-4D97-AF65-F5344CB8AC3E}">
        <p14:creationId xmlns:p14="http://schemas.microsoft.com/office/powerpoint/2010/main" val="3457517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519166-37BD-452A-A5ED-2A7273CB0EC2}" type="slidenum">
              <a:rPr lang="en-US" smtClean="0"/>
              <a:t>1</a:t>
            </a:fld>
            <a:endParaRPr lang="en-US"/>
          </a:p>
        </p:txBody>
      </p:sp>
    </p:spTree>
    <p:extLst>
      <p:ext uri="{BB962C8B-B14F-4D97-AF65-F5344CB8AC3E}">
        <p14:creationId xmlns:p14="http://schemas.microsoft.com/office/powerpoint/2010/main" val="1354213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519166-37BD-452A-A5ED-2A7273CB0EC2}" type="slidenum">
              <a:rPr lang="en-US" smtClean="0"/>
              <a:t>2</a:t>
            </a:fld>
            <a:endParaRPr lang="en-US"/>
          </a:p>
        </p:txBody>
      </p:sp>
    </p:spTree>
    <p:extLst>
      <p:ext uri="{BB962C8B-B14F-4D97-AF65-F5344CB8AC3E}">
        <p14:creationId xmlns:p14="http://schemas.microsoft.com/office/powerpoint/2010/main" val="928868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519166-37BD-452A-A5ED-2A7273CB0EC2}" type="slidenum">
              <a:rPr lang="en-US" smtClean="0"/>
              <a:t>4</a:t>
            </a:fld>
            <a:endParaRPr lang="en-US"/>
          </a:p>
        </p:txBody>
      </p:sp>
    </p:spTree>
    <p:extLst>
      <p:ext uri="{BB962C8B-B14F-4D97-AF65-F5344CB8AC3E}">
        <p14:creationId xmlns:p14="http://schemas.microsoft.com/office/powerpoint/2010/main" val="643706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519166-37BD-452A-A5ED-2A7273CB0EC2}" type="slidenum">
              <a:rPr lang="en-US" smtClean="0"/>
              <a:t>24</a:t>
            </a:fld>
            <a:endParaRPr lang="en-US"/>
          </a:p>
        </p:txBody>
      </p:sp>
    </p:spTree>
    <p:extLst>
      <p:ext uri="{BB962C8B-B14F-4D97-AF65-F5344CB8AC3E}">
        <p14:creationId xmlns:p14="http://schemas.microsoft.com/office/powerpoint/2010/main" val="1243178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B7E5FEA-120D-4E8A-8B8A-F66241597C7C}" type="datetime1">
              <a:rPr lang="en-US" smtClean="0"/>
              <a:t>5/7/2015</a:t>
            </a:fld>
            <a:endParaRPr lang="en-US" dirty="0"/>
          </a:p>
        </p:txBody>
      </p:sp>
      <p:sp>
        <p:nvSpPr>
          <p:cNvPr id="5" name="Footer Placeholder 4"/>
          <p:cNvSpPr>
            <a:spLocks noGrp="1"/>
          </p:cNvSpPr>
          <p:nvPr>
            <p:ph type="ftr" sz="quarter" idx="11"/>
          </p:nvPr>
        </p:nvSpPr>
        <p:spPr/>
        <p:txBody>
          <a:bodyPr/>
          <a:lstStyle/>
          <a:p>
            <a:r>
              <a:rPr lang="en-US" smtClean="0"/>
              <a:t>Everett Barry, Jr. EECT 111 Introduction to Circuits Spring 2015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1892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14F559-3B69-4750-9301-B00918584A34}" type="datetime1">
              <a:rPr lang="en-US" smtClean="0"/>
              <a:t>5/7/2015</a:t>
            </a:fld>
            <a:endParaRPr lang="en-US" dirty="0"/>
          </a:p>
        </p:txBody>
      </p:sp>
      <p:sp>
        <p:nvSpPr>
          <p:cNvPr id="5" name="Footer Placeholder 4"/>
          <p:cNvSpPr>
            <a:spLocks noGrp="1"/>
          </p:cNvSpPr>
          <p:nvPr>
            <p:ph type="ftr" sz="quarter" idx="11"/>
          </p:nvPr>
        </p:nvSpPr>
        <p:spPr/>
        <p:txBody>
          <a:bodyPr/>
          <a:lstStyle/>
          <a:p>
            <a:r>
              <a:rPr lang="en-US" smtClean="0"/>
              <a:t>Everett Barry, Jr. EECT 111 Introduction to Circuits Spring 2015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6210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B40EF7-371B-4FBF-BA3A-4AF976FA935F}" type="datetime1">
              <a:rPr lang="en-US" smtClean="0"/>
              <a:t>5/7/2015</a:t>
            </a:fld>
            <a:endParaRPr lang="en-US" dirty="0"/>
          </a:p>
        </p:txBody>
      </p:sp>
      <p:sp>
        <p:nvSpPr>
          <p:cNvPr id="5" name="Footer Placeholder 4"/>
          <p:cNvSpPr>
            <a:spLocks noGrp="1"/>
          </p:cNvSpPr>
          <p:nvPr>
            <p:ph type="ftr" sz="quarter" idx="11"/>
          </p:nvPr>
        </p:nvSpPr>
        <p:spPr/>
        <p:txBody>
          <a:bodyPr/>
          <a:lstStyle/>
          <a:p>
            <a:r>
              <a:rPr lang="en-US" smtClean="0"/>
              <a:t>Everett Barry, Jr. EECT 111 Introduction to Circuits Spring 2015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44516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1E386-3C95-4747-B579-4A9C6C029CDA}" type="datetime1">
              <a:rPr lang="en-US" smtClean="0"/>
              <a:t>5/7/2015</a:t>
            </a:fld>
            <a:endParaRPr lang="en-US" dirty="0"/>
          </a:p>
        </p:txBody>
      </p:sp>
      <p:sp>
        <p:nvSpPr>
          <p:cNvPr id="5" name="Footer Placeholder 4"/>
          <p:cNvSpPr>
            <a:spLocks noGrp="1"/>
          </p:cNvSpPr>
          <p:nvPr>
            <p:ph type="ftr" sz="quarter" idx="11"/>
          </p:nvPr>
        </p:nvSpPr>
        <p:spPr/>
        <p:txBody>
          <a:bodyPr/>
          <a:lstStyle/>
          <a:p>
            <a:r>
              <a:rPr lang="en-US" smtClean="0"/>
              <a:t>Everett Barry, Jr. EECT 111 Introduction to Circuits Spring 2015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2355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B62C6D-59A9-49F0-8BCF-80852F02C336}" type="datetime1">
              <a:rPr lang="en-US" smtClean="0"/>
              <a:t>5/7/2015</a:t>
            </a:fld>
            <a:endParaRPr lang="en-US" dirty="0"/>
          </a:p>
        </p:txBody>
      </p:sp>
      <p:sp>
        <p:nvSpPr>
          <p:cNvPr id="5" name="Footer Placeholder 4"/>
          <p:cNvSpPr>
            <a:spLocks noGrp="1"/>
          </p:cNvSpPr>
          <p:nvPr>
            <p:ph type="ftr" sz="quarter" idx="11"/>
          </p:nvPr>
        </p:nvSpPr>
        <p:spPr/>
        <p:txBody>
          <a:bodyPr/>
          <a:lstStyle/>
          <a:p>
            <a:r>
              <a:rPr lang="en-US" smtClean="0"/>
              <a:t>Everett Barry, Jr. EECT 111 Introduction to Circuits Spring 2015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79431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232876-A23A-4E4F-B968-6B0BBDA4E2F4}" type="datetime1">
              <a:rPr lang="en-US" smtClean="0"/>
              <a:t>5/7/2015</a:t>
            </a:fld>
            <a:endParaRPr lang="en-US" dirty="0"/>
          </a:p>
        </p:txBody>
      </p:sp>
      <p:sp>
        <p:nvSpPr>
          <p:cNvPr id="5" name="Footer Placeholder 4"/>
          <p:cNvSpPr>
            <a:spLocks noGrp="1"/>
          </p:cNvSpPr>
          <p:nvPr>
            <p:ph type="ftr" sz="quarter" idx="11"/>
          </p:nvPr>
        </p:nvSpPr>
        <p:spPr/>
        <p:txBody>
          <a:bodyPr/>
          <a:lstStyle/>
          <a:p>
            <a:r>
              <a:rPr lang="en-US" smtClean="0"/>
              <a:t>Everett Barry, Jr. EECT 111 Introduction to Circuits Spring 2015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5856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0286C4-0351-496F-8D9E-6F075E4F1622}" type="datetime1">
              <a:rPr lang="en-US" smtClean="0"/>
              <a:t>5/7/2015</a:t>
            </a:fld>
            <a:endParaRPr lang="en-US" dirty="0"/>
          </a:p>
        </p:txBody>
      </p:sp>
      <p:sp>
        <p:nvSpPr>
          <p:cNvPr id="5" name="Footer Placeholder 4"/>
          <p:cNvSpPr>
            <a:spLocks noGrp="1"/>
          </p:cNvSpPr>
          <p:nvPr>
            <p:ph type="ftr" sz="quarter" idx="11"/>
          </p:nvPr>
        </p:nvSpPr>
        <p:spPr/>
        <p:txBody>
          <a:bodyPr/>
          <a:lstStyle/>
          <a:p>
            <a:r>
              <a:rPr lang="en-US" smtClean="0"/>
              <a:t>Everett Barry, Jr. EECT 111 Introduction to Circuits Spring 2015</a:t>
            </a:r>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150456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B2C0EA-77CB-4665-AB63-A6C0E17C3B8D}" type="datetime1">
              <a:rPr lang="en-US" smtClean="0"/>
              <a:t>5/7/2015</a:t>
            </a:fld>
            <a:endParaRPr lang="en-US" dirty="0"/>
          </a:p>
        </p:txBody>
      </p:sp>
      <p:sp>
        <p:nvSpPr>
          <p:cNvPr id="5" name="Footer Placeholder 4"/>
          <p:cNvSpPr>
            <a:spLocks noGrp="1"/>
          </p:cNvSpPr>
          <p:nvPr>
            <p:ph type="ftr" sz="quarter" idx="11"/>
          </p:nvPr>
        </p:nvSpPr>
        <p:spPr/>
        <p:txBody>
          <a:bodyPr/>
          <a:lstStyle/>
          <a:p>
            <a:r>
              <a:rPr lang="en-US" smtClean="0"/>
              <a:t>Everett Barry, Jr. EECT 111 Introduction to Circuits Spring 2015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25730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FFE7B8-2EA7-4CEA-AB58-0AC34934DFA0}" type="datetime1">
              <a:rPr lang="en-US" smtClean="0"/>
              <a:t>5/7/2015</a:t>
            </a:fld>
            <a:endParaRPr lang="en-US" dirty="0"/>
          </a:p>
        </p:txBody>
      </p:sp>
      <p:sp>
        <p:nvSpPr>
          <p:cNvPr id="5" name="Footer Placeholder 4"/>
          <p:cNvSpPr>
            <a:spLocks noGrp="1"/>
          </p:cNvSpPr>
          <p:nvPr>
            <p:ph type="ftr" sz="quarter" idx="11"/>
          </p:nvPr>
        </p:nvSpPr>
        <p:spPr/>
        <p:txBody>
          <a:bodyPr/>
          <a:lstStyle/>
          <a:p>
            <a:r>
              <a:rPr lang="en-US" smtClean="0"/>
              <a:t>Everett Barry, Jr. EECT 111 Introduction to Circuits Spring 2015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4633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E7E9DB-D04B-4446-80B6-4DE608FDB055}" type="datetime1">
              <a:rPr lang="en-US" smtClean="0"/>
              <a:t>5/7/2015</a:t>
            </a:fld>
            <a:endParaRPr lang="en-US" dirty="0"/>
          </a:p>
        </p:txBody>
      </p:sp>
      <p:sp>
        <p:nvSpPr>
          <p:cNvPr id="5" name="Footer Placeholder 4"/>
          <p:cNvSpPr>
            <a:spLocks noGrp="1"/>
          </p:cNvSpPr>
          <p:nvPr>
            <p:ph type="ftr" sz="quarter" idx="11"/>
          </p:nvPr>
        </p:nvSpPr>
        <p:spPr/>
        <p:txBody>
          <a:bodyPr/>
          <a:lstStyle/>
          <a:p>
            <a:r>
              <a:rPr lang="en-US" smtClean="0"/>
              <a:t>Everett Barry, Jr. EECT 111 Introduction to Circuits Spring 2015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2378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875234E-3A24-4FF4-A926-D56A4B5A94E2}" type="datetime1">
              <a:rPr lang="en-US" smtClean="0"/>
              <a:t>5/7/2015</a:t>
            </a:fld>
            <a:endParaRPr lang="en-US" dirty="0"/>
          </a:p>
        </p:txBody>
      </p:sp>
      <p:sp>
        <p:nvSpPr>
          <p:cNvPr id="6" name="Footer Placeholder 5"/>
          <p:cNvSpPr>
            <a:spLocks noGrp="1"/>
          </p:cNvSpPr>
          <p:nvPr>
            <p:ph type="ftr" sz="quarter" idx="11"/>
          </p:nvPr>
        </p:nvSpPr>
        <p:spPr/>
        <p:txBody>
          <a:bodyPr/>
          <a:lstStyle/>
          <a:p>
            <a:r>
              <a:rPr lang="en-US" smtClean="0"/>
              <a:t>Everett Barry, Jr. EECT 111 Introduction to Circuits Spring 2015</a:t>
            </a:r>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88604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8632AE-25D5-4D68-8F3F-5014A2F3F00C}" type="datetime1">
              <a:rPr lang="en-US" smtClean="0"/>
              <a:t>5/7/2015</a:t>
            </a:fld>
            <a:endParaRPr lang="en-US" dirty="0"/>
          </a:p>
        </p:txBody>
      </p:sp>
      <p:sp>
        <p:nvSpPr>
          <p:cNvPr id="8" name="Footer Placeholder 7"/>
          <p:cNvSpPr>
            <a:spLocks noGrp="1"/>
          </p:cNvSpPr>
          <p:nvPr>
            <p:ph type="ftr" sz="quarter" idx="11"/>
          </p:nvPr>
        </p:nvSpPr>
        <p:spPr/>
        <p:txBody>
          <a:bodyPr/>
          <a:lstStyle/>
          <a:p>
            <a:r>
              <a:rPr lang="en-US" smtClean="0"/>
              <a:t>Everett Barry, Jr. EECT 111 Introduction to Circuits Spring 2015</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777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E6D9144-E6FB-4208-B4B1-C7DCC94DC29C}" type="datetime1">
              <a:rPr lang="en-US" smtClean="0"/>
              <a:t>5/7/2015</a:t>
            </a:fld>
            <a:endParaRPr lang="en-US" dirty="0"/>
          </a:p>
        </p:txBody>
      </p:sp>
      <p:sp>
        <p:nvSpPr>
          <p:cNvPr id="4" name="Footer Placeholder 3"/>
          <p:cNvSpPr>
            <a:spLocks noGrp="1"/>
          </p:cNvSpPr>
          <p:nvPr>
            <p:ph type="ftr" sz="quarter" idx="11"/>
          </p:nvPr>
        </p:nvSpPr>
        <p:spPr/>
        <p:txBody>
          <a:bodyPr/>
          <a:lstStyle/>
          <a:p>
            <a:r>
              <a:rPr lang="en-US" smtClean="0"/>
              <a:t>Everett Barry, Jr. EECT 111 Introduction to Circuits Spring 2015</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61100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1A9E58-81F4-453E-AA86-CA374BCE7B85}" type="datetime1">
              <a:rPr lang="en-US" smtClean="0"/>
              <a:t>5/7/2015</a:t>
            </a:fld>
            <a:endParaRPr lang="en-US" dirty="0"/>
          </a:p>
        </p:txBody>
      </p:sp>
      <p:sp>
        <p:nvSpPr>
          <p:cNvPr id="3" name="Footer Placeholder 2"/>
          <p:cNvSpPr>
            <a:spLocks noGrp="1"/>
          </p:cNvSpPr>
          <p:nvPr>
            <p:ph type="ftr" sz="quarter" idx="11"/>
          </p:nvPr>
        </p:nvSpPr>
        <p:spPr/>
        <p:txBody>
          <a:bodyPr/>
          <a:lstStyle/>
          <a:p>
            <a:r>
              <a:rPr lang="en-US" smtClean="0"/>
              <a:t>Everett Barry, Jr. EECT 111 Introduction to Circuits Spring 2015</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863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2E624B-038E-4744-962A-72A58B51D0E8}" type="datetime1">
              <a:rPr lang="en-US" smtClean="0"/>
              <a:t>5/7/2015</a:t>
            </a:fld>
            <a:endParaRPr lang="en-US" dirty="0"/>
          </a:p>
        </p:txBody>
      </p:sp>
      <p:sp>
        <p:nvSpPr>
          <p:cNvPr id="6" name="Footer Placeholder 5"/>
          <p:cNvSpPr>
            <a:spLocks noGrp="1"/>
          </p:cNvSpPr>
          <p:nvPr>
            <p:ph type="ftr" sz="quarter" idx="11"/>
          </p:nvPr>
        </p:nvSpPr>
        <p:spPr/>
        <p:txBody>
          <a:bodyPr/>
          <a:lstStyle/>
          <a:p>
            <a:r>
              <a:rPr lang="en-US" smtClean="0"/>
              <a:t>Everett Barry, Jr. EECT 111 Introduction to Circuits Spring 2015</a:t>
            </a:r>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710773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E74F3F-A5D2-4170-A5AB-0E59E9384738}" type="datetime1">
              <a:rPr lang="en-US" smtClean="0"/>
              <a:t>5/7/2015</a:t>
            </a:fld>
            <a:endParaRPr lang="en-US" dirty="0"/>
          </a:p>
        </p:txBody>
      </p:sp>
      <p:sp>
        <p:nvSpPr>
          <p:cNvPr id="6" name="Footer Placeholder 5"/>
          <p:cNvSpPr>
            <a:spLocks noGrp="1"/>
          </p:cNvSpPr>
          <p:nvPr>
            <p:ph type="ftr" sz="quarter" idx="11"/>
          </p:nvPr>
        </p:nvSpPr>
        <p:spPr/>
        <p:txBody>
          <a:bodyPr/>
          <a:lstStyle/>
          <a:p>
            <a:r>
              <a:rPr lang="en-US" smtClean="0"/>
              <a:t>Everett Barry, Jr. EECT 111 Introduction to Circuits Spring 2015</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2683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3B4B841-541B-4B60-8E35-C69EF5A18AF7}" type="datetime1">
              <a:rPr lang="en-US" smtClean="0"/>
              <a:t>5/7/2015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Everett Barry, Jr. EECT 111 Introduction to Circuits Spring 2015</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2760387"/>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24.xml"/><Relationship Id="rId3" Type="http://schemas.openxmlformats.org/officeDocument/2006/relationships/slide" Target="slide3.xml"/><Relationship Id="rId7" Type="http://schemas.openxmlformats.org/officeDocument/2006/relationships/slide" Target="slide11.xml"/><Relationship Id="rId12" Type="http://schemas.openxmlformats.org/officeDocument/2006/relationships/slide" Target="slide2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19.xml"/><Relationship Id="rId5" Type="http://schemas.openxmlformats.org/officeDocument/2006/relationships/slide" Target="slide7.xml"/><Relationship Id="rId10" Type="http://schemas.openxmlformats.org/officeDocument/2006/relationships/slide" Target="slide17.xml"/><Relationship Id="rId4" Type="http://schemas.openxmlformats.org/officeDocument/2006/relationships/slide" Target="slide5.xml"/><Relationship Id="rId9" Type="http://schemas.openxmlformats.org/officeDocument/2006/relationships/slide" Target="slide15.xml"/><Relationship Id="rId14" Type="http://schemas.openxmlformats.org/officeDocument/2006/relationships/slide" Target="slide26.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EECT 111 – Introduction to Circuit Analysis Lab Notebook  </a:t>
            </a:r>
            <a:endParaRPr lang="en-US" dirty="0"/>
          </a:p>
        </p:txBody>
      </p:sp>
      <p:sp>
        <p:nvSpPr>
          <p:cNvPr id="3" name="Subtitle 2"/>
          <p:cNvSpPr>
            <a:spLocks noGrp="1"/>
          </p:cNvSpPr>
          <p:nvPr>
            <p:ph type="subTitle" idx="1"/>
          </p:nvPr>
        </p:nvSpPr>
        <p:spPr/>
        <p:txBody>
          <a:bodyPr>
            <a:normAutofit lnSpcReduction="10000"/>
          </a:bodyPr>
          <a:lstStyle/>
          <a:p>
            <a:r>
              <a:rPr lang="en-US" dirty="0" smtClean="0"/>
              <a:t>Everett Barry, Jr.</a:t>
            </a:r>
          </a:p>
          <a:p>
            <a:r>
              <a:rPr lang="en-US" dirty="0" smtClean="0"/>
              <a:t>Spring Semester </a:t>
            </a:r>
          </a:p>
          <a:p>
            <a:r>
              <a:rPr lang="en-US" dirty="0" smtClean="0"/>
              <a:t>May 7, 2015</a:t>
            </a:r>
            <a:endParaRPr lang="en-US" dirty="0"/>
          </a:p>
        </p:txBody>
      </p:sp>
      <p:sp>
        <p:nvSpPr>
          <p:cNvPr id="5" name="Footer Placeholder 4"/>
          <p:cNvSpPr>
            <a:spLocks noGrp="1"/>
          </p:cNvSpPr>
          <p:nvPr>
            <p:ph type="ftr" sz="quarter" idx="11"/>
          </p:nvPr>
        </p:nvSpPr>
        <p:spPr/>
        <p:txBody>
          <a:bodyPr/>
          <a:lstStyle/>
          <a:p>
            <a:r>
              <a:rPr lang="en-US" smtClean="0"/>
              <a:t>Everett Barry, Jr. EECT 111 Introduction to Circuits Spring 2015</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4087949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3" name="applause.wav"/>
          </p:stSnd>
        </p:sndAc>
      </p:transition>
    </mc:Choice>
    <mc:Fallback xmlns="">
      <p:transition spd="slow">
        <p:fade/>
        <p:sndAc>
          <p:stSnd>
            <p:snd r:embed="rId4" name="applaus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Lab 4 – Black Box Design	</a:t>
            </a:r>
          </a:p>
        </p:txBody>
      </p:sp>
      <p:sp>
        <p:nvSpPr>
          <p:cNvPr id="3" name="Content Placeholder 2"/>
          <p:cNvSpPr>
            <a:spLocks noGrp="1"/>
          </p:cNvSpPr>
          <p:nvPr>
            <p:ph idx="1"/>
          </p:nvPr>
        </p:nvSpPr>
        <p:spPr>
          <a:xfrm>
            <a:off x="677334" y="1402944"/>
            <a:ext cx="8596668" cy="3880773"/>
          </a:xfrm>
        </p:spPr>
        <p:txBody>
          <a:bodyPr/>
          <a:lstStyle/>
          <a:p>
            <a:r>
              <a:rPr lang="en-US" dirty="0" smtClean="0"/>
              <a:t>Lab 4 Results:</a:t>
            </a:r>
            <a:endParaRPr lang="en-US" dirty="0"/>
          </a:p>
        </p:txBody>
      </p:sp>
      <p:sp>
        <p:nvSpPr>
          <p:cNvPr id="6" name="Footer Placeholder 5"/>
          <p:cNvSpPr>
            <a:spLocks noGrp="1"/>
          </p:cNvSpPr>
          <p:nvPr>
            <p:ph type="ftr" sz="quarter" idx="11"/>
          </p:nvPr>
        </p:nvSpPr>
        <p:spPr>
          <a:xfrm>
            <a:off x="677334" y="6382156"/>
            <a:ext cx="6297612" cy="365125"/>
          </a:xfrm>
        </p:spPr>
        <p:txBody>
          <a:bodyPr/>
          <a:lstStyle/>
          <a:p>
            <a:r>
              <a:rPr lang="en-US" dirty="0" smtClean="0"/>
              <a:t>Everett Barry, Jr. EECT 111 Introduction to Circuits Spring 2015</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7" name="Picture 6"/>
          <p:cNvPicPr>
            <a:picLocks noChangeAspect="1"/>
          </p:cNvPicPr>
          <p:nvPr/>
        </p:nvPicPr>
        <p:blipFill>
          <a:blip r:embed="rId2"/>
          <a:stretch>
            <a:fillRect/>
          </a:stretch>
        </p:blipFill>
        <p:spPr>
          <a:xfrm>
            <a:off x="533642" y="1930400"/>
            <a:ext cx="5328366" cy="3924300"/>
          </a:xfrm>
          <a:prstGeom prst="rect">
            <a:avLst/>
          </a:prstGeom>
        </p:spPr>
      </p:pic>
      <p:pic>
        <p:nvPicPr>
          <p:cNvPr id="4" name="Picture 3"/>
          <p:cNvPicPr>
            <a:picLocks noChangeAspect="1"/>
          </p:cNvPicPr>
          <p:nvPr/>
        </p:nvPicPr>
        <p:blipFill>
          <a:blip r:embed="rId3"/>
          <a:stretch>
            <a:fillRect/>
          </a:stretch>
        </p:blipFill>
        <p:spPr>
          <a:xfrm>
            <a:off x="6005700" y="1930401"/>
            <a:ext cx="5468586" cy="3924300"/>
          </a:xfrm>
          <a:prstGeom prst="rect">
            <a:avLst/>
          </a:prstGeom>
        </p:spPr>
      </p:pic>
    </p:spTree>
    <p:extLst>
      <p:ext uri="{BB962C8B-B14F-4D97-AF65-F5344CB8AC3E}">
        <p14:creationId xmlns:p14="http://schemas.microsoft.com/office/powerpoint/2010/main" val="308048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Lab 5 – Black Box Design 2 </a:t>
            </a:r>
            <a:endParaRPr lang="en-US" u="sng" dirty="0"/>
          </a:p>
        </p:txBody>
      </p:sp>
      <p:sp>
        <p:nvSpPr>
          <p:cNvPr id="3" name="Content Placeholder 2"/>
          <p:cNvSpPr>
            <a:spLocks noGrp="1"/>
          </p:cNvSpPr>
          <p:nvPr>
            <p:ph idx="1"/>
          </p:nvPr>
        </p:nvSpPr>
        <p:spPr>
          <a:xfrm>
            <a:off x="677334" y="1448872"/>
            <a:ext cx="8596668" cy="3880773"/>
          </a:xfrm>
        </p:spPr>
        <p:txBody>
          <a:bodyPr/>
          <a:lstStyle/>
          <a:p>
            <a:r>
              <a:rPr lang="en-US" dirty="0" smtClean="0"/>
              <a:t>The purpose of this lab is to learn about parallel circuits. The voltage applied to a Black Box is 9 volts and the measures current dram is 4.6 mA. Design a 2 and 3 resistor parallel circuit that meets the voltage requirements using “standard values. </a:t>
            </a:r>
            <a:endParaRPr lang="en-US" dirty="0"/>
          </a:p>
        </p:txBody>
      </p:sp>
      <p:sp>
        <p:nvSpPr>
          <p:cNvPr id="9" name="Footer Placeholder 8"/>
          <p:cNvSpPr>
            <a:spLocks noGrp="1"/>
          </p:cNvSpPr>
          <p:nvPr>
            <p:ph type="ftr" sz="quarter" idx="11"/>
          </p:nvPr>
        </p:nvSpPr>
        <p:spPr/>
        <p:txBody>
          <a:bodyPr/>
          <a:lstStyle/>
          <a:p>
            <a:r>
              <a:rPr lang="en-US" smtClean="0"/>
              <a:t>Everett Barry, Jr. EECT 111 Introduction to Circuits Spring 2015</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922510" y="2784708"/>
            <a:ext cx="2155712" cy="212563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96870" y="2784708"/>
            <a:ext cx="2155713" cy="21256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49061" y="2746740"/>
            <a:ext cx="2192767" cy="21645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154472" y="2766573"/>
            <a:ext cx="2192764" cy="2124850"/>
          </a:xfrm>
          <a:prstGeom prst="rect">
            <a:avLst/>
          </a:prstGeom>
        </p:spPr>
      </p:pic>
    </p:spTree>
    <p:extLst>
      <p:ext uri="{BB962C8B-B14F-4D97-AF65-F5344CB8AC3E}">
        <p14:creationId xmlns:p14="http://schemas.microsoft.com/office/powerpoint/2010/main" val="2562947114"/>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Lab 5 </a:t>
            </a:r>
            <a:r>
              <a:rPr lang="en-US" u="sng" dirty="0" smtClean="0"/>
              <a:t> </a:t>
            </a:r>
            <a:r>
              <a:rPr lang="en-US" u="sng" dirty="0"/>
              <a:t>– Black Box Design 2 </a:t>
            </a:r>
          </a:p>
        </p:txBody>
      </p:sp>
      <p:sp>
        <p:nvSpPr>
          <p:cNvPr id="3" name="Content Placeholder 2"/>
          <p:cNvSpPr>
            <a:spLocks noGrp="1"/>
          </p:cNvSpPr>
          <p:nvPr>
            <p:ph idx="1"/>
          </p:nvPr>
        </p:nvSpPr>
        <p:spPr>
          <a:xfrm>
            <a:off x="677334" y="1533571"/>
            <a:ext cx="8596668" cy="3880773"/>
          </a:xfrm>
        </p:spPr>
        <p:txBody>
          <a:bodyPr/>
          <a:lstStyle/>
          <a:p>
            <a:r>
              <a:rPr lang="en-US" dirty="0" smtClean="0"/>
              <a:t>Lab 5 Results: </a:t>
            </a:r>
          </a:p>
          <a:p>
            <a:pPr marL="0" indent="0">
              <a:buNone/>
            </a:pPr>
            <a:endParaRPr lang="en-US" dirty="0"/>
          </a:p>
        </p:txBody>
      </p:sp>
      <p:sp>
        <p:nvSpPr>
          <p:cNvPr id="7" name="Footer Placeholder 6"/>
          <p:cNvSpPr>
            <a:spLocks noGrp="1"/>
          </p:cNvSpPr>
          <p:nvPr>
            <p:ph type="ftr" sz="quarter" idx="11"/>
          </p:nvPr>
        </p:nvSpPr>
        <p:spPr/>
        <p:txBody>
          <a:bodyPr/>
          <a:lstStyle/>
          <a:p>
            <a:r>
              <a:rPr lang="en-US" smtClean="0"/>
              <a:t>Everett Barry, Jr. EECT 111 Introduction to Circuits Spring 2015</a:t>
            </a:r>
            <a:endParaRPr lang="en-US" dirty="0"/>
          </a:p>
        </p:txBody>
      </p:sp>
      <p:sp>
        <p:nvSpPr>
          <p:cNvPr id="6" name="Slide Number Placeholder 5"/>
          <p:cNvSpPr>
            <a:spLocks noGrp="1"/>
          </p:cNvSpPr>
          <p:nvPr>
            <p:ph type="sldNum" sz="quarter" idx="12"/>
          </p:nvPr>
        </p:nvSpPr>
        <p:spPr>
          <a:xfrm>
            <a:off x="8342785" y="6338315"/>
            <a:ext cx="683339" cy="365125"/>
          </a:xfrm>
        </p:spPr>
        <p:txBody>
          <a:bodyPr/>
          <a:lstStyle/>
          <a:p>
            <a:fld id="{D57F1E4F-1CFF-5643-939E-217C01CDF565}" type="slidenum">
              <a:rPr lang="en-US" smtClean="0"/>
              <a:pPr/>
              <a:t>12</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1930400"/>
            <a:ext cx="5057260" cy="4209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892" y="1930401"/>
            <a:ext cx="5183411" cy="42091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1674" y="1049460"/>
            <a:ext cx="2628900" cy="676275"/>
          </a:xfrm>
          <a:prstGeom prst="rect">
            <a:avLst/>
          </a:prstGeom>
        </p:spPr>
      </p:pic>
    </p:spTree>
    <p:extLst>
      <p:ext uri="{BB962C8B-B14F-4D97-AF65-F5344CB8AC3E}">
        <p14:creationId xmlns:p14="http://schemas.microsoft.com/office/powerpoint/2010/main" val="4290846747"/>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Lab 7 – Resistor Parallel Circuit </a:t>
            </a:r>
            <a:endParaRPr lang="en-US" u="sng" dirty="0"/>
          </a:p>
        </p:txBody>
      </p:sp>
      <p:sp>
        <p:nvSpPr>
          <p:cNvPr id="3" name="Content Placeholder 2"/>
          <p:cNvSpPr>
            <a:spLocks noGrp="1"/>
          </p:cNvSpPr>
          <p:nvPr>
            <p:ph idx="1"/>
          </p:nvPr>
        </p:nvSpPr>
        <p:spPr>
          <a:xfrm>
            <a:off x="677334" y="1402944"/>
            <a:ext cx="8596668" cy="3880773"/>
          </a:xfrm>
        </p:spPr>
        <p:txBody>
          <a:bodyPr/>
          <a:lstStyle/>
          <a:p>
            <a:r>
              <a:rPr lang="en-US" dirty="0" smtClean="0"/>
              <a:t>The purpose of this Lab is to learn about parallel circuits. The voltage applied to 4 parallel resistors x is 9 volts. Measure all the resistor values, total current and all the branch currents. </a:t>
            </a:r>
            <a:endParaRPr lang="en-US" dirty="0"/>
          </a:p>
        </p:txBody>
      </p:sp>
      <p:sp>
        <p:nvSpPr>
          <p:cNvPr id="7" name="Footer Placeholder 6"/>
          <p:cNvSpPr>
            <a:spLocks noGrp="1"/>
          </p:cNvSpPr>
          <p:nvPr>
            <p:ph type="ftr" sz="quarter" idx="11"/>
          </p:nvPr>
        </p:nvSpPr>
        <p:spPr>
          <a:xfrm>
            <a:off x="677332" y="6315880"/>
            <a:ext cx="6297612" cy="365125"/>
          </a:xfrm>
        </p:spPr>
        <p:txBody>
          <a:bodyPr/>
          <a:lstStyle/>
          <a:p>
            <a:r>
              <a:rPr lang="en-US" smtClean="0"/>
              <a:t>Everett Barry, Jr. EECT 111 Introduction to Circuits Spring 2015</a:t>
            </a:r>
            <a:endParaRPr lang="en-US" dirty="0"/>
          </a:p>
        </p:txBody>
      </p:sp>
      <p:sp>
        <p:nvSpPr>
          <p:cNvPr id="6" name="Slide Number Placeholder 5"/>
          <p:cNvSpPr>
            <a:spLocks noGrp="1"/>
          </p:cNvSpPr>
          <p:nvPr>
            <p:ph type="sldNum" sz="quarter" idx="12"/>
          </p:nvPr>
        </p:nvSpPr>
        <p:spPr>
          <a:xfrm>
            <a:off x="8335290" y="6406487"/>
            <a:ext cx="683339" cy="365125"/>
          </a:xfrm>
        </p:spPr>
        <p:txBody>
          <a:bodyPr/>
          <a:lstStyle/>
          <a:p>
            <a:fld id="{D57F1E4F-1CFF-5643-939E-217C01CDF565}" type="slidenum">
              <a:rPr lang="en-US" smtClean="0"/>
              <a:pPr/>
              <a:t>13</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711709" y="1802909"/>
            <a:ext cx="3801291" cy="52956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48438" y="1878986"/>
            <a:ext cx="3801291" cy="5143500"/>
          </a:xfrm>
          <a:prstGeom prst="rect">
            <a:avLst/>
          </a:prstGeom>
        </p:spPr>
      </p:pic>
    </p:spTree>
    <p:extLst>
      <p:ext uri="{BB962C8B-B14F-4D97-AF65-F5344CB8AC3E}">
        <p14:creationId xmlns:p14="http://schemas.microsoft.com/office/powerpoint/2010/main" val="2724246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Lab 7 – Resistor Parallel Circuit </a:t>
            </a:r>
          </a:p>
        </p:txBody>
      </p:sp>
      <p:sp>
        <p:nvSpPr>
          <p:cNvPr id="3" name="Content Placeholder 2"/>
          <p:cNvSpPr>
            <a:spLocks noGrp="1"/>
          </p:cNvSpPr>
          <p:nvPr>
            <p:ph idx="1"/>
          </p:nvPr>
        </p:nvSpPr>
        <p:spPr>
          <a:xfrm>
            <a:off x="677334" y="1546634"/>
            <a:ext cx="8596668" cy="3880773"/>
          </a:xfrm>
        </p:spPr>
        <p:txBody>
          <a:bodyPr/>
          <a:lstStyle/>
          <a:p>
            <a:r>
              <a:rPr lang="en-US" dirty="0" smtClean="0"/>
              <a:t>Lab 7 Results:</a:t>
            </a:r>
            <a:endParaRPr lang="en-US" dirty="0"/>
          </a:p>
        </p:txBody>
      </p:sp>
      <p:sp>
        <p:nvSpPr>
          <p:cNvPr id="7" name="Footer Placeholder 6"/>
          <p:cNvSpPr>
            <a:spLocks noGrp="1"/>
          </p:cNvSpPr>
          <p:nvPr>
            <p:ph type="ftr" sz="quarter" idx="11"/>
          </p:nvPr>
        </p:nvSpPr>
        <p:spPr>
          <a:xfrm>
            <a:off x="677334" y="6383082"/>
            <a:ext cx="6297612" cy="365125"/>
          </a:xfrm>
        </p:spPr>
        <p:txBody>
          <a:bodyPr/>
          <a:lstStyle/>
          <a:p>
            <a:r>
              <a:rPr lang="en-US" dirty="0" smtClean="0"/>
              <a:t>Everett Barry, Jr. EECT 111 Introduction to Circuits Spring 2015</a:t>
            </a:r>
            <a:endParaRPr lang="en-US" dirty="0"/>
          </a:p>
        </p:txBody>
      </p:sp>
      <p:sp>
        <p:nvSpPr>
          <p:cNvPr id="5" name="Slide Number Placeholder 4"/>
          <p:cNvSpPr>
            <a:spLocks noGrp="1"/>
          </p:cNvSpPr>
          <p:nvPr>
            <p:ph type="sldNum" sz="quarter" idx="12"/>
          </p:nvPr>
        </p:nvSpPr>
        <p:spPr>
          <a:xfrm>
            <a:off x="8285863" y="6495902"/>
            <a:ext cx="683339" cy="365125"/>
          </a:xfrm>
        </p:spPr>
        <p:txBody>
          <a:bodyPr/>
          <a:lstStyle/>
          <a:p>
            <a:fld id="{D57F1E4F-1CFF-5643-939E-217C01CDF565}" type="slidenum">
              <a:rPr lang="en-US" smtClean="0"/>
              <a:pPr/>
              <a:t>14</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4832" y="1923361"/>
            <a:ext cx="6846871" cy="4441080"/>
          </a:xfrm>
          <a:prstGeom prst="rect">
            <a:avLst/>
          </a:prstGeom>
        </p:spPr>
      </p:pic>
      <p:pic>
        <p:nvPicPr>
          <p:cNvPr id="6" name="Picture 5"/>
          <p:cNvPicPr>
            <a:picLocks noChangeAspect="1"/>
          </p:cNvPicPr>
          <p:nvPr/>
        </p:nvPicPr>
        <p:blipFill>
          <a:blip r:embed="rId3"/>
          <a:stretch>
            <a:fillRect/>
          </a:stretch>
        </p:blipFill>
        <p:spPr>
          <a:xfrm>
            <a:off x="1250793" y="1930400"/>
            <a:ext cx="3321207" cy="443404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1182" y="1058722"/>
            <a:ext cx="2628900" cy="676275"/>
          </a:xfrm>
          <a:prstGeom prst="rect">
            <a:avLst/>
          </a:prstGeom>
        </p:spPr>
      </p:pic>
    </p:spTree>
    <p:extLst>
      <p:ext uri="{BB962C8B-B14F-4D97-AF65-F5344CB8AC3E}">
        <p14:creationId xmlns:p14="http://schemas.microsoft.com/office/powerpoint/2010/main" val="2347642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Lab 8 – Black Box 3 Design </a:t>
            </a:r>
            <a:endParaRPr lang="en-US" u="sng" dirty="0"/>
          </a:p>
        </p:txBody>
      </p:sp>
      <p:sp>
        <p:nvSpPr>
          <p:cNvPr id="3" name="Content Placeholder 2"/>
          <p:cNvSpPr>
            <a:spLocks noGrp="1"/>
          </p:cNvSpPr>
          <p:nvPr>
            <p:ph idx="1"/>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Everett Barry, Jr. EECT 111 Introduction to Circuits Spring 2015</a:t>
            </a:r>
            <a:endParaRPr lang="en-US" dirty="0"/>
          </a:p>
        </p:txBody>
      </p:sp>
      <p:sp>
        <p:nvSpPr>
          <p:cNvPr id="4" name="Slide Number Placeholder 3"/>
          <p:cNvSpPr>
            <a:spLocks noGrp="1"/>
          </p:cNvSpPr>
          <p:nvPr>
            <p:ph type="sldNum" sz="quarter" idx="12"/>
          </p:nvPr>
        </p:nvSpPr>
        <p:spPr>
          <a:xfrm>
            <a:off x="8434144" y="6246575"/>
            <a:ext cx="683339" cy="365125"/>
          </a:xfrm>
        </p:spPr>
        <p:txBody>
          <a:bodyPr/>
          <a:lstStyle/>
          <a:p>
            <a:fld id="{D57F1E4F-1CFF-5643-939E-217C01CDF565}" type="slidenum">
              <a:rPr lang="en-US" smtClean="0"/>
              <a:pPr/>
              <a:t>15</a:t>
            </a:fld>
            <a:endParaRPr lang="en-US" dirty="0"/>
          </a:p>
        </p:txBody>
      </p:sp>
      <p:sp>
        <p:nvSpPr>
          <p:cNvPr id="6" name="TextBox 5"/>
          <p:cNvSpPr txBox="1"/>
          <p:nvPr/>
        </p:nvSpPr>
        <p:spPr>
          <a:xfrm>
            <a:off x="677334" y="1360854"/>
            <a:ext cx="9426200" cy="923330"/>
          </a:xfrm>
          <a:prstGeom prst="rect">
            <a:avLst/>
          </a:prstGeom>
          <a:noFill/>
        </p:spPr>
        <p:txBody>
          <a:bodyPr wrap="square" rtlCol="0">
            <a:spAutoFit/>
          </a:bodyPr>
          <a:lstStyle/>
          <a:p>
            <a:r>
              <a:rPr lang="en-US" dirty="0" smtClean="0"/>
              <a:t>The purpose of this lab is to learn about building a circuit the produces exactly 1.3 volts. Using at least 3 equal resistors (in the Black Box) design a circuit that produces an output voltage of 1.3 V. Then adjust R1 so that the output voltage is exactly 1.3 volts.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59432" y="2517800"/>
            <a:ext cx="3657600" cy="343755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62048" y="2324075"/>
            <a:ext cx="3657601" cy="371138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78078" y="2447900"/>
            <a:ext cx="3686008" cy="3463739"/>
          </a:xfrm>
          <a:prstGeom prst="rect">
            <a:avLst/>
          </a:prstGeom>
        </p:spPr>
      </p:pic>
    </p:spTree>
    <p:extLst>
      <p:ext uri="{BB962C8B-B14F-4D97-AF65-F5344CB8AC3E}">
        <p14:creationId xmlns:p14="http://schemas.microsoft.com/office/powerpoint/2010/main" val="565905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Lab 8 – Black Box 3 Design </a:t>
            </a:r>
            <a:endParaRPr lang="en-US" u="sng" dirty="0"/>
          </a:p>
        </p:txBody>
      </p:sp>
      <p:sp>
        <p:nvSpPr>
          <p:cNvPr id="5" name="Content Placeholder 4"/>
          <p:cNvSpPr>
            <a:spLocks noGrp="1"/>
          </p:cNvSpPr>
          <p:nvPr>
            <p:ph idx="1"/>
          </p:nvPr>
        </p:nvSpPr>
        <p:spPr>
          <a:xfrm>
            <a:off x="677334" y="1270000"/>
            <a:ext cx="8596668" cy="3880773"/>
          </a:xfrm>
        </p:spPr>
        <p:txBody>
          <a:bodyPr/>
          <a:lstStyle/>
          <a:p>
            <a:r>
              <a:rPr lang="en-US" dirty="0" smtClean="0"/>
              <a:t>Lab 8 Results:</a:t>
            </a:r>
            <a:endParaRPr lang="en-US" dirty="0"/>
          </a:p>
        </p:txBody>
      </p:sp>
      <p:sp>
        <p:nvSpPr>
          <p:cNvPr id="4" name="Footer Placeholder 3"/>
          <p:cNvSpPr>
            <a:spLocks noGrp="1"/>
          </p:cNvSpPr>
          <p:nvPr>
            <p:ph type="ftr" sz="quarter" idx="11"/>
          </p:nvPr>
        </p:nvSpPr>
        <p:spPr>
          <a:xfrm>
            <a:off x="677334" y="6278607"/>
            <a:ext cx="6297612" cy="365125"/>
          </a:xfrm>
        </p:spPr>
        <p:txBody>
          <a:bodyPr/>
          <a:lstStyle/>
          <a:p>
            <a:r>
              <a:rPr lang="en-US" smtClean="0"/>
              <a:t>Everett Barry, Jr. EECT 111 Introduction to Circuits Spring 2015</a:t>
            </a:r>
            <a:endParaRPr lang="en-US" dirty="0"/>
          </a:p>
        </p:txBody>
      </p:sp>
      <p:sp>
        <p:nvSpPr>
          <p:cNvPr id="3" name="Slide Number Placeholder 2"/>
          <p:cNvSpPr>
            <a:spLocks noGrp="1"/>
          </p:cNvSpPr>
          <p:nvPr>
            <p:ph type="sldNum" sz="quarter" idx="12"/>
          </p:nvPr>
        </p:nvSpPr>
        <p:spPr>
          <a:xfrm>
            <a:off x="8442382" y="6309360"/>
            <a:ext cx="683339" cy="365125"/>
          </a:xfrm>
        </p:spPr>
        <p:txBody>
          <a:bodyPr/>
          <a:lstStyle/>
          <a:p>
            <a:fld id="{D57F1E4F-1CFF-5643-939E-217C01CDF565}" type="slidenum">
              <a:rPr lang="en-US" smtClean="0"/>
              <a:pPr/>
              <a:t>16</a:t>
            </a:fld>
            <a:endParaRPr lang="en-US" dirty="0"/>
          </a:p>
        </p:txBody>
      </p:sp>
      <p:pic>
        <p:nvPicPr>
          <p:cNvPr id="6" name="Picture 5"/>
          <p:cNvPicPr>
            <a:picLocks noChangeAspect="1"/>
          </p:cNvPicPr>
          <p:nvPr/>
        </p:nvPicPr>
        <p:blipFill>
          <a:blip r:embed="rId3"/>
          <a:stretch>
            <a:fillRect/>
          </a:stretch>
        </p:blipFill>
        <p:spPr>
          <a:xfrm>
            <a:off x="4611187" y="1421810"/>
            <a:ext cx="7223761" cy="4887550"/>
          </a:xfrm>
          <a:prstGeom prst="rect">
            <a:avLst/>
          </a:prstGeom>
        </p:spPr>
      </p:pic>
      <p:pic>
        <p:nvPicPr>
          <p:cNvPr id="7" name="Picture 6"/>
          <p:cNvPicPr>
            <a:picLocks noChangeAspect="1"/>
          </p:cNvPicPr>
          <p:nvPr/>
        </p:nvPicPr>
        <p:blipFill>
          <a:blip r:embed="rId4"/>
          <a:stretch>
            <a:fillRect/>
          </a:stretch>
        </p:blipFill>
        <p:spPr>
          <a:xfrm>
            <a:off x="677335" y="1763486"/>
            <a:ext cx="3750974" cy="4545874"/>
          </a:xfrm>
          <a:prstGeom prst="rect">
            <a:avLst/>
          </a:prstGeom>
        </p:spPr>
      </p:pic>
    </p:spTree>
    <p:extLst>
      <p:ext uri="{BB962C8B-B14F-4D97-AF65-F5344CB8AC3E}">
        <p14:creationId xmlns:p14="http://schemas.microsoft.com/office/powerpoint/2010/main" val="98788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voltage.wav"/>
          </p:stSnd>
        </p:sndAc>
      </p:transition>
    </mc:Choice>
    <mc:Fallback xmlns="">
      <p:transition spd="slow">
        <p:fade/>
        <p:sndAc>
          <p:stSnd>
            <p:snd r:embed="rId5" name="voltage.wav"/>
          </p:st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2879"/>
            <a:ext cx="8596668" cy="1320800"/>
          </a:xfrm>
        </p:spPr>
        <p:txBody>
          <a:bodyPr/>
          <a:lstStyle/>
          <a:p>
            <a:r>
              <a:rPr lang="en-US" u="sng" dirty="0" smtClean="0"/>
              <a:t>Lab 9 Series and Parallel Resistors</a:t>
            </a:r>
            <a:endParaRPr lang="en-US" u="sng" dirty="0"/>
          </a:p>
        </p:txBody>
      </p:sp>
      <p:sp>
        <p:nvSpPr>
          <p:cNvPr id="3" name="Content Placeholder 2"/>
          <p:cNvSpPr>
            <a:spLocks noGrp="1"/>
          </p:cNvSpPr>
          <p:nvPr>
            <p:ph idx="1"/>
          </p:nvPr>
        </p:nvSpPr>
        <p:spPr>
          <a:xfrm>
            <a:off x="677334" y="858585"/>
            <a:ext cx="8596668" cy="3900577"/>
          </a:xfrm>
        </p:spPr>
        <p:txBody>
          <a:bodyPr/>
          <a:lstStyle/>
          <a:p>
            <a:r>
              <a:rPr lang="en-US" dirty="0" smtClean="0"/>
              <a:t>The Purpose of this Lab is to experiment with series circuits and verify that the simulation, analysis (calculations) and test all agree. </a:t>
            </a:r>
          </a:p>
          <a:p>
            <a:r>
              <a:rPr lang="en-US" dirty="0" smtClean="0"/>
              <a:t>From the resistor kit select 8 resistors: 2 each 470 ohm, 2 each 1k ohm,  and 1 each of the 2.2k ohm, 3.3k ohm, 10k ohm. Measure and record the value of each resistor. Connect the resistors as shown. Measure and record the total resistance, RT. Then connect the resistors as shown in Figure 2, the 9V come from the Elvis II. Then measure and record with the Digital Multimeter the current and voltages of the series circuit.</a:t>
            </a:r>
          </a:p>
        </p:txBody>
      </p:sp>
      <p:sp>
        <p:nvSpPr>
          <p:cNvPr id="9" name="Footer Placeholder 8"/>
          <p:cNvSpPr>
            <a:spLocks noGrp="1"/>
          </p:cNvSpPr>
          <p:nvPr>
            <p:ph type="ftr" sz="quarter" idx="11"/>
          </p:nvPr>
        </p:nvSpPr>
        <p:spPr/>
        <p:txBody>
          <a:bodyPr/>
          <a:lstStyle/>
          <a:p>
            <a:r>
              <a:rPr lang="en-US" smtClean="0"/>
              <a:t>Everett Barry, Jr. EECT 111 Introduction to Circuits Spring 2015</a:t>
            </a:r>
            <a:endParaRPr lang="en-US" dirty="0"/>
          </a:p>
        </p:txBody>
      </p:sp>
      <p:sp>
        <p:nvSpPr>
          <p:cNvPr id="8" name="Slide Number Placeholder 7"/>
          <p:cNvSpPr>
            <a:spLocks noGrp="1"/>
          </p:cNvSpPr>
          <p:nvPr>
            <p:ph type="sldNum" sz="quarter" idx="12"/>
          </p:nvPr>
        </p:nvSpPr>
        <p:spPr>
          <a:xfrm>
            <a:off x="8236436" y="6340839"/>
            <a:ext cx="683339" cy="365125"/>
          </a:xfrm>
        </p:spPr>
        <p:txBody>
          <a:bodyPr/>
          <a:lstStyle/>
          <a:p>
            <a:fld id="{D57F1E4F-1CFF-5643-939E-217C01CDF565}" type="slidenum">
              <a:rPr lang="en-US" smtClean="0"/>
              <a:pPr/>
              <a:t>17</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86168" y="3255103"/>
            <a:ext cx="2598462" cy="302234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21341" y="3212617"/>
            <a:ext cx="2598462" cy="310731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1180" y="3361327"/>
            <a:ext cx="2555798" cy="27956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270210" y="3286942"/>
            <a:ext cx="2604925" cy="2952206"/>
          </a:xfrm>
          <a:prstGeom prst="rect">
            <a:avLst/>
          </a:prstGeom>
        </p:spPr>
      </p:pic>
    </p:spTree>
    <p:extLst>
      <p:ext uri="{BB962C8B-B14F-4D97-AF65-F5344CB8AC3E}">
        <p14:creationId xmlns:p14="http://schemas.microsoft.com/office/powerpoint/2010/main" val="23123502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Lab 9 Series and Parallel Resistors</a:t>
            </a:r>
          </a:p>
        </p:txBody>
      </p:sp>
      <p:sp>
        <p:nvSpPr>
          <p:cNvPr id="3" name="Content Placeholder 2"/>
          <p:cNvSpPr>
            <a:spLocks noGrp="1"/>
          </p:cNvSpPr>
          <p:nvPr>
            <p:ph idx="1"/>
          </p:nvPr>
        </p:nvSpPr>
        <p:spPr>
          <a:xfrm>
            <a:off x="507517" y="1270000"/>
            <a:ext cx="8596668" cy="3880773"/>
          </a:xfrm>
        </p:spPr>
        <p:txBody>
          <a:bodyPr/>
          <a:lstStyle/>
          <a:p>
            <a:r>
              <a:rPr lang="en-US" dirty="0" smtClean="0"/>
              <a:t>Lab 9 Results: </a:t>
            </a:r>
            <a:endParaRPr lang="en-US" dirty="0"/>
          </a:p>
        </p:txBody>
      </p:sp>
      <p:sp>
        <p:nvSpPr>
          <p:cNvPr id="7" name="Footer Placeholder 6"/>
          <p:cNvSpPr>
            <a:spLocks noGrp="1"/>
          </p:cNvSpPr>
          <p:nvPr>
            <p:ph type="ftr" sz="quarter" idx="11"/>
          </p:nvPr>
        </p:nvSpPr>
        <p:spPr>
          <a:xfrm>
            <a:off x="619669" y="6492875"/>
            <a:ext cx="6297612" cy="365125"/>
          </a:xfrm>
        </p:spPr>
        <p:txBody>
          <a:bodyPr/>
          <a:lstStyle/>
          <a:p>
            <a:r>
              <a:rPr lang="en-US" smtClean="0"/>
              <a:t>Everett Barry, Jr. EECT 111 Introduction to Circuits Spring 2015</a:t>
            </a:r>
            <a:endParaRPr lang="en-US" dirty="0"/>
          </a:p>
        </p:txBody>
      </p:sp>
      <p:sp>
        <p:nvSpPr>
          <p:cNvPr id="6" name="Slide Number Placeholder 5"/>
          <p:cNvSpPr>
            <a:spLocks noGrp="1"/>
          </p:cNvSpPr>
          <p:nvPr>
            <p:ph type="sldNum" sz="quarter" idx="12"/>
          </p:nvPr>
        </p:nvSpPr>
        <p:spPr>
          <a:xfrm>
            <a:off x="8252911" y="6505127"/>
            <a:ext cx="683339" cy="365125"/>
          </a:xfrm>
        </p:spPr>
        <p:txBody>
          <a:bodyPr/>
          <a:lstStyle/>
          <a:p>
            <a:fld id="{D57F1E4F-1CFF-5643-939E-217C01CDF565}" type="slidenum">
              <a:rPr lang="en-US" smtClean="0"/>
              <a:pPr/>
              <a:t>18</a:t>
            </a:fld>
            <a:endParaRPr lang="en-US" dirty="0"/>
          </a:p>
        </p:txBody>
      </p:sp>
      <p:pic>
        <p:nvPicPr>
          <p:cNvPr id="4" name="Picture 3"/>
          <p:cNvPicPr>
            <a:picLocks noChangeAspect="1"/>
          </p:cNvPicPr>
          <p:nvPr/>
        </p:nvPicPr>
        <p:blipFill>
          <a:blip r:embed="rId2"/>
          <a:stretch>
            <a:fillRect/>
          </a:stretch>
        </p:blipFill>
        <p:spPr>
          <a:xfrm>
            <a:off x="4552964" y="1708087"/>
            <a:ext cx="7187807" cy="4785775"/>
          </a:xfrm>
          <a:prstGeom prst="rect">
            <a:avLst/>
          </a:prstGeom>
        </p:spPr>
      </p:pic>
      <p:pic>
        <p:nvPicPr>
          <p:cNvPr id="5" name="Picture 4"/>
          <p:cNvPicPr>
            <a:picLocks noChangeAspect="1"/>
          </p:cNvPicPr>
          <p:nvPr/>
        </p:nvPicPr>
        <p:blipFill>
          <a:blip r:embed="rId3"/>
          <a:stretch>
            <a:fillRect/>
          </a:stretch>
        </p:blipFill>
        <p:spPr>
          <a:xfrm>
            <a:off x="677334" y="1708087"/>
            <a:ext cx="3705813" cy="47857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580" y="202064"/>
            <a:ext cx="2552700" cy="1449087"/>
          </a:xfrm>
          <a:prstGeom prst="rect">
            <a:avLst/>
          </a:prstGeom>
        </p:spPr>
      </p:pic>
    </p:spTree>
    <p:extLst>
      <p:ext uri="{BB962C8B-B14F-4D97-AF65-F5344CB8AC3E}">
        <p14:creationId xmlns:p14="http://schemas.microsoft.com/office/powerpoint/2010/main" val="19675546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Lab 10 – Series and Parallel Capacitors</a:t>
            </a:r>
            <a:endParaRPr lang="en-US" u="sng" dirty="0"/>
          </a:p>
        </p:txBody>
      </p:sp>
      <p:sp>
        <p:nvSpPr>
          <p:cNvPr id="3" name="Content Placeholder 2"/>
          <p:cNvSpPr>
            <a:spLocks noGrp="1"/>
          </p:cNvSpPr>
          <p:nvPr>
            <p:ph idx="1"/>
          </p:nvPr>
        </p:nvSpPr>
        <p:spPr>
          <a:xfrm>
            <a:off x="677334" y="1376817"/>
            <a:ext cx="8596668" cy="3880773"/>
          </a:xfrm>
        </p:spPr>
        <p:txBody>
          <a:bodyPr/>
          <a:lstStyle/>
          <a:p>
            <a:r>
              <a:rPr lang="en-US" dirty="0" smtClean="0"/>
              <a:t>The purpose of this lab is to experiment with series circuits and parallel combinations of capacitors. Measure and record the capacitance of each capacitor using the LCR meter. Connect the capacitors as shown in Figure 1 and Figure 2. Measure and record the total capacitance.</a:t>
            </a:r>
            <a:endParaRPr lang="en-US" dirty="0"/>
          </a:p>
        </p:txBody>
      </p:sp>
      <p:sp>
        <p:nvSpPr>
          <p:cNvPr id="7" name="Footer Placeholder 6"/>
          <p:cNvSpPr>
            <a:spLocks noGrp="1"/>
          </p:cNvSpPr>
          <p:nvPr>
            <p:ph type="ftr" sz="quarter" idx="11"/>
          </p:nvPr>
        </p:nvSpPr>
        <p:spPr>
          <a:xfrm>
            <a:off x="677334" y="6297279"/>
            <a:ext cx="6297612" cy="365125"/>
          </a:xfrm>
        </p:spPr>
        <p:txBody>
          <a:bodyPr/>
          <a:lstStyle/>
          <a:p>
            <a:r>
              <a:rPr lang="en-US" dirty="0" smtClean="0"/>
              <a:t>Everett Barry, Jr. EECT 111 Introduction to Circuits Spring 2015</a:t>
            </a:r>
            <a:endParaRPr lang="en-US" dirty="0"/>
          </a:p>
        </p:txBody>
      </p:sp>
      <p:sp>
        <p:nvSpPr>
          <p:cNvPr id="4" name="Slide Number Placeholder 3"/>
          <p:cNvSpPr>
            <a:spLocks noGrp="1"/>
          </p:cNvSpPr>
          <p:nvPr>
            <p:ph type="sldNum" sz="quarter" idx="12"/>
          </p:nvPr>
        </p:nvSpPr>
        <p:spPr>
          <a:xfrm>
            <a:off x="8244674" y="6406487"/>
            <a:ext cx="683339" cy="365125"/>
          </a:xfrm>
        </p:spPr>
        <p:txBody>
          <a:bodyPr/>
          <a:lstStyle/>
          <a:p>
            <a:fld id="{D57F1E4F-1CFF-5643-939E-217C01CDF565}" type="slidenum">
              <a:rPr lang="en-US" smtClean="0"/>
              <a:pPr/>
              <a:t>19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89206" y="2125918"/>
            <a:ext cx="3641632" cy="478503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79310" y="2229379"/>
            <a:ext cx="3599661" cy="4536139"/>
          </a:xfrm>
          <a:prstGeom prst="rect">
            <a:avLst/>
          </a:prstGeom>
        </p:spPr>
      </p:pic>
    </p:spTree>
    <p:extLst>
      <p:ext uri="{BB962C8B-B14F-4D97-AF65-F5344CB8AC3E}">
        <p14:creationId xmlns:p14="http://schemas.microsoft.com/office/powerpoint/2010/main" val="2701967199"/>
      </p:ext>
    </p:extLst>
  </p:cSld>
  <p:clrMapOvr>
    <a:masterClrMapping/>
  </p:clrMapOvr>
  <p:transition spd="slow">
    <p:wheel spokes="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a:t>EECT 111 – </a:t>
            </a:r>
            <a:r>
              <a:rPr lang="en-US" sz="2400" dirty="0" smtClean="0"/>
              <a:t>Introduction </a:t>
            </a:r>
            <a:r>
              <a:rPr lang="en-US" sz="2400" dirty="0"/>
              <a:t>to Circuit Analysis Lab </a:t>
            </a:r>
            <a:r>
              <a:rPr lang="en-US" sz="2400" dirty="0" smtClean="0"/>
              <a:t>Notebook </a:t>
            </a:r>
            <a:br>
              <a:rPr lang="en-US" sz="2400" dirty="0" smtClean="0"/>
            </a:br>
            <a:r>
              <a:rPr lang="en-US" sz="2400" u="sng" dirty="0" smtClean="0"/>
              <a:t>Interactive Table of Contents </a:t>
            </a:r>
            <a:endParaRPr lang="en-US" sz="2400" u="sng"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33087815"/>
              </p:ext>
            </p:extLst>
          </p:nvPr>
        </p:nvGraphicFramePr>
        <p:xfrm>
          <a:off x="1524000" y="1604025"/>
          <a:ext cx="7685904" cy="4802462"/>
        </p:xfrm>
        <a:graphic>
          <a:graphicData uri="http://schemas.openxmlformats.org/drawingml/2006/table">
            <a:tbl>
              <a:tblPr firstRow="1" bandRow="1">
                <a:tableStyleId>{5C22544A-7EE6-4342-B048-85BDC9FD1C3A}</a:tableStyleId>
              </a:tblPr>
              <a:tblGrid>
                <a:gridCol w="3842952"/>
                <a:gridCol w="3842952"/>
              </a:tblGrid>
              <a:tr h="413342">
                <a:tc>
                  <a:txBody>
                    <a:bodyPr/>
                    <a:lstStyle/>
                    <a:p>
                      <a:r>
                        <a:rPr lang="en-US" dirty="0" smtClean="0"/>
                        <a:t>Topics</a:t>
                      </a:r>
                      <a:endParaRPr lang="en-US" dirty="0"/>
                    </a:p>
                  </a:txBody>
                  <a:tcPr/>
                </a:tc>
                <a:tc>
                  <a:txBody>
                    <a:bodyPr/>
                    <a:lstStyle/>
                    <a:p>
                      <a:r>
                        <a:rPr lang="en-US" dirty="0" smtClean="0"/>
                        <a:t>Page Number</a:t>
                      </a:r>
                      <a:endParaRPr lang="en-US" dirty="0"/>
                    </a:p>
                  </a:txBody>
                  <a:tcPr/>
                </a:tc>
              </a:tr>
              <a:tr h="327361">
                <a:tc>
                  <a:txBody>
                    <a:bodyPr/>
                    <a:lstStyle/>
                    <a:p>
                      <a:r>
                        <a:rPr lang="en-US" dirty="0" smtClean="0"/>
                        <a:t>Lab 1</a:t>
                      </a:r>
                      <a:endParaRPr lang="en-US" dirty="0"/>
                    </a:p>
                  </a:txBody>
                  <a:tcPr/>
                </a:tc>
                <a:tc>
                  <a:txBody>
                    <a:bodyPr/>
                    <a:lstStyle/>
                    <a:p>
                      <a:r>
                        <a:rPr lang="en-US" dirty="0" smtClean="0">
                          <a:hlinkClick r:id="rId3" action="ppaction://hlinksldjump"/>
                        </a:rPr>
                        <a:t>3-4</a:t>
                      </a:r>
                      <a:endParaRPr lang="en-US" dirty="0"/>
                    </a:p>
                  </a:txBody>
                  <a:tcPr/>
                </a:tc>
              </a:tr>
              <a:tr h="327361">
                <a:tc>
                  <a:txBody>
                    <a:bodyPr/>
                    <a:lstStyle/>
                    <a:p>
                      <a:r>
                        <a:rPr lang="en-US" dirty="0" smtClean="0"/>
                        <a:t>Lab 2</a:t>
                      </a:r>
                      <a:endParaRPr lang="en-US" dirty="0"/>
                    </a:p>
                  </a:txBody>
                  <a:tcPr/>
                </a:tc>
                <a:tc>
                  <a:txBody>
                    <a:bodyPr/>
                    <a:lstStyle/>
                    <a:p>
                      <a:r>
                        <a:rPr lang="en-US" dirty="0" smtClean="0">
                          <a:hlinkClick r:id="rId4" action="ppaction://hlinksldjump"/>
                        </a:rPr>
                        <a:t>5-6</a:t>
                      </a:r>
                      <a:endParaRPr lang="en-US" dirty="0"/>
                    </a:p>
                  </a:txBody>
                  <a:tcPr/>
                </a:tc>
              </a:tr>
              <a:tr h="327361">
                <a:tc>
                  <a:txBody>
                    <a:bodyPr/>
                    <a:lstStyle/>
                    <a:p>
                      <a:r>
                        <a:rPr lang="en-US" dirty="0" smtClean="0"/>
                        <a:t>Lab 3</a:t>
                      </a:r>
                      <a:endParaRPr lang="en-US" dirty="0"/>
                    </a:p>
                  </a:txBody>
                  <a:tcPr/>
                </a:tc>
                <a:tc>
                  <a:txBody>
                    <a:bodyPr/>
                    <a:lstStyle/>
                    <a:p>
                      <a:r>
                        <a:rPr lang="en-US" dirty="0" smtClean="0">
                          <a:hlinkClick r:id="rId5" action="ppaction://hlinksldjump"/>
                        </a:rPr>
                        <a:t>7-8</a:t>
                      </a:r>
                      <a:endParaRPr lang="en-US" dirty="0"/>
                    </a:p>
                  </a:txBody>
                  <a:tcPr/>
                </a:tc>
              </a:tr>
              <a:tr h="327361">
                <a:tc>
                  <a:txBody>
                    <a:bodyPr/>
                    <a:lstStyle/>
                    <a:p>
                      <a:r>
                        <a:rPr lang="en-US" dirty="0" smtClean="0"/>
                        <a:t>Lab 4</a:t>
                      </a:r>
                      <a:endParaRPr lang="en-US" dirty="0"/>
                    </a:p>
                  </a:txBody>
                  <a:tcPr/>
                </a:tc>
                <a:tc>
                  <a:txBody>
                    <a:bodyPr/>
                    <a:lstStyle/>
                    <a:p>
                      <a:r>
                        <a:rPr lang="en-US" dirty="0" smtClean="0">
                          <a:hlinkClick r:id="rId6" action="ppaction://hlinksldjump"/>
                        </a:rPr>
                        <a:t>9-10</a:t>
                      </a:r>
                      <a:endParaRPr lang="en-US" dirty="0"/>
                    </a:p>
                  </a:txBody>
                  <a:tcPr/>
                </a:tc>
              </a:tr>
              <a:tr h="327361">
                <a:tc>
                  <a:txBody>
                    <a:bodyPr/>
                    <a:lstStyle/>
                    <a:p>
                      <a:r>
                        <a:rPr lang="en-US" dirty="0" smtClean="0"/>
                        <a:t>Lab 5</a:t>
                      </a:r>
                      <a:endParaRPr lang="en-US" dirty="0"/>
                    </a:p>
                  </a:txBody>
                  <a:tcPr/>
                </a:tc>
                <a:tc>
                  <a:txBody>
                    <a:bodyPr/>
                    <a:lstStyle/>
                    <a:p>
                      <a:r>
                        <a:rPr lang="en-US" dirty="0" smtClean="0">
                          <a:hlinkClick r:id="rId7" action="ppaction://hlinksldjump"/>
                        </a:rPr>
                        <a:t>11-12</a:t>
                      </a:r>
                      <a:endParaRPr lang="en-US" dirty="0"/>
                    </a:p>
                  </a:txBody>
                  <a:tcPr/>
                </a:tc>
              </a:tr>
              <a:tr h="327361">
                <a:tc>
                  <a:txBody>
                    <a:bodyPr/>
                    <a:lstStyle/>
                    <a:p>
                      <a:r>
                        <a:rPr lang="en-US" dirty="0" smtClean="0"/>
                        <a:t>Lab 7</a:t>
                      </a:r>
                      <a:endParaRPr lang="en-US" dirty="0"/>
                    </a:p>
                  </a:txBody>
                  <a:tcPr/>
                </a:tc>
                <a:tc>
                  <a:txBody>
                    <a:bodyPr/>
                    <a:lstStyle/>
                    <a:p>
                      <a:r>
                        <a:rPr lang="en-US" dirty="0" smtClean="0">
                          <a:hlinkClick r:id="rId8" action="ppaction://hlinksldjump"/>
                        </a:rPr>
                        <a:t>13-14</a:t>
                      </a:r>
                      <a:endParaRPr lang="en-US" dirty="0"/>
                    </a:p>
                  </a:txBody>
                  <a:tcPr/>
                </a:tc>
              </a:tr>
              <a:tr h="327361">
                <a:tc>
                  <a:txBody>
                    <a:bodyPr/>
                    <a:lstStyle/>
                    <a:p>
                      <a:r>
                        <a:rPr lang="en-US" dirty="0" smtClean="0"/>
                        <a:t>Lab 8</a:t>
                      </a:r>
                      <a:endParaRPr lang="en-US" dirty="0"/>
                    </a:p>
                  </a:txBody>
                  <a:tcPr/>
                </a:tc>
                <a:tc>
                  <a:txBody>
                    <a:bodyPr/>
                    <a:lstStyle/>
                    <a:p>
                      <a:r>
                        <a:rPr lang="en-US" dirty="0" smtClean="0">
                          <a:hlinkClick r:id="rId9" action="ppaction://hlinksldjump"/>
                        </a:rPr>
                        <a:t>15-16</a:t>
                      </a:r>
                      <a:endParaRPr lang="en-US" dirty="0"/>
                    </a:p>
                  </a:txBody>
                  <a:tcPr/>
                </a:tc>
              </a:tr>
              <a:tr h="327361">
                <a:tc>
                  <a:txBody>
                    <a:bodyPr/>
                    <a:lstStyle/>
                    <a:p>
                      <a:r>
                        <a:rPr lang="en-US" dirty="0" smtClean="0"/>
                        <a:t>Lab 9</a:t>
                      </a:r>
                      <a:endParaRPr lang="en-US" dirty="0"/>
                    </a:p>
                  </a:txBody>
                  <a:tcPr/>
                </a:tc>
                <a:tc>
                  <a:txBody>
                    <a:bodyPr/>
                    <a:lstStyle/>
                    <a:p>
                      <a:r>
                        <a:rPr lang="en-US" dirty="0" smtClean="0">
                          <a:hlinkClick r:id="rId10" action="ppaction://hlinksldjump"/>
                        </a:rPr>
                        <a:t>17-18</a:t>
                      </a:r>
                      <a:endParaRPr lang="en-US" dirty="0"/>
                    </a:p>
                  </a:txBody>
                  <a:tcPr/>
                </a:tc>
              </a:tr>
              <a:tr h="327361">
                <a:tc>
                  <a:txBody>
                    <a:bodyPr/>
                    <a:lstStyle/>
                    <a:p>
                      <a:r>
                        <a:rPr lang="en-US" dirty="0" smtClean="0"/>
                        <a:t>Lab 10</a:t>
                      </a:r>
                      <a:endParaRPr lang="en-US" dirty="0"/>
                    </a:p>
                  </a:txBody>
                  <a:tcPr/>
                </a:tc>
                <a:tc>
                  <a:txBody>
                    <a:bodyPr/>
                    <a:lstStyle/>
                    <a:p>
                      <a:r>
                        <a:rPr lang="en-US" dirty="0" smtClean="0">
                          <a:hlinkClick r:id="rId11" action="ppaction://hlinksldjump"/>
                        </a:rPr>
                        <a:t>19-20</a:t>
                      </a:r>
                      <a:endParaRPr lang="en-US" dirty="0"/>
                    </a:p>
                  </a:txBody>
                  <a:tcPr/>
                </a:tc>
              </a:tr>
              <a:tr h="327361">
                <a:tc>
                  <a:txBody>
                    <a:bodyPr/>
                    <a:lstStyle/>
                    <a:p>
                      <a:r>
                        <a:rPr lang="en-US" dirty="0" smtClean="0"/>
                        <a:t>Lab 11</a:t>
                      </a:r>
                      <a:endParaRPr lang="en-US" dirty="0"/>
                    </a:p>
                  </a:txBody>
                  <a:tcPr/>
                </a:tc>
                <a:tc>
                  <a:txBody>
                    <a:bodyPr/>
                    <a:lstStyle/>
                    <a:p>
                      <a:r>
                        <a:rPr lang="en-US" dirty="0" smtClean="0">
                          <a:hlinkClick r:id="rId12" action="ppaction://hlinksldjump"/>
                        </a:rPr>
                        <a:t>21-23</a:t>
                      </a:r>
                      <a:endParaRPr lang="en-US" dirty="0"/>
                    </a:p>
                  </a:txBody>
                  <a:tcPr/>
                </a:tc>
              </a:tr>
              <a:tr h="327361">
                <a:tc>
                  <a:txBody>
                    <a:bodyPr/>
                    <a:lstStyle/>
                    <a:p>
                      <a:r>
                        <a:rPr lang="en-US" dirty="0" smtClean="0"/>
                        <a:t>Lab 12</a:t>
                      </a:r>
                      <a:endParaRPr lang="en-US" dirty="0"/>
                    </a:p>
                  </a:txBody>
                  <a:tcPr/>
                </a:tc>
                <a:tc>
                  <a:txBody>
                    <a:bodyPr/>
                    <a:lstStyle/>
                    <a:p>
                      <a:r>
                        <a:rPr lang="en-US" dirty="0" smtClean="0">
                          <a:hlinkClick r:id="rId13" action="ppaction://hlinksldjump"/>
                        </a:rPr>
                        <a:t>24-25</a:t>
                      </a:r>
                      <a:endParaRPr lang="en-US" dirty="0"/>
                    </a:p>
                  </a:txBody>
                  <a:tcPr/>
                </a:tc>
              </a:tr>
              <a:tr h="327361">
                <a:tc>
                  <a:txBody>
                    <a:bodyPr/>
                    <a:lstStyle/>
                    <a:p>
                      <a:r>
                        <a:rPr lang="en-US" dirty="0" smtClean="0"/>
                        <a:t>Closing</a:t>
                      </a:r>
                      <a:r>
                        <a:rPr lang="en-US" baseline="0" dirty="0" smtClean="0"/>
                        <a:t> Statements</a:t>
                      </a:r>
                      <a:endParaRPr lang="en-US" dirty="0"/>
                    </a:p>
                  </a:txBody>
                  <a:tcPr/>
                </a:tc>
                <a:tc>
                  <a:txBody>
                    <a:bodyPr/>
                    <a:lstStyle/>
                    <a:p>
                      <a:r>
                        <a:rPr lang="en-US" dirty="0" smtClean="0">
                          <a:hlinkClick r:id="rId14" action="ppaction://hlinksldjump"/>
                        </a:rPr>
                        <a:t>26</a:t>
                      </a:r>
                      <a:endParaRPr lang="en-US" dirty="0"/>
                    </a:p>
                  </a:txBody>
                  <a:tcPr/>
                </a:tc>
              </a:tr>
            </a:tbl>
          </a:graphicData>
        </a:graphic>
      </p:graphicFrame>
      <p:sp>
        <p:nvSpPr>
          <p:cNvPr id="7" name="Footer Placeholder 6"/>
          <p:cNvSpPr>
            <a:spLocks noGrp="1"/>
          </p:cNvSpPr>
          <p:nvPr>
            <p:ph type="ftr" sz="quarter" idx="11"/>
          </p:nvPr>
        </p:nvSpPr>
        <p:spPr>
          <a:xfrm>
            <a:off x="603194" y="6492875"/>
            <a:ext cx="6297612" cy="365125"/>
          </a:xfrm>
        </p:spPr>
        <p:txBody>
          <a:bodyPr/>
          <a:lstStyle/>
          <a:p>
            <a:r>
              <a:rPr lang="en-US" dirty="0" smtClean="0"/>
              <a:t>Everett Barry, Jr. EECT 111 Introduction to Circuits Spring 2015</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
        <p:nvSpPr>
          <p:cNvPr id="8" name="TextBox 7"/>
          <p:cNvSpPr txBox="1"/>
          <p:nvPr/>
        </p:nvSpPr>
        <p:spPr>
          <a:xfrm>
            <a:off x="8409430" y="6492875"/>
            <a:ext cx="362465" cy="261610"/>
          </a:xfrm>
          <a:prstGeom prst="rect">
            <a:avLst/>
          </a:prstGeom>
          <a:noFill/>
        </p:spPr>
        <p:txBody>
          <a:bodyPr wrap="square" rtlCol="0">
            <a:spAutoFit/>
          </a:bodyPr>
          <a:lstStyle/>
          <a:p>
            <a:r>
              <a:rPr lang="en-US" sz="1100" dirty="0" smtClean="0">
                <a:solidFill>
                  <a:schemeClr val="accent2">
                    <a:lumMod val="60000"/>
                    <a:lumOff val="40000"/>
                  </a:schemeClr>
                </a:solidFill>
              </a:rPr>
              <a:t>2</a:t>
            </a:r>
            <a:endParaRPr lang="en-US" sz="1100" dirty="0">
              <a:solidFill>
                <a:schemeClr val="accent2">
                  <a:lumMod val="60000"/>
                  <a:lumOff val="40000"/>
                </a:schemeClr>
              </a:solidFill>
            </a:endParaRPr>
          </a:p>
        </p:txBody>
      </p:sp>
    </p:spTree>
    <p:extLst>
      <p:ext uri="{BB962C8B-B14F-4D97-AF65-F5344CB8AC3E}">
        <p14:creationId xmlns:p14="http://schemas.microsoft.com/office/powerpoint/2010/main" val="673056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Lab 10 – Series and Parallel Capacitors</a:t>
            </a:r>
          </a:p>
        </p:txBody>
      </p:sp>
      <p:pic>
        <p:nvPicPr>
          <p:cNvPr id="8" name="Content Placeholder 7"/>
          <p:cNvPicPr>
            <a:picLocks noGrp="1" noChangeAspect="1"/>
          </p:cNvPicPr>
          <p:nvPr>
            <p:ph idx="1"/>
          </p:nvPr>
        </p:nvPicPr>
        <p:blipFill>
          <a:blip r:embed="rId2"/>
          <a:stretch>
            <a:fillRect/>
          </a:stretch>
        </p:blipFill>
        <p:spPr>
          <a:xfrm>
            <a:off x="1806957" y="1662555"/>
            <a:ext cx="4025295" cy="4209143"/>
          </a:xfrm>
          <a:prstGeom prst="rect">
            <a:avLst/>
          </a:prstGeom>
        </p:spPr>
      </p:pic>
      <p:sp>
        <p:nvSpPr>
          <p:cNvPr id="4" name="Footer Placeholder 3"/>
          <p:cNvSpPr>
            <a:spLocks noGrp="1"/>
          </p:cNvSpPr>
          <p:nvPr>
            <p:ph type="ftr" sz="quarter" idx="11"/>
          </p:nvPr>
        </p:nvSpPr>
        <p:spPr>
          <a:xfrm>
            <a:off x="670798" y="6559528"/>
            <a:ext cx="6297612" cy="365125"/>
          </a:xfrm>
        </p:spPr>
        <p:txBody>
          <a:bodyPr/>
          <a:lstStyle/>
          <a:p>
            <a:r>
              <a:rPr lang="en-US" dirty="0" smtClean="0"/>
              <a:t>Everett Barry, Jr. EECT 111 Introduction to Circuits Spring 2015</a:t>
            </a:r>
            <a:endParaRPr lang="en-US" dirty="0"/>
          </a:p>
        </p:txBody>
      </p:sp>
      <p:sp>
        <p:nvSpPr>
          <p:cNvPr id="3" name="Slide Number Placeholder 2"/>
          <p:cNvSpPr>
            <a:spLocks noGrp="1"/>
          </p:cNvSpPr>
          <p:nvPr>
            <p:ph type="sldNum" sz="quarter" idx="12"/>
          </p:nvPr>
        </p:nvSpPr>
        <p:spPr>
          <a:xfrm>
            <a:off x="8269388" y="6402913"/>
            <a:ext cx="683339" cy="365125"/>
          </a:xfrm>
        </p:spPr>
        <p:txBody>
          <a:bodyPr/>
          <a:lstStyle/>
          <a:p>
            <a:fld id="{D57F1E4F-1CFF-5643-939E-217C01CDF565}" type="slidenum">
              <a:rPr lang="en-US" smtClean="0"/>
              <a:pPr/>
              <a:t>20</a:t>
            </a:fld>
            <a:endParaRPr lang="en-US" dirty="0"/>
          </a:p>
        </p:txBody>
      </p:sp>
      <p:sp>
        <p:nvSpPr>
          <p:cNvPr id="5" name="TextBox 4"/>
          <p:cNvSpPr txBox="1"/>
          <p:nvPr/>
        </p:nvSpPr>
        <p:spPr>
          <a:xfrm>
            <a:off x="93789" y="1604402"/>
            <a:ext cx="1998617" cy="369332"/>
          </a:xfrm>
          <a:prstGeom prst="rect">
            <a:avLst/>
          </a:prstGeom>
          <a:noFill/>
        </p:spPr>
        <p:txBody>
          <a:bodyPr wrap="square" rtlCol="0">
            <a:spAutoFit/>
          </a:bodyPr>
          <a:lstStyle/>
          <a:p>
            <a:r>
              <a:rPr lang="en-US" dirty="0" smtClean="0"/>
              <a:t>Lab 10 Results: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252" y="1662555"/>
            <a:ext cx="3917890" cy="4209143"/>
          </a:xfrm>
          <a:prstGeom prst="rect">
            <a:avLst/>
          </a:prstGeom>
        </p:spPr>
      </p:pic>
      <p:sp>
        <p:nvSpPr>
          <p:cNvPr id="9" name="TextBox 8"/>
          <p:cNvSpPr txBox="1"/>
          <p:nvPr/>
        </p:nvSpPr>
        <p:spPr>
          <a:xfrm>
            <a:off x="1391194" y="6035040"/>
            <a:ext cx="8667206" cy="646331"/>
          </a:xfrm>
          <a:prstGeom prst="rect">
            <a:avLst/>
          </a:prstGeom>
          <a:noFill/>
        </p:spPr>
        <p:txBody>
          <a:bodyPr wrap="square" rtlCol="0">
            <a:spAutoFit/>
          </a:bodyPr>
          <a:lstStyle/>
          <a:p>
            <a:r>
              <a:rPr lang="en-US" dirty="0" smtClean="0"/>
              <a:t>Conclusion: The measurement of a single capacitance was always significantly low compared to the expected value.</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7547" y="1662555"/>
            <a:ext cx="2038350" cy="1676400"/>
          </a:xfrm>
          <a:prstGeom prst="rect">
            <a:avLst/>
          </a:prstGeom>
        </p:spPr>
      </p:pic>
    </p:spTree>
    <p:extLst>
      <p:ext uri="{BB962C8B-B14F-4D97-AF65-F5344CB8AC3E}">
        <p14:creationId xmlns:p14="http://schemas.microsoft.com/office/powerpoint/2010/main" val="4134574166"/>
      </p:ext>
    </p:extLst>
  </p:cSld>
  <p:clrMapOvr>
    <a:masterClrMapping/>
  </p:clrMapOvr>
  <p:transition spd="slow">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Lab 11 – RC Lab</a:t>
            </a:r>
            <a:endParaRPr lang="en-US" u="sng" dirty="0"/>
          </a:p>
        </p:txBody>
      </p:sp>
      <p:sp>
        <p:nvSpPr>
          <p:cNvPr id="3" name="Content Placeholder 2"/>
          <p:cNvSpPr>
            <a:spLocks noGrp="1"/>
          </p:cNvSpPr>
          <p:nvPr>
            <p:ph idx="1"/>
          </p:nvPr>
        </p:nvSpPr>
        <p:spPr>
          <a:xfrm>
            <a:off x="520579" y="1148888"/>
            <a:ext cx="8596668" cy="3880773"/>
          </a:xfrm>
        </p:spPr>
        <p:txBody>
          <a:bodyPr/>
          <a:lstStyle/>
          <a:p>
            <a:r>
              <a:rPr lang="en-US" dirty="0" smtClean="0"/>
              <a:t>The purpose of this lab is to experiment with resistor and capacitor circuits. The capacitors utilized 1 each of the 0.47 uF, 1.0 uF, and 2.2 uF. Measure and record the resistors value using DMM and measure and record the capacitor values using the LCR meter in Table 1. Connect the resistor  and capacitor. Connect the Func. Generator to input at V1 and connect Channel 1 of the Oscilloscope to the input and Channel 2 to the output. Adjust the voltage of the Func. Generator  to 1 Vpp at the frequencies shown in Table 2. Measure the input and out put voltages using the Oscilloscope. Record the results in Table 2. Change the capacitor and retest.</a:t>
            </a:r>
            <a:endParaRPr lang="en-US" dirty="0"/>
          </a:p>
        </p:txBody>
      </p:sp>
      <p:sp>
        <p:nvSpPr>
          <p:cNvPr id="10" name="Footer Placeholder 9"/>
          <p:cNvSpPr>
            <a:spLocks noGrp="1"/>
          </p:cNvSpPr>
          <p:nvPr>
            <p:ph type="ftr" sz="quarter" idx="11"/>
          </p:nvPr>
        </p:nvSpPr>
        <p:spPr>
          <a:xfrm>
            <a:off x="548300" y="6492875"/>
            <a:ext cx="6297612" cy="365125"/>
          </a:xfrm>
        </p:spPr>
        <p:txBody>
          <a:bodyPr/>
          <a:lstStyle/>
          <a:p>
            <a:r>
              <a:rPr lang="en-US" dirty="0" smtClean="0"/>
              <a:t>Everett Barry, Jr. EECT 111 Introduction to Circuits Spring 2015</a:t>
            </a:r>
            <a:endParaRPr lang="en-US" dirty="0"/>
          </a:p>
        </p:txBody>
      </p:sp>
      <p:sp>
        <p:nvSpPr>
          <p:cNvPr id="9" name="Slide Number Placeholder 8"/>
          <p:cNvSpPr>
            <a:spLocks noGrp="1"/>
          </p:cNvSpPr>
          <p:nvPr>
            <p:ph type="sldNum" sz="quarter" idx="12"/>
          </p:nvPr>
        </p:nvSpPr>
        <p:spPr>
          <a:xfrm>
            <a:off x="8195247" y="6492875"/>
            <a:ext cx="683339" cy="365125"/>
          </a:xfrm>
        </p:spPr>
        <p:txBody>
          <a:bodyPr/>
          <a:lstStyle/>
          <a:p>
            <a:fld id="{D57F1E4F-1CFF-5643-939E-217C01CDF565}" type="slidenum">
              <a:rPr lang="en-US" smtClean="0"/>
              <a:pPr/>
              <a:t>21</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340329" y="4315425"/>
            <a:ext cx="2508330" cy="160707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88304" y="4214058"/>
            <a:ext cx="2481946" cy="17870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614440" y="4214058"/>
            <a:ext cx="2481945" cy="178704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54128" y="4214059"/>
            <a:ext cx="2481946" cy="17870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76347" y="4214059"/>
            <a:ext cx="2481946" cy="1787041"/>
          </a:xfrm>
          <a:prstGeom prst="rect">
            <a:avLst/>
          </a:prstGeom>
        </p:spPr>
      </p:pic>
    </p:spTree>
    <p:extLst>
      <p:ext uri="{BB962C8B-B14F-4D97-AF65-F5344CB8AC3E}">
        <p14:creationId xmlns:p14="http://schemas.microsoft.com/office/powerpoint/2010/main" val="28035932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33866"/>
            <a:ext cx="8596668" cy="1320800"/>
          </a:xfrm>
        </p:spPr>
        <p:txBody>
          <a:bodyPr/>
          <a:lstStyle/>
          <a:p>
            <a:r>
              <a:rPr lang="en-US" u="sng" dirty="0"/>
              <a:t>Lab 11 – RC Lab</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138" y="1273572"/>
            <a:ext cx="10933612" cy="5414611"/>
          </a:xfrm>
        </p:spPr>
      </p:pic>
      <p:sp>
        <p:nvSpPr>
          <p:cNvPr id="6" name="Footer Placeholder 5"/>
          <p:cNvSpPr>
            <a:spLocks noGrp="1"/>
          </p:cNvSpPr>
          <p:nvPr>
            <p:ph type="ftr" sz="quarter" idx="11"/>
          </p:nvPr>
        </p:nvSpPr>
        <p:spPr>
          <a:xfrm>
            <a:off x="444138" y="6609772"/>
            <a:ext cx="6297612" cy="365125"/>
          </a:xfrm>
        </p:spPr>
        <p:txBody>
          <a:bodyPr/>
          <a:lstStyle/>
          <a:p>
            <a:r>
              <a:rPr lang="en-US" dirty="0" smtClean="0"/>
              <a:t>Everett Barry, Jr. EECT 111 Introduction to Circuits Spring 2015</a:t>
            </a:r>
            <a:endParaRPr lang="en-US" dirty="0"/>
          </a:p>
        </p:txBody>
      </p:sp>
      <p:sp>
        <p:nvSpPr>
          <p:cNvPr id="3" name="Slide Number Placeholder 2"/>
          <p:cNvSpPr>
            <a:spLocks noGrp="1"/>
          </p:cNvSpPr>
          <p:nvPr>
            <p:ph type="sldNum" sz="quarter" idx="12"/>
          </p:nvPr>
        </p:nvSpPr>
        <p:spPr>
          <a:xfrm>
            <a:off x="8269388" y="6609771"/>
            <a:ext cx="683339" cy="365125"/>
          </a:xfrm>
        </p:spPr>
        <p:txBody>
          <a:bodyPr/>
          <a:lstStyle/>
          <a:p>
            <a:fld id="{D57F1E4F-1CFF-5643-939E-217C01CDF565}" type="slidenum">
              <a:rPr lang="en-US" smtClean="0"/>
              <a:pPr/>
              <a:t>22</a:t>
            </a:fld>
            <a:endParaRPr lang="en-US" dirty="0"/>
          </a:p>
        </p:txBody>
      </p:sp>
      <p:sp>
        <p:nvSpPr>
          <p:cNvPr id="5" name="TextBox 4"/>
          <p:cNvSpPr txBox="1"/>
          <p:nvPr/>
        </p:nvSpPr>
        <p:spPr>
          <a:xfrm>
            <a:off x="768774" y="904240"/>
            <a:ext cx="1959428" cy="369332"/>
          </a:xfrm>
          <a:prstGeom prst="rect">
            <a:avLst/>
          </a:prstGeom>
          <a:noFill/>
        </p:spPr>
        <p:txBody>
          <a:bodyPr wrap="square" rtlCol="0">
            <a:spAutoFit/>
          </a:bodyPr>
          <a:lstStyle/>
          <a:p>
            <a:r>
              <a:rPr lang="en-US" dirty="0" smtClean="0"/>
              <a:t>Lab 11 Results:</a:t>
            </a:r>
            <a:endParaRPr lang="en-US" dirty="0"/>
          </a:p>
        </p:txBody>
      </p:sp>
    </p:spTree>
    <p:extLst>
      <p:ext uri="{BB962C8B-B14F-4D97-AF65-F5344CB8AC3E}">
        <p14:creationId xmlns:p14="http://schemas.microsoft.com/office/powerpoint/2010/main" val="1582394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Lab 11 – RC Lab</a:t>
            </a:r>
          </a:p>
        </p:txBody>
      </p:sp>
      <p:pic>
        <p:nvPicPr>
          <p:cNvPr id="4" name="Content Placeholder 3"/>
          <p:cNvPicPr>
            <a:picLocks noGrp="1" noChangeAspect="1"/>
          </p:cNvPicPr>
          <p:nvPr>
            <p:ph idx="1"/>
          </p:nvPr>
        </p:nvPicPr>
        <p:blipFill>
          <a:blip r:embed="rId2"/>
          <a:stretch>
            <a:fillRect/>
          </a:stretch>
        </p:blipFill>
        <p:spPr>
          <a:xfrm>
            <a:off x="677333" y="1815737"/>
            <a:ext cx="9250437" cy="4545874"/>
          </a:xfrm>
          <a:prstGeom prst="rect">
            <a:avLst/>
          </a:prstGeom>
        </p:spPr>
      </p:pic>
      <p:sp>
        <p:nvSpPr>
          <p:cNvPr id="6" name="Footer Placeholder 5"/>
          <p:cNvSpPr>
            <a:spLocks noGrp="1"/>
          </p:cNvSpPr>
          <p:nvPr>
            <p:ph type="ftr" sz="quarter" idx="11"/>
          </p:nvPr>
        </p:nvSpPr>
        <p:spPr>
          <a:xfrm>
            <a:off x="677332" y="6355453"/>
            <a:ext cx="6297612" cy="365125"/>
          </a:xfrm>
        </p:spPr>
        <p:txBody>
          <a:bodyPr/>
          <a:lstStyle/>
          <a:p>
            <a:r>
              <a:rPr lang="en-US" dirty="0" smtClean="0"/>
              <a:t>Everett Barry, Jr. EECT 111 Introduction to Circuits Spring 2015</a:t>
            </a:r>
            <a:endParaRPr lang="en-US" dirty="0"/>
          </a:p>
        </p:txBody>
      </p:sp>
      <p:sp>
        <p:nvSpPr>
          <p:cNvPr id="3" name="Slide Number Placeholder 2"/>
          <p:cNvSpPr>
            <a:spLocks noGrp="1"/>
          </p:cNvSpPr>
          <p:nvPr>
            <p:ph type="sldNum" sz="quarter" idx="12"/>
          </p:nvPr>
        </p:nvSpPr>
        <p:spPr>
          <a:xfrm>
            <a:off x="8360004" y="6492875"/>
            <a:ext cx="683339" cy="365125"/>
          </a:xfrm>
        </p:spPr>
        <p:txBody>
          <a:bodyPr/>
          <a:lstStyle/>
          <a:p>
            <a:fld id="{D57F1E4F-1CFF-5643-939E-217C01CDF565}" type="slidenum">
              <a:rPr lang="en-US" smtClean="0"/>
              <a:pPr/>
              <a:t>23</a:t>
            </a:fld>
            <a:endParaRPr lang="en-US" dirty="0"/>
          </a:p>
        </p:txBody>
      </p:sp>
      <p:sp>
        <p:nvSpPr>
          <p:cNvPr id="5" name="TextBox 4"/>
          <p:cNvSpPr txBox="1"/>
          <p:nvPr/>
        </p:nvSpPr>
        <p:spPr>
          <a:xfrm>
            <a:off x="677333" y="1270000"/>
            <a:ext cx="4101738" cy="369332"/>
          </a:xfrm>
          <a:prstGeom prst="rect">
            <a:avLst/>
          </a:prstGeom>
          <a:noFill/>
        </p:spPr>
        <p:txBody>
          <a:bodyPr wrap="square" rtlCol="0">
            <a:spAutoFit/>
          </a:bodyPr>
          <a:lstStyle/>
          <a:p>
            <a:r>
              <a:rPr lang="en-US" dirty="0" smtClean="0"/>
              <a:t>Lab 11 Results Continued:</a:t>
            </a:r>
            <a:endParaRPr lang="en-US" dirty="0"/>
          </a:p>
        </p:txBody>
      </p:sp>
      <p:pic>
        <p:nvPicPr>
          <p:cNvPr id="7" name="Picture 6"/>
          <p:cNvPicPr>
            <a:picLocks noChangeAspect="1"/>
          </p:cNvPicPr>
          <p:nvPr/>
        </p:nvPicPr>
        <p:blipFill>
          <a:blip r:embed="rId3"/>
          <a:stretch>
            <a:fillRect/>
          </a:stretch>
        </p:blipFill>
        <p:spPr>
          <a:xfrm>
            <a:off x="4207176" y="1046297"/>
            <a:ext cx="2190750" cy="638175"/>
          </a:xfrm>
          <a:prstGeom prst="rect">
            <a:avLst/>
          </a:prstGeom>
        </p:spPr>
      </p:pic>
      <p:pic>
        <p:nvPicPr>
          <p:cNvPr id="10" name="Picture 9"/>
          <p:cNvPicPr>
            <a:picLocks noChangeAspect="1"/>
          </p:cNvPicPr>
          <p:nvPr/>
        </p:nvPicPr>
        <p:blipFill>
          <a:blip r:embed="rId4"/>
          <a:stretch>
            <a:fillRect/>
          </a:stretch>
        </p:blipFill>
        <p:spPr>
          <a:xfrm>
            <a:off x="6545990" y="1046297"/>
            <a:ext cx="2286000" cy="645703"/>
          </a:xfrm>
          <a:prstGeom prst="rect">
            <a:avLst/>
          </a:prstGeom>
        </p:spPr>
      </p:pic>
      <p:pic>
        <p:nvPicPr>
          <p:cNvPr id="11" name="Picture 10"/>
          <p:cNvPicPr>
            <a:picLocks noChangeAspect="1"/>
          </p:cNvPicPr>
          <p:nvPr/>
        </p:nvPicPr>
        <p:blipFill>
          <a:blip r:embed="rId5"/>
          <a:stretch>
            <a:fillRect/>
          </a:stretch>
        </p:blipFill>
        <p:spPr>
          <a:xfrm>
            <a:off x="8980054" y="1046297"/>
            <a:ext cx="1589092" cy="645703"/>
          </a:xfrm>
          <a:prstGeom prst="rect">
            <a:avLst/>
          </a:prstGeom>
        </p:spPr>
      </p:pic>
    </p:spTree>
    <p:extLst>
      <p:ext uri="{BB962C8B-B14F-4D97-AF65-F5344CB8AC3E}">
        <p14:creationId xmlns:p14="http://schemas.microsoft.com/office/powerpoint/2010/main" val="178307532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Lab 12 – Series and Parallel Inductors</a:t>
            </a:r>
            <a:endParaRPr lang="en-US" u="sng" dirty="0"/>
          </a:p>
        </p:txBody>
      </p:sp>
      <p:sp>
        <p:nvSpPr>
          <p:cNvPr id="3" name="Content Placeholder 2"/>
          <p:cNvSpPr>
            <a:spLocks noGrp="1"/>
          </p:cNvSpPr>
          <p:nvPr>
            <p:ph idx="1"/>
          </p:nvPr>
        </p:nvSpPr>
        <p:spPr>
          <a:xfrm>
            <a:off x="677334" y="1416007"/>
            <a:ext cx="8596668" cy="3880773"/>
          </a:xfrm>
        </p:spPr>
        <p:txBody>
          <a:bodyPr/>
          <a:lstStyle/>
          <a:p>
            <a:r>
              <a:rPr lang="en-US" dirty="0" smtClean="0"/>
              <a:t>The purpose of this lab is to experiment with series circuits and parallel combinations of inductors. Inductors required: 1 </a:t>
            </a:r>
            <a:r>
              <a:rPr lang="en-US" dirty="0" err="1" smtClean="0"/>
              <a:t>mH</a:t>
            </a:r>
            <a:r>
              <a:rPr lang="en-US" dirty="0" smtClean="0"/>
              <a:t>, 2.2 </a:t>
            </a:r>
            <a:r>
              <a:rPr lang="en-US" dirty="0" err="1" smtClean="0"/>
              <a:t>mH</a:t>
            </a:r>
            <a:r>
              <a:rPr lang="en-US" dirty="0" smtClean="0"/>
              <a:t> and 4.7 </a:t>
            </a:r>
            <a:r>
              <a:rPr lang="en-US" dirty="0" err="1" smtClean="0"/>
              <a:t>mH</a:t>
            </a:r>
            <a:r>
              <a:rPr lang="en-US" dirty="0" smtClean="0"/>
              <a:t>. Measure and record the inductance of each inductor using the LCR meter. Connect the inductors as shown in Figure 1 and measure and record the total inductance, LT. Then connect the inductors as shown in Figure 2 and measure and record the total inductance, LT. </a:t>
            </a:r>
            <a:endParaRPr lang="en-US" dirty="0"/>
          </a:p>
        </p:txBody>
      </p:sp>
      <p:sp>
        <p:nvSpPr>
          <p:cNvPr id="9" name="Footer Placeholder 8"/>
          <p:cNvSpPr>
            <a:spLocks noGrp="1"/>
          </p:cNvSpPr>
          <p:nvPr>
            <p:ph type="ftr" sz="quarter" idx="11"/>
          </p:nvPr>
        </p:nvSpPr>
        <p:spPr/>
        <p:txBody>
          <a:bodyPr/>
          <a:lstStyle/>
          <a:p>
            <a:r>
              <a:rPr lang="en-US" smtClean="0"/>
              <a:t>Everett Barry, Jr. EECT 111 Introduction to Circuits Spring 2015</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661339" y="3085267"/>
            <a:ext cx="2687107" cy="284770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17824" y="3189449"/>
            <a:ext cx="2687105" cy="263932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8601" y="3116552"/>
            <a:ext cx="2687114" cy="278511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3254715" y="3165551"/>
            <a:ext cx="2694136" cy="2687114"/>
          </a:xfrm>
          <a:prstGeom prst="rect">
            <a:avLst/>
          </a:prstGeom>
        </p:spPr>
      </p:pic>
    </p:spTree>
    <p:extLst>
      <p:ext uri="{BB962C8B-B14F-4D97-AF65-F5344CB8AC3E}">
        <p14:creationId xmlns:p14="http://schemas.microsoft.com/office/powerpoint/2010/main" val="3160716804"/>
      </p:ext>
    </p:extLst>
  </p:cSld>
  <p:clrMapOvr>
    <a:masterClrMapping/>
  </p:clrMapOvr>
  <p:transition spd="slow">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765" y="268424"/>
            <a:ext cx="8596668" cy="1320800"/>
          </a:xfrm>
        </p:spPr>
        <p:txBody>
          <a:bodyPr/>
          <a:lstStyle/>
          <a:p>
            <a:r>
              <a:rPr lang="en-US" u="sng" dirty="0"/>
              <a:t>Lab 12 – Series and Parallel Inductors</a:t>
            </a:r>
          </a:p>
        </p:txBody>
      </p:sp>
      <p:pic>
        <p:nvPicPr>
          <p:cNvPr id="4" name="Content Placeholder 3"/>
          <p:cNvPicPr>
            <a:picLocks noGrp="1" noChangeAspect="1"/>
          </p:cNvPicPr>
          <p:nvPr>
            <p:ph idx="1"/>
          </p:nvPr>
        </p:nvPicPr>
        <p:blipFill>
          <a:blip r:embed="rId2"/>
          <a:stretch>
            <a:fillRect/>
          </a:stretch>
        </p:blipFill>
        <p:spPr>
          <a:xfrm>
            <a:off x="197222" y="2076994"/>
            <a:ext cx="3212184" cy="3112156"/>
          </a:xfrm>
          <a:prstGeom prst="rect">
            <a:avLst/>
          </a:prstGeom>
        </p:spPr>
      </p:pic>
      <p:sp>
        <p:nvSpPr>
          <p:cNvPr id="8" name="Footer Placeholder 7"/>
          <p:cNvSpPr>
            <a:spLocks noGrp="1"/>
          </p:cNvSpPr>
          <p:nvPr>
            <p:ph type="ftr" sz="quarter" idx="11"/>
          </p:nvPr>
        </p:nvSpPr>
        <p:spPr>
          <a:xfrm>
            <a:off x="677334" y="6463212"/>
            <a:ext cx="6297612" cy="365125"/>
          </a:xfrm>
        </p:spPr>
        <p:txBody>
          <a:bodyPr/>
          <a:lstStyle/>
          <a:p>
            <a:r>
              <a:rPr lang="en-US" dirty="0" smtClean="0"/>
              <a:t>Everett Barry, Jr. EECT 111 Introduction to Circuits Spring 2015</a:t>
            </a:r>
            <a:endParaRPr lang="en-US" dirty="0"/>
          </a:p>
        </p:txBody>
      </p:sp>
      <p:sp>
        <p:nvSpPr>
          <p:cNvPr id="3" name="Slide Number Placeholder 2"/>
          <p:cNvSpPr>
            <a:spLocks noGrp="1"/>
          </p:cNvSpPr>
          <p:nvPr>
            <p:ph type="sldNum" sz="quarter" idx="12"/>
          </p:nvPr>
        </p:nvSpPr>
        <p:spPr>
          <a:xfrm>
            <a:off x="8368241" y="6463211"/>
            <a:ext cx="683339" cy="365125"/>
          </a:xfrm>
        </p:spPr>
        <p:txBody>
          <a:bodyPr/>
          <a:lstStyle/>
          <a:p>
            <a:fld id="{D57F1E4F-1CFF-5643-939E-217C01CDF565}" type="slidenum">
              <a:rPr lang="en-US" smtClean="0"/>
              <a:pPr/>
              <a:t>25</a:t>
            </a:fld>
            <a:endParaRPr lang="en-US" dirty="0"/>
          </a:p>
        </p:txBody>
      </p:sp>
      <p:pic>
        <p:nvPicPr>
          <p:cNvPr id="5" name="Picture 4"/>
          <p:cNvPicPr>
            <a:picLocks noChangeAspect="1"/>
          </p:cNvPicPr>
          <p:nvPr/>
        </p:nvPicPr>
        <p:blipFill>
          <a:blip r:embed="rId3"/>
          <a:stretch>
            <a:fillRect/>
          </a:stretch>
        </p:blipFill>
        <p:spPr>
          <a:xfrm>
            <a:off x="3566160" y="1270000"/>
            <a:ext cx="8412479" cy="4987109"/>
          </a:xfrm>
          <a:prstGeom prst="rect">
            <a:avLst/>
          </a:prstGeom>
        </p:spPr>
      </p:pic>
      <p:sp>
        <p:nvSpPr>
          <p:cNvPr id="6" name="TextBox 5"/>
          <p:cNvSpPr txBox="1"/>
          <p:nvPr/>
        </p:nvSpPr>
        <p:spPr>
          <a:xfrm>
            <a:off x="836023" y="1476103"/>
            <a:ext cx="2821577" cy="369332"/>
          </a:xfrm>
          <a:prstGeom prst="rect">
            <a:avLst/>
          </a:prstGeom>
          <a:noFill/>
        </p:spPr>
        <p:txBody>
          <a:bodyPr wrap="square" rtlCol="0">
            <a:spAutoFit/>
          </a:bodyPr>
          <a:lstStyle/>
          <a:p>
            <a:r>
              <a:rPr lang="en-US" dirty="0" smtClean="0"/>
              <a:t>Lab 12 Results:</a:t>
            </a:r>
          </a:p>
        </p:txBody>
      </p:sp>
      <p:sp>
        <p:nvSpPr>
          <p:cNvPr id="7" name="TextBox 6"/>
          <p:cNvSpPr txBox="1"/>
          <p:nvPr/>
        </p:nvSpPr>
        <p:spPr>
          <a:xfrm>
            <a:off x="574765" y="5473337"/>
            <a:ext cx="2834641" cy="954107"/>
          </a:xfrm>
          <a:prstGeom prst="rect">
            <a:avLst/>
          </a:prstGeom>
          <a:noFill/>
        </p:spPr>
        <p:txBody>
          <a:bodyPr wrap="square" rtlCol="0">
            <a:spAutoFit/>
          </a:bodyPr>
          <a:lstStyle/>
          <a:p>
            <a:r>
              <a:rPr lang="en-US" sz="1400" u="sng" dirty="0" smtClean="0"/>
              <a:t>Conclusion:</a:t>
            </a:r>
            <a:r>
              <a:rPr lang="en-US" sz="1400" dirty="0" smtClean="0"/>
              <a:t> The inductors has the same measurement and calculation concept as resistors only with different values.</a:t>
            </a:r>
            <a:endParaRPr lang="en-US" sz="14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8123" y="395416"/>
            <a:ext cx="1695450" cy="77153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6514" y="690699"/>
            <a:ext cx="1457325" cy="476250"/>
          </a:xfrm>
          <a:prstGeom prst="rect">
            <a:avLst/>
          </a:prstGeom>
        </p:spPr>
      </p:pic>
    </p:spTree>
    <p:extLst>
      <p:ext uri="{BB962C8B-B14F-4D97-AF65-F5344CB8AC3E}">
        <p14:creationId xmlns:p14="http://schemas.microsoft.com/office/powerpoint/2010/main" val="3113851301"/>
      </p:ext>
    </p:extLst>
  </p:cSld>
  <p:clrMapOvr>
    <a:masterClrMapping/>
  </p:clrMapOvr>
  <p:transition spd="slow">
    <p:comb/>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Thank You.</a:t>
            </a:r>
            <a:endParaRPr lang="en-US" u="sng" dirty="0"/>
          </a:p>
        </p:txBody>
      </p:sp>
      <p:sp>
        <p:nvSpPr>
          <p:cNvPr id="3" name="Content Placeholder 2"/>
          <p:cNvSpPr>
            <a:spLocks noGrp="1"/>
          </p:cNvSpPr>
          <p:nvPr>
            <p:ph idx="1"/>
          </p:nvPr>
        </p:nvSpPr>
        <p:spPr>
          <a:xfrm>
            <a:off x="677334" y="1677263"/>
            <a:ext cx="8596668" cy="3880773"/>
          </a:xfrm>
        </p:spPr>
        <p:txBody>
          <a:bodyPr>
            <a:normAutofit lnSpcReduction="10000"/>
          </a:bodyPr>
          <a:lstStyle/>
          <a:p>
            <a:r>
              <a:rPr lang="en-US" dirty="0" smtClean="0"/>
              <a:t>Before this class I literally had no experience what so ever with electrical circuits and the various equipment and components that they may consist of. I also had very mediocre experience with Microsoft Excel. I have not dealt with spreadsheets since middle school back in 2008. </a:t>
            </a:r>
          </a:p>
          <a:p>
            <a:r>
              <a:rPr lang="en-US" dirty="0" smtClean="0"/>
              <a:t>After taking this course I feel that I am fully more knowledgeable on electrical components. Also I have gained very useful experience and skills dealing with Microsoft Excel than I have ever expected. I feel that the information that I have gained in this course will be applicable to the workforce in real life situations in my future career. </a:t>
            </a:r>
            <a:endParaRPr lang="en-US" dirty="0"/>
          </a:p>
          <a:p>
            <a:r>
              <a:rPr lang="en-US" dirty="0" smtClean="0"/>
              <a:t>I will continue on seeking and learning new skills in the electrical engineering field. Also I will continue to develop my Microsoft Excel skills after this course. This has been a very technical, useful, interesting course. This has been a good semester. Thank you.</a:t>
            </a:r>
            <a:endParaRPr lang="en-US" dirty="0"/>
          </a:p>
        </p:txBody>
      </p:sp>
      <p:sp>
        <p:nvSpPr>
          <p:cNvPr id="5" name="Footer Placeholder 4"/>
          <p:cNvSpPr>
            <a:spLocks noGrp="1"/>
          </p:cNvSpPr>
          <p:nvPr>
            <p:ph type="ftr" sz="quarter" idx="11"/>
          </p:nvPr>
        </p:nvSpPr>
        <p:spPr>
          <a:xfrm>
            <a:off x="677334" y="6406487"/>
            <a:ext cx="6297612" cy="365125"/>
          </a:xfrm>
        </p:spPr>
        <p:txBody>
          <a:bodyPr/>
          <a:lstStyle/>
          <a:p>
            <a:r>
              <a:rPr lang="en-US" dirty="0" smtClean="0"/>
              <a:t>Everett Barry, Jr. EECT 111 Introduction to Circuits Spring 2015</a:t>
            </a:r>
            <a:endParaRPr lang="en-US" dirty="0"/>
          </a:p>
        </p:txBody>
      </p:sp>
      <p:sp>
        <p:nvSpPr>
          <p:cNvPr id="4" name="Slide Number Placeholder 3"/>
          <p:cNvSpPr>
            <a:spLocks noGrp="1"/>
          </p:cNvSpPr>
          <p:nvPr>
            <p:ph type="sldNum" sz="quarter" idx="12"/>
          </p:nvPr>
        </p:nvSpPr>
        <p:spPr>
          <a:xfrm>
            <a:off x="8302339" y="6406486"/>
            <a:ext cx="683339" cy="365125"/>
          </a:xfrm>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2288889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2" name="applause.wav"/>
          </p:stSnd>
        </p:sndAc>
      </p:transition>
    </mc:Choice>
    <mc:Fallback xmlns="">
      <p:transition spd="slow">
        <p:fade/>
        <p:sndAc>
          <p:stSnd>
            <p:snd r:embed="rId3" name="applause.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Lab 1 – Resistor Variability</a:t>
            </a:r>
            <a:endParaRPr lang="en-US" u="sng" dirty="0"/>
          </a:p>
        </p:txBody>
      </p:sp>
      <p:sp>
        <p:nvSpPr>
          <p:cNvPr id="3" name="Content Placeholder 2"/>
          <p:cNvSpPr>
            <a:spLocks noGrp="1"/>
          </p:cNvSpPr>
          <p:nvPr>
            <p:ph idx="1"/>
          </p:nvPr>
        </p:nvSpPr>
        <p:spPr>
          <a:xfrm>
            <a:off x="677334" y="1488613"/>
            <a:ext cx="3399366" cy="3880773"/>
          </a:xfrm>
        </p:spPr>
        <p:txBody>
          <a:bodyPr/>
          <a:lstStyle/>
          <a:p>
            <a:r>
              <a:rPr lang="en-US" dirty="0" smtClean="0"/>
              <a:t>The purpose of this lab was to learn how resistors vary using 10 resistors with the same color  code. </a:t>
            </a:r>
          </a:p>
          <a:p>
            <a:r>
              <a:rPr lang="en-US" dirty="0" smtClean="0"/>
              <a:t>Resistor color code: Brown, Black, Red, Gold </a:t>
            </a:r>
          </a:p>
          <a:p>
            <a:r>
              <a:rPr lang="en-US" dirty="0" smtClean="0"/>
              <a:t>Resistor value: 1,000 ohms </a:t>
            </a:r>
          </a:p>
          <a:p>
            <a:r>
              <a:rPr lang="en-US" dirty="0" smtClean="0"/>
              <a:t>Resistor tolerance: 5% </a:t>
            </a:r>
          </a:p>
          <a:p>
            <a:pPr marL="0" indent="0">
              <a:buNone/>
            </a:pPr>
            <a:endParaRPr lang="en-US" dirty="0"/>
          </a:p>
        </p:txBody>
      </p:sp>
      <p:sp>
        <p:nvSpPr>
          <p:cNvPr id="7" name="Footer Placeholder 6"/>
          <p:cNvSpPr>
            <a:spLocks noGrp="1"/>
          </p:cNvSpPr>
          <p:nvPr>
            <p:ph type="ftr" sz="quarter" idx="11"/>
          </p:nvPr>
        </p:nvSpPr>
        <p:spPr>
          <a:xfrm>
            <a:off x="677334" y="6585059"/>
            <a:ext cx="6297612" cy="365125"/>
          </a:xfrm>
        </p:spPr>
        <p:txBody>
          <a:bodyPr/>
          <a:lstStyle/>
          <a:p>
            <a:r>
              <a:rPr lang="en-US" dirty="0" smtClean="0"/>
              <a:t>Everett Barry, Jr. EECT 111 Introduction to Circuits Spring 2015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488613"/>
            <a:ext cx="7080069" cy="3880773"/>
          </a:xfrm>
          <a:prstGeom prst="rect">
            <a:avLst/>
          </a:prstGeom>
        </p:spPr>
      </p:pic>
      <p:sp>
        <p:nvSpPr>
          <p:cNvPr id="5" name="TextBox 4"/>
          <p:cNvSpPr txBox="1"/>
          <p:nvPr/>
        </p:nvSpPr>
        <p:spPr>
          <a:xfrm>
            <a:off x="1136468" y="5369386"/>
            <a:ext cx="10162904" cy="1477328"/>
          </a:xfrm>
          <a:prstGeom prst="rect">
            <a:avLst/>
          </a:prstGeom>
          <a:noFill/>
        </p:spPr>
        <p:txBody>
          <a:bodyPr wrap="square" rtlCol="0">
            <a:spAutoFit/>
          </a:bodyPr>
          <a:lstStyle/>
          <a:p>
            <a:r>
              <a:rPr lang="en-US" u="sng" dirty="0" smtClean="0"/>
              <a:t>Results</a:t>
            </a:r>
            <a:r>
              <a:rPr lang="en-US" dirty="0" smtClean="0"/>
              <a:t> </a:t>
            </a:r>
          </a:p>
          <a:p>
            <a:r>
              <a:rPr lang="en-US" dirty="0" smtClean="0"/>
              <a:t>Smallest resistance: 977 ohms       Average Resistance: 979.1 ohms </a:t>
            </a:r>
          </a:p>
          <a:p>
            <a:r>
              <a:rPr lang="en-US" dirty="0" smtClean="0"/>
              <a:t>Largest Resistance: 983 ohms        Standard Deviation: 1.9 ohms </a:t>
            </a:r>
          </a:p>
          <a:p>
            <a:r>
              <a:rPr lang="en-US" dirty="0" smtClean="0"/>
              <a:t>None of the resistors exceeded the part tolerance.</a:t>
            </a:r>
          </a:p>
          <a:p>
            <a:endParaRPr lang="en-US" dirty="0"/>
          </a:p>
        </p:txBody>
      </p:sp>
    </p:spTree>
    <p:extLst>
      <p:ext uri="{BB962C8B-B14F-4D97-AF65-F5344CB8AC3E}">
        <p14:creationId xmlns:p14="http://schemas.microsoft.com/office/powerpoint/2010/main" val="1627456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95416"/>
            <a:ext cx="8596668" cy="1320800"/>
          </a:xfrm>
        </p:spPr>
        <p:txBody>
          <a:bodyPr/>
          <a:lstStyle/>
          <a:p>
            <a:r>
              <a:rPr lang="en-US" u="sng" dirty="0"/>
              <a:t>Lab 1 – Resistor Variability</a:t>
            </a:r>
          </a:p>
        </p:txBody>
      </p:sp>
      <p:sp>
        <p:nvSpPr>
          <p:cNvPr id="3" name="Content Placeholder 2"/>
          <p:cNvSpPr>
            <a:spLocks noGrp="1"/>
          </p:cNvSpPr>
          <p:nvPr>
            <p:ph idx="1"/>
          </p:nvPr>
        </p:nvSpPr>
        <p:spPr>
          <a:xfrm>
            <a:off x="677334" y="2160589"/>
            <a:ext cx="4208175" cy="3880773"/>
          </a:xfrm>
        </p:spPr>
        <p:txBody>
          <a:bodyPr/>
          <a:lstStyle/>
          <a:p>
            <a:r>
              <a:rPr lang="en-US" dirty="0" smtClean="0"/>
              <a:t>The complete set of resistor values for the entire class with 70 resistors. </a:t>
            </a:r>
          </a:p>
          <a:p>
            <a:r>
              <a:rPr lang="en-US" dirty="0" smtClean="0"/>
              <a:t>Smallest resistance: 977 ohms </a:t>
            </a:r>
          </a:p>
          <a:p>
            <a:r>
              <a:rPr lang="en-US" dirty="0" smtClean="0"/>
              <a:t>Largest resistance: 1003 ohms </a:t>
            </a:r>
          </a:p>
          <a:p>
            <a:r>
              <a:rPr lang="en-US" dirty="0" smtClean="0"/>
              <a:t>Average Resistance: 979.1 ohms </a:t>
            </a:r>
          </a:p>
          <a:p>
            <a:r>
              <a:rPr lang="en-US" dirty="0" smtClean="0"/>
              <a:t>Standard Deviation: 5.9 ohms</a:t>
            </a:r>
          </a:p>
          <a:p>
            <a:r>
              <a:rPr lang="en-US" dirty="0" smtClean="0"/>
              <a:t>Only two resistors exceeded the part tolerance.</a:t>
            </a:r>
            <a:endParaRPr lang="en-US" dirty="0"/>
          </a:p>
        </p:txBody>
      </p:sp>
      <p:sp>
        <p:nvSpPr>
          <p:cNvPr id="6" name="Footer Placeholder 5"/>
          <p:cNvSpPr>
            <a:spLocks noGrp="1"/>
          </p:cNvSpPr>
          <p:nvPr>
            <p:ph type="ftr" sz="quarter" idx="11"/>
          </p:nvPr>
        </p:nvSpPr>
        <p:spPr/>
        <p:txBody>
          <a:bodyPr/>
          <a:lstStyle/>
          <a:p>
            <a:r>
              <a:rPr lang="en-US" smtClean="0"/>
              <a:t>Everett Barry, Jr. EECT 111 Introduction to Circuits Spring 2015</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4" name="Picture 3"/>
          <p:cNvPicPr>
            <a:picLocks noChangeAspect="1"/>
          </p:cNvPicPr>
          <p:nvPr/>
        </p:nvPicPr>
        <p:blipFill>
          <a:blip r:embed="rId3"/>
          <a:stretch>
            <a:fillRect/>
          </a:stretch>
        </p:blipFill>
        <p:spPr>
          <a:xfrm>
            <a:off x="5199017" y="1508640"/>
            <a:ext cx="6675120" cy="4532722"/>
          </a:xfrm>
          <a:prstGeom prst="rect">
            <a:avLst/>
          </a:prstGeom>
        </p:spPr>
      </p:pic>
    </p:spTree>
    <p:extLst>
      <p:ext uri="{BB962C8B-B14F-4D97-AF65-F5344CB8AC3E}">
        <p14:creationId xmlns:p14="http://schemas.microsoft.com/office/powerpoint/2010/main" val="368667809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Lab 2 Reading and Sorting Resistors</a:t>
            </a:r>
            <a:endParaRPr lang="en-US" u="sng" dirty="0"/>
          </a:p>
        </p:txBody>
      </p:sp>
      <p:sp>
        <p:nvSpPr>
          <p:cNvPr id="3" name="Content Placeholder 2"/>
          <p:cNvSpPr>
            <a:spLocks noGrp="1"/>
          </p:cNvSpPr>
          <p:nvPr>
            <p:ph idx="1"/>
          </p:nvPr>
        </p:nvSpPr>
        <p:spPr>
          <a:xfrm>
            <a:off x="677334" y="1521270"/>
            <a:ext cx="8596668" cy="3880773"/>
          </a:xfrm>
        </p:spPr>
        <p:txBody>
          <a:bodyPr/>
          <a:lstStyle/>
          <a:p>
            <a:r>
              <a:rPr lang="en-US" dirty="0" smtClean="0"/>
              <a:t>The purpose of this lab is to learn the resistor color code using 15 resistors which must be sorted from smallest to largest value. Build a resistor kit that included 15 resistors based on color code from smallest to largest and measure the resistance of each resistor and verify sorting.</a:t>
            </a:r>
            <a:endParaRPr lang="en-US" dirty="0"/>
          </a:p>
        </p:txBody>
      </p:sp>
      <p:sp>
        <p:nvSpPr>
          <p:cNvPr id="6" name="Footer Placeholder 5"/>
          <p:cNvSpPr>
            <a:spLocks noGrp="1"/>
          </p:cNvSpPr>
          <p:nvPr>
            <p:ph type="ftr" sz="quarter" idx="11"/>
          </p:nvPr>
        </p:nvSpPr>
        <p:spPr>
          <a:xfrm>
            <a:off x="677334" y="6313713"/>
            <a:ext cx="6297612" cy="365125"/>
          </a:xfrm>
        </p:spPr>
        <p:txBody>
          <a:bodyPr/>
          <a:lstStyle/>
          <a:p>
            <a:r>
              <a:rPr lang="en-US" dirty="0" smtClean="0"/>
              <a:t>Everett Barry, Jr. EECT 111 Introduction to Circuits Spring 2015</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220" y="2842070"/>
            <a:ext cx="5396895" cy="3200038"/>
          </a:xfrm>
          <a:prstGeom prst="rect">
            <a:avLst/>
          </a:prstGeom>
        </p:spPr>
      </p:pic>
    </p:spTree>
    <p:extLst>
      <p:ext uri="{BB962C8B-B14F-4D97-AF65-F5344CB8AC3E}">
        <p14:creationId xmlns:p14="http://schemas.microsoft.com/office/powerpoint/2010/main" val="4158744052"/>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Lab 2 Reading and Sorting Resistors</a:t>
            </a:r>
          </a:p>
        </p:txBody>
      </p:sp>
      <p:sp>
        <p:nvSpPr>
          <p:cNvPr id="5" name="Content Placeholder 4"/>
          <p:cNvSpPr>
            <a:spLocks noGrp="1"/>
          </p:cNvSpPr>
          <p:nvPr>
            <p:ph idx="1"/>
          </p:nvPr>
        </p:nvSpPr>
        <p:spPr>
          <a:xfrm>
            <a:off x="1416352" y="5368835"/>
            <a:ext cx="7118631" cy="1116665"/>
          </a:xfrm>
        </p:spPr>
        <p:txBody>
          <a:bodyPr>
            <a:normAutofit lnSpcReduction="10000"/>
          </a:bodyPr>
          <a:lstStyle/>
          <a:p>
            <a:r>
              <a:rPr lang="en-US" u="sng" dirty="0" smtClean="0"/>
              <a:t>Results</a:t>
            </a:r>
            <a:r>
              <a:rPr lang="en-US" dirty="0" smtClean="0"/>
              <a:t>: Every resistor was not exact but close enough to the expected value. The 1M ohm and 10M ohm resistor was measured over the expected value, but yet was still in tolerance range.</a:t>
            </a:r>
            <a:endParaRPr lang="en-US" dirty="0"/>
          </a:p>
        </p:txBody>
      </p:sp>
      <p:sp>
        <p:nvSpPr>
          <p:cNvPr id="4" name="Footer Placeholder 3"/>
          <p:cNvSpPr>
            <a:spLocks noGrp="1"/>
          </p:cNvSpPr>
          <p:nvPr>
            <p:ph type="ftr" sz="quarter" idx="11"/>
          </p:nvPr>
        </p:nvSpPr>
        <p:spPr>
          <a:xfrm>
            <a:off x="677334" y="6409514"/>
            <a:ext cx="6297612" cy="365125"/>
          </a:xfrm>
        </p:spPr>
        <p:txBody>
          <a:bodyPr/>
          <a:lstStyle/>
          <a:p>
            <a:r>
              <a:rPr lang="en-US" dirty="0" smtClean="0"/>
              <a:t>Everett Barry, Jr. EECT 111 Introduction to Circuits Spring 2015</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1306286"/>
            <a:ext cx="8287907" cy="3657600"/>
          </a:xfrm>
          <a:prstGeom prst="rect">
            <a:avLst/>
          </a:prstGeom>
        </p:spPr>
      </p:pic>
    </p:spTree>
    <p:extLst>
      <p:ext uri="{BB962C8B-B14F-4D97-AF65-F5344CB8AC3E}">
        <p14:creationId xmlns:p14="http://schemas.microsoft.com/office/powerpoint/2010/main" val="910272486"/>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u="sng" dirty="0" smtClean="0"/>
              <a:t>Lab 3 – Series Resistors Current and Voltage</a:t>
            </a:r>
            <a:endParaRPr lang="en-US" sz="3200" u="sng" dirty="0"/>
          </a:p>
        </p:txBody>
      </p:sp>
      <p:sp>
        <p:nvSpPr>
          <p:cNvPr id="3" name="Content Placeholder 2"/>
          <p:cNvSpPr>
            <a:spLocks noGrp="1"/>
          </p:cNvSpPr>
          <p:nvPr>
            <p:ph idx="1"/>
          </p:nvPr>
        </p:nvSpPr>
        <p:spPr>
          <a:xfrm>
            <a:off x="677334" y="1930400"/>
            <a:ext cx="8596668" cy="3880773"/>
          </a:xfrm>
        </p:spPr>
        <p:txBody>
          <a:bodyPr/>
          <a:lstStyle/>
          <a:p>
            <a:r>
              <a:rPr lang="en-US" dirty="0" smtClean="0"/>
              <a:t>The purpose of this Lab is to experiment with series and verify that the simulation, analysis calculation and measured test results all agree.</a:t>
            </a:r>
            <a:endParaRPr lang="en-US" dirty="0"/>
          </a:p>
        </p:txBody>
      </p:sp>
      <p:sp>
        <p:nvSpPr>
          <p:cNvPr id="7" name="Footer Placeholder 6"/>
          <p:cNvSpPr>
            <a:spLocks noGrp="1"/>
          </p:cNvSpPr>
          <p:nvPr>
            <p:ph type="ftr" sz="quarter" idx="11"/>
          </p:nvPr>
        </p:nvSpPr>
        <p:spPr>
          <a:xfrm>
            <a:off x="677334" y="6406487"/>
            <a:ext cx="6297612" cy="365125"/>
          </a:xfrm>
        </p:spPr>
        <p:txBody>
          <a:bodyPr/>
          <a:lstStyle/>
          <a:p>
            <a:r>
              <a:rPr lang="en-US" dirty="0" smtClean="0"/>
              <a:t>Everett Barry, Jr. EECT 111 Introduction to Circuits Spring 2015</a:t>
            </a:r>
            <a:endParaRPr lang="en-US" dirty="0"/>
          </a:p>
        </p:txBody>
      </p:sp>
      <p:sp>
        <p:nvSpPr>
          <p:cNvPr id="5" name="Slide Number Placeholder 4"/>
          <p:cNvSpPr>
            <a:spLocks noGrp="1"/>
          </p:cNvSpPr>
          <p:nvPr>
            <p:ph type="sldNum" sz="quarter" idx="12"/>
          </p:nvPr>
        </p:nvSpPr>
        <p:spPr>
          <a:xfrm>
            <a:off x="8409431" y="6406486"/>
            <a:ext cx="683339" cy="365125"/>
          </a:xfrm>
        </p:spPr>
        <p:txBody>
          <a:bodyPr/>
          <a:lstStyle/>
          <a:p>
            <a:fld id="{D57F1E4F-1CFF-5643-939E-217C01CDF565}" type="slidenum">
              <a:rPr lang="en-US" smtClean="0"/>
              <a:pPr/>
              <a:t>7</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055276" y="1770021"/>
            <a:ext cx="3213460" cy="56823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80307" y="2039444"/>
            <a:ext cx="3213463" cy="5143500"/>
          </a:xfrm>
          <a:prstGeom prst="rect">
            <a:avLst/>
          </a:prstGeom>
        </p:spPr>
      </p:pic>
    </p:spTree>
    <p:extLst>
      <p:ext uri="{BB962C8B-B14F-4D97-AF65-F5344CB8AC3E}">
        <p14:creationId xmlns:p14="http://schemas.microsoft.com/office/powerpoint/2010/main" val="2686828628"/>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628" y="233082"/>
            <a:ext cx="8596668" cy="1320800"/>
          </a:xfrm>
        </p:spPr>
        <p:txBody>
          <a:bodyPr>
            <a:normAutofit/>
          </a:bodyPr>
          <a:lstStyle/>
          <a:p>
            <a:r>
              <a:rPr lang="en-US" sz="3200" u="sng" dirty="0"/>
              <a:t>Lab 3 – Series Resistors Current and Voltage</a:t>
            </a:r>
          </a:p>
        </p:txBody>
      </p:sp>
      <p:sp>
        <p:nvSpPr>
          <p:cNvPr id="3" name="Content Placeholder 2"/>
          <p:cNvSpPr>
            <a:spLocks noGrp="1"/>
          </p:cNvSpPr>
          <p:nvPr>
            <p:ph idx="1"/>
          </p:nvPr>
        </p:nvSpPr>
        <p:spPr>
          <a:xfrm>
            <a:off x="623545" y="1339668"/>
            <a:ext cx="8596668" cy="3880773"/>
          </a:xfrm>
        </p:spPr>
        <p:txBody>
          <a:bodyPr/>
          <a:lstStyle/>
          <a:p>
            <a:r>
              <a:rPr lang="en-US" dirty="0" smtClean="0"/>
              <a:t>Lab 3 Results: </a:t>
            </a:r>
          </a:p>
          <a:p>
            <a:pPr marL="0" indent="0">
              <a:buNone/>
            </a:pPr>
            <a:endParaRPr lang="en-US" dirty="0"/>
          </a:p>
        </p:txBody>
      </p:sp>
      <p:sp>
        <p:nvSpPr>
          <p:cNvPr id="6" name="Footer Placeholder 5"/>
          <p:cNvSpPr>
            <a:spLocks noGrp="1"/>
          </p:cNvSpPr>
          <p:nvPr>
            <p:ph type="ftr" sz="quarter" idx="11"/>
          </p:nvPr>
        </p:nvSpPr>
        <p:spPr>
          <a:xfrm>
            <a:off x="623545" y="6327027"/>
            <a:ext cx="6297612" cy="365125"/>
          </a:xfrm>
        </p:spPr>
        <p:txBody>
          <a:bodyPr/>
          <a:lstStyle/>
          <a:p>
            <a:r>
              <a:rPr lang="en-US" dirty="0" smtClean="0"/>
              <a:t>Everett Barry, Jr. EECT 111 Introduction to Circuits Spring 2015</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4" name="Picture 3"/>
          <p:cNvPicPr>
            <a:picLocks noChangeAspect="1"/>
          </p:cNvPicPr>
          <p:nvPr/>
        </p:nvPicPr>
        <p:blipFill>
          <a:blip r:embed="rId2"/>
          <a:stretch>
            <a:fillRect/>
          </a:stretch>
        </p:blipFill>
        <p:spPr>
          <a:xfrm>
            <a:off x="8112498" y="2114262"/>
            <a:ext cx="3840016" cy="28477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00" y="1767541"/>
            <a:ext cx="7488953" cy="402011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650" y="2547937"/>
            <a:ext cx="2552700" cy="17621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1436" y="1389249"/>
            <a:ext cx="2638425" cy="542925"/>
          </a:xfrm>
          <a:prstGeom prst="rect">
            <a:avLst/>
          </a:prstGeom>
        </p:spPr>
      </p:pic>
    </p:spTree>
    <p:extLst>
      <p:ext uri="{BB962C8B-B14F-4D97-AF65-F5344CB8AC3E}">
        <p14:creationId xmlns:p14="http://schemas.microsoft.com/office/powerpoint/2010/main" val="338676349"/>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Lab 4 – Black Box Design</a:t>
            </a:r>
            <a:r>
              <a:rPr lang="en-US" dirty="0" smtClean="0"/>
              <a:t>	</a:t>
            </a:r>
            <a:endParaRPr lang="en-US" dirty="0"/>
          </a:p>
        </p:txBody>
      </p:sp>
      <p:sp>
        <p:nvSpPr>
          <p:cNvPr id="3" name="Content Placeholder 2"/>
          <p:cNvSpPr>
            <a:spLocks noGrp="1"/>
          </p:cNvSpPr>
          <p:nvPr>
            <p:ph idx="1"/>
          </p:nvPr>
        </p:nvSpPr>
        <p:spPr>
          <a:xfrm>
            <a:off x="677334" y="1546635"/>
            <a:ext cx="8596668" cy="3880773"/>
          </a:xfrm>
        </p:spPr>
        <p:txBody>
          <a:bodyPr/>
          <a:lstStyle/>
          <a:p>
            <a:r>
              <a:rPr lang="en-US" dirty="0" smtClean="0"/>
              <a:t>The purpose of this lab is to learn about series circuits. The voltage applied to a Black Box is 9V and the measured current draw is 10 mA. Design a 3 resistor series circuit that meets the voltage and current requirements using “standard” resistor value.  </a:t>
            </a:r>
            <a:endParaRPr lang="en-US" dirty="0"/>
          </a:p>
        </p:txBody>
      </p:sp>
      <p:sp>
        <p:nvSpPr>
          <p:cNvPr id="7" name="Footer Placeholder 6"/>
          <p:cNvSpPr>
            <a:spLocks noGrp="1"/>
          </p:cNvSpPr>
          <p:nvPr>
            <p:ph type="ftr" sz="quarter" idx="11"/>
          </p:nvPr>
        </p:nvSpPr>
        <p:spPr>
          <a:xfrm>
            <a:off x="677334" y="6406487"/>
            <a:ext cx="6297612" cy="365125"/>
          </a:xfrm>
        </p:spPr>
        <p:txBody>
          <a:bodyPr/>
          <a:lstStyle/>
          <a:p>
            <a:r>
              <a:rPr lang="en-US" dirty="0" smtClean="0"/>
              <a:t>Everett Barry, Jr. EECT 111 Introduction to Circuits Spring 2015</a:t>
            </a:r>
            <a:endParaRPr lang="en-US" dirty="0"/>
          </a:p>
        </p:txBody>
      </p:sp>
      <p:sp>
        <p:nvSpPr>
          <p:cNvPr id="4" name="Slide Number Placeholder 3"/>
          <p:cNvSpPr>
            <a:spLocks noGrp="1"/>
          </p:cNvSpPr>
          <p:nvPr>
            <p:ph type="sldNum" sz="quarter" idx="12"/>
          </p:nvPr>
        </p:nvSpPr>
        <p:spPr>
          <a:xfrm>
            <a:off x="8261149" y="6406486"/>
            <a:ext cx="683339" cy="365125"/>
          </a:xfrm>
        </p:spPr>
        <p:txBody>
          <a:bodyPr/>
          <a:lstStyle/>
          <a:p>
            <a:fld id="{D57F1E4F-1CFF-5643-939E-217C01CDF565}" type="slidenum">
              <a:rPr lang="en-US" smtClean="0"/>
              <a:pPr/>
              <a:t>9</a:t>
            </a:fld>
            <a:endParaRPr lang="en-US" dirty="0"/>
          </a:p>
        </p:txBody>
      </p:sp>
      <p:pic>
        <p:nvPicPr>
          <p:cNvPr id="5" name="Picture 4"/>
          <p:cNvPicPr>
            <a:picLocks noChangeAspect="1"/>
          </p:cNvPicPr>
          <p:nvPr/>
        </p:nvPicPr>
        <p:blipFill>
          <a:blip r:embed="rId2"/>
          <a:stretch>
            <a:fillRect/>
          </a:stretch>
        </p:blipFill>
        <p:spPr>
          <a:xfrm>
            <a:off x="5600251" y="2795727"/>
            <a:ext cx="4524919" cy="35687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27104" y="2597126"/>
            <a:ext cx="3461384" cy="3858587"/>
          </a:xfrm>
          <a:prstGeom prst="rect">
            <a:avLst/>
          </a:prstGeom>
        </p:spPr>
      </p:pic>
    </p:spTree>
    <p:extLst>
      <p:ext uri="{BB962C8B-B14F-4D97-AF65-F5344CB8AC3E}">
        <p14:creationId xmlns:p14="http://schemas.microsoft.com/office/powerpoint/2010/main" val="857127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1053</TotalTime>
  <Words>1591</Words>
  <Application>Microsoft Office PowerPoint</Application>
  <PresentationFormat>Widescreen</PresentationFormat>
  <Paragraphs>153</Paragraphs>
  <Slides>26</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Trebuchet MS</vt:lpstr>
      <vt:lpstr>Wingdings 3</vt:lpstr>
      <vt:lpstr>Facet</vt:lpstr>
      <vt:lpstr>EECT 111 – Introduction to Circuit Analysis Lab Notebook  </vt:lpstr>
      <vt:lpstr>EECT 111 – Introduction to Circuit Analysis Lab Notebook  Interactive Table of Contents </vt:lpstr>
      <vt:lpstr>Lab 1 – Resistor Variability</vt:lpstr>
      <vt:lpstr>Lab 1 – Resistor Variability</vt:lpstr>
      <vt:lpstr>Lab 2 Reading and Sorting Resistors</vt:lpstr>
      <vt:lpstr>Lab 2 Reading and Sorting Resistors</vt:lpstr>
      <vt:lpstr>Lab 3 – Series Resistors Current and Voltage</vt:lpstr>
      <vt:lpstr>Lab 3 – Series Resistors Current and Voltage</vt:lpstr>
      <vt:lpstr>Lab 4 – Black Box Design </vt:lpstr>
      <vt:lpstr>Lab 4 – Black Box Design </vt:lpstr>
      <vt:lpstr>Lab 5 – Black Box Design 2 </vt:lpstr>
      <vt:lpstr>Lab 5  – Black Box Design 2 </vt:lpstr>
      <vt:lpstr>Lab 7 – Resistor Parallel Circuit </vt:lpstr>
      <vt:lpstr>Lab 7 – Resistor Parallel Circuit </vt:lpstr>
      <vt:lpstr>Lab 8 – Black Box 3 Design </vt:lpstr>
      <vt:lpstr>Lab 8 – Black Box 3 Design </vt:lpstr>
      <vt:lpstr>Lab 9 Series and Parallel Resistors</vt:lpstr>
      <vt:lpstr>Lab 9 Series and Parallel Resistors</vt:lpstr>
      <vt:lpstr>Lab 10 – Series and Parallel Capacitors</vt:lpstr>
      <vt:lpstr>Lab 10 – Series and Parallel Capacitors</vt:lpstr>
      <vt:lpstr>Lab 11 – RC Lab</vt:lpstr>
      <vt:lpstr>Lab 11 – RC Lab</vt:lpstr>
      <vt:lpstr>Lab 11 – RC Lab</vt:lpstr>
      <vt:lpstr>Lab 12 – Series and Parallel Inductors</vt:lpstr>
      <vt:lpstr>Lab 12 – Series and Parallel Inductors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 111 – Introduction to Circuit Analysis Lab Notebook</dc:title>
  <dc:creator>Everett</dc:creator>
  <cp:lastModifiedBy>Everett Eugene Barry Jr.</cp:lastModifiedBy>
  <cp:revision>77</cp:revision>
  <dcterms:created xsi:type="dcterms:W3CDTF">2015-04-20T01:45:09Z</dcterms:created>
  <dcterms:modified xsi:type="dcterms:W3CDTF">2015-05-08T01:03:26Z</dcterms:modified>
</cp:coreProperties>
</file>