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xVal>
            <c:numRef>
              <c:f>'6b'!$A$8:$A$39</c:f>
              <c:numCache>
                <c:formatCode>General</c:formatCode>
                <c:ptCount val="32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 formatCode="##0.0E+0">
                  <c:v>200</c:v>
                </c:pt>
                <c:pt idx="4" formatCode="##0.0E+0">
                  <c:v>300</c:v>
                </c:pt>
                <c:pt idx="5" formatCode="##0.0E+0">
                  <c:v>400</c:v>
                </c:pt>
                <c:pt idx="6" formatCode="##0.0E+0">
                  <c:v>500</c:v>
                </c:pt>
                <c:pt idx="7" formatCode="##0.0E+0">
                  <c:v>600</c:v>
                </c:pt>
                <c:pt idx="8" formatCode="##0.0E+0">
                  <c:v>700</c:v>
                </c:pt>
                <c:pt idx="9" formatCode="##0.0E+0">
                  <c:v>800</c:v>
                </c:pt>
                <c:pt idx="10" formatCode="##0.0E+0">
                  <c:v>900</c:v>
                </c:pt>
                <c:pt idx="11" formatCode="##0.0E+0">
                  <c:v>1000</c:v>
                </c:pt>
                <c:pt idx="12" formatCode="##0.0E+0">
                  <c:v>1100</c:v>
                </c:pt>
                <c:pt idx="13" formatCode="##0.0E+0">
                  <c:v>1200</c:v>
                </c:pt>
                <c:pt idx="14" formatCode="##0.0E+0">
                  <c:v>1300</c:v>
                </c:pt>
                <c:pt idx="15" formatCode="##0.0E+0">
                  <c:v>1400</c:v>
                </c:pt>
                <c:pt idx="16" formatCode="##0.0E+0">
                  <c:v>1500</c:v>
                </c:pt>
                <c:pt idx="17" formatCode="##0.0E+0">
                  <c:v>1600</c:v>
                </c:pt>
                <c:pt idx="18" formatCode="##0.0E+0">
                  <c:v>1700</c:v>
                </c:pt>
                <c:pt idx="19" formatCode="##0.0E+0">
                  <c:v>1800</c:v>
                </c:pt>
                <c:pt idx="20" formatCode="##0.0E+0">
                  <c:v>1900</c:v>
                </c:pt>
                <c:pt idx="21" formatCode="##0.0E+0">
                  <c:v>2000</c:v>
                </c:pt>
                <c:pt idx="22" formatCode="##0.0E+0">
                  <c:v>2100</c:v>
                </c:pt>
                <c:pt idx="23" formatCode="##0.0E+0">
                  <c:v>2200</c:v>
                </c:pt>
                <c:pt idx="24" formatCode="##0.0E+0">
                  <c:v>2300</c:v>
                </c:pt>
                <c:pt idx="25" formatCode="##0.0E+0">
                  <c:v>2400</c:v>
                </c:pt>
                <c:pt idx="26" formatCode="##0.0E+0">
                  <c:v>2500</c:v>
                </c:pt>
                <c:pt idx="27" formatCode="##0.0E+0">
                  <c:v>2600</c:v>
                </c:pt>
                <c:pt idx="28" formatCode="##0.0E+0">
                  <c:v>2700</c:v>
                </c:pt>
                <c:pt idx="29" formatCode="##0.0E+0">
                  <c:v>2800</c:v>
                </c:pt>
                <c:pt idx="30" formatCode="##0.0E+0">
                  <c:v>2900</c:v>
                </c:pt>
                <c:pt idx="31" formatCode="##0.0E+0">
                  <c:v>3000</c:v>
                </c:pt>
              </c:numCache>
            </c:numRef>
          </c:xVal>
          <c:yVal>
            <c:numRef>
              <c:f>'6b'!$B$8:$B$39</c:f>
              <c:numCache>
                <c:formatCode>##0.0E+0</c:formatCode>
                <c:ptCount val="32"/>
                <c:pt idx="0">
                  <c:v>1000000</c:v>
                </c:pt>
                <c:pt idx="1">
                  <c:v>99999.999999999985</c:v>
                </c:pt>
                <c:pt idx="2">
                  <c:v>10000</c:v>
                </c:pt>
                <c:pt idx="3">
                  <c:v>5000</c:v>
                </c:pt>
                <c:pt idx="4">
                  <c:v>3333.333333333333</c:v>
                </c:pt>
                <c:pt idx="5">
                  <c:v>2500</c:v>
                </c:pt>
                <c:pt idx="6">
                  <c:v>2000</c:v>
                </c:pt>
                <c:pt idx="7">
                  <c:v>1666.6666666666665</c:v>
                </c:pt>
                <c:pt idx="8">
                  <c:v>1428.5714285714287</c:v>
                </c:pt>
                <c:pt idx="9">
                  <c:v>1250</c:v>
                </c:pt>
                <c:pt idx="10">
                  <c:v>1111.1111111111111</c:v>
                </c:pt>
                <c:pt idx="11">
                  <c:v>1000</c:v>
                </c:pt>
                <c:pt idx="12">
                  <c:v>909.09090909090901</c:v>
                </c:pt>
                <c:pt idx="13">
                  <c:v>833.33333333333326</c:v>
                </c:pt>
                <c:pt idx="14">
                  <c:v>769.23076923076928</c:v>
                </c:pt>
                <c:pt idx="15">
                  <c:v>714.28571428571433</c:v>
                </c:pt>
                <c:pt idx="16">
                  <c:v>666.66666666666663</c:v>
                </c:pt>
                <c:pt idx="17">
                  <c:v>625</c:v>
                </c:pt>
                <c:pt idx="18">
                  <c:v>588.23529411764707</c:v>
                </c:pt>
                <c:pt idx="19">
                  <c:v>555.55555555555554</c:v>
                </c:pt>
                <c:pt idx="20">
                  <c:v>526.31578947368416</c:v>
                </c:pt>
                <c:pt idx="21">
                  <c:v>500</c:v>
                </c:pt>
                <c:pt idx="22">
                  <c:v>476.1904761904762</c:v>
                </c:pt>
                <c:pt idx="23">
                  <c:v>454.5454545454545</c:v>
                </c:pt>
                <c:pt idx="24">
                  <c:v>434.78260869565219</c:v>
                </c:pt>
                <c:pt idx="25">
                  <c:v>416.66666666666663</c:v>
                </c:pt>
                <c:pt idx="26">
                  <c:v>400</c:v>
                </c:pt>
                <c:pt idx="27">
                  <c:v>384.61538461538464</c:v>
                </c:pt>
                <c:pt idx="28">
                  <c:v>370.37037037037027</c:v>
                </c:pt>
                <c:pt idx="29">
                  <c:v>357.14285714285717</c:v>
                </c:pt>
                <c:pt idx="30">
                  <c:v>344.82758620689657</c:v>
                </c:pt>
                <c:pt idx="31">
                  <c:v>333.33333333333331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411384"/>
        <c:axId val="377587088"/>
      </c:scatterChart>
      <c:valAx>
        <c:axId val="380411384"/>
        <c:scaling>
          <c:logBase val="10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7587088"/>
        <c:crosses val="autoZero"/>
        <c:crossBetween val="midCat"/>
      </c:valAx>
      <c:valAx>
        <c:axId val="377587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##0.0E+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4113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XL based on Frecuency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xVal>
            <c:numRef>
              <c:f>'7'!$A$10:$A$41</c:f>
              <c:numCache>
                <c:formatCode>General</c:formatCode>
                <c:ptCount val="32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 formatCode="##0.0E+0">
                  <c:v>200</c:v>
                </c:pt>
                <c:pt idx="4" formatCode="##0.0E+0">
                  <c:v>300</c:v>
                </c:pt>
                <c:pt idx="5" formatCode="##0.0E+0">
                  <c:v>400</c:v>
                </c:pt>
                <c:pt idx="6" formatCode="##0.0E+0">
                  <c:v>500</c:v>
                </c:pt>
                <c:pt idx="7" formatCode="##0.0E+0">
                  <c:v>600</c:v>
                </c:pt>
                <c:pt idx="8" formatCode="##0.0E+0">
                  <c:v>700</c:v>
                </c:pt>
                <c:pt idx="9" formatCode="##0.0E+0">
                  <c:v>800</c:v>
                </c:pt>
                <c:pt idx="10" formatCode="##0.0E+0">
                  <c:v>900</c:v>
                </c:pt>
                <c:pt idx="11" formatCode="##0.0E+0">
                  <c:v>1000</c:v>
                </c:pt>
                <c:pt idx="12" formatCode="##0.0E+0">
                  <c:v>1100</c:v>
                </c:pt>
                <c:pt idx="13" formatCode="##0.0E+0">
                  <c:v>1200</c:v>
                </c:pt>
                <c:pt idx="14" formatCode="##0.0E+0">
                  <c:v>1300</c:v>
                </c:pt>
                <c:pt idx="15" formatCode="##0.0E+0">
                  <c:v>1400</c:v>
                </c:pt>
                <c:pt idx="16" formatCode="##0.0E+0">
                  <c:v>1500</c:v>
                </c:pt>
                <c:pt idx="17" formatCode="##0.0E+0">
                  <c:v>1600</c:v>
                </c:pt>
                <c:pt idx="18" formatCode="##0.0E+0">
                  <c:v>1700</c:v>
                </c:pt>
                <c:pt idx="19" formatCode="##0.0E+0">
                  <c:v>1800</c:v>
                </c:pt>
                <c:pt idx="20" formatCode="##0.0E+0">
                  <c:v>1900</c:v>
                </c:pt>
                <c:pt idx="21" formatCode="##0.0E+0">
                  <c:v>2000</c:v>
                </c:pt>
                <c:pt idx="22" formatCode="##0.0E+0">
                  <c:v>2100</c:v>
                </c:pt>
                <c:pt idx="23" formatCode="##0.0E+0">
                  <c:v>2200</c:v>
                </c:pt>
                <c:pt idx="24" formatCode="##0.0E+0">
                  <c:v>2300</c:v>
                </c:pt>
                <c:pt idx="25" formatCode="##0.0E+0">
                  <c:v>2400</c:v>
                </c:pt>
                <c:pt idx="26" formatCode="##0.0E+0">
                  <c:v>2500</c:v>
                </c:pt>
                <c:pt idx="27" formatCode="##0.0E+0">
                  <c:v>2600</c:v>
                </c:pt>
                <c:pt idx="28" formatCode="##0.0E+0">
                  <c:v>2700</c:v>
                </c:pt>
                <c:pt idx="29" formatCode="##0.0E+0">
                  <c:v>2800</c:v>
                </c:pt>
                <c:pt idx="30" formatCode="##0.0E+0">
                  <c:v>2900</c:v>
                </c:pt>
                <c:pt idx="31" formatCode="##0.0E+0">
                  <c:v>3000</c:v>
                </c:pt>
              </c:numCache>
            </c:numRef>
          </c:xVal>
          <c:yVal>
            <c:numRef>
              <c:f>'7'!$B$10:$B$41</c:f>
              <c:numCache>
                <c:formatCode>##0.0E+0</c:formatCode>
                <c:ptCount val="32"/>
                <c:pt idx="0">
                  <c:v>2.0734511513692634E-2</c:v>
                </c:pt>
                <c:pt idx="1">
                  <c:v>0.20734511513692636</c:v>
                </c:pt>
                <c:pt idx="2">
                  <c:v>2.0734511513692637</c:v>
                </c:pt>
                <c:pt idx="3">
                  <c:v>4.1469023027385274</c:v>
                </c:pt>
                <c:pt idx="4">
                  <c:v>6.2203534541077898</c:v>
                </c:pt>
                <c:pt idx="5">
                  <c:v>8.2938046054770549</c:v>
                </c:pt>
                <c:pt idx="6">
                  <c:v>10.367255756846317</c:v>
                </c:pt>
                <c:pt idx="7">
                  <c:v>12.44070690821558</c:v>
                </c:pt>
                <c:pt idx="8">
                  <c:v>14.514158059584842</c:v>
                </c:pt>
                <c:pt idx="9">
                  <c:v>16.58760921095411</c:v>
                </c:pt>
                <c:pt idx="10">
                  <c:v>18.661060362323372</c:v>
                </c:pt>
                <c:pt idx="11">
                  <c:v>20.734511513692635</c:v>
                </c:pt>
                <c:pt idx="12">
                  <c:v>22.807962665061897</c:v>
                </c:pt>
                <c:pt idx="13">
                  <c:v>24.881413816431159</c:v>
                </c:pt>
                <c:pt idx="14">
                  <c:v>26.954864967800422</c:v>
                </c:pt>
                <c:pt idx="15">
                  <c:v>29.028316119169684</c:v>
                </c:pt>
                <c:pt idx="16">
                  <c:v>31.10176727053895</c:v>
                </c:pt>
                <c:pt idx="17">
                  <c:v>33.17521842190822</c:v>
                </c:pt>
                <c:pt idx="18">
                  <c:v>35.248669573277475</c:v>
                </c:pt>
                <c:pt idx="19">
                  <c:v>37.322120724646744</c:v>
                </c:pt>
                <c:pt idx="20">
                  <c:v>39.395571876016007</c:v>
                </c:pt>
                <c:pt idx="21">
                  <c:v>41.469023027385269</c:v>
                </c:pt>
                <c:pt idx="22">
                  <c:v>43.542474178754532</c:v>
                </c:pt>
                <c:pt idx="23">
                  <c:v>45.615925330123794</c:v>
                </c:pt>
                <c:pt idx="24">
                  <c:v>47.689376481493056</c:v>
                </c:pt>
                <c:pt idx="25">
                  <c:v>49.762827632862319</c:v>
                </c:pt>
                <c:pt idx="26">
                  <c:v>51.836278784231588</c:v>
                </c:pt>
                <c:pt idx="27">
                  <c:v>53.909729935600843</c:v>
                </c:pt>
                <c:pt idx="28">
                  <c:v>55.98318108697012</c:v>
                </c:pt>
                <c:pt idx="29">
                  <c:v>58.056632238339368</c:v>
                </c:pt>
                <c:pt idx="30">
                  <c:v>60.130083389708638</c:v>
                </c:pt>
                <c:pt idx="31">
                  <c:v>62.2035345410779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6467128"/>
        <c:axId val="316467520"/>
      </c:scatterChart>
      <c:valAx>
        <c:axId val="316467128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6467520"/>
        <c:crosses val="autoZero"/>
        <c:crossBetween val="midCat"/>
      </c:valAx>
      <c:valAx>
        <c:axId val="316467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##0.0E+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64671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57873" y="1614616"/>
            <a:ext cx="4334906" cy="1030374"/>
          </a:xfrm>
        </p:spPr>
        <p:txBody>
          <a:bodyPr/>
          <a:lstStyle/>
          <a:p>
            <a:r>
              <a:rPr lang="en-US" dirty="0" smtClean="0"/>
              <a:t>Final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6727" y="2728827"/>
            <a:ext cx="2003598" cy="55807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EECT111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53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7"/>
            <a:ext cx="9905998" cy="5914087"/>
          </a:xfrm>
        </p:spPr>
        <p:txBody>
          <a:bodyPr>
            <a:normAutofit/>
          </a:bodyPr>
          <a:lstStyle/>
          <a:p>
            <a:pPr marL="0" indent="0"/>
            <a:r>
              <a:rPr lang="en-US" dirty="0">
                <a:latin typeface="Calibri" pitchFamily="34" charset="0"/>
              </a:rPr>
              <a:t>Using a simple RC circuit determine </a:t>
            </a:r>
            <a:r>
              <a:rPr lang="en-US" dirty="0" smtClean="0">
                <a:latin typeface="Calibri" pitchFamily="34" charset="0"/>
              </a:rPr>
              <a:t>the: </a:t>
            </a:r>
            <a:br>
              <a:rPr lang="en-US" dirty="0" smtClean="0">
                <a:latin typeface="Calibri" pitchFamily="34" charset="0"/>
              </a:rPr>
            </a:br>
            <a:r>
              <a:rPr lang="en-US" dirty="0">
                <a:latin typeface="Calibri" pitchFamily="34" charset="0"/>
              </a:rPr>
              <a:t/>
            </a:r>
            <a:br>
              <a:rPr lang="en-US" dirty="0">
                <a:latin typeface="Calibri" pitchFamily="34" charset="0"/>
              </a:rPr>
            </a:br>
            <a:r>
              <a:rPr lang="en-US" dirty="0">
                <a:latin typeface="Calibri" pitchFamily="34" charset="0"/>
              </a:rPr>
              <a:t>  	a.) Time Constant.  Create a graph that shows the RC time constant as a function of </a:t>
            </a:r>
            <a:r>
              <a:rPr lang="en-US" dirty="0" smtClean="0">
                <a:latin typeface="Calibri" pitchFamily="34" charset="0"/>
              </a:rPr>
              <a:t>time</a:t>
            </a:r>
            <a:br>
              <a:rPr lang="en-US" dirty="0" smtClean="0">
                <a:latin typeface="Calibri" pitchFamily="34" charset="0"/>
              </a:rPr>
            </a:br>
            <a:r>
              <a:rPr lang="en-US" dirty="0">
                <a:latin typeface="Calibri" pitchFamily="34" charset="0"/>
              </a:rPr>
              <a:t/>
            </a:r>
            <a:br>
              <a:rPr lang="en-US" dirty="0">
                <a:latin typeface="Calibri" pitchFamily="34" charset="0"/>
              </a:rPr>
            </a:br>
            <a:r>
              <a:rPr lang="en-US" dirty="0">
                <a:latin typeface="Calibri" pitchFamily="34" charset="0"/>
              </a:rPr>
              <a:t>     	b.) Determine X</a:t>
            </a:r>
            <a:r>
              <a:rPr lang="en-US" baseline="-25000" dirty="0">
                <a:latin typeface="Calibri" pitchFamily="34" charset="0"/>
              </a:rPr>
              <a:t>C</a:t>
            </a:r>
            <a:r>
              <a:rPr lang="en-US" dirty="0">
                <a:latin typeface="Calibri" pitchFamily="34" charset="0"/>
              </a:rPr>
              <a:t> at a fixed frequency.  Create a graph that shows how X</a:t>
            </a:r>
            <a:r>
              <a:rPr lang="en-US" baseline="-25000" dirty="0">
                <a:latin typeface="Calibri" pitchFamily="34" charset="0"/>
              </a:rPr>
              <a:t>C</a:t>
            </a:r>
            <a:r>
              <a:rPr lang="en-US" dirty="0">
                <a:latin typeface="Calibri" pitchFamily="34" charset="0"/>
              </a:rPr>
              <a:t> changes as a function of frequency</a:t>
            </a:r>
            <a:br>
              <a:rPr lang="en-US" dirty="0">
                <a:latin typeface="Calibri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272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757246" cy="872531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itchFamily="34" charset="0"/>
              </a:rPr>
              <a:t>a.) Time </a:t>
            </a:r>
            <a:r>
              <a:rPr lang="en-US" dirty="0" smtClean="0">
                <a:latin typeface="Calibri" pitchFamily="34" charset="0"/>
              </a:rPr>
              <a:t>Constant and graph </a:t>
            </a:r>
            <a:r>
              <a:rPr lang="en-US" dirty="0">
                <a:latin typeface="Calibri" pitchFamily="34" charset="0"/>
              </a:rPr>
              <a:t>that shows the RC time constant as a function of time</a:t>
            </a:r>
            <a:br>
              <a:rPr lang="en-US" dirty="0">
                <a:latin typeface="Calibri" pitchFamily="34" charset="0"/>
              </a:rPr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631" y="1325613"/>
            <a:ext cx="2857500" cy="1771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8131" y="1325613"/>
            <a:ext cx="6505575" cy="4600575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577496"/>
              </p:ext>
            </p:extLst>
          </p:nvPr>
        </p:nvGraphicFramePr>
        <p:xfrm>
          <a:off x="2881657" y="3418595"/>
          <a:ext cx="1828800" cy="771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100.0E+0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Farads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sec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8969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584887"/>
            <a:ext cx="10586092" cy="465996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itchFamily="34" charset="0"/>
              </a:rPr>
              <a:t>b.) Determine X</a:t>
            </a:r>
            <a:r>
              <a:rPr lang="en-US" baseline="-25000" dirty="0">
                <a:latin typeface="Calibri" pitchFamily="34" charset="0"/>
              </a:rPr>
              <a:t>C</a:t>
            </a:r>
            <a:r>
              <a:rPr lang="en-US" dirty="0">
                <a:latin typeface="Calibri" pitchFamily="34" charset="0"/>
              </a:rPr>
              <a:t> at a fixed frequency.  Create a graph that shows how X</a:t>
            </a:r>
            <a:r>
              <a:rPr lang="en-US" baseline="-25000" dirty="0">
                <a:latin typeface="Calibri" pitchFamily="34" charset="0"/>
              </a:rPr>
              <a:t>C</a:t>
            </a:r>
            <a:r>
              <a:rPr lang="en-US" dirty="0">
                <a:latin typeface="Calibri" pitchFamily="34" charset="0"/>
              </a:rPr>
              <a:t> changes as a function of frequency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271225"/>
              </p:ext>
            </p:extLst>
          </p:nvPr>
        </p:nvGraphicFramePr>
        <p:xfrm>
          <a:off x="764531" y="1538696"/>
          <a:ext cx="1828800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Cap=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159.2E-9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Farad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Hz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Xc=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ohms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642294"/>
              </p:ext>
            </p:extLst>
          </p:nvPr>
        </p:nvGraphicFramePr>
        <p:xfrm>
          <a:off x="585848" y="2480142"/>
          <a:ext cx="1218238" cy="42419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119"/>
                <a:gridCol w="609119"/>
              </a:tblGrid>
              <a:tr h="12854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 dirty="0" err="1">
                          <a:effectLst/>
                        </a:rPr>
                        <a:t>Frecuency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Xc=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1.0E+6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100.0E+3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 dirty="0">
                          <a:effectLst/>
                        </a:rPr>
                        <a:t>100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10.0E+3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5.0E+3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3.3E+3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2.5E+3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2.0E+3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600.0E+0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1.7E+3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700.0E+0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1.4E+3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800.0E+0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1.3E+3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900.0E+0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1.1E+3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1.0E+3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1.0E+3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1.1E+3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909.1E+0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1.2E+3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833.3E+0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1.3E+3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769.2E+0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1.4E+3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714.3E+0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1.5E+3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666.7E+0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1.6E+3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625.0E+0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1.7E+3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588.2E+0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1.8E+3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555.6E+0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1.9E+3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526.3E+0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2.0E+3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2.1E+3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476.2E+0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2.2E+3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454.5E+0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2.3E+3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434.8E+0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2.4E+3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416.7E+0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2.5E+3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2.6E+3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384.6E+0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2.7E+3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370.4E+0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2.8E+3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357.1E+0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2.9E+3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344.8E+0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3.0E+3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 dirty="0">
                          <a:effectLst/>
                        </a:rPr>
                        <a:t>333.3E+0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</a:tbl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6261428"/>
              </p:ext>
            </p:extLst>
          </p:nvPr>
        </p:nvGraphicFramePr>
        <p:xfrm>
          <a:off x="3101545" y="1760837"/>
          <a:ext cx="7945395" cy="4590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1986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1369" y="1227995"/>
            <a:ext cx="10646934" cy="41513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alibri" pitchFamily="34" charset="0"/>
              </a:rPr>
              <a:t>Using a simple RL circuit determine the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</a:rPr>
              <a:t>  	a.) Time Constant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</a:rPr>
              <a:t>	b.) Create a graph that shows the RL time constant as a function of time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</a:rPr>
              <a:t>     	b.) Determine X</a:t>
            </a:r>
            <a:r>
              <a:rPr lang="en-US" baseline="-25000" dirty="0">
                <a:latin typeface="Calibri" pitchFamily="34" charset="0"/>
              </a:rPr>
              <a:t>L</a:t>
            </a:r>
            <a:r>
              <a:rPr lang="en-US" dirty="0">
                <a:latin typeface="Calibri" pitchFamily="34" charset="0"/>
              </a:rPr>
              <a:t> at a fixed frequency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</a:rPr>
              <a:t>	d.) Create a graph that shows how X</a:t>
            </a:r>
            <a:r>
              <a:rPr lang="en-US" baseline="-25000" dirty="0">
                <a:latin typeface="Calibri" pitchFamily="34" charset="0"/>
              </a:rPr>
              <a:t>L</a:t>
            </a:r>
            <a:r>
              <a:rPr lang="en-US" dirty="0">
                <a:latin typeface="Calibri" pitchFamily="34" charset="0"/>
              </a:rPr>
              <a:t> changes as a function of frequency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031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3728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itchFamily="34" charset="0"/>
              </a:rPr>
              <a:t>a.) Time </a:t>
            </a:r>
            <a:r>
              <a:rPr lang="en-US" dirty="0" smtClean="0">
                <a:latin typeface="Calibri" pitchFamily="34" charset="0"/>
              </a:rPr>
              <a:t>Constant and  B.) </a:t>
            </a:r>
            <a:r>
              <a:rPr lang="en-US" dirty="0">
                <a:latin typeface="Calibri" pitchFamily="34" charset="0"/>
              </a:rPr>
              <a:t>Create a graph that shows the RL time constant as a function of time</a:t>
            </a:r>
            <a:br>
              <a:rPr lang="en-US" dirty="0">
                <a:latin typeface="Calibri" pitchFamily="34" charset="0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9977" y="1398552"/>
            <a:ext cx="6123417" cy="523702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474203"/>
              </p:ext>
            </p:extLst>
          </p:nvPr>
        </p:nvGraphicFramePr>
        <p:xfrm>
          <a:off x="1003430" y="1532237"/>
          <a:ext cx="2143425" cy="1079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4475"/>
                <a:gridCol w="714475"/>
                <a:gridCol w="714475"/>
              </a:tblGrid>
              <a:tr h="21583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3.3E-3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583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Hz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583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XL=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20.7E+0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583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100.0E+0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ohms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5832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872623"/>
              </p:ext>
            </p:extLst>
          </p:nvPr>
        </p:nvGraphicFramePr>
        <p:xfrm>
          <a:off x="1141412" y="2815561"/>
          <a:ext cx="2112533" cy="1072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8305"/>
                <a:gridCol w="1704228"/>
              </a:tblGrid>
              <a:tr h="268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=3.3*10^-3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8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8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XL=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=(2*PI()*B2*B1)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8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779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267" y="667945"/>
            <a:ext cx="9905998" cy="6253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itchFamily="34" charset="0"/>
              </a:rPr>
              <a:t>C.) </a:t>
            </a:r>
            <a:r>
              <a:rPr lang="en-US" dirty="0">
                <a:latin typeface="Calibri" pitchFamily="34" charset="0"/>
              </a:rPr>
              <a:t>Determine X</a:t>
            </a:r>
            <a:r>
              <a:rPr lang="en-US" baseline="-25000" dirty="0">
                <a:latin typeface="Calibri" pitchFamily="34" charset="0"/>
              </a:rPr>
              <a:t>L</a:t>
            </a:r>
            <a:r>
              <a:rPr lang="en-US" dirty="0">
                <a:latin typeface="Calibri" pitchFamily="34" charset="0"/>
              </a:rPr>
              <a:t> at a fixed </a:t>
            </a:r>
            <a:r>
              <a:rPr lang="en-US" dirty="0" smtClean="0">
                <a:latin typeface="Calibri" pitchFamily="34" charset="0"/>
              </a:rPr>
              <a:t>frequency </a:t>
            </a:r>
            <a:r>
              <a:rPr lang="en-US" dirty="0">
                <a:latin typeface="Calibri" pitchFamily="34" charset="0"/>
              </a:rPr>
              <a:t>d.) Create a graph that shows how X</a:t>
            </a:r>
            <a:r>
              <a:rPr lang="en-US" baseline="-25000" dirty="0">
                <a:latin typeface="Calibri" pitchFamily="34" charset="0"/>
              </a:rPr>
              <a:t>L</a:t>
            </a:r>
            <a:r>
              <a:rPr lang="en-US" dirty="0">
                <a:latin typeface="Calibri" pitchFamily="34" charset="0"/>
              </a:rPr>
              <a:t> changes as a function of frequency</a:t>
            </a:r>
            <a:br>
              <a:rPr lang="en-US" dirty="0">
                <a:latin typeface="Calibri" pitchFamily="34" charset="0"/>
              </a:rPr>
            </a:b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025134"/>
              </p:ext>
            </p:extLst>
          </p:nvPr>
        </p:nvGraphicFramePr>
        <p:xfrm>
          <a:off x="803662" y="1428751"/>
          <a:ext cx="38735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400"/>
                <a:gridCol w="1714500"/>
                <a:gridCol w="1625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=3.3*10^-3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Henrys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Hz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XL=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=(2*PI()*B2*B1)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R=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ohms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458190"/>
              </p:ext>
            </p:extLst>
          </p:nvPr>
        </p:nvGraphicFramePr>
        <p:xfrm>
          <a:off x="78732" y="2456700"/>
          <a:ext cx="21844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6700"/>
                <a:gridCol w="1104900"/>
                <a:gridCol w="8128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3.3E-3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Henrys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1.0E+3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Hz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XL=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20.7E+0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100.0E+0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ohms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738113"/>
              </p:ext>
            </p:extLst>
          </p:nvPr>
        </p:nvGraphicFramePr>
        <p:xfrm>
          <a:off x="2347855" y="2471904"/>
          <a:ext cx="1309745" cy="42419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5832"/>
                <a:gridCol w="813913"/>
              </a:tblGrid>
              <a:tr h="12854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Frecuency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            XL=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20.7E-3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207.3E-3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100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2.1E+0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4.1E+0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6.2E+0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8.3E+0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10.4E+0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600.0E+0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12.4E+0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700.0E+0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14.5E+0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800.0E+0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16.6E+0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900.0E+0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18.7E+0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1.0E+3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20.7E+0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1.1E+3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22.8E+0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1.2E+3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24.9E+0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1.3E+3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27.0E+0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1.4E+3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29.0E+0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1.5E+3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31.1E+0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1.6E+3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33.2E+0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1.7E+3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35.2E+0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1.8E+3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37.3E+0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1.9E+3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39.4E+0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2.0E+3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41.5E+0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2.1E+3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43.5E+0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2.2E+3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45.6E+0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2.3E+3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47.7E+0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2.4E+3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49.8E+0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2.5E+3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51.8E+0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2.6E+3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53.9E+0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2.7E+3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56.0E+0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2.8E+3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58.1E+0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2.9E+3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60.1E+0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  <a:tr h="128543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>
                          <a:effectLst/>
                        </a:rPr>
                        <a:t>3.0E+3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u="none" strike="noStrike" dirty="0">
                          <a:effectLst/>
                        </a:rPr>
                        <a:t>62.2E+0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6" marR="5366" marT="5366" marB="0" anchor="b"/>
                </a:tc>
              </a:tr>
            </a:tbl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0353664"/>
              </p:ext>
            </p:extLst>
          </p:nvPr>
        </p:nvGraphicFramePr>
        <p:xfrm>
          <a:off x="4963297" y="1513701"/>
          <a:ext cx="6182967" cy="4615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2099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577" y="140042"/>
            <a:ext cx="9621796" cy="490710"/>
          </a:xfrm>
        </p:spPr>
        <p:txBody>
          <a:bodyPr>
            <a:noAutofit/>
          </a:bodyPr>
          <a:lstStyle/>
          <a:p>
            <a:r>
              <a:rPr lang="en-US" sz="2000" dirty="0">
                <a:latin typeface="Calibri" pitchFamily="34" charset="0"/>
              </a:rPr>
              <a:t>Using </a:t>
            </a:r>
            <a:r>
              <a:rPr lang="en-US" sz="2000" dirty="0" err="1">
                <a:latin typeface="Calibri" pitchFamily="34" charset="0"/>
              </a:rPr>
              <a:t>MultiSim</a:t>
            </a:r>
            <a:r>
              <a:rPr lang="en-US" sz="2000" dirty="0">
                <a:latin typeface="Calibri" pitchFamily="34" charset="0"/>
              </a:rPr>
              <a:t>, Excel and hand </a:t>
            </a:r>
            <a:r>
              <a:rPr lang="en-US" sz="2000" dirty="0" smtClean="0">
                <a:latin typeface="Calibri" pitchFamily="34" charset="0"/>
              </a:rPr>
              <a:t>calculations determine the followings: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257" y="820222"/>
            <a:ext cx="8699159" cy="55476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1.) Multiple resistors combine in series and parallel</a:t>
            </a:r>
            <a:r>
              <a:rPr lang="en-US" sz="1400" dirty="0" smtClean="0">
                <a:latin typeface="Calibri" pitchFamily="34" charset="0"/>
              </a:rPr>
              <a:t>.</a:t>
            </a:r>
            <a:endParaRPr lang="en-US" sz="1400" dirty="0">
              <a:latin typeface="Calibri" pitchFamily="34" charset="0"/>
            </a:endParaRP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2.) By example calculate R</a:t>
            </a:r>
            <a:r>
              <a:rPr lang="en-US" sz="1400" baseline="-25000" dirty="0">
                <a:latin typeface="Calibri" pitchFamily="34" charset="0"/>
              </a:rPr>
              <a:t>T</a:t>
            </a:r>
            <a:r>
              <a:rPr lang="en-US" sz="1400" dirty="0">
                <a:latin typeface="Calibri" pitchFamily="34" charset="0"/>
              </a:rPr>
              <a:t>, I</a:t>
            </a:r>
            <a:r>
              <a:rPr lang="en-US" sz="1400" baseline="-25000" dirty="0">
                <a:latin typeface="Calibri" pitchFamily="34" charset="0"/>
              </a:rPr>
              <a:t>T</a:t>
            </a:r>
            <a:r>
              <a:rPr lang="en-US" sz="1400" dirty="0">
                <a:latin typeface="Calibri" pitchFamily="34" charset="0"/>
              </a:rPr>
              <a:t>, P</a:t>
            </a:r>
            <a:r>
              <a:rPr lang="en-US" sz="1400" baseline="-25000" dirty="0">
                <a:latin typeface="Calibri" pitchFamily="34" charset="0"/>
              </a:rPr>
              <a:t>T</a:t>
            </a:r>
            <a:r>
              <a:rPr lang="en-US" sz="1400" dirty="0">
                <a:latin typeface="Calibri" pitchFamily="34" charset="0"/>
              </a:rPr>
              <a:t>, and all the nodal voltages, branch currents and power</a:t>
            </a: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      dissipation of a resistor network.  </a:t>
            </a: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3.) C</a:t>
            </a:r>
            <a:r>
              <a:rPr lang="en-US" sz="1400" dirty="0" smtClean="0">
                <a:latin typeface="Calibri" pitchFamily="34" charset="0"/>
              </a:rPr>
              <a:t>alculate </a:t>
            </a:r>
            <a:r>
              <a:rPr lang="en-US" sz="1400" dirty="0">
                <a:latin typeface="Calibri" pitchFamily="34" charset="0"/>
              </a:rPr>
              <a:t>the </a:t>
            </a:r>
            <a:r>
              <a:rPr lang="en-US" sz="1400" dirty="0" err="1">
                <a:latin typeface="Calibri" pitchFamily="34" charset="0"/>
              </a:rPr>
              <a:t>Thevenin</a:t>
            </a:r>
            <a:r>
              <a:rPr lang="en-US" sz="1400" dirty="0">
                <a:latin typeface="Calibri" pitchFamily="34" charset="0"/>
              </a:rPr>
              <a:t> Resistance and Voltage of a resistor network.  </a:t>
            </a: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4.) Multiple capacitors combine in series and parallel</a:t>
            </a:r>
            <a:r>
              <a:rPr lang="en-US" sz="1400" dirty="0" smtClean="0">
                <a:latin typeface="Calibri" pitchFamily="34" charset="0"/>
              </a:rPr>
              <a:t>.</a:t>
            </a:r>
            <a:endParaRPr lang="en-US" sz="1400" dirty="0">
              <a:latin typeface="Calibri" pitchFamily="34" charset="0"/>
            </a:endParaRP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5.) Multiple inductors  combine in series and parallel</a:t>
            </a:r>
            <a:r>
              <a:rPr lang="en-US" sz="1400" dirty="0" smtClean="0">
                <a:latin typeface="Calibri" pitchFamily="34" charset="0"/>
              </a:rPr>
              <a:t>.</a:t>
            </a:r>
            <a:endParaRPr lang="en-US" sz="1400" dirty="0">
              <a:latin typeface="Calibri" pitchFamily="34" charset="0"/>
            </a:endParaRP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6.) Using a simple RC circuit determine the</a:t>
            </a: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  	a.) Time Constant.  Create a graph that shows the RC time constant as a function </a:t>
            </a:r>
            <a:r>
              <a:rPr lang="en-US" sz="1400" dirty="0" smtClean="0">
                <a:latin typeface="Calibri" pitchFamily="34" charset="0"/>
              </a:rPr>
              <a:t>of </a:t>
            </a:r>
            <a:r>
              <a:rPr lang="en-US" sz="1400" dirty="0">
                <a:latin typeface="Calibri" pitchFamily="34" charset="0"/>
              </a:rPr>
              <a:t>time</a:t>
            </a: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     	b.) Determine X</a:t>
            </a:r>
            <a:r>
              <a:rPr lang="en-US" sz="1400" baseline="-25000" dirty="0">
                <a:latin typeface="Calibri" pitchFamily="34" charset="0"/>
              </a:rPr>
              <a:t>C</a:t>
            </a:r>
            <a:r>
              <a:rPr lang="en-US" sz="1400" dirty="0">
                <a:latin typeface="Calibri" pitchFamily="34" charset="0"/>
              </a:rPr>
              <a:t> at a fixed frequency.  Create a graph that shows how X</a:t>
            </a:r>
            <a:r>
              <a:rPr lang="en-US" sz="1400" baseline="-25000" dirty="0">
                <a:latin typeface="Calibri" pitchFamily="34" charset="0"/>
              </a:rPr>
              <a:t>C</a:t>
            </a:r>
            <a:r>
              <a:rPr lang="en-US" sz="1400" dirty="0">
                <a:latin typeface="Calibri" pitchFamily="34" charset="0"/>
              </a:rPr>
              <a:t> changes </a:t>
            </a:r>
            <a:r>
              <a:rPr lang="en-US" sz="1400" dirty="0" smtClean="0">
                <a:latin typeface="Calibri" pitchFamily="34" charset="0"/>
              </a:rPr>
              <a:t>as </a:t>
            </a:r>
            <a:r>
              <a:rPr lang="en-US" sz="1400" dirty="0">
                <a:latin typeface="Calibri" pitchFamily="34" charset="0"/>
              </a:rPr>
              <a:t>a function of frequency</a:t>
            </a: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7.) Using a simple RL circuit determine the</a:t>
            </a: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  	a.) Time Constant</a:t>
            </a: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	b.) Create a graph that shows the RL time constant as a function of time</a:t>
            </a: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     	b.) Determine X</a:t>
            </a:r>
            <a:r>
              <a:rPr lang="en-US" sz="1400" baseline="-25000" dirty="0">
                <a:latin typeface="Calibri" pitchFamily="34" charset="0"/>
              </a:rPr>
              <a:t>L</a:t>
            </a:r>
            <a:r>
              <a:rPr lang="en-US" sz="1400" dirty="0">
                <a:latin typeface="Calibri" pitchFamily="34" charset="0"/>
              </a:rPr>
              <a:t> at a fixed frequency</a:t>
            </a:r>
          </a:p>
          <a:p>
            <a:pPr marL="0" indent="0">
              <a:buNone/>
            </a:pPr>
            <a:r>
              <a:rPr lang="en-US" sz="1400" dirty="0">
                <a:latin typeface="Calibri" pitchFamily="34" charset="0"/>
              </a:rPr>
              <a:t>	d.) Create a graph that shows how X</a:t>
            </a:r>
            <a:r>
              <a:rPr lang="en-US" sz="1400" baseline="-25000" dirty="0">
                <a:latin typeface="Calibri" pitchFamily="34" charset="0"/>
              </a:rPr>
              <a:t>L</a:t>
            </a:r>
            <a:r>
              <a:rPr lang="en-US" sz="1400" dirty="0">
                <a:latin typeface="Calibri" pitchFamily="34" charset="0"/>
              </a:rPr>
              <a:t> changes as a function of </a:t>
            </a:r>
            <a:r>
              <a:rPr lang="en-US" sz="1400" dirty="0" smtClean="0">
                <a:latin typeface="Calibri" pitchFamily="34" charset="0"/>
              </a:rPr>
              <a:t>frequency</a:t>
            </a:r>
            <a:endParaRPr lang="en-US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8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206626"/>
            <a:ext cx="10383322" cy="79839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itchFamily="34" charset="0"/>
              </a:rPr>
              <a:t>1.) Multiple resistors combine in series and parallel.</a:t>
            </a:r>
            <a:br>
              <a:rPr lang="en-US" dirty="0">
                <a:latin typeface="Calibri" pitchFamily="34" charset="0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44" y="2042984"/>
            <a:ext cx="3810532" cy="2781688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10005"/>
              </p:ext>
            </p:extLst>
          </p:nvPr>
        </p:nvGraphicFramePr>
        <p:xfrm>
          <a:off x="3159744" y="1047750"/>
          <a:ext cx="1601726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5697"/>
                <a:gridCol w="667459"/>
                <a:gridCol w="36857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Series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r>
                        <a:rPr lang="en-US" sz="1100" u="none" strike="noStrike" dirty="0" smtClean="0">
                          <a:effectLst/>
                        </a:rPr>
                        <a:t>circuit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ohms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438759"/>
              </p:ext>
            </p:extLst>
          </p:nvPr>
        </p:nvGraphicFramePr>
        <p:xfrm>
          <a:off x="1035644" y="1047750"/>
          <a:ext cx="2091331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6285"/>
                <a:gridCol w="760484"/>
                <a:gridCol w="434562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Series circuit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=B2+B3+B4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ohms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989473"/>
              </p:ext>
            </p:extLst>
          </p:nvPr>
        </p:nvGraphicFramePr>
        <p:xfrm>
          <a:off x="5947718" y="745679"/>
          <a:ext cx="2199505" cy="1297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5111"/>
                <a:gridCol w="1137674"/>
                <a:gridCol w="34672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Parallel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Circuit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=1/(1/B8+1/B9+1/B10+1/B11)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ohms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302331"/>
              </p:ext>
            </p:extLst>
          </p:nvPr>
        </p:nvGraphicFramePr>
        <p:xfrm>
          <a:off x="8302154" y="899984"/>
          <a:ext cx="18288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5500"/>
                <a:gridCol w="609600"/>
                <a:gridCol w="3937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Parallel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Circuit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3.0E+3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352.9E+0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ohms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126" y="2117124"/>
            <a:ext cx="4143939" cy="1536156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807329"/>
              </p:ext>
            </p:extLst>
          </p:nvPr>
        </p:nvGraphicFramePr>
        <p:xfrm>
          <a:off x="6333073" y="5667752"/>
          <a:ext cx="2463800" cy="725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8200"/>
                <a:gridCol w="1219200"/>
                <a:gridCol w="4064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=(B14*B15)/(B14+B15)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ohms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545721"/>
              </p:ext>
            </p:extLst>
          </p:nvPr>
        </p:nvGraphicFramePr>
        <p:xfrm>
          <a:off x="9123212" y="5667752"/>
          <a:ext cx="1524000" cy="7346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9036"/>
                <a:gridCol w="653143"/>
                <a:gridCol w="421821"/>
              </a:tblGrid>
              <a:tr h="233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2.0E+3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ohms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666.7E+0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ohms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73" y="3981592"/>
            <a:ext cx="4305901" cy="168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937" y="66583"/>
            <a:ext cx="9905998" cy="88076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alibri" pitchFamily="34" charset="0"/>
              </a:rPr>
              <a:t>2.) By example calculate R</a:t>
            </a:r>
            <a:r>
              <a:rPr lang="en-US" sz="2000" baseline="-25000" dirty="0">
                <a:latin typeface="Calibri" pitchFamily="34" charset="0"/>
              </a:rPr>
              <a:t>T</a:t>
            </a:r>
            <a:r>
              <a:rPr lang="en-US" sz="2000" dirty="0">
                <a:latin typeface="Calibri" pitchFamily="34" charset="0"/>
              </a:rPr>
              <a:t>, I</a:t>
            </a:r>
            <a:r>
              <a:rPr lang="en-US" sz="2000" baseline="-25000" dirty="0">
                <a:latin typeface="Calibri" pitchFamily="34" charset="0"/>
              </a:rPr>
              <a:t>T</a:t>
            </a:r>
            <a:r>
              <a:rPr lang="en-US" sz="2000" dirty="0">
                <a:latin typeface="Calibri" pitchFamily="34" charset="0"/>
              </a:rPr>
              <a:t>, P</a:t>
            </a:r>
            <a:r>
              <a:rPr lang="en-US" sz="2000" baseline="-25000" dirty="0">
                <a:latin typeface="Calibri" pitchFamily="34" charset="0"/>
              </a:rPr>
              <a:t>T</a:t>
            </a:r>
            <a:r>
              <a:rPr lang="en-US" sz="2000" dirty="0">
                <a:latin typeface="Calibri" pitchFamily="34" charset="0"/>
              </a:rPr>
              <a:t>, and all the nodal voltages, branch currents and </a:t>
            </a:r>
            <a:r>
              <a:rPr lang="en-US" sz="2000" dirty="0" smtClean="0">
                <a:latin typeface="Calibri" pitchFamily="34" charset="0"/>
              </a:rPr>
              <a:t>power </a:t>
            </a:r>
            <a:r>
              <a:rPr lang="en-US" sz="2000" dirty="0">
                <a:latin typeface="Calibri" pitchFamily="34" charset="0"/>
              </a:rPr>
              <a:t>dissipation of a resistor network.  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839" y="947351"/>
            <a:ext cx="2409825" cy="4543425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428687"/>
              </p:ext>
            </p:extLst>
          </p:nvPr>
        </p:nvGraphicFramePr>
        <p:xfrm>
          <a:off x="4886632" y="1349352"/>
          <a:ext cx="1191304" cy="35417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1974"/>
                <a:gridCol w="482961"/>
                <a:gridCol w="386369"/>
              </a:tblGrid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>
                          <a:effectLst/>
                        </a:rPr>
                        <a:t>Vt</a:t>
                      </a:r>
                      <a:endParaRPr lang="en-US" sz="900" b="0" i="0" u="none" strike="noStrike" dirty="0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9.0E+0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volts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3.3E+3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ohms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2.7E+3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ohms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4.7E+3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ohms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1.0E+3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ohms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1.0E+3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ohms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4.7E+3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ohms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4.7E+3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ohms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R123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1.1E+3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ohms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R45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2.0E+3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ohms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R67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9.4E+3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ohms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R4-7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1.6E+3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ohms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Rt</a:t>
                      </a:r>
                      <a:endParaRPr lang="en-US" sz="900" b="0" i="0" u="none" strike="noStrike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2.8E+3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ohms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It</a:t>
                      </a:r>
                      <a:endParaRPr lang="en-US" sz="900" b="0" i="0" u="none" strike="noStrike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3.2E-3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amps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2.7E-3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amps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568.5E-6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amps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Vr1-3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3.7E+0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volts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  <a:tr h="16098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Va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5.3E+0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volts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49" marR="8049" marT="8049" marB="0" anchor="b"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1777" y="947351"/>
            <a:ext cx="539484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10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292" y="0"/>
            <a:ext cx="10198914" cy="58132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alibri" pitchFamily="34" charset="0"/>
              </a:rPr>
              <a:t>the </a:t>
            </a:r>
            <a:r>
              <a:rPr lang="en-US" sz="2000" dirty="0" err="1" smtClean="0">
                <a:latin typeface="Calibri" pitchFamily="34" charset="0"/>
              </a:rPr>
              <a:t>Thevenin’s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Resistance and Voltage of a resistor </a:t>
            </a:r>
            <a:r>
              <a:rPr lang="en-US" sz="2000" dirty="0" smtClean="0">
                <a:latin typeface="Calibri" pitchFamily="34" charset="0"/>
              </a:rPr>
              <a:t>network.</a:t>
            </a:r>
            <a:endParaRPr lang="en-US" sz="2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674039"/>
              </p:ext>
            </p:extLst>
          </p:nvPr>
        </p:nvGraphicFramePr>
        <p:xfrm>
          <a:off x="1007809" y="877856"/>
          <a:ext cx="19558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736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R345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233290"/>
              </p:ext>
            </p:extLst>
          </p:nvPr>
        </p:nvGraphicFramePr>
        <p:xfrm>
          <a:off x="1205421" y="3649250"/>
          <a:ext cx="18288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Rth</a:t>
                      </a:r>
                      <a:endParaRPr lang="en-US" sz="1100" b="0" i="0" u="none" strike="noStrike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Vth</a:t>
                      </a:r>
                      <a:endParaRPr lang="en-US" sz="1100" b="0" i="0" u="none" strike="noStrike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RL</a:t>
                      </a:r>
                      <a:endParaRPr lang="en-US" sz="1100" b="0" i="0" u="none" strike="noStrike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058" y="751522"/>
            <a:ext cx="8953500" cy="547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76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3426" y="453761"/>
            <a:ext cx="9523411" cy="444163"/>
          </a:xfrm>
        </p:spPr>
        <p:txBody>
          <a:bodyPr>
            <a:normAutofit fontScale="90000"/>
          </a:bodyPr>
          <a:lstStyle/>
          <a:p>
            <a:r>
              <a:rPr lang="en-US" sz="2700" dirty="0" smtClean="0">
                <a:latin typeface="Calibri" pitchFamily="34" charset="0"/>
              </a:rPr>
              <a:t>Multiple </a:t>
            </a:r>
            <a:r>
              <a:rPr lang="en-US" sz="2700" dirty="0">
                <a:latin typeface="Calibri" pitchFamily="34" charset="0"/>
              </a:rPr>
              <a:t>capacitors combine in </a:t>
            </a:r>
            <a:r>
              <a:rPr lang="en-US" sz="2700" dirty="0" smtClean="0">
                <a:latin typeface="Calibri" pitchFamily="34" charset="0"/>
              </a:rPr>
              <a:t>series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490" y="897924"/>
            <a:ext cx="9286875" cy="3943350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231760"/>
              </p:ext>
            </p:extLst>
          </p:nvPr>
        </p:nvGraphicFramePr>
        <p:xfrm>
          <a:off x="4092892" y="5004213"/>
          <a:ext cx="2832164" cy="11527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59438"/>
                <a:gridCol w="1472726"/>
              </a:tblGrid>
              <a:tr h="205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=4*10^-6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08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=2.5*10^-6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08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=3*10^-6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086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47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=1/(1/B3+1/B4+1/B5)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447957"/>
              </p:ext>
            </p:extLst>
          </p:nvPr>
        </p:nvGraphicFramePr>
        <p:xfrm>
          <a:off x="633626" y="1187196"/>
          <a:ext cx="18796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604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Series</a:t>
                      </a:r>
                      <a:endParaRPr lang="en-US" sz="1100" b="0" i="0" u="none" strike="noStrike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Farads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2.5E-6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Farads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Farads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Farads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655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39" y="219456"/>
            <a:ext cx="8828467" cy="499936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itchFamily="34" charset="0"/>
              </a:rPr>
              <a:t>Multiple capacitors </a:t>
            </a:r>
            <a:r>
              <a:rPr lang="en-US" dirty="0" smtClean="0">
                <a:latin typeface="Calibri" pitchFamily="34" charset="0"/>
              </a:rPr>
              <a:t>combined </a:t>
            </a:r>
            <a:r>
              <a:rPr lang="en-US" dirty="0">
                <a:latin typeface="Calibri" pitchFamily="34" charset="0"/>
              </a:rPr>
              <a:t>in </a:t>
            </a:r>
            <a:r>
              <a:rPr lang="en-US" dirty="0" smtClean="0">
                <a:latin typeface="Calibri" pitchFamily="34" charset="0"/>
              </a:rPr>
              <a:t>Parallel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927860"/>
              </p:ext>
            </p:extLst>
          </p:nvPr>
        </p:nvGraphicFramePr>
        <p:xfrm>
          <a:off x="693926" y="1159034"/>
          <a:ext cx="2134617" cy="15719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2308"/>
                <a:gridCol w="750001"/>
                <a:gridCol w="692308"/>
              </a:tblGrid>
              <a:tr h="224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Parallel</a:t>
                      </a:r>
                      <a:endParaRPr lang="en-US" sz="1100" b="0" i="0" u="none" strike="noStrike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4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Farads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4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2.5E-6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Farads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4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Farads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456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45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3.5E-6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Farads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456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348711"/>
              </p:ext>
            </p:extLst>
          </p:nvPr>
        </p:nvGraphicFramePr>
        <p:xfrm>
          <a:off x="484061" y="3058700"/>
          <a:ext cx="25400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/>
                <a:gridCol w="13208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Parallel</a:t>
                      </a:r>
                      <a:endParaRPr lang="en-US" sz="1100" b="0" i="0" u="none" strike="noStrike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=4*10^-6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=2.5*10^-6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=3*10^-6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=B11+B12-B13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913" y="885905"/>
            <a:ext cx="7475345" cy="524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503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24" y="256032"/>
            <a:ext cx="8657778" cy="560896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itchFamily="34" charset="0"/>
              </a:rPr>
              <a:t>Multiple inductors  combine in </a:t>
            </a:r>
            <a:r>
              <a:rPr lang="en-US" dirty="0" smtClean="0">
                <a:latin typeface="Calibri" pitchFamily="34" charset="0"/>
              </a:rPr>
              <a:t>series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613" y="1326910"/>
            <a:ext cx="8544391" cy="403098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452267"/>
              </p:ext>
            </p:extLst>
          </p:nvPr>
        </p:nvGraphicFramePr>
        <p:xfrm>
          <a:off x="781008" y="1216390"/>
          <a:ext cx="18288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Inductors in Series</a:t>
                      </a:r>
                      <a:endParaRPr lang="en-US" sz="1100" b="0" i="0" u="none" strike="noStrike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240.0E-6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470.0E-6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1.7E-3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444922"/>
              </p:ext>
            </p:extLst>
          </p:nvPr>
        </p:nvGraphicFramePr>
        <p:xfrm>
          <a:off x="429355" y="2588504"/>
          <a:ext cx="2400300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1100"/>
                <a:gridCol w="12192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=240*10^-6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=470*10^-6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=1*10^-3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=B2+B3+B4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4559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8655" y="243840"/>
            <a:ext cx="8950387" cy="51212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itchFamily="34" charset="0"/>
              </a:rPr>
              <a:t>Multiple inductors  combine in </a:t>
            </a:r>
            <a:r>
              <a:rPr lang="en-US" dirty="0" smtClean="0">
                <a:latin typeface="Calibri" pitchFamily="34" charset="0"/>
              </a:rPr>
              <a:t>parallel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373" y="755968"/>
            <a:ext cx="5153025" cy="5353050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290974"/>
              </p:ext>
            </p:extLst>
          </p:nvPr>
        </p:nvGraphicFramePr>
        <p:xfrm>
          <a:off x="1512287" y="1129378"/>
          <a:ext cx="2425700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2100"/>
                <a:gridCol w="611200"/>
                <a:gridCol w="611200"/>
                <a:gridCol w="611200"/>
              </a:tblGrid>
              <a:tr h="1905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Inductors in Parallel</a:t>
                      </a:r>
                      <a:endParaRPr lang="en-US" sz="1100" b="0" i="0" u="none" strike="noStrike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240.0E-6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470.0E-6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137.1E-6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286388"/>
              </p:ext>
            </p:extLst>
          </p:nvPr>
        </p:nvGraphicFramePr>
        <p:xfrm>
          <a:off x="1788596" y="3964815"/>
          <a:ext cx="3178820" cy="13568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4181"/>
                <a:gridCol w="1614639"/>
              </a:tblGrid>
              <a:tr h="1992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Inductors in Parallel</a:t>
                      </a:r>
                      <a:endParaRPr lang="en-US" sz="1100" b="0" i="0" u="none" strike="noStrike" dirty="0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2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=240*10^-6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92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=470*10^-6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92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=1*10^-3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9241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06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=1/(1/B9+1/B10+1/B11)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15018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TC104033919[[fn=Circuit]]</Template>
  <TotalTime>0</TotalTime>
  <Words>821</Words>
  <Application>Microsoft Office PowerPoint</Application>
  <PresentationFormat>Widescreen</PresentationFormat>
  <Paragraphs>501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Trebuchet MS</vt:lpstr>
      <vt:lpstr>Tw Cen MT</vt:lpstr>
      <vt:lpstr>Circuit</vt:lpstr>
      <vt:lpstr>Final Project</vt:lpstr>
      <vt:lpstr>Using MultiSim, Excel and hand calculations determine the followings:</vt:lpstr>
      <vt:lpstr>1.) Multiple resistors combine in series and parallel. </vt:lpstr>
      <vt:lpstr>2.) By example calculate RT, IT, PT, and all the nodal voltages, branch currents and power dissipation of a resistor network.  </vt:lpstr>
      <vt:lpstr>the Thevenin’s Resistance and Voltage of a resistor network.</vt:lpstr>
      <vt:lpstr>Multiple capacitors combine in series</vt:lpstr>
      <vt:lpstr>Multiple capacitors combined in Parallel</vt:lpstr>
      <vt:lpstr>Multiple inductors  combine in series</vt:lpstr>
      <vt:lpstr>Multiple inductors  combine in parallel</vt:lpstr>
      <vt:lpstr>Using a simple RC circuit determine the:      a.) Time Constant.  Create a graph that shows the RC time constant as a function of time        b.) Determine XC at a fixed frequency.  Create a graph that shows how XC changes as a function of frequency </vt:lpstr>
      <vt:lpstr>a.) Time Constant and graph that shows the RC time constant as a function of time </vt:lpstr>
      <vt:lpstr>b.) Determine XC at a fixed frequency.  Create a graph that shows how XC changes as a function of frequency</vt:lpstr>
      <vt:lpstr>PowerPoint Presentation</vt:lpstr>
      <vt:lpstr>a.) Time Constant and  B.) Create a graph that shows the RL time constant as a function of time </vt:lpstr>
      <vt:lpstr>C.) Determine XL at a fixed frequency d.) Create a graph that shows how XL changes as a function of frequency </vt:lpstr>
    </vt:vector>
  </TitlesOfParts>
  <Company>Ivy Tech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Project</dc:title>
  <dc:creator>Douglas Samuel Villeda</dc:creator>
  <cp:lastModifiedBy>Douglas Samuel Villeda</cp:lastModifiedBy>
  <cp:revision>29</cp:revision>
  <dcterms:created xsi:type="dcterms:W3CDTF">2013-12-05T22:49:03Z</dcterms:created>
  <dcterms:modified xsi:type="dcterms:W3CDTF">2013-12-13T03:09:22Z</dcterms:modified>
</cp:coreProperties>
</file>