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9" r:id="rId2"/>
    <p:sldId id="301" r:id="rId3"/>
    <p:sldId id="303" r:id="rId4"/>
    <p:sldId id="304" r:id="rId5"/>
    <p:sldId id="305" r:id="rId6"/>
    <p:sldId id="306" r:id="rId7"/>
    <p:sldId id="307" r:id="rId8"/>
    <p:sldId id="308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532"/>
    <a:srgbClr val="004C32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57" autoAdjust="0"/>
  </p:normalViewPr>
  <p:slideViewPr>
    <p:cSldViewPr>
      <p:cViewPr varScale="1">
        <p:scale>
          <a:sx n="81" d="100"/>
          <a:sy n="81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FFA3586-40C5-46A9-81A2-B3E87B046DB9}" type="datetimeFigureOut">
              <a:rPr lang="en-US"/>
              <a:pPr>
                <a:defRPr/>
              </a:pPr>
              <a:t>3/25/2016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2340C95-1CE5-4EE5-8C7F-A9A726D360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69046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414EAF-8912-4171-8C7D-9FD1B39F2F9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284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380A9F-D9EF-4D4B-BBF4-C11971D31F82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480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7A18D3-0FA8-4CFD-95BC-24234A3403D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748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BBA98D-D89D-463F-BAD3-6369D4DA72E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283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BE81C0-95F3-410D-B9CC-634252508A9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693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51E900-BB47-4134-9E99-3F0E1371AA1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037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83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46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68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2811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370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14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1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4704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801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026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7"/>
          <p:cNvSpPr txBox="1">
            <a:spLocks noChangeArrowheads="1"/>
          </p:cNvSpPr>
          <p:nvPr userDrawn="1"/>
        </p:nvSpPr>
        <p:spPr bwMode="auto">
          <a:xfrm>
            <a:off x="0" y="6613525"/>
            <a:ext cx="1333500" cy="24606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000" smtClean="0"/>
              <a:t>AGBell – METC 111</a:t>
            </a:r>
          </a:p>
        </p:txBody>
      </p:sp>
      <p:sp>
        <p:nvSpPr>
          <p:cNvPr id="1027" name="Text Box 8"/>
          <p:cNvSpPr txBox="1">
            <a:spLocks noChangeArrowheads="1"/>
          </p:cNvSpPr>
          <p:nvPr userDrawn="1"/>
        </p:nvSpPr>
        <p:spPr bwMode="auto">
          <a:xfrm>
            <a:off x="8686800" y="6613525"/>
            <a:ext cx="425450" cy="24447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1000" smtClean="0"/>
              <a:t>-</a:t>
            </a:r>
            <a:fld id="{627C1A97-F1CA-4C14-BC94-81223D06979F}" type="slidenum">
              <a:rPr lang="en-US" altLang="en-US" sz="1000" smtClean="0"/>
              <a:pPr eaLnBrk="1" hangingPunct="1">
                <a:defRPr/>
              </a:pPr>
              <a:t>‹#›</a:t>
            </a:fld>
            <a:r>
              <a:rPr lang="en-US" altLang="en-US" sz="1000" smtClean="0"/>
              <a:t>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 bwMode="auto">
          <a:xfrm>
            <a:off x="457200" y="457200"/>
            <a:ext cx="77724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400" smtClean="0"/>
              <a:t>Formulas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 bwMode="auto">
          <a:xfrm>
            <a:off x="685800" y="1295400"/>
            <a:ext cx="6400800" cy="2971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000" smtClean="0"/>
              <a:t>Sum(</a:t>
            </a:r>
            <a:r>
              <a:rPr lang="en-US" altLang="en-US" sz="2000" b="1" smtClean="0"/>
              <a:t>F</a:t>
            </a:r>
            <a:r>
              <a:rPr lang="en-US" altLang="en-US" sz="2000" smtClean="0"/>
              <a:t>) = 0</a:t>
            </a:r>
          </a:p>
          <a:p>
            <a:r>
              <a:rPr lang="en-US" altLang="en-US" sz="2000" b="1" smtClean="0"/>
              <a:t>F</a:t>
            </a:r>
            <a:r>
              <a:rPr lang="en-US" altLang="en-US" sz="2000" smtClean="0"/>
              <a:t>=m</a:t>
            </a:r>
            <a:r>
              <a:rPr lang="en-US" altLang="en-US" sz="2000" b="1" smtClean="0"/>
              <a:t>a</a:t>
            </a:r>
          </a:p>
          <a:p>
            <a:r>
              <a:rPr lang="en-US" altLang="en-US" sz="2000" smtClean="0"/>
              <a:t>Sin(a)/A = Sin(b)/B = Sin(c)/C</a:t>
            </a:r>
          </a:p>
          <a:p>
            <a:r>
              <a:rPr lang="en-US" altLang="en-US" sz="2000" smtClean="0"/>
              <a:t>Cos^2(a) + Cos^2(b) + Cos^2(c) = 1</a:t>
            </a:r>
          </a:p>
          <a:p>
            <a:r>
              <a:rPr lang="en-US" altLang="en-US" sz="2000" smtClean="0"/>
              <a:t>A^2 + B^2 -2*A*b*cos(c) = C^2</a:t>
            </a:r>
          </a:p>
          <a:p>
            <a:r>
              <a:rPr lang="en-US" altLang="en-US" sz="2000" b="1" smtClean="0"/>
              <a:t>A</a:t>
            </a:r>
            <a:r>
              <a:rPr lang="en-US" altLang="en-US" sz="2000" smtClean="0"/>
              <a:t> dot </a:t>
            </a:r>
            <a:r>
              <a:rPr lang="en-US" altLang="en-US" sz="2000" b="1" smtClean="0"/>
              <a:t>B</a:t>
            </a:r>
            <a:r>
              <a:rPr lang="en-US" altLang="en-US" sz="2000" smtClean="0"/>
              <a:t> = A*B*cos(theta)</a:t>
            </a:r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z="2000" smtClean="0"/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328738"/>
            <a:ext cx="4648200" cy="1568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90513" indent="-290513" eaLnBrk="1" hangingPunct="1">
              <a:spcBef>
                <a:spcPct val="50000"/>
              </a:spcBef>
            </a:pPr>
            <a:r>
              <a:rPr lang="en-US" altLang="en-US" sz="1200" smtClean="0"/>
              <a:t>Resolve </a:t>
            </a:r>
            <a:r>
              <a:rPr lang="en-US" altLang="en-US" sz="1200" b="1" i="1" smtClean="0"/>
              <a:t>F</a:t>
            </a:r>
            <a:r>
              <a:rPr lang="en-US" altLang="en-US" sz="1200" smtClean="0"/>
              <a:t> along x and y axes and write it in vector form. </a:t>
            </a:r>
            <a:r>
              <a:rPr lang="en-US" altLang="en-US" sz="1200" b="1" i="1" smtClean="0"/>
              <a:t>F</a:t>
            </a:r>
            <a:r>
              <a:rPr lang="en-US" altLang="en-US" sz="1200" smtClean="0"/>
              <a:t> = { ___________ } N</a:t>
            </a:r>
          </a:p>
          <a:p>
            <a:pPr marL="290513" indent="-290513" eaLnBrk="1" hangingPunct="1">
              <a:spcBef>
                <a:spcPct val="50000"/>
              </a:spcBef>
            </a:pPr>
            <a:r>
              <a:rPr lang="en-US" altLang="en-US" sz="1200" b="1" i="1" smtClean="0"/>
              <a:t>   </a:t>
            </a:r>
            <a:r>
              <a:rPr lang="en-US" altLang="en-US" sz="1200" smtClean="0"/>
              <a:t>A) 1000 cos (20</a:t>
            </a:r>
            <a:r>
              <a:rPr lang="en-US" altLang="en-US" sz="1200" smtClean="0">
                <a:cs typeface="Times New Roman" panose="02020603050405020304" pitchFamily="18" charset="0"/>
              </a:rPr>
              <a:t>°) </a:t>
            </a:r>
            <a:r>
              <a:rPr lang="en-US" altLang="en-US" sz="1200" b="1" i="1" smtClean="0">
                <a:cs typeface="Times New Roman" panose="02020603050405020304" pitchFamily="18" charset="0"/>
              </a:rPr>
              <a:t>i</a:t>
            </a:r>
            <a:r>
              <a:rPr lang="en-US" altLang="en-US" sz="1200" smtClean="0">
                <a:cs typeface="Times New Roman" panose="02020603050405020304" pitchFamily="18" charset="0"/>
              </a:rPr>
              <a:t>  </a:t>
            </a:r>
            <a:r>
              <a:rPr lang="en-US" altLang="en-US" sz="1200" smtClean="0"/>
              <a:t>–</a:t>
            </a:r>
            <a:r>
              <a:rPr lang="en-US" altLang="en-US" sz="1200" smtClean="0">
                <a:cs typeface="Times New Roman" panose="02020603050405020304" pitchFamily="18" charset="0"/>
              </a:rPr>
              <a:t>  100 sin (20°)  </a:t>
            </a:r>
            <a:r>
              <a:rPr lang="en-US" altLang="en-US" sz="1200" b="1" i="1" smtClean="0">
                <a:cs typeface="Times New Roman" panose="02020603050405020304" pitchFamily="18" charset="0"/>
              </a:rPr>
              <a:t>j</a:t>
            </a:r>
          </a:p>
          <a:p>
            <a:pPr marL="290513" indent="-290513" eaLnBrk="1" hangingPunct="1">
              <a:spcBef>
                <a:spcPct val="50000"/>
              </a:spcBef>
            </a:pPr>
            <a:r>
              <a:rPr lang="en-US" altLang="en-US" sz="1200" smtClean="0">
                <a:cs typeface="Times New Roman" panose="02020603050405020304" pitchFamily="18" charset="0"/>
              </a:rPr>
              <a:t>   B) </a:t>
            </a:r>
            <a:r>
              <a:rPr lang="en-US" altLang="en-US" sz="1200" smtClean="0"/>
              <a:t>100 sin (20</a:t>
            </a:r>
            <a:r>
              <a:rPr lang="en-US" altLang="en-US" sz="1200" smtClean="0">
                <a:cs typeface="Times New Roman" panose="02020603050405020304" pitchFamily="18" charset="0"/>
              </a:rPr>
              <a:t>°)  </a:t>
            </a:r>
            <a:r>
              <a:rPr lang="en-US" altLang="en-US" sz="1200" b="1" i="1" smtClean="0">
                <a:cs typeface="Times New Roman" panose="02020603050405020304" pitchFamily="18" charset="0"/>
              </a:rPr>
              <a:t>i</a:t>
            </a:r>
            <a:r>
              <a:rPr lang="en-US" altLang="en-US" sz="1200" smtClean="0">
                <a:cs typeface="Times New Roman" panose="02020603050405020304" pitchFamily="18" charset="0"/>
              </a:rPr>
              <a:t>  +  100 cos (20°)  </a:t>
            </a:r>
            <a:r>
              <a:rPr lang="en-US" altLang="en-US" sz="1200" b="1" i="1" smtClean="0">
                <a:cs typeface="Times New Roman" panose="02020603050405020304" pitchFamily="18" charset="0"/>
              </a:rPr>
              <a:t>j</a:t>
            </a:r>
          </a:p>
          <a:p>
            <a:pPr marL="290513" indent="-290513" eaLnBrk="1" hangingPunct="1">
              <a:spcBef>
                <a:spcPct val="50000"/>
              </a:spcBef>
            </a:pPr>
            <a:r>
              <a:rPr lang="en-US" altLang="en-US" sz="1200" b="1" u="sng" smtClean="0">
                <a:cs typeface="Times New Roman" panose="02020603050405020304" pitchFamily="18" charset="0"/>
              </a:rPr>
              <a:t>   C) </a:t>
            </a:r>
            <a:r>
              <a:rPr lang="en-US" altLang="en-US" sz="1200" b="1" u="sng" smtClean="0"/>
              <a:t>100 sin (20</a:t>
            </a:r>
            <a:r>
              <a:rPr lang="en-US" altLang="en-US" sz="1200" b="1" u="sng" smtClean="0">
                <a:cs typeface="Times New Roman" panose="02020603050405020304" pitchFamily="18" charset="0"/>
              </a:rPr>
              <a:t>°)  </a:t>
            </a:r>
            <a:r>
              <a:rPr lang="en-US" altLang="en-US" sz="1200" b="1" i="1" u="sng" smtClean="0">
                <a:cs typeface="Times New Roman" panose="02020603050405020304" pitchFamily="18" charset="0"/>
              </a:rPr>
              <a:t>i</a:t>
            </a:r>
            <a:r>
              <a:rPr lang="en-US" altLang="en-US" sz="1200" b="1" u="sng" smtClean="0">
                <a:cs typeface="Times New Roman" panose="02020603050405020304" pitchFamily="18" charset="0"/>
              </a:rPr>
              <a:t>  </a:t>
            </a:r>
            <a:r>
              <a:rPr lang="en-US" altLang="en-US" sz="1200" b="1" u="sng" smtClean="0"/>
              <a:t>–</a:t>
            </a:r>
            <a:r>
              <a:rPr lang="en-US" altLang="en-US" sz="1200" b="1" u="sng" smtClean="0">
                <a:cs typeface="Times New Roman" panose="02020603050405020304" pitchFamily="18" charset="0"/>
              </a:rPr>
              <a:t>   100 cos (20°) </a:t>
            </a:r>
            <a:r>
              <a:rPr lang="en-US" altLang="en-US" sz="1200" b="1" i="1" u="sng" smtClean="0">
                <a:cs typeface="Times New Roman" panose="02020603050405020304" pitchFamily="18" charset="0"/>
              </a:rPr>
              <a:t> j</a:t>
            </a:r>
            <a:r>
              <a:rPr lang="en-US" altLang="en-US" sz="1200" b="1" u="sng" smtClean="0">
                <a:cs typeface="Times New Roman" panose="02020603050405020304" pitchFamily="18" charset="0"/>
              </a:rPr>
              <a:t> </a:t>
            </a:r>
          </a:p>
          <a:p>
            <a:pPr marL="290513" indent="-290513" eaLnBrk="1" hangingPunct="1">
              <a:spcBef>
                <a:spcPct val="50000"/>
              </a:spcBef>
            </a:pPr>
            <a:r>
              <a:rPr lang="en-US" altLang="en-US" sz="1200" smtClean="0">
                <a:cs typeface="Times New Roman" panose="02020603050405020304" pitchFamily="18" charset="0"/>
              </a:rPr>
              <a:t>   D) </a:t>
            </a:r>
            <a:r>
              <a:rPr lang="en-US" altLang="en-US" sz="1200" smtClean="0"/>
              <a:t>810 cos (20</a:t>
            </a:r>
            <a:r>
              <a:rPr lang="en-US" altLang="en-US" sz="1200" smtClean="0">
                <a:cs typeface="Times New Roman" panose="02020603050405020304" pitchFamily="18" charset="0"/>
              </a:rPr>
              <a:t>°)  </a:t>
            </a:r>
            <a:r>
              <a:rPr lang="en-US" altLang="en-US" sz="1200" b="1" i="1" smtClean="0">
                <a:cs typeface="Times New Roman" panose="02020603050405020304" pitchFamily="18" charset="0"/>
              </a:rPr>
              <a:t>i</a:t>
            </a:r>
            <a:r>
              <a:rPr lang="en-US" altLang="en-US" sz="1200" smtClean="0">
                <a:cs typeface="Times New Roman" panose="02020603050405020304" pitchFamily="18" charset="0"/>
              </a:rPr>
              <a:t>  +  100 sin (20°)  </a:t>
            </a:r>
            <a:r>
              <a:rPr lang="en-US" altLang="en-US" sz="1200" b="1" i="1" smtClean="0">
                <a:cs typeface="Times New Roman" panose="02020603050405020304" pitchFamily="18" charset="0"/>
              </a:rPr>
              <a:t>j</a:t>
            </a: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5411788" y="1184275"/>
            <a:ext cx="2060575" cy="1503363"/>
            <a:chOff x="3552" y="900"/>
            <a:chExt cx="1992" cy="1359"/>
          </a:xfrm>
        </p:grpSpPr>
        <p:sp>
          <p:nvSpPr>
            <p:cNvPr id="4105" name="Line 8"/>
            <p:cNvSpPr>
              <a:spLocks noChangeShapeType="1"/>
            </p:cNvSpPr>
            <p:nvPr/>
          </p:nvSpPr>
          <p:spPr bwMode="auto">
            <a:xfrm>
              <a:off x="3840" y="1104"/>
              <a:ext cx="0" cy="1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06" name="Line 9"/>
            <p:cNvSpPr>
              <a:spLocks noChangeShapeType="1"/>
            </p:cNvSpPr>
            <p:nvPr/>
          </p:nvSpPr>
          <p:spPr bwMode="auto">
            <a:xfrm>
              <a:off x="3552" y="1392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07" name="Line 10"/>
            <p:cNvSpPr>
              <a:spLocks noChangeShapeType="1"/>
            </p:cNvSpPr>
            <p:nvPr/>
          </p:nvSpPr>
          <p:spPr bwMode="auto">
            <a:xfrm>
              <a:off x="3840" y="1392"/>
              <a:ext cx="72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08" name="Arc 11"/>
            <p:cNvSpPr>
              <a:spLocks/>
            </p:cNvSpPr>
            <p:nvPr/>
          </p:nvSpPr>
          <p:spPr bwMode="auto">
            <a:xfrm flipV="1">
              <a:off x="3840" y="1584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Text Box 12"/>
            <p:cNvSpPr txBox="1">
              <a:spLocks noChangeArrowheads="1"/>
            </p:cNvSpPr>
            <p:nvPr/>
          </p:nvSpPr>
          <p:spPr bwMode="auto">
            <a:xfrm>
              <a:off x="3840" y="1728"/>
              <a:ext cx="432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20</a:t>
              </a:r>
              <a:r>
                <a:rPr lang="en-US" altLang="en-US">
                  <a:cs typeface="Times New Roman" panose="02020603050405020304" pitchFamily="18" charset="0"/>
                </a:rPr>
                <a:t>°</a:t>
              </a:r>
              <a:endParaRPr lang="en-US" altLang="en-US"/>
            </a:p>
          </p:txBody>
        </p:sp>
        <p:sp>
          <p:nvSpPr>
            <p:cNvPr id="4110" name="Text Box 13"/>
            <p:cNvSpPr txBox="1">
              <a:spLocks noChangeArrowheads="1"/>
            </p:cNvSpPr>
            <p:nvPr/>
          </p:nvSpPr>
          <p:spPr bwMode="auto">
            <a:xfrm>
              <a:off x="5160" y="1128"/>
              <a:ext cx="38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x</a:t>
              </a:r>
            </a:p>
          </p:txBody>
        </p:sp>
        <p:sp>
          <p:nvSpPr>
            <p:cNvPr id="4111" name="Text Box 14"/>
            <p:cNvSpPr txBox="1">
              <a:spLocks noChangeArrowheads="1"/>
            </p:cNvSpPr>
            <p:nvPr/>
          </p:nvSpPr>
          <p:spPr bwMode="auto">
            <a:xfrm>
              <a:off x="3840" y="900"/>
              <a:ext cx="57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y</a:t>
              </a:r>
            </a:p>
          </p:txBody>
        </p:sp>
        <p:sp>
          <p:nvSpPr>
            <p:cNvPr id="4112" name="Text Box 15"/>
            <p:cNvSpPr txBox="1">
              <a:spLocks noChangeArrowheads="1"/>
            </p:cNvSpPr>
            <p:nvPr/>
          </p:nvSpPr>
          <p:spPr bwMode="auto">
            <a:xfrm>
              <a:off x="4596" y="2004"/>
              <a:ext cx="948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F = 100 N</a:t>
              </a:r>
            </a:p>
          </p:txBody>
        </p:sp>
      </p:grpSp>
      <p:sp>
        <p:nvSpPr>
          <p:cNvPr id="4100" name="TextBox 13"/>
          <p:cNvSpPr txBox="1">
            <a:spLocks noChangeArrowheads="1"/>
          </p:cNvSpPr>
          <p:nvPr/>
        </p:nvSpPr>
        <p:spPr bwMode="auto">
          <a:xfrm>
            <a:off x="762000" y="925513"/>
            <a:ext cx="2895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Problem 1</a:t>
            </a:r>
          </a:p>
        </p:txBody>
      </p:sp>
      <p:sp>
        <p:nvSpPr>
          <p:cNvPr id="4101" name="TextBox 14"/>
          <p:cNvSpPr txBox="1">
            <a:spLocks noChangeArrowheads="1"/>
          </p:cNvSpPr>
          <p:nvPr/>
        </p:nvSpPr>
        <p:spPr bwMode="auto">
          <a:xfrm>
            <a:off x="533400" y="3733800"/>
            <a:ext cx="167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Problem 2</a:t>
            </a:r>
          </a:p>
        </p:txBody>
      </p:sp>
      <p:sp>
        <p:nvSpPr>
          <p:cNvPr id="4102" name="TextBox 17"/>
          <p:cNvSpPr txBox="1">
            <a:spLocks noChangeArrowheads="1"/>
          </p:cNvSpPr>
          <p:nvPr/>
        </p:nvSpPr>
        <p:spPr bwMode="auto">
          <a:xfrm>
            <a:off x="4419600" y="925513"/>
            <a:ext cx="992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5 pts</a:t>
            </a:r>
          </a:p>
        </p:txBody>
      </p:sp>
      <p:sp>
        <p:nvSpPr>
          <p:cNvPr id="4103" name="TextBox 18"/>
          <p:cNvSpPr txBox="1">
            <a:spLocks noChangeArrowheads="1"/>
          </p:cNvSpPr>
          <p:nvPr/>
        </p:nvSpPr>
        <p:spPr bwMode="auto">
          <a:xfrm>
            <a:off x="2743200" y="3733800"/>
            <a:ext cx="992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5 pts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33400" y="4191000"/>
            <a:ext cx="6934200" cy="197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/>
              <a:t>      If a dot product of two non-zero vectors is 0, then the two vectors must be  _____________  to each other.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</a:t>
            </a:r>
            <a:r>
              <a:rPr lang="en-US" altLang="en-US" b="1" u="sng"/>
              <a:t>	A) Parallel (pointing in the same direction)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	B) Parallel (pointing in the opposite direction)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	C) Perpendicular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/>
              <a:t>  	D) Cannot be determined.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1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9"/>
          <p:cNvSpPr txBox="1">
            <a:spLocks noChangeArrowheads="1"/>
          </p:cNvSpPr>
          <p:nvPr/>
        </p:nvSpPr>
        <p:spPr bwMode="auto">
          <a:xfrm>
            <a:off x="762000" y="762000"/>
            <a:ext cx="3886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Problem 3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27075" y="1131888"/>
          <a:ext cx="4343400" cy="6016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43400"/>
              </a:tblGrid>
              <a:tr h="424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You are nearly finshed working a problem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b"/>
                </a:tc>
              </a:tr>
              <a:tr h="1771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Excel, or your calculator, shows the answer to be 14158.6 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0" marB="0" anchor="b"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762000" y="1905000"/>
          <a:ext cx="1828800" cy="1487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609600"/>
                <a:gridCol w="609600"/>
              </a:tblGrid>
              <a:tr h="1904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smtClean="0">
                          <a:effectLst/>
                        </a:rPr>
                        <a:t>3a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</a:tr>
              <a:tr h="34480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If asked for the mass in SI units, your answer would be: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4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14158.6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</a:tr>
              <a:tr h="1904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14158.6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</a:tr>
              <a:tr h="1904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14200.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</a:tr>
              <a:tr h="1904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sng" strike="noStrike">
                          <a:effectLst/>
                        </a:rPr>
                        <a:t>d</a:t>
                      </a:r>
                      <a:endParaRPr lang="en-US" sz="11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sng" strike="noStrike">
                          <a:effectLst/>
                        </a:rPr>
                        <a:t>14.2</a:t>
                      </a:r>
                      <a:endParaRPr lang="en-US" sz="11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sng" strike="noStrike" dirty="0">
                          <a:effectLst/>
                        </a:rPr>
                        <a:t>kg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</a:tr>
              <a:tr h="1904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kN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</a:tr>
            </a:tbl>
          </a:graphicData>
        </a:graphic>
      </p:graphicFrame>
      <p:sp>
        <p:nvSpPr>
          <p:cNvPr id="5165" name="TextBox 26"/>
          <p:cNvSpPr txBox="1">
            <a:spLocks noChangeArrowheads="1"/>
          </p:cNvSpPr>
          <p:nvPr/>
        </p:nvSpPr>
        <p:spPr bwMode="auto">
          <a:xfrm>
            <a:off x="762000" y="3733800"/>
            <a:ext cx="2667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Problem 4</a:t>
            </a:r>
          </a:p>
        </p:txBody>
      </p:sp>
      <p:sp>
        <p:nvSpPr>
          <p:cNvPr id="5166" name="TextBox 33"/>
          <p:cNvSpPr txBox="1">
            <a:spLocks noChangeArrowheads="1"/>
          </p:cNvSpPr>
          <p:nvPr/>
        </p:nvSpPr>
        <p:spPr bwMode="auto">
          <a:xfrm>
            <a:off x="5105400" y="1316038"/>
            <a:ext cx="236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/>
              <a:t>&lt;&lt;&lt;g here is for grams</a:t>
            </a:r>
          </a:p>
        </p:txBody>
      </p:sp>
      <p:sp>
        <p:nvSpPr>
          <p:cNvPr id="5167" name="TextBox 34"/>
          <p:cNvSpPr txBox="1">
            <a:spLocks noChangeArrowheads="1"/>
          </p:cNvSpPr>
          <p:nvPr/>
        </p:nvSpPr>
        <p:spPr bwMode="auto">
          <a:xfrm>
            <a:off x="2436813" y="3733800"/>
            <a:ext cx="9921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5 pts</a:t>
            </a:r>
          </a:p>
        </p:txBody>
      </p:sp>
      <p:sp>
        <p:nvSpPr>
          <p:cNvPr id="5168" name="TextBox 35"/>
          <p:cNvSpPr txBox="1">
            <a:spLocks noChangeArrowheads="1"/>
          </p:cNvSpPr>
          <p:nvPr/>
        </p:nvSpPr>
        <p:spPr bwMode="auto">
          <a:xfrm>
            <a:off x="2209800" y="741363"/>
            <a:ext cx="990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5 pts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4121150"/>
            <a:ext cx="7010400" cy="2030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Arial" charset="0"/>
                <a:cs typeface="Arial" charset="0"/>
              </a:rPr>
              <a:t>In 3-D, when you know the magnitude of a force but not its direction, how many unknowns corresponding to that force remain?</a:t>
            </a:r>
          </a:p>
          <a:p>
            <a:pPr marL="342900" indent="-342900" eaLnBrk="1" hangingPunct="1">
              <a:buFontTx/>
              <a:buAutoNum type="alphaLcParenR"/>
              <a:defRPr/>
            </a:pPr>
            <a:r>
              <a:rPr lang="en-US" dirty="0">
                <a:latin typeface="Arial" charset="0"/>
                <a:cs typeface="Arial" charset="0"/>
              </a:rPr>
              <a:t>Zero</a:t>
            </a:r>
          </a:p>
          <a:p>
            <a:pPr marL="342900" indent="-342900" eaLnBrk="1" hangingPunct="1">
              <a:buFontTx/>
              <a:buAutoNum type="alphaLcParenR"/>
              <a:defRPr/>
            </a:pPr>
            <a:r>
              <a:rPr lang="en-US" dirty="0">
                <a:latin typeface="Arial" charset="0"/>
                <a:cs typeface="Arial" charset="0"/>
              </a:rPr>
              <a:t>One</a:t>
            </a:r>
          </a:p>
          <a:p>
            <a:pPr marL="342900" indent="-342900" eaLnBrk="1" hangingPunct="1">
              <a:buFontTx/>
              <a:buAutoNum type="alphaLcParenR"/>
              <a:defRPr/>
            </a:pPr>
            <a:r>
              <a:rPr lang="en-US" dirty="0">
                <a:latin typeface="Arial" charset="0"/>
                <a:cs typeface="Arial" charset="0"/>
              </a:rPr>
              <a:t>Two</a:t>
            </a:r>
          </a:p>
          <a:p>
            <a:pPr marL="342900" indent="-342900" eaLnBrk="1" hangingPunct="1">
              <a:buFontTx/>
              <a:buAutoNum type="alphaLcParenR"/>
              <a:defRPr/>
            </a:pPr>
            <a:r>
              <a:rPr lang="en-US" b="1" u="sng" dirty="0">
                <a:latin typeface="Arial" charset="0"/>
                <a:cs typeface="Arial" charset="0"/>
              </a:rPr>
              <a:t>Three</a:t>
            </a:r>
          </a:p>
          <a:p>
            <a:pPr marL="342900" indent="-342900" eaLnBrk="1" hangingPunct="1">
              <a:buFontTx/>
              <a:buAutoNum type="alphaLcParenR"/>
              <a:defRPr/>
            </a:pPr>
            <a:r>
              <a:rPr lang="en-US" dirty="0">
                <a:latin typeface="Arial" charset="0"/>
                <a:cs typeface="Arial" charset="0"/>
              </a:rPr>
              <a:t>Four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424363" y="2035175"/>
          <a:ext cx="2586037" cy="157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2012"/>
                <a:gridCol w="862012"/>
                <a:gridCol w="862012"/>
              </a:tblGrid>
              <a:tr h="17717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3b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b"/>
                </a:tc>
              </a:tr>
              <a:tr h="5117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If asked for the mass in US Customary units (FPS), your answer would be: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1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sng" strike="noStrike">
                          <a:effectLst/>
                        </a:rPr>
                        <a:t>a</a:t>
                      </a:r>
                      <a:endParaRPr lang="en-US" sz="11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sng" strike="noStrike">
                          <a:effectLst/>
                        </a:rPr>
                        <a:t>0.973269</a:t>
                      </a:r>
                      <a:endParaRPr lang="en-US" sz="11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sng" strike="noStrike" dirty="0">
                          <a:effectLst/>
                        </a:rPr>
                        <a:t>Slugs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b"/>
                </a:tc>
              </a:tr>
              <a:tr h="1771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31.3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lbf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b"/>
                </a:tc>
              </a:tr>
              <a:tr h="1771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Slugs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b"/>
                </a:tc>
              </a:tr>
              <a:tr h="1771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0.973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Slugs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b"/>
                </a:tc>
              </a:tr>
              <a:tr h="1771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0.0313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10^3 lbf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3" marR="9523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9"/>
          <p:cNvSpPr txBox="1">
            <a:spLocks noChangeArrowheads="1"/>
          </p:cNvSpPr>
          <p:nvPr/>
        </p:nvSpPr>
        <p:spPr bwMode="auto">
          <a:xfrm>
            <a:off x="731838" y="762000"/>
            <a:ext cx="3886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Problem 5</a:t>
            </a:r>
          </a:p>
        </p:txBody>
      </p:sp>
      <p:sp>
        <p:nvSpPr>
          <p:cNvPr id="7171" name="TextBox 26"/>
          <p:cNvSpPr txBox="1">
            <a:spLocks noChangeArrowheads="1"/>
          </p:cNvSpPr>
          <p:nvPr/>
        </p:nvSpPr>
        <p:spPr bwMode="auto">
          <a:xfrm>
            <a:off x="762000" y="3124200"/>
            <a:ext cx="2667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Problem 6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62000" y="1219200"/>
          <a:ext cx="3505200" cy="1487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5762"/>
                <a:gridCol w="1989438"/>
              </a:tblGrid>
              <a:tr h="34480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In class we defined a 3 step approach to problem solving called IPE.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4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The P stands for: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4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Position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</a:tr>
              <a:tr h="1904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sng" strike="noStrike">
                          <a:effectLst/>
                        </a:rPr>
                        <a:t>b</a:t>
                      </a:r>
                      <a:endParaRPr lang="en-US" sz="11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sng" strike="noStrike" dirty="0">
                          <a:effectLst/>
                        </a:rPr>
                        <a:t>Plan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</a:tr>
              <a:tr h="1904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Problem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</a:tr>
              <a:tr h="1904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Practical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</a:tr>
              <a:tr h="19044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Possible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77875" y="3524250"/>
          <a:ext cx="4343400" cy="76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434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 new </a:t>
                      </a:r>
                      <a:r>
                        <a:rPr lang="en-US" sz="1100" u="none" strike="noStrike" dirty="0" smtClean="0">
                          <a:effectLst/>
                        </a:rPr>
                        <a:t>system </a:t>
                      </a:r>
                      <a:r>
                        <a:rPr lang="en-US" sz="1100" u="none" strike="noStrike" dirty="0">
                          <a:effectLst/>
                        </a:rPr>
                        <a:t>of units was developed.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The base units are mass, weight, and </a:t>
                      </a:r>
                      <a:r>
                        <a:rPr lang="en-US" sz="1100" u="none" strike="noStrike" dirty="0" smtClean="0">
                          <a:effectLst/>
                        </a:rPr>
                        <a:t>time.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Is this system: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4495800"/>
          <a:ext cx="3048000" cy="7810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24384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Not a valid system of units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sng" strike="noStrike">
                          <a:effectLst/>
                        </a:rPr>
                        <a:t>b</a:t>
                      </a:r>
                      <a:endParaRPr lang="en-US" sz="11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sng" strike="noStrike" dirty="0">
                          <a:effectLst/>
                        </a:rPr>
                        <a:t>A valid system of units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0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 valid system of units, but only </a:t>
                      </a:r>
                      <a:r>
                        <a:rPr lang="en-US" sz="1100" u="none" strike="noStrike" dirty="0" smtClean="0">
                          <a:effectLst/>
                        </a:rPr>
                        <a:t>if time is in seconds.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222" name="TextBox 16"/>
          <p:cNvSpPr txBox="1">
            <a:spLocks noChangeArrowheads="1"/>
          </p:cNvSpPr>
          <p:nvPr/>
        </p:nvSpPr>
        <p:spPr bwMode="auto">
          <a:xfrm>
            <a:off x="2514600" y="3124200"/>
            <a:ext cx="992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5 pts</a:t>
            </a:r>
          </a:p>
        </p:txBody>
      </p:sp>
      <p:sp>
        <p:nvSpPr>
          <p:cNvPr id="7223" name="TextBox 17"/>
          <p:cNvSpPr txBox="1">
            <a:spLocks noChangeArrowheads="1"/>
          </p:cNvSpPr>
          <p:nvPr/>
        </p:nvSpPr>
        <p:spPr bwMode="auto">
          <a:xfrm>
            <a:off x="2674938" y="763588"/>
            <a:ext cx="992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5 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9"/>
          <p:cNvSpPr txBox="1">
            <a:spLocks noChangeArrowheads="1"/>
          </p:cNvSpPr>
          <p:nvPr/>
        </p:nvSpPr>
        <p:spPr bwMode="auto">
          <a:xfrm>
            <a:off x="762000" y="762000"/>
            <a:ext cx="3886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Problem 7</a:t>
            </a:r>
          </a:p>
        </p:txBody>
      </p:sp>
      <p:sp>
        <p:nvSpPr>
          <p:cNvPr id="9219" name="TextBox 26"/>
          <p:cNvSpPr txBox="1">
            <a:spLocks noChangeArrowheads="1"/>
          </p:cNvSpPr>
          <p:nvPr/>
        </p:nvSpPr>
        <p:spPr bwMode="auto">
          <a:xfrm>
            <a:off x="762000" y="3048000"/>
            <a:ext cx="2667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Problem 8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76300" y="1160463"/>
          <a:ext cx="3657600" cy="38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7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When working with Vectors, which of the following are true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P, Q, V are vectors, S is a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scalor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76288" y="1676400"/>
          <a:ext cx="3048000" cy="1062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  <a:gridCol w="2438400"/>
              </a:tblGrid>
              <a:tr h="3006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sng" strike="noStrike" dirty="0">
                          <a:effectLst/>
                        </a:rPr>
                        <a:t>a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sng" strike="noStrike" dirty="0">
                          <a:effectLst/>
                        </a:rPr>
                        <a:t>P+Q = Q+P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8" marB="0" anchor="b"/>
                </a:tc>
              </a:tr>
              <a:tr h="1903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sng" strike="noStrike">
                          <a:effectLst/>
                        </a:rPr>
                        <a:t>b</a:t>
                      </a:r>
                      <a:endParaRPr lang="en-US" sz="11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sng" strike="noStrike" dirty="0">
                          <a:effectLst/>
                        </a:rPr>
                        <a:t>P+Q +V= Q+P+V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8" marB="0" anchor="b"/>
                </a:tc>
              </a:tr>
              <a:tr h="1903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S*(P+Q) = S*P+S*Q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8" marB="0" anchor="b"/>
                </a:tc>
              </a:tr>
              <a:tr h="1903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sng" strike="noStrike">
                          <a:effectLst/>
                        </a:rPr>
                        <a:t>d</a:t>
                      </a:r>
                      <a:endParaRPr lang="en-US" sz="11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sng" strike="noStrike" dirty="0">
                          <a:effectLst/>
                        </a:rPr>
                        <a:t>P-Q = P+(-Q)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8" marB="0" anchor="b"/>
                </a:tc>
              </a:tr>
              <a:tr h="1903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P-Q=Q-P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18" marB="0" anchor="b"/>
                </a:tc>
              </a:tr>
            </a:tbl>
          </a:graphicData>
        </a:graphic>
      </p:graphicFrame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57200" y="3581400"/>
            <a:ext cx="807720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If </a:t>
            </a:r>
            <a:r>
              <a:rPr lang="en-US" altLang="en-US" b="1" i="1"/>
              <a:t>F</a:t>
            </a:r>
            <a:r>
              <a:rPr lang="en-US" altLang="en-US"/>
              <a:t> and </a:t>
            </a:r>
            <a:r>
              <a:rPr lang="en-US" altLang="en-US" b="1" i="1"/>
              <a:t>r</a:t>
            </a:r>
            <a:r>
              <a:rPr lang="en-US" altLang="en-US"/>
              <a:t> are force and position vectors, respectively, in SI units, what are the units of the expression  (r * (</a:t>
            </a:r>
            <a:r>
              <a:rPr lang="en-US" altLang="en-US" b="1" i="1"/>
              <a:t>F</a:t>
            </a:r>
            <a:r>
              <a:rPr lang="en-US" altLang="en-US"/>
              <a:t> / F)) ?</a:t>
            </a:r>
            <a:endParaRPr lang="en-US" altLang="en-US" b="1" i="1"/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    A) Newton		</a:t>
            </a:r>
            <a:r>
              <a:rPr lang="en-US" altLang="en-US" b="1" u="sng"/>
              <a:t>     B) Dimensionless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	C) Meter		     D) Newton - Meter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	E) The expression is algebraically illegal.</a:t>
            </a:r>
          </a:p>
        </p:txBody>
      </p:sp>
      <p:sp>
        <p:nvSpPr>
          <p:cNvPr id="9249" name="TextBox 6"/>
          <p:cNvSpPr txBox="1">
            <a:spLocks noChangeArrowheads="1"/>
          </p:cNvSpPr>
          <p:nvPr/>
        </p:nvSpPr>
        <p:spPr bwMode="auto">
          <a:xfrm>
            <a:off x="2590800" y="3048000"/>
            <a:ext cx="992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5 pts</a:t>
            </a:r>
          </a:p>
        </p:txBody>
      </p:sp>
      <p:sp>
        <p:nvSpPr>
          <p:cNvPr id="9250" name="TextBox 7"/>
          <p:cNvSpPr txBox="1">
            <a:spLocks noChangeArrowheads="1"/>
          </p:cNvSpPr>
          <p:nvPr/>
        </p:nvSpPr>
        <p:spPr bwMode="auto">
          <a:xfrm>
            <a:off x="2432050" y="762000"/>
            <a:ext cx="992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5 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9"/>
          <p:cNvSpPr txBox="1">
            <a:spLocks noChangeArrowheads="1"/>
          </p:cNvSpPr>
          <p:nvPr/>
        </p:nvSpPr>
        <p:spPr bwMode="auto">
          <a:xfrm>
            <a:off x="762000" y="600075"/>
            <a:ext cx="3886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Problem 9</a:t>
            </a:r>
          </a:p>
        </p:txBody>
      </p:sp>
      <p:sp>
        <p:nvSpPr>
          <p:cNvPr id="11267" name="TextBox 1"/>
          <p:cNvSpPr txBox="1">
            <a:spLocks noChangeArrowheads="1"/>
          </p:cNvSpPr>
          <p:nvPr/>
        </p:nvSpPr>
        <p:spPr bwMode="auto">
          <a:xfrm>
            <a:off x="762000" y="985838"/>
            <a:ext cx="7391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2 cables, ABD and ACE are attached to weight A as shown.  Two people, one 250 lbf and one 150 lbf want to support the weight.</a:t>
            </a:r>
          </a:p>
        </p:txBody>
      </p:sp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762000" y="1736725"/>
            <a:ext cx="3619500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9a: To support the maximum weight, should the 250 lbf person be at D or E?  Why?</a:t>
            </a:r>
          </a:p>
          <a:p>
            <a:pPr eaLnBrk="1" hangingPunct="1"/>
            <a:r>
              <a:rPr lang="en-US" altLang="en-US" b="1" u="sng"/>
              <a:t>D. Because a greater angle means that there will be a greater force.</a:t>
            </a:r>
          </a:p>
        </p:txBody>
      </p:sp>
      <p:sp>
        <p:nvSpPr>
          <p:cNvPr id="11269" name="TextBox 3"/>
          <p:cNvSpPr txBox="1">
            <a:spLocks noChangeArrowheads="1"/>
          </p:cNvSpPr>
          <p:nvPr/>
        </p:nvSpPr>
        <p:spPr bwMode="auto">
          <a:xfrm>
            <a:off x="830263" y="3525838"/>
            <a:ext cx="3352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9b: For your answer to 9a, determine maximum weight they can lift.</a:t>
            </a:r>
          </a:p>
          <a:p>
            <a:pPr eaLnBrk="1" hangingPunct="1"/>
            <a:r>
              <a:rPr lang="en-US" altLang="en-US" b="1" u="sng"/>
              <a:t>266.51lbf</a:t>
            </a:r>
          </a:p>
        </p:txBody>
      </p:sp>
      <p:sp>
        <p:nvSpPr>
          <p:cNvPr id="11270" name="TextBox 4"/>
          <p:cNvSpPr txBox="1">
            <a:spLocks noChangeArrowheads="1"/>
          </p:cNvSpPr>
          <p:nvPr/>
        </p:nvSpPr>
        <p:spPr bwMode="auto">
          <a:xfrm>
            <a:off x="76200" y="4673600"/>
            <a:ext cx="4732338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9c: Can they lower the maximum weight from 9b without being lifted off the ground?  Why?</a:t>
            </a:r>
          </a:p>
          <a:p>
            <a:pPr eaLnBrk="1" hangingPunct="1"/>
            <a:r>
              <a:rPr lang="en-US" altLang="en-US" b="1" u="sng"/>
              <a:t>Yes. Because the weight in 9b was the maximum weight the box can be and still be in equilibrium so the men’s feet should remain on the ground</a:t>
            </a:r>
            <a:r>
              <a:rPr lang="en-US" altLang="en-US"/>
              <a:t>.</a:t>
            </a:r>
          </a:p>
        </p:txBody>
      </p:sp>
      <p:pic>
        <p:nvPicPr>
          <p:cNvPr id="11271" name="Picture 2" descr="E:\Week 8, 2014-10-14\Prob 09 Pictur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25" y="1736725"/>
            <a:ext cx="4260850" cy="326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TextBox 9"/>
          <p:cNvSpPr txBox="1">
            <a:spLocks noChangeArrowheads="1"/>
          </p:cNvSpPr>
          <p:nvPr/>
        </p:nvSpPr>
        <p:spPr bwMode="auto">
          <a:xfrm>
            <a:off x="2720975" y="557213"/>
            <a:ext cx="9921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20 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9"/>
          <p:cNvSpPr txBox="1">
            <a:spLocks noChangeArrowheads="1"/>
          </p:cNvSpPr>
          <p:nvPr/>
        </p:nvSpPr>
        <p:spPr bwMode="auto">
          <a:xfrm>
            <a:off x="762000" y="600075"/>
            <a:ext cx="3886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Problem 10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0" y="985838"/>
            <a:ext cx="7391400" cy="3694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Arial" charset="0"/>
                <a:cs typeface="Arial" charset="0"/>
              </a:rPr>
              <a:t>Weight A is support by cord AC and spring AB.  AC is constrained at C by a frictionless roller.   Given: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Weight of A is 50N,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Dimension d=100 mm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Un-stretched length of the spring is 200 mm.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For the horizontal distance, use 300 mm (not 12 in).</a:t>
            </a:r>
          </a:p>
          <a:p>
            <a:pPr eaLnBrk="1" hangingPunct="1">
              <a:defRPr/>
            </a:pPr>
            <a:r>
              <a:rPr lang="en-US" dirty="0">
                <a:latin typeface="Arial" charset="0"/>
                <a:cs typeface="Arial" charset="0"/>
              </a:rPr>
              <a:t>Find: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Angle </a:t>
            </a:r>
            <a:r>
              <a:rPr lang="en-US" dirty="0">
                <a:latin typeface="Arial" charset="0"/>
                <a:cs typeface="Arial" charset="0"/>
              </a:rPr>
              <a:t>Theta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b="1" u="sng" dirty="0">
                <a:latin typeface="Arial" charset="0"/>
                <a:cs typeface="Arial" charset="0"/>
              </a:rPr>
              <a:t>18.4 degrees</a:t>
            </a:r>
            <a:endParaRPr lang="en-US" b="1" u="sng" dirty="0"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Spring rate of </a:t>
            </a:r>
            <a:r>
              <a:rPr lang="en-US" dirty="0">
                <a:latin typeface="Arial" charset="0"/>
                <a:cs typeface="Arial" charset="0"/>
              </a:rPr>
              <a:t>AB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b="1" u="sng" dirty="0">
                <a:latin typeface="Arial" charset="0"/>
                <a:cs typeface="Arial" charset="0"/>
              </a:rPr>
              <a:t>1362.83</a:t>
            </a:r>
            <a:endParaRPr lang="en-US" b="1" u="sng" dirty="0"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Tension in cable </a:t>
            </a:r>
            <a:r>
              <a:rPr lang="en-US" dirty="0">
                <a:latin typeface="Arial" charset="0"/>
                <a:cs typeface="Arial" charset="0"/>
              </a:rPr>
              <a:t>AC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b="1" u="sng" dirty="0">
                <a:latin typeface="Arial" charset="0"/>
                <a:cs typeface="Arial" charset="0"/>
              </a:rPr>
              <a:t>-150.3N</a:t>
            </a:r>
            <a:endParaRPr lang="en-US" b="1" u="sng" dirty="0">
              <a:latin typeface="Arial" charset="0"/>
              <a:cs typeface="Arial" charset="0"/>
            </a:endParaRPr>
          </a:p>
        </p:txBody>
      </p:sp>
      <p:pic>
        <p:nvPicPr>
          <p:cNvPr id="13316" name="Picture 2" descr="E:\Week 8, 2014-10-14\Prob 10 Pictur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990850"/>
            <a:ext cx="4267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Box 7"/>
          <p:cNvSpPr txBox="1">
            <a:spLocks noChangeArrowheads="1"/>
          </p:cNvSpPr>
          <p:nvPr/>
        </p:nvSpPr>
        <p:spPr bwMode="auto">
          <a:xfrm>
            <a:off x="2720975" y="557213"/>
            <a:ext cx="9921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20 pts</a:t>
            </a:r>
          </a:p>
        </p:txBody>
      </p:sp>
      <p:sp>
        <p:nvSpPr>
          <p:cNvPr id="13318" name="TextBox 2"/>
          <p:cNvSpPr txBox="1">
            <a:spLocks noChangeArrowheads="1"/>
          </p:cNvSpPr>
          <p:nvPr/>
        </p:nvSpPr>
        <p:spPr bwMode="auto">
          <a:xfrm>
            <a:off x="5638800" y="3838575"/>
            <a:ext cx="838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/>
              <a:t>300 mm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9"/>
          <p:cNvSpPr txBox="1">
            <a:spLocks noChangeArrowheads="1"/>
          </p:cNvSpPr>
          <p:nvPr/>
        </p:nvSpPr>
        <p:spPr bwMode="auto">
          <a:xfrm>
            <a:off x="762000" y="600075"/>
            <a:ext cx="3886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Problem 11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2000" y="985838"/>
            <a:ext cx="7391400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Arial" charset="0"/>
                <a:cs typeface="Arial" charset="0"/>
              </a:rPr>
              <a:t>A 175 pound man tries to move across a icy surface (friction =0) using 2 ropes, AB and AC.  Determine the tension in each rope for the position shown below</a:t>
            </a:r>
            <a:r>
              <a:rPr lang="en-US" dirty="0">
                <a:latin typeface="Arial" charset="0"/>
                <a:cs typeface="Arial" charset="0"/>
              </a:rPr>
              <a:t>.</a:t>
            </a:r>
          </a:p>
          <a:p>
            <a:pPr eaLnBrk="1" hangingPunct="1">
              <a:defRPr/>
            </a:pPr>
            <a:r>
              <a:rPr lang="en-US" b="1" u="sng" dirty="0">
                <a:latin typeface="Arial" charset="0"/>
                <a:cs typeface="Arial" charset="0"/>
              </a:rPr>
              <a:t>AB=64.7lbs</a:t>
            </a:r>
          </a:p>
          <a:p>
            <a:pPr eaLnBrk="1" hangingPunct="1">
              <a:defRPr/>
            </a:pPr>
            <a:r>
              <a:rPr lang="en-US" b="1" u="sng" dirty="0">
                <a:latin typeface="Arial" charset="0"/>
                <a:cs typeface="Arial" charset="0"/>
              </a:rPr>
              <a:t>AC=131lbs</a:t>
            </a:r>
            <a:endParaRPr lang="en-US" b="1" u="sng" dirty="0"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pic>
        <p:nvPicPr>
          <p:cNvPr id="15364" name="Picture 2" descr="E:\Week 8, 2014-10-14\Prob 11 Pictur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743200"/>
            <a:ext cx="4203700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2720975" y="557213"/>
            <a:ext cx="9921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20 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734</Words>
  <Application>Microsoft Office PowerPoint</Application>
  <PresentationFormat>On-screen Show (4:3)</PresentationFormat>
  <Paragraphs>153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Default Design</vt:lpstr>
      <vt:lpstr>Formulas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Bell</dc:creator>
  <cp:lastModifiedBy>Dakota H Johnson</cp:lastModifiedBy>
  <cp:revision>71</cp:revision>
  <dcterms:created xsi:type="dcterms:W3CDTF">2011-08-16T20:35:39Z</dcterms:created>
  <dcterms:modified xsi:type="dcterms:W3CDTF">2016-03-25T14:38:49Z</dcterms:modified>
</cp:coreProperties>
</file>