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85" r:id="rId2"/>
    <p:sldMasterId id="2147483880" r:id="rId3"/>
    <p:sldMasterId id="2147483904" r:id="rId4"/>
  </p:sldMasterIdLst>
  <p:sldIdLst>
    <p:sldId id="256" r:id="rId5"/>
    <p:sldId id="257" r:id="rId6"/>
    <p:sldId id="259" r:id="rId7"/>
    <p:sldId id="263" r:id="rId8"/>
    <p:sldId id="266" r:id="rId9"/>
    <p:sldId id="267" r:id="rId10"/>
    <p:sldId id="265" r:id="rId11"/>
    <p:sldId id="260"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116" d="100"/>
          <a:sy n="116" d="100"/>
        </p:scale>
        <p:origin x="40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75881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67503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770918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93868449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851384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17185075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97129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48910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0247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28355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4844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47113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401014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14584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421651648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14861395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830216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45188175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373389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63680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1517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21816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688713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700029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40431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148705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09901849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87332072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273517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43381409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529923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86573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5916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851388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545889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359452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653627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6880295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62028806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5581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159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53420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96637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03678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5/6/2015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6505826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5/6/2015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315101376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5/6/2015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438569891"/>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5/6/2015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416063972"/>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hyperlink" Target="Data%20sheets/74ls283.pdf" TargetMode="External"/><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Data%20sheets/74185.pdf" TargetMode="External"/><Relationship Id="rId1" Type="http://schemas.openxmlformats.org/officeDocument/2006/relationships/slideLayout" Target="../slideLayouts/slideLayout24.xml"/><Relationship Id="rId6" Type="http://schemas.openxmlformats.org/officeDocument/2006/relationships/hyperlink" Target="Data%20sheets/74ls04.pdf" TargetMode="External"/><Relationship Id="rId11" Type="http://schemas.openxmlformats.org/officeDocument/2006/relationships/image" Target="../media/image9.JPG"/><Relationship Id="rId5" Type="http://schemas.openxmlformats.org/officeDocument/2006/relationships/image" Target="../media/image6.jpeg"/><Relationship Id="rId10" Type="http://schemas.openxmlformats.org/officeDocument/2006/relationships/hyperlink" Target="Data%20sheets/74ls10.pdf" TargetMode="External"/><Relationship Id="rId4" Type="http://schemas.openxmlformats.org/officeDocument/2006/relationships/hyperlink" Target="Data%20sheets/74ls00.pdf" TargetMode="External"/><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Lab FF – Lou’s Design</a:t>
            </a:r>
            <a:endParaRPr lang="en-US" dirty="0"/>
          </a:p>
        </p:txBody>
      </p:sp>
      <p:sp>
        <p:nvSpPr>
          <p:cNvPr id="3" name="Subtitle 2"/>
          <p:cNvSpPr>
            <a:spLocks noGrp="1"/>
          </p:cNvSpPr>
          <p:nvPr>
            <p:ph type="subTitle" idx="1"/>
          </p:nvPr>
        </p:nvSpPr>
        <p:spPr/>
        <p:txBody>
          <a:bodyPr>
            <a:normAutofit fontScale="55000" lnSpcReduction="20000"/>
          </a:bodyPr>
          <a:lstStyle/>
          <a:p>
            <a:r>
              <a:rPr lang="en-US" dirty="0" smtClean="0"/>
              <a:t>By: </a:t>
            </a:r>
            <a:r>
              <a:rPr lang="en-US" dirty="0" smtClean="0"/>
              <a:t>Dakota </a:t>
            </a:r>
            <a:r>
              <a:rPr lang="en-US" dirty="0"/>
              <a:t>Johnson</a:t>
            </a:r>
          </a:p>
          <a:p>
            <a:r>
              <a:rPr lang="en-US" dirty="0" smtClean="0"/>
              <a:t>Lab </a:t>
            </a:r>
            <a:r>
              <a:rPr lang="en-US" dirty="0" smtClean="0"/>
              <a:t>Partner: </a:t>
            </a:r>
            <a:r>
              <a:rPr lang="en-US" dirty="0"/>
              <a:t>Josiah Abel </a:t>
            </a:r>
            <a:endParaRPr lang="en-US" dirty="0" smtClean="0"/>
          </a:p>
          <a:p>
            <a:r>
              <a:rPr lang="en-US" dirty="0" smtClean="0"/>
              <a:t>Instructor</a:t>
            </a:r>
            <a:r>
              <a:rPr lang="en-US" dirty="0" smtClean="0"/>
              <a:t>: Andy Bell</a:t>
            </a:r>
          </a:p>
          <a:p>
            <a:r>
              <a:rPr lang="en-US" dirty="0" smtClean="0"/>
              <a:t>Bench Number:  N/A</a:t>
            </a:r>
          </a:p>
          <a:p>
            <a:r>
              <a:rPr lang="en-US" dirty="0" smtClean="0"/>
              <a:t>Class: EECT 122-20C</a:t>
            </a:r>
          </a:p>
          <a:p>
            <a:r>
              <a:rPr lang="en-US" dirty="0" smtClean="0"/>
              <a:t>Date: 5-6-2015</a:t>
            </a:r>
            <a:endParaRPr lang="en-US" dirty="0"/>
          </a:p>
        </p:txBody>
      </p:sp>
      <p:sp>
        <p:nvSpPr>
          <p:cNvPr id="4" name="L-Shape 3"/>
          <p:cNvSpPr/>
          <p:nvPr/>
        </p:nvSpPr>
        <p:spPr>
          <a:xfrm>
            <a:off x="0" y="6331527"/>
            <a:ext cx="4368800" cy="52647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7823200" y="0"/>
            <a:ext cx="4368800" cy="52647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393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7109"/>
            <a:ext cx="10515600" cy="1325563"/>
          </a:xfrm>
        </p:spPr>
        <p:txBody>
          <a:bodyPr/>
          <a:lstStyle/>
          <a:p>
            <a:pPr algn="ctr"/>
            <a:r>
              <a:rPr lang="en-US" dirty="0" smtClean="0"/>
              <a:t>Objectives:</a:t>
            </a:r>
            <a:endParaRPr lang="en-US" dirty="0"/>
          </a:p>
        </p:txBody>
      </p:sp>
      <p:sp>
        <p:nvSpPr>
          <p:cNvPr id="3" name="Content Placeholder 2"/>
          <p:cNvSpPr>
            <a:spLocks noGrp="1"/>
          </p:cNvSpPr>
          <p:nvPr>
            <p:ph idx="1"/>
          </p:nvPr>
        </p:nvSpPr>
        <p:spPr>
          <a:xfrm>
            <a:off x="838200" y="1299439"/>
            <a:ext cx="10515600" cy="1547278"/>
          </a:xfrm>
          <a:solidFill>
            <a:schemeClr val="accent6">
              <a:lumMod val="20000"/>
              <a:lumOff val="80000"/>
            </a:schemeClr>
          </a:solidFill>
        </p:spPr>
        <p:txBody>
          <a:bodyPr/>
          <a:lstStyle/>
          <a:p>
            <a:r>
              <a:rPr lang="en-US" sz="1600" dirty="0" smtClean="0"/>
              <a:t>To Reverse engineer a Four bit binary Adder and subtract machine built By senior instructor Lou </a:t>
            </a:r>
            <a:r>
              <a:rPr lang="en-US" sz="1600" dirty="0" err="1" smtClean="0"/>
              <a:t>Toth</a:t>
            </a:r>
            <a:r>
              <a:rPr lang="en-US" sz="1600" dirty="0" smtClean="0"/>
              <a:t>. </a:t>
            </a:r>
          </a:p>
          <a:p>
            <a:r>
              <a:rPr lang="en-US" sz="1600" dirty="0" smtClean="0"/>
              <a:t>To study how the Integrated Circuits are connected.</a:t>
            </a:r>
          </a:p>
          <a:p>
            <a:r>
              <a:rPr lang="en-US" sz="1600" dirty="0" smtClean="0"/>
              <a:t>To create part of an electronic schematic to simulate the assembly’s function, the whole class will combine section’s of the schematic to create the whole thing.</a:t>
            </a:r>
            <a:endParaRPr lang="en-US" sz="1600" dirty="0"/>
          </a:p>
        </p:txBody>
      </p:sp>
      <p:sp>
        <p:nvSpPr>
          <p:cNvPr id="4" name="Title 1"/>
          <p:cNvSpPr txBox="1">
            <a:spLocks/>
          </p:cNvSpPr>
          <p:nvPr/>
        </p:nvSpPr>
        <p:spPr>
          <a:xfrm>
            <a:off x="921589" y="2863926"/>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Parts of Lou’s Design that Team 3</a:t>
            </a:r>
            <a:r>
              <a:rPr kumimoji="0" lang="en-US" sz="4400" b="0" i="0" u="none" strike="noStrike" kern="1200" cap="none" spc="0" normalizeH="0" noProof="0" dirty="0" smtClean="0">
                <a:ln>
                  <a:noFill/>
                </a:ln>
                <a:solidFill>
                  <a:schemeClr val="tx1"/>
                </a:solidFill>
                <a:effectLst/>
                <a:uLnTx/>
                <a:uFillTx/>
                <a:latin typeface="+mj-lt"/>
                <a:ea typeface="+mj-ea"/>
                <a:cs typeface="+mj-cs"/>
              </a:rPr>
              <a:t> Charted</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Table 5"/>
          <p:cNvGraphicFramePr>
            <a:graphicFrameLocks noGrp="1"/>
          </p:cNvGraphicFramePr>
          <p:nvPr>
            <p:extLst>
              <p:ext uri="{D42A27DB-BD31-4B8C-83A1-F6EECF244321}">
                <p14:modId xmlns:p14="http://schemas.microsoft.com/office/powerpoint/2010/main" val="2135534887"/>
              </p:ext>
            </p:extLst>
          </p:nvPr>
        </p:nvGraphicFramePr>
        <p:xfrm>
          <a:off x="1834292" y="4085967"/>
          <a:ext cx="8128000" cy="1866900"/>
        </p:xfrm>
        <a:graphic>
          <a:graphicData uri="http://schemas.openxmlformats.org/drawingml/2006/table">
            <a:tbl>
              <a:tblPr firstRow="1" bandRow="1">
                <a:tableStyleId>{93296810-A885-4BE3-A3E7-6D5BEEA58F35}</a:tableStyleId>
              </a:tblPr>
              <a:tblGrid>
                <a:gridCol w="4064000"/>
                <a:gridCol w="4064000"/>
              </a:tblGrid>
              <a:tr h="368116">
                <a:tc>
                  <a:txBody>
                    <a:bodyPr/>
                    <a:lstStyle/>
                    <a:p>
                      <a:pPr algn="ctr" rtl="0" fontAlgn="b"/>
                      <a:r>
                        <a:rPr lang="en-US" sz="2400" b="0" i="0" u="none" strike="noStrike" dirty="0">
                          <a:solidFill>
                            <a:srgbClr val="000000"/>
                          </a:solidFill>
                          <a:latin typeface="Calibri"/>
                        </a:rPr>
                        <a:t>Part </a:t>
                      </a:r>
                    </a:p>
                  </a:txBody>
                  <a:tcPr marL="7620" marR="7620" marT="7620" marB="0" anchor="b"/>
                </a:tc>
                <a:tc>
                  <a:txBody>
                    <a:bodyPr/>
                    <a:lstStyle/>
                    <a:p>
                      <a:pPr algn="ctr" rtl="0" fontAlgn="b"/>
                      <a:r>
                        <a:rPr lang="en-US" sz="2400" b="0" i="0" u="none" strike="noStrike">
                          <a:solidFill>
                            <a:srgbClr val="000000"/>
                          </a:solidFill>
                          <a:latin typeface="Calibri"/>
                        </a:rPr>
                        <a:t>Amount </a:t>
                      </a:r>
                    </a:p>
                  </a:txBody>
                  <a:tcPr marL="7620" marR="7620" marT="7620" marB="0" anchor="b"/>
                </a:tc>
              </a:tr>
              <a:tr h="3708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latin typeface="+mn-lt"/>
                        </a:rPr>
                        <a:t>74LS10</a:t>
                      </a:r>
                    </a:p>
                  </a:txBody>
                  <a:tcPr marL="7620" marR="7620" marT="7620" marB="0" anchor="b"/>
                </a:tc>
                <a:tc>
                  <a:txBody>
                    <a:bodyPr/>
                    <a:lstStyle/>
                    <a:p>
                      <a:pPr algn="ctr" fontAlgn="b"/>
                      <a:r>
                        <a:rPr lang="en-US" sz="2400" b="0" i="0" u="none" strike="noStrike" dirty="0" smtClean="0">
                          <a:solidFill>
                            <a:srgbClr val="000000"/>
                          </a:solidFill>
                          <a:latin typeface="Calibri"/>
                        </a:rPr>
                        <a:t>1 Chip</a:t>
                      </a:r>
                      <a:endParaRPr lang="en-US" sz="2400" b="0" i="0" u="none" strike="noStrike" dirty="0">
                        <a:solidFill>
                          <a:srgbClr val="000000"/>
                        </a:solidFill>
                        <a:latin typeface="Calibri"/>
                      </a:endParaRPr>
                    </a:p>
                  </a:txBody>
                  <a:tcPr marL="7620" marR="7620" marT="7620" marB="0" anchor="b"/>
                </a:tc>
              </a:tr>
              <a:tr h="3708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latin typeface="+mn-lt"/>
                        </a:rPr>
                        <a:t>74LS283 </a:t>
                      </a:r>
                    </a:p>
                  </a:txBody>
                  <a:tcPr marL="7620" marR="7620" marT="7620" marB="0" anchor="b"/>
                </a:tc>
                <a:tc>
                  <a:txBody>
                    <a:bodyPr/>
                    <a:lstStyle/>
                    <a:p>
                      <a:pPr algn="ctr" fontAlgn="b"/>
                      <a:r>
                        <a:rPr lang="en-US" sz="2400" b="0" i="0" u="none" strike="noStrike" dirty="0" smtClean="0">
                          <a:solidFill>
                            <a:srgbClr val="000000"/>
                          </a:solidFill>
                          <a:latin typeface="Calibri"/>
                        </a:rPr>
                        <a:t>2 Chips</a:t>
                      </a:r>
                      <a:endParaRPr lang="en-US" sz="2400" b="0" i="0" u="none" strike="noStrike" dirty="0">
                        <a:solidFill>
                          <a:srgbClr val="000000"/>
                        </a:solidFill>
                        <a:latin typeface="Calibri"/>
                      </a:endParaRPr>
                    </a:p>
                  </a:txBody>
                  <a:tcPr marL="7620" marR="7620" marT="7620" marB="0" anchor="b"/>
                </a:tc>
              </a:tr>
              <a:tr h="3708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latin typeface="+mn-lt"/>
                        </a:rPr>
                        <a:t>74LS04 </a:t>
                      </a:r>
                    </a:p>
                  </a:txBody>
                  <a:tcPr marL="7620" marR="7620" marT="7620" marB="0" anchor="b"/>
                </a:tc>
                <a:tc>
                  <a:txBody>
                    <a:bodyPr/>
                    <a:lstStyle/>
                    <a:p>
                      <a:pPr algn="ctr" fontAlgn="b"/>
                      <a:r>
                        <a:rPr lang="en-US" sz="2400" b="0" i="0" u="none" strike="noStrike" dirty="0" smtClean="0">
                          <a:solidFill>
                            <a:srgbClr val="000000"/>
                          </a:solidFill>
                          <a:latin typeface="Calibri"/>
                        </a:rPr>
                        <a:t>1 Chip</a:t>
                      </a:r>
                      <a:endParaRPr lang="en-US" sz="2400" b="0" i="0" u="none" strike="noStrike" dirty="0">
                        <a:solidFill>
                          <a:srgbClr val="000000"/>
                        </a:solidFill>
                        <a:latin typeface="Calibri"/>
                      </a:endParaRPr>
                    </a:p>
                  </a:txBody>
                  <a:tcPr marL="7620" marR="7620" marT="7620" marB="0" anchor="b"/>
                </a:tc>
              </a:tr>
              <a:tr h="3708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latin typeface="+mn-lt"/>
                        </a:rPr>
                        <a:t>74LS00</a:t>
                      </a:r>
                    </a:p>
                  </a:txBody>
                  <a:tcPr marL="7620" marR="7620" marT="7620" marB="0" anchor="b"/>
                </a:tc>
                <a:tc>
                  <a:txBody>
                    <a:bodyPr/>
                    <a:lstStyle/>
                    <a:p>
                      <a:pPr algn="ctr" fontAlgn="b"/>
                      <a:r>
                        <a:rPr lang="en-US" sz="2400" b="0" i="0" u="none" strike="noStrike" dirty="0" smtClean="0">
                          <a:solidFill>
                            <a:srgbClr val="000000"/>
                          </a:solidFill>
                          <a:latin typeface="Calibri"/>
                        </a:rPr>
                        <a:t>1 Chip</a:t>
                      </a:r>
                      <a:endParaRPr lang="en-US" sz="2400" b="0" i="0" u="none" strike="noStrike" dirty="0">
                        <a:solidFill>
                          <a:srgbClr val="000000"/>
                        </a:solidFill>
                        <a:latin typeface="Calibri"/>
                      </a:endParaRPr>
                    </a:p>
                  </a:txBody>
                  <a:tcPr marL="7620" marR="7620" marT="7620" marB="0" anchor="b"/>
                </a:tc>
              </a:tr>
            </a:tbl>
          </a:graphicData>
        </a:graphic>
      </p:graphicFrame>
    </p:spTree>
    <p:extLst>
      <p:ext uri="{BB962C8B-B14F-4D97-AF65-F5344CB8AC3E}">
        <p14:creationId xmlns:p14="http://schemas.microsoft.com/office/powerpoint/2010/main" val="873054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1237" y="245642"/>
            <a:ext cx="11097490" cy="1597518"/>
          </a:xfrm>
        </p:spPr>
        <p:txBody>
          <a:bodyPr>
            <a:normAutofit/>
          </a:bodyPr>
          <a:lstStyle/>
          <a:p>
            <a:pPr algn="ctr"/>
            <a:r>
              <a:rPr lang="en-US" dirty="0"/>
              <a:t>Data/Lab </a:t>
            </a:r>
            <a:r>
              <a:rPr lang="en-US" dirty="0" smtClean="0"/>
              <a:t>Results/Simulations/Schematics:</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018" y="1044401"/>
            <a:ext cx="10058400" cy="5480819"/>
          </a:xfrm>
          <a:prstGeom prst="rect">
            <a:avLst/>
          </a:prstGeom>
        </p:spPr>
      </p:pic>
    </p:spTree>
    <p:extLst>
      <p:ext uri="{BB962C8B-B14F-4D97-AF65-F5344CB8AC3E}">
        <p14:creationId xmlns:p14="http://schemas.microsoft.com/office/powerpoint/2010/main" val="3945164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Troubleshooting:</a:t>
            </a:r>
            <a:endParaRPr lang="en-US" dirty="0"/>
          </a:p>
        </p:txBody>
      </p:sp>
      <p:sp>
        <p:nvSpPr>
          <p:cNvPr id="3" name="Content Placeholder 2"/>
          <p:cNvSpPr>
            <a:spLocks noGrp="1"/>
          </p:cNvSpPr>
          <p:nvPr>
            <p:ph idx="1"/>
          </p:nvPr>
        </p:nvSpPr>
        <p:spPr>
          <a:xfrm>
            <a:off x="845127" y="1828801"/>
            <a:ext cx="10515600" cy="3204518"/>
          </a:xfrm>
          <a:solidFill>
            <a:schemeClr val="accent6">
              <a:lumMod val="20000"/>
              <a:lumOff val="80000"/>
            </a:schemeClr>
          </a:solidFill>
        </p:spPr>
        <p:txBody>
          <a:bodyPr/>
          <a:lstStyle/>
          <a:p>
            <a:pPr lvl="1"/>
            <a:r>
              <a:rPr lang="en-US" dirty="0" smtClean="0"/>
              <a:t> the 74185 parts on the assembly were older IC’s which didn’t exist in the </a:t>
            </a:r>
            <a:r>
              <a:rPr lang="en-US" dirty="0" err="1" smtClean="0"/>
              <a:t>Multisim</a:t>
            </a:r>
            <a:r>
              <a:rPr lang="en-US" dirty="0" smtClean="0"/>
              <a:t> 13.0 program. So the part’s datasheet was researched and the function table was analyzed. Using the </a:t>
            </a:r>
            <a:r>
              <a:rPr lang="en-US" i="1" dirty="0"/>
              <a:t>C</a:t>
            </a:r>
            <a:r>
              <a:rPr lang="en-US" i="1" dirty="0" smtClean="0"/>
              <a:t>omponent Wizard</a:t>
            </a:r>
            <a:r>
              <a:rPr lang="en-US" dirty="0" smtClean="0"/>
              <a:t> function in </a:t>
            </a:r>
            <a:r>
              <a:rPr lang="en-US" dirty="0" err="1"/>
              <a:t>M</a:t>
            </a:r>
            <a:r>
              <a:rPr lang="en-US" dirty="0" err="1" smtClean="0"/>
              <a:t>ultisim</a:t>
            </a:r>
            <a:r>
              <a:rPr lang="en-US" dirty="0" smtClean="0"/>
              <a:t> the input and output pins of the chip were defined to match the 74185 function table. The function table itself was also inserted into the new 74185 model. The part was saved to the user database. </a:t>
            </a:r>
            <a:endParaRPr lang="en-US" dirty="0"/>
          </a:p>
        </p:txBody>
      </p:sp>
    </p:spTree>
    <p:extLst>
      <p:ext uri="{BB962C8B-B14F-4D97-AF65-F5344CB8AC3E}">
        <p14:creationId xmlns:p14="http://schemas.microsoft.com/office/powerpoint/2010/main" val="2299175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5354595" cy="707886"/>
          </a:xfrm>
          <a:prstGeom prst="rect">
            <a:avLst/>
          </a:prstGeom>
          <a:solidFill>
            <a:schemeClr val="accent6">
              <a:lumMod val="20000"/>
              <a:lumOff val="80000"/>
            </a:schemeClr>
          </a:solidFill>
        </p:spPr>
        <p:txBody>
          <a:bodyPr wrap="square" rtlCol="0">
            <a:spAutoFit/>
          </a:bodyPr>
          <a:lstStyle/>
          <a:p>
            <a:pPr algn="ctr"/>
            <a:r>
              <a:rPr lang="en-US" sz="4000" dirty="0" smtClean="0">
                <a:solidFill>
                  <a:prstClr val="black"/>
                </a:solidFill>
              </a:rPr>
              <a:t>74185 Model</a:t>
            </a:r>
            <a:endParaRPr lang="en-US" sz="4000"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178" y="2259354"/>
            <a:ext cx="5629275" cy="4448175"/>
          </a:xfrm>
          <a:prstGeom prst="rect">
            <a:avLst/>
          </a:prstGeom>
        </p:spPr>
      </p:pic>
      <p:sp>
        <p:nvSpPr>
          <p:cNvPr id="5" name="TextBox 4"/>
          <p:cNvSpPr txBox="1"/>
          <p:nvPr/>
        </p:nvSpPr>
        <p:spPr>
          <a:xfrm>
            <a:off x="2677297" y="1037231"/>
            <a:ext cx="6467458" cy="923330"/>
          </a:xfrm>
          <a:prstGeom prst="rect">
            <a:avLst/>
          </a:prstGeom>
          <a:solidFill>
            <a:schemeClr val="accent6">
              <a:lumMod val="20000"/>
              <a:lumOff val="80000"/>
            </a:schemeClr>
          </a:solidFill>
        </p:spPr>
        <p:txBody>
          <a:bodyPr wrap="square" rtlCol="0">
            <a:spAutoFit/>
          </a:bodyPr>
          <a:lstStyle/>
          <a:p>
            <a:r>
              <a:rPr lang="en-US" dirty="0" smtClean="0"/>
              <a:t>Inserting the data sheet function table into the </a:t>
            </a:r>
            <a:r>
              <a:rPr lang="en-US" i="1" dirty="0" smtClean="0"/>
              <a:t>Component Wizard</a:t>
            </a:r>
            <a:r>
              <a:rPr lang="en-US" dirty="0" smtClean="0"/>
              <a:t> to create the 74185 model. The text had to be formatted correctly to properly define inputs and outputs of the new chip in </a:t>
            </a:r>
            <a:r>
              <a:rPr lang="en-US" dirty="0" err="1" smtClean="0"/>
              <a:t>Multisim</a:t>
            </a:r>
            <a:r>
              <a:rPr lang="en-US" dirty="0" smtClean="0"/>
              <a:t>.</a:t>
            </a:r>
            <a:endParaRPr lang="en-US" dirty="0"/>
          </a:p>
        </p:txBody>
      </p:sp>
    </p:spTree>
    <p:extLst>
      <p:ext uri="{BB962C8B-B14F-4D97-AF65-F5344CB8AC3E}">
        <p14:creationId xmlns:p14="http://schemas.microsoft.com/office/powerpoint/2010/main" val="3143815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5354595" cy="707886"/>
          </a:xfrm>
          <a:prstGeom prst="rect">
            <a:avLst/>
          </a:prstGeom>
          <a:solidFill>
            <a:schemeClr val="accent6">
              <a:lumMod val="20000"/>
              <a:lumOff val="80000"/>
            </a:schemeClr>
          </a:solidFill>
        </p:spPr>
        <p:txBody>
          <a:bodyPr wrap="square" rtlCol="0">
            <a:spAutoFit/>
          </a:bodyPr>
          <a:lstStyle/>
          <a:p>
            <a:pPr algn="ctr"/>
            <a:r>
              <a:rPr lang="en-US" sz="4000" dirty="0" smtClean="0">
                <a:solidFill>
                  <a:prstClr val="black"/>
                </a:solidFill>
              </a:rPr>
              <a:t>74185 Model</a:t>
            </a:r>
            <a:endParaRPr lang="en-US" sz="4000"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629" y="1571320"/>
            <a:ext cx="6684504" cy="5049795"/>
          </a:xfrm>
          <a:prstGeom prst="rect">
            <a:avLst/>
          </a:prstGeom>
        </p:spPr>
      </p:pic>
      <p:sp>
        <p:nvSpPr>
          <p:cNvPr id="5" name="TextBox 4"/>
          <p:cNvSpPr txBox="1"/>
          <p:nvPr/>
        </p:nvSpPr>
        <p:spPr>
          <a:xfrm>
            <a:off x="2870629" y="1201988"/>
            <a:ext cx="6684504" cy="369332"/>
          </a:xfrm>
          <a:prstGeom prst="rect">
            <a:avLst/>
          </a:prstGeom>
          <a:solidFill>
            <a:schemeClr val="accent6">
              <a:lumMod val="20000"/>
              <a:lumOff val="80000"/>
            </a:schemeClr>
          </a:solidFill>
        </p:spPr>
        <p:txBody>
          <a:bodyPr wrap="square" rtlCol="0">
            <a:spAutoFit/>
          </a:bodyPr>
          <a:lstStyle/>
          <a:p>
            <a:pPr algn="ctr"/>
            <a:r>
              <a:rPr lang="en-US" dirty="0" smtClean="0"/>
              <a:t>The Input and output pins being defined for the new 74185 model.</a:t>
            </a:r>
            <a:endParaRPr lang="en-US" dirty="0"/>
          </a:p>
        </p:txBody>
      </p:sp>
    </p:spTree>
    <p:extLst>
      <p:ext uri="{BB962C8B-B14F-4D97-AF65-F5344CB8AC3E}">
        <p14:creationId xmlns:p14="http://schemas.microsoft.com/office/powerpoint/2010/main" val="3941452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5354595" cy="707886"/>
          </a:xfrm>
          <a:prstGeom prst="rect">
            <a:avLst/>
          </a:prstGeom>
          <a:solidFill>
            <a:schemeClr val="accent6">
              <a:lumMod val="20000"/>
              <a:lumOff val="80000"/>
            </a:schemeClr>
          </a:solidFill>
        </p:spPr>
        <p:txBody>
          <a:bodyPr wrap="square" rtlCol="0">
            <a:spAutoFit/>
          </a:bodyPr>
          <a:lstStyle/>
          <a:p>
            <a:pPr algn="ctr"/>
            <a:r>
              <a:rPr lang="en-US" sz="4000" dirty="0" smtClean="0"/>
              <a:t>74185 Model</a:t>
            </a:r>
            <a:endParaRPr lang="en-US" sz="4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423" t="1594"/>
          <a:stretch/>
        </p:blipFill>
        <p:spPr>
          <a:xfrm>
            <a:off x="1268626" y="848498"/>
            <a:ext cx="9613557" cy="5017460"/>
          </a:xfrm>
          <a:prstGeom prst="rect">
            <a:avLst/>
          </a:prstGeom>
        </p:spPr>
      </p:pic>
    </p:spTree>
    <p:extLst>
      <p:ext uri="{BB962C8B-B14F-4D97-AF65-F5344CB8AC3E}">
        <p14:creationId xmlns:p14="http://schemas.microsoft.com/office/powerpoint/2010/main" val="1736573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a:xfrm>
            <a:off x="845127" y="1828800"/>
            <a:ext cx="10515600" cy="2743199"/>
          </a:xfrm>
          <a:solidFill>
            <a:schemeClr val="accent6">
              <a:lumMod val="20000"/>
              <a:lumOff val="80000"/>
            </a:schemeClr>
          </a:solidFill>
        </p:spPr>
        <p:txBody>
          <a:bodyPr>
            <a:normAutofit/>
          </a:bodyPr>
          <a:lstStyle/>
          <a:p>
            <a:r>
              <a:rPr lang="en-US" dirty="0" smtClean="0"/>
              <a:t>The Final Schematic was not entirely finished due to an oversight and other assignments taking priority.</a:t>
            </a:r>
          </a:p>
          <a:p>
            <a:r>
              <a:rPr lang="en-US" dirty="0" smtClean="0"/>
              <a:t>However team 3 did manage to create a partial simulation file demonstrating how their assigned parts connected to others in the circuit.</a:t>
            </a:r>
            <a:endParaRPr lang="en-US" dirty="0"/>
          </a:p>
        </p:txBody>
      </p:sp>
    </p:spTree>
    <p:extLst>
      <p:ext uri="{BB962C8B-B14F-4D97-AF65-F5344CB8AC3E}">
        <p14:creationId xmlns:p14="http://schemas.microsoft.com/office/powerpoint/2010/main" val="1425360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Data Sheets:</a:t>
            </a:r>
            <a:br>
              <a:rPr lang="en-US" dirty="0" smtClean="0"/>
            </a:br>
            <a:endParaRPr lang="en-US" dirty="0"/>
          </a:p>
        </p:txBody>
      </p:sp>
      <p:pic>
        <p:nvPicPr>
          <p:cNvPr id="3" name="Picture 2">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767" y="2023766"/>
            <a:ext cx="2273646" cy="2703627"/>
          </a:xfrm>
          <a:prstGeom prst="rect">
            <a:avLst/>
          </a:prstGeom>
        </p:spPr>
      </p:pic>
      <p:pic>
        <p:nvPicPr>
          <p:cNvPr id="4" name="Picture 3">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8676" y="2023767"/>
            <a:ext cx="2273644" cy="2703626"/>
          </a:xfrm>
          <a:prstGeom prst="rect">
            <a:avLst/>
          </a:prstGeom>
        </p:spPr>
      </p:pic>
      <p:sp>
        <p:nvSpPr>
          <p:cNvPr id="5" name="TextBox 4"/>
          <p:cNvSpPr txBox="1"/>
          <p:nvPr/>
        </p:nvSpPr>
        <p:spPr>
          <a:xfrm>
            <a:off x="909708" y="1691322"/>
            <a:ext cx="769763" cy="369332"/>
          </a:xfrm>
          <a:prstGeom prst="rect">
            <a:avLst/>
          </a:prstGeom>
          <a:noFill/>
        </p:spPr>
        <p:txBody>
          <a:bodyPr wrap="none" rtlCol="0">
            <a:spAutoFit/>
          </a:bodyPr>
          <a:lstStyle/>
          <a:p>
            <a:pPr algn="ctr"/>
            <a:r>
              <a:rPr lang="en-US" dirty="0" smtClean="0"/>
              <a:t>74185</a:t>
            </a:r>
            <a:endParaRPr lang="en-US" dirty="0"/>
          </a:p>
        </p:txBody>
      </p:sp>
      <p:sp>
        <p:nvSpPr>
          <p:cNvPr id="6" name="TextBox 5"/>
          <p:cNvSpPr txBox="1"/>
          <p:nvPr/>
        </p:nvSpPr>
        <p:spPr>
          <a:xfrm>
            <a:off x="3267335" y="1691322"/>
            <a:ext cx="856325" cy="369332"/>
          </a:xfrm>
          <a:prstGeom prst="rect">
            <a:avLst/>
          </a:prstGeom>
          <a:noFill/>
        </p:spPr>
        <p:txBody>
          <a:bodyPr wrap="none" rtlCol="0">
            <a:spAutoFit/>
          </a:bodyPr>
          <a:lstStyle/>
          <a:p>
            <a:pPr algn="ctr"/>
            <a:r>
              <a:rPr lang="en-US" dirty="0" smtClean="0"/>
              <a:t>74LS00</a:t>
            </a:r>
            <a:endParaRPr lang="en-US" dirty="0"/>
          </a:p>
        </p:txBody>
      </p:sp>
      <p:pic>
        <p:nvPicPr>
          <p:cNvPr id="7" name="Picture 6">
            <a:hlinkClick r:id="rId6" action="ppaction://hlinkfile"/>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9582" y="2023767"/>
            <a:ext cx="2273644" cy="2706048"/>
          </a:xfrm>
          <a:prstGeom prst="rect">
            <a:avLst/>
          </a:prstGeom>
        </p:spPr>
      </p:pic>
      <p:sp>
        <p:nvSpPr>
          <p:cNvPr id="8" name="TextBox 7"/>
          <p:cNvSpPr txBox="1"/>
          <p:nvPr/>
        </p:nvSpPr>
        <p:spPr>
          <a:xfrm>
            <a:off x="5656858" y="1693744"/>
            <a:ext cx="856325" cy="369332"/>
          </a:xfrm>
          <a:prstGeom prst="rect">
            <a:avLst/>
          </a:prstGeom>
          <a:noFill/>
        </p:spPr>
        <p:txBody>
          <a:bodyPr wrap="none" rtlCol="0">
            <a:spAutoFit/>
          </a:bodyPr>
          <a:lstStyle/>
          <a:p>
            <a:pPr algn="ctr"/>
            <a:r>
              <a:rPr lang="en-US" dirty="0" smtClean="0"/>
              <a:t>74LS04</a:t>
            </a:r>
          </a:p>
        </p:txBody>
      </p:sp>
      <p:pic>
        <p:nvPicPr>
          <p:cNvPr id="9" name="Picture 8">
            <a:hlinkClick r:id="rId8" action="ppaction://hlinkfile"/>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49104" y="2023767"/>
            <a:ext cx="2273644" cy="2706048"/>
          </a:xfrm>
          <a:prstGeom prst="rect">
            <a:avLst/>
          </a:prstGeom>
        </p:spPr>
      </p:pic>
      <p:sp>
        <p:nvSpPr>
          <p:cNvPr id="10" name="TextBox 9"/>
          <p:cNvSpPr txBox="1"/>
          <p:nvPr/>
        </p:nvSpPr>
        <p:spPr>
          <a:xfrm>
            <a:off x="8002621" y="1696724"/>
            <a:ext cx="973343" cy="369332"/>
          </a:xfrm>
          <a:prstGeom prst="rect">
            <a:avLst/>
          </a:prstGeom>
          <a:noFill/>
        </p:spPr>
        <p:txBody>
          <a:bodyPr wrap="none" rtlCol="0">
            <a:spAutoFit/>
          </a:bodyPr>
          <a:lstStyle/>
          <a:p>
            <a:pPr algn="ctr"/>
            <a:r>
              <a:rPr lang="en-US" dirty="0" smtClean="0"/>
              <a:t>74LS283</a:t>
            </a:r>
          </a:p>
        </p:txBody>
      </p:sp>
      <p:pic>
        <p:nvPicPr>
          <p:cNvPr id="11" name="Picture 10">
            <a:hlinkClick r:id="rId10" action="ppaction://hlinkfile"/>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45359" y="2023767"/>
            <a:ext cx="2273646" cy="2706048"/>
          </a:xfrm>
          <a:prstGeom prst="rect">
            <a:avLst/>
          </a:prstGeom>
        </p:spPr>
      </p:pic>
      <p:sp>
        <p:nvSpPr>
          <p:cNvPr id="12" name="TextBox 11"/>
          <p:cNvSpPr txBox="1"/>
          <p:nvPr/>
        </p:nvSpPr>
        <p:spPr>
          <a:xfrm>
            <a:off x="10454018" y="1696843"/>
            <a:ext cx="856325" cy="369332"/>
          </a:xfrm>
          <a:prstGeom prst="rect">
            <a:avLst/>
          </a:prstGeom>
          <a:noFill/>
        </p:spPr>
        <p:txBody>
          <a:bodyPr wrap="none" rtlCol="0">
            <a:spAutoFit/>
          </a:bodyPr>
          <a:lstStyle/>
          <a:p>
            <a:pPr algn="ctr"/>
            <a:r>
              <a:rPr lang="en-US" dirty="0" smtClean="0"/>
              <a:t>74LS10</a:t>
            </a:r>
          </a:p>
        </p:txBody>
      </p:sp>
    </p:spTree>
    <p:extLst>
      <p:ext uri="{BB962C8B-B14F-4D97-AF65-F5344CB8AC3E}">
        <p14:creationId xmlns:p14="http://schemas.microsoft.com/office/powerpoint/2010/main" val="2490413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TM02892315[[fn=Wisp]]</Template>
  <TotalTime>299</TotalTime>
  <Words>297</Words>
  <Application>Microsoft Office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9</vt:i4>
      </vt:variant>
    </vt:vector>
  </HeadingPairs>
  <TitlesOfParts>
    <vt:vector size="16" baseType="lpstr">
      <vt:lpstr>Calibri</vt:lpstr>
      <vt:lpstr>Calibri Light</vt:lpstr>
      <vt:lpstr>Wingdings 2</vt:lpstr>
      <vt:lpstr>HDOfficeLightV0</vt:lpstr>
      <vt:lpstr>1_HDOfficeLightV0</vt:lpstr>
      <vt:lpstr>2_HDOfficeLightV0</vt:lpstr>
      <vt:lpstr>3_HDOfficeLightV0</vt:lpstr>
      <vt:lpstr>Lab FF – Lou’s Design</vt:lpstr>
      <vt:lpstr>Objectives:</vt:lpstr>
      <vt:lpstr>Data/Lab Results/Simulations/Schematics: </vt:lpstr>
      <vt:lpstr>Troubleshooting:</vt:lpstr>
      <vt:lpstr>PowerPoint Presentation</vt:lpstr>
      <vt:lpstr>PowerPoint Presentation</vt:lpstr>
      <vt:lpstr>PowerPoint Presentation</vt:lpstr>
      <vt:lpstr>Conclusion:</vt:lpstr>
      <vt:lpstr>Data Sheets: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X</dc:title>
  <dc:creator>Dakota H Johnson</dc:creator>
  <cp:lastModifiedBy>Dakota H Johnson</cp:lastModifiedBy>
  <cp:revision>42</cp:revision>
  <dcterms:created xsi:type="dcterms:W3CDTF">2015-01-21T16:59:32Z</dcterms:created>
  <dcterms:modified xsi:type="dcterms:W3CDTF">2015-05-06T14:35:47Z</dcterms:modified>
</cp:coreProperties>
</file>