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85" r:id="rId2"/>
    <p:sldMasterId id="2147483880" r:id="rId3"/>
    <p:sldMasterId id="2147483904" r:id="rId4"/>
  </p:sldMasterIdLst>
  <p:sldIdLst>
    <p:sldId id="256" r:id="rId5"/>
    <p:sldId id="257" r:id="rId6"/>
    <p:sldId id="259" r:id="rId7"/>
    <p:sldId id="266" r:id="rId8"/>
    <p:sldId id="263"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75881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67503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770918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93868449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851384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17185075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9712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48910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0247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28355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4844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47113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401014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814584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421651648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14861395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830216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45188175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373389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63680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1517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21816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688713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700029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40431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148705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09901849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87332072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273517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95E2E-22F7-4556-8D58-79DFC6FA0AE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43381409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529923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86573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591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395E2E-22F7-4556-8D58-79DFC6FA0AEE}"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1851388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545889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3594529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653627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395E2E-22F7-4556-8D58-79DFC6FA0AE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688029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95E2E-22F7-4556-8D58-79DFC6FA0AEE}"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62028806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95E2E-22F7-4556-8D58-79DFC6FA0AEE}" type="datetimeFigureOut">
              <a:rPr lang="en-US" smtClean="0"/>
              <a:pPr/>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D1648-8006-432F-82BD-6DE0F74D5FB1}"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5581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395E2E-22F7-4556-8D58-79DFC6FA0AEE}" type="datetimeFigureOut">
              <a:rPr lang="en-US" smtClean="0"/>
              <a:pPr/>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D1648-8006-432F-82BD-6DE0F74D5FB1}"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159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95E2E-22F7-4556-8D58-79DFC6FA0AEE}" type="datetimeFigureOut">
              <a:rPr lang="en-US" smtClean="0"/>
              <a:pPr/>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53420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396637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95E2E-22F7-4556-8D58-79DFC6FA0AEE}"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D1648-8006-432F-82BD-6DE0F74D5FB1}" type="slidenum">
              <a:rPr lang="en-US" smtClean="0"/>
              <a:pPr/>
              <a:t>‹#›</a:t>
            </a:fld>
            <a:endParaRPr lang="en-US"/>
          </a:p>
        </p:txBody>
      </p:sp>
    </p:spTree>
    <p:extLst>
      <p:ext uri="{BB962C8B-B14F-4D97-AF65-F5344CB8AC3E}">
        <p14:creationId xmlns:p14="http://schemas.microsoft.com/office/powerpoint/2010/main" val="203678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4/24/2015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6505826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4/24/2015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315101376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4/24/2015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43856989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DE395E2E-22F7-4556-8D58-79DFC6FA0AEE}" type="datetimeFigureOut">
              <a:rPr lang="en-US" smtClean="0"/>
              <a:pPr/>
              <a:t>4/24/2015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40D1648-8006-432F-82BD-6DE0F74D5FB1}" type="slidenum">
              <a:rPr lang="en-US" smtClean="0"/>
              <a:pPr/>
              <a:t>‹#›</a:t>
            </a:fld>
            <a:endParaRPr lang="en-US"/>
          </a:p>
        </p:txBody>
      </p:sp>
    </p:spTree>
    <p:extLst>
      <p:ext uri="{BB962C8B-B14F-4D97-AF65-F5344CB8AC3E}">
        <p14:creationId xmlns:p14="http://schemas.microsoft.com/office/powerpoint/2010/main" val="1416063972"/>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Data%20sheets/74ls73.pdf"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Lab </a:t>
            </a:r>
            <a:r>
              <a:rPr lang="en-US" dirty="0"/>
              <a:t>5</a:t>
            </a:r>
          </a:p>
        </p:txBody>
      </p:sp>
      <p:sp>
        <p:nvSpPr>
          <p:cNvPr id="3" name="Subtitle 2"/>
          <p:cNvSpPr>
            <a:spLocks noGrp="1"/>
          </p:cNvSpPr>
          <p:nvPr>
            <p:ph type="subTitle" idx="1"/>
          </p:nvPr>
        </p:nvSpPr>
        <p:spPr/>
        <p:txBody>
          <a:bodyPr>
            <a:normAutofit fontScale="55000" lnSpcReduction="20000"/>
          </a:bodyPr>
          <a:lstStyle/>
          <a:p>
            <a:r>
              <a:rPr lang="en-US" dirty="0" smtClean="0"/>
              <a:t>By: Dakota Johnson</a:t>
            </a:r>
          </a:p>
          <a:p>
            <a:r>
              <a:rPr lang="en-US" dirty="0" smtClean="0"/>
              <a:t>Lab Partner: Josiah Abel</a:t>
            </a:r>
          </a:p>
          <a:p>
            <a:r>
              <a:rPr lang="en-US" dirty="0" smtClean="0"/>
              <a:t>Instructor: Andy Bell</a:t>
            </a:r>
          </a:p>
          <a:p>
            <a:r>
              <a:rPr lang="en-US" dirty="0" smtClean="0"/>
              <a:t>Bench Number:  6</a:t>
            </a:r>
          </a:p>
          <a:p>
            <a:r>
              <a:rPr lang="en-US" dirty="0" smtClean="0"/>
              <a:t>Class: EECT 122-20C</a:t>
            </a:r>
          </a:p>
          <a:p>
            <a:r>
              <a:rPr lang="en-US" dirty="0" smtClean="0"/>
              <a:t>Date: 2/11/2015</a:t>
            </a:r>
            <a:endParaRPr lang="en-US" dirty="0"/>
          </a:p>
        </p:txBody>
      </p:sp>
      <p:sp>
        <p:nvSpPr>
          <p:cNvPr id="4" name="L-Shape 3"/>
          <p:cNvSpPr/>
          <p:nvPr/>
        </p:nvSpPr>
        <p:spPr>
          <a:xfrm>
            <a:off x="0" y="6331527"/>
            <a:ext cx="4368800" cy="52647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7823200" y="0"/>
            <a:ext cx="4368800" cy="526473"/>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393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7109"/>
            <a:ext cx="10515600" cy="1325563"/>
          </a:xfrm>
        </p:spPr>
        <p:txBody>
          <a:bodyPr/>
          <a:lstStyle/>
          <a:p>
            <a:pPr algn="ctr"/>
            <a:r>
              <a:rPr lang="en-US" dirty="0" smtClean="0"/>
              <a:t>Objectives:</a:t>
            </a:r>
            <a:endParaRPr lang="en-US" dirty="0"/>
          </a:p>
        </p:txBody>
      </p:sp>
      <p:sp>
        <p:nvSpPr>
          <p:cNvPr id="3" name="Content Placeholder 2"/>
          <p:cNvSpPr>
            <a:spLocks noGrp="1"/>
          </p:cNvSpPr>
          <p:nvPr>
            <p:ph idx="1"/>
          </p:nvPr>
        </p:nvSpPr>
        <p:spPr>
          <a:xfrm>
            <a:off x="838200" y="1299439"/>
            <a:ext cx="10515600" cy="619977"/>
          </a:xfrm>
          <a:solidFill>
            <a:schemeClr val="accent6">
              <a:lumMod val="20000"/>
              <a:lumOff val="80000"/>
            </a:schemeClr>
          </a:solidFill>
        </p:spPr>
        <p:txBody>
          <a:bodyPr>
            <a:normAutofit/>
          </a:bodyPr>
          <a:lstStyle/>
          <a:p>
            <a:r>
              <a:rPr lang="en-US" dirty="0" smtClean="0"/>
              <a:t>To test all of the states of a JK flip-flop circuit.</a:t>
            </a:r>
            <a:endParaRPr lang="en-US" dirty="0"/>
          </a:p>
        </p:txBody>
      </p:sp>
      <p:sp>
        <p:nvSpPr>
          <p:cNvPr id="4" name="Title 1"/>
          <p:cNvSpPr txBox="1">
            <a:spLocks/>
          </p:cNvSpPr>
          <p:nvPr/>
        </p:nvSpPr>
        <p:spPr>
          <a:xfrm>
            <a:off x="921589" y="2863926"/>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Equipment and Parts: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4131375208"/>
              </p:ext>
            </p:extLst>
          </p:nvPr>
        </p:nvGraphicFramePr>
        <p:xfrm>
          <a:off x="3830080" y="4029440"/>
          <a:ext cx="4775200" cy="971550"/>
        </p:xfrm>
        <a:graphic>
          <a:graphicData uri="http://schemas.openxmlformats.org/drawingml/2006/table">
            <a:tbl>
              <a:tblPr/>
              <a:tblGrid>
                <a:gridCol w="2501900"/>
                <a:gridCol w="1320800"/>
                <a:gridCol w="952500"/>
              </a:tblGrid>
              <a:tr h="200025">
                <a:tc>
                  <a:txBody>
                    <a:bodyPr/>
                    <a:lstStyle/>
                    <a:p>
                      <a:pPr algn="l" rtl="0" fontAlgn="b"/>
                      <a:r>
                        <a:rPr lang="en-US" sz="1100" b="0" i="0" u="none" strike="noStrike" dirty="0">
                          <a:solidFill>
                            <a:srgbClr val="000000"/>
                          </a:solidFill>
                          <a:effectLst/>
                          <a:latin typeface="Calibri" panose="020F0502020204030204" pitchFamily="34" charset="0"/>
                        </a:rPr>
                        <a:t>Equipment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rtl="0" fontAlgn="b"/>
                      <a:r>
                        <a:rPr lang="en-US" sz="1100" b="0" i="0" u="none" strike="noStrike">
                          <a:solidFill>
                            <a:srgbClr val="000000"/>
                          </a:solidFill>
                          <a:effectLst/>
                          <a:latin typeface="Calibri" panose="020F0502020204030204" pitchFamily="34" charset="0"/>
                        </a:rPr>
                        <a:t>Model/Part Number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rtl="0" fontAlgn="b"/>
                      <a:r>
                        <a:rPr lang="en-US" sz="1100" b="0" i="0" u="none" strike="noStrike">
                          <a:solidFill>
                            <a:srgbClr val="000000"/>
                          </a:solidFill>
                          <a:effectLst/>
                          <a:latin typeface="Calibri" panose="020F0502020204030204" pitchFamily="34" charset="0"/>
                        </a:rPr>
                        <a:t>Serial Number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r>
              <a:tr h="190500">
                <a:tc>
                  <a:txBody>
                    <a:bodyPr/>
                    <a:lstStyle/>
                    <a:p>
                      <a:pPr algn="l" rtl="0" fontAlgn="b"/>
                      <a:r>
                        <a:rPr lang="en-US" sz="1100" b="0" i="0" u="none" strike="noStrike">
                          <a:solidFill>
                            <a:srgbClr val="000000"/>
                          </a:solidFill>
                          <a:effectLst/>
                          <a:latin typeface="Calibri" panose="020F0502020204030204" pitchFamily="34" charset="0"/>
                        </a:rPr>
                        <a:t>NI Elvis II+</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19857OA-02L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100" b="0" i="0" u="none" strike="noStrike">
                          <a:solidFill>
                            <a:srgbClr val="000000"/>
                          </a:solidFill>
                          <a:effectLst/>
                          <a:latin typeface="Calibri" panose="020F0502020204030204" pitchFamily="34" charset="0"/>
                        </a:rPr>
                        <a:t>1677D1E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effectLst/>
                          <a:latin typeface="Calibri" panose="020F0502020204030204" pitchFamily="34" charset="0"/>
                        </a:rPr>
                        <a:t>Digital Multimeter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GW INSTEK GDM-8245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CL860332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dirty="0">
                          <a:solidFill>
                            <a:srgbClr val="000000"/>
                          </a:solidFill>
                          <a:effectLst/>
                          <a:latin typeface="Calibri" panose="020F0502020204030204" pitchFamily="34" charset="0"/>
                        </a:rPr>
                        <a:t>Tektronix TDs 220 2-Channel </a:t>
                      </a:r>
                      <a:r>
                        <a:rPr lang="en-US" sz="1100" b="0" i="0" u="none" strike="noStrike" dirty="0" smtClean="0">
                          <a:solidFill>
                            <a:srgbClr val="000000"/>
                          </a:solidFill>
                          <a:effectLst/>
                          <a:latin typeface="Calibri" panose="020F0502020204030204" pitchFamily="34" charset="0"/>
                        </a:rPr>
                        <a:t>Oscilloscope</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TDS220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B083266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n-US" sz="1100" b="0" i="0" u="none" strike="noStrike">
                          <a:solidFill>
                            <a:srgbClr val="000000"/>
                          </a:solidFill>
                          <a:effectLst/>
                          <a:latin typeface="Calibri" panose="020F0502020204030204" pitchFamily="34" charset="0"/>
                        </a:rPr>
                        <a:t>Function Generator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GW INSTEK GFG -8210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C705245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33514895"/>
              </p:ext>
            </p:extLst>
          </p:nvPr>
        </p:nvGraphicFramePr>
        <p:xfrm>
          <a:off x="5189667" y="5265116"/>
          <a:ext cx="2006600" cy="971550"/>
        </p:xfrm>
        <a:graphic>
          <a:graphicData uri="http://schemas.openxmlformats.org/drawingml/2006/table">
            <a:tbl>
              <a:tblPr/>
              <a:tblGrid>
                <a:gridCol w="1333500"/>
                <a:gridCol w="673100"/>
              </a:tblGrid>
              <a:tr h="200025">
                <a:tc>
                  <a:txBody>
                    <a:bodyPr/>
                    <a:lstStyle/>
                    <a:p>
                      <a:pPr algn="l" rtl="0" fontAlgn="b"/>
                      <a:r>
                        <a:rPr lang="en-US" sz="1100" b="0" i="0" u="none" strike="noStrike" dirty="0">
                          <a:solidFill>
                            <a:srgbClr val="000000"/>
                          </a:solidFill>
                          <a:effectLst/>
                          <a:latin typeface="Calibri" panose="020F0502020204030204" pitchFamily="34" charset="0"/>
                        </a:rPr>
                        <a:t>Part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rtl="0" fontAlgn="b"/>
                      <a:r>
                        <a:rPr lang="en-US" sz="1100" b="0" i="0" u="none" strike="noStrike">
                          <a:solidFill>
                            <a:srgbClr val="000000"/>
                          </a:solidFill>
                          <a:effectLst/>
                          <a:latin typeface="Calibri" panose="020F0502020204030204" pitchFamily="34" charset="0"/>
                        </a:rPr>
                        <a:t>Amount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r>
              <a:tr h="190500">
                <a:tc>
                  <a:txBody>
                    <a:bodyPr/>
                    <a:lstStyle/>
                    <a:p>
                      <a:pPr algn="l" fontAlgn="b"/>
                      <a:r>
                        <a:rPr lang="en-US" sz="1100" b="0" i="0" u="none" strike="noStrike">
                          <a:solidFill>
                            <a:srgbClr val="000000"/>
                          </a:solidFill>
                          <a:effectLst/>
                          <a:latin typeface="Calibri" panose="020F0502020204030204" pitchFamily="34" charset="0"/>
                        </a:rPr>
                        <a:t>1k Resistors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effectLst/>
                          <a:latin typeface="Calibri" panose="020F0502020204030204" pitchFamily="34" charset="0"/>
                        </a:rPr>
                        <a:t>74LS73D Chip</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a:solidFill>
                            <a:srgbClr val="000000"/>
                          </a:solidFill>
                          <a:effectLst/>
                          <a:latin typeface="Calibri" panose="020F0502020204030204" pitchFamily="34" charset="0"/>
                        </a:rPr>
                        <a:t>8 input dip switch</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rtl="0" fontAlgn="b"/>
                      <a:r>
                        <a:rPr lang="en-US" sz="1100" b="0" i="0" u="none" strike="noStrike" dirty="0">
                          <a:solidFill>
                            <a:srgbClr val="000000"/>
                          </a:solidFill>
                          <a:effectLst/>
                          <a:latin typeface="Calibri" panose="020F0502020204030204" pitchFamily="34" charset="0"/>
                        </a:rPr>
                        <a:t>Miscellaneous Wires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73054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1237" y="245642"/>
            <a:ext cx="11097490" cy="1597518"/>
          </a:xfrm>
        </p:spPr>
        <p:txBody>
          <a:bodyPr>
            <a:normAutofit/>
          </a:bodyPr>
          <a:lstStyle/>
          <a:p>
            <a:pPr algn="ctr"/>
            <a:r>
              <a:rPr lang="en-US" dirty="0"/>
              <a:t>Data/Lab </a:t>
            </a:r>
            <a:r>
              <a:rPr lang="en-US" dirty="0" smtClean="0"/>
              <a:t>Results/Simulations/Schematics:</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8652" y="1448572"/>
            <a:ext cx="7848600" cy="27527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09" y="1760452"/>
            <a:ext cx="3041668" cy="2440845"/>
          </a:xfrm>
          <a:prstGeom prst="rect">
            <a:avLst/>
          </a:prstGeom>
        </p:spPr>
      </p:pic>
      <p:sp>
        <p:nvSpPr>
          <p:cNvPr id="5" name="TextBox 4"/>
          <p:cNvSpPr txBox="1"/>
          <p:nvPr/>
        </p:nvSpPr>
        <p:spPr>
          <a:xfrm>
            <a:off x="395509" y="4456184"/>
            <a:ext cx="11181743" cy="646331"/>
          </a:xfrm>
          <a:prstGeom prst="rect">
            <a:avLst/>
          </a:prstGeom>
          <a:solidFill>
            <a:schemeClr val="accent2">
              <a:lumMod val="20000"/>
              <a:lumOff val="80000"/>
            </a:schemeClr>
          </a:solidFill>
          <a:ln w="19050">
            <a:solidFill>
              <a:schemeClr val="tx1"/>
            </a:solidFill>
          </a:ln>
        </p:spPr>
        <p:txBody>
          <a:bodyPr wrap="square" rtlCol="0">
            <a:spAutoFit/>
          </a:bodyPr>
          <a:lstStyle/>
          <a:p>
            <a:pPr fontAlgn="b"/>
            <a:r>
              <a:rPr lang="en-US" dirty="0" smtClean="0">
                <a:solidFill>
                  <a:srgbClr val="000000"/>
                </a:solidFill>
                <a:latin typeface="Calibri" panose="020F0502020204030204" pitchFamily="34" charset="0"/>
              </a:rPr>
              <a:t>The simulation</a:t>
            </a:r>
            <a:r>
              <a:rPr lang="en-US" dirty="0" smtClean="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showing the clock on the top and the Q output on the </a:t>
            </a:r>
            <a:r>
              <a:rPr lang="en-US" dirty="0" smtClean="0">
                <a:solidFill>
                  <a:srgbClr val="000000"/>
                </a:solidFill>
                <a:latin typeface="Calibri" panose="020F0502020204030204" pitchFamily="34" charset="0"/>
              </a:rPr>
              <a:t>bottom switching from a high to a low. Demonstrates that the JK flip flop is triggered on the negative edge.</a:t>
            </a:r>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45164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4515" r="15690" b="24981"/>
          <a:stretch/>
        </p:blipFill>
        <p:spPr>
          <a:xfrm>
            <a:off x="6964135" y="502508"/>
            <a:ext cx="3616412" cy="4069492"/>
          </a:xfrm>
          <a:prstGeom prst="rect">
            <a:avLst/>
          </a:prstGeom>
        </p:spPr>
      </p:pic>
      <p:sp>
        <p:nvSpPr>
          <p:cNvPr id="3" name="TextBox 2"/>
          <p:cNvSpPr txBox="1"/>
          <p:nvPr/>
        </p:nvSpPr>
        <p:spPr>
          <a:xfrm>
            <a:off x="5897217" y="934215"/>
            <a:ext cx="873269" cy="369332"/>
          </a:xfrm>
          <a:prstGeom prst="rect">
            <a:avLst/>
          </a:prstGeom>
          <a:solidFill>
            <a:schemeClr val="accent2">
              <a:lumMod val="20000"/>
              <a:lumOff val="80000"/>
            </a:schemeClr>
          </a:solidFill>
          <a:ln w="15875">
            <a:solidFill>
              <a:schemeClr val="tx1"/>
            </a:solidFill>
          </a:ln>
        </p:spPr>
        <p:txBody>
          <a:bodyPr wrap="square" rtlCol="0">
            <a:spAutoFit/>
          </a:bodyPr>
          <a:lstStyle/>
          <a:p>
            <a:r>
              <a:rPr lang="en-US" dirty="0" smtClean="0"/>
              <a:t>74LS73</a:t>
            </a:r>
            <a:endParaRPr lang="en-US" dirty="0"/>
          </a:p>
        </p:txBody>
      </p:sp>
      <p:cxnSp>
        <p:nvCxnSpPr>
          <p:cNvPr id="4" name="Straight Arrow Connector 3"/>
          <p:cNvCxnSpPr>
            <a:stCxn id="3" idx="2"/>
          </p:cNvCxnSpPr>
          <p:nvPr/>
        </p:nvCxnSpPr>
        <p:spPr>
          <a:xfrm>
            <a:off x="6333852" y="1303547"/>
            <a:ext cx="2537283" cy="98141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rot="5151983">
            <a:off x="7861804" y="2941327"/>
            <a:ext cx="1137123" cy="3513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7" idx="3"/>
            <a:endCxn id="11" idx="3"/>
          </p:cNvCxnSpPr>
          <p:nvPr/>
        </p:nvCxnSpPr>
        <p:spPr>
          <a:xfrm flipH="1" flipV="1">
            <a:off x="6770486" y="2275326"/>
            <a:ext cx="1507003" cy="4496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22686" y="2090660"/>
            <a:ext cx="1447800" cy="369332"/>
          </a:xfrm>
          <a:prstGeom prst="rect">
            <a:avLst/>
          </a:prstGeom>
          <a:solidFill>
            <a:schemeClr val="accent2">
              <a:lumMod val="20000"/>
              <a:lumOff val="80000"/>
            </a:schemeClr>
          </a:solidFill>
          <a:ln w="19050">
            <a:solidFill>
              <a:schemeClr val="tx1"/>
            </a:solidFill>
          </a:ln>
        </p:spPr>
        <p:txBody>
          <a:bodyPr wrap="square" rtlCol="0">
            <a:spAutoFit/>
          </a:bodyPr>
          <a:lstStyle/>
          <a:p>
            <a:r>
              <a:rPr lang="en-US" dirty="0" smtClean="0"/>
              <a:t>1k Resistors</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2504685492"/>
              </p:ext>
            </p:extLst>
          </p:nvPr>
        </p:nvGraphicFramePr>
        <p:xfrm>
          <a:off x="2800535" y="4840971"/>
          <a:ext cx="6070600" cy="1343025"/>
        </p:xfrm>
        <a:graphic>
          <a:graphicData uri="http://schemas.openxmlformats.org/drawingml/2006/table">
            <a:tbl>
              <a:tblPr/>
              <a:tblGrid>
                <a:gridCol w="827809"/>
                <a:gridCol w="710457"/>
                <a:gridCol w="710457"/>
                <a:gridCol w="710457"/>
                <a:gridCol w="608963"/>
                <a:gridCol w="608963"/>
                <a:gridCol w="608963"/>
                <a:gridCol w="1284531"/>
              </a:tblGrid>
              <a:tr h="200025">
                <a:tc>
                  <a:txBody>
                    <a:bodyPr/>
                    <a:lstStyle/>
                    <a:p>
                      <a:pPr algn="ctr" fontAlgn="b"/>
                      <a:r>
                        <a:rPr lang="en-US" sz="1100" b="0" i="0" u="none" strike="noStrike" dirty="0">
                          <a:solidFill>
                            <a:srgbClr val="000000"/>
                          </a:solidFill>
                          <a:effectLst/>
                          <a:latin typeface="Calibri" panose="020F0502020204030204" pitchFamily="34" charset="0"/>
                        </a:rPr>
                        <a:t>Test Number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0" i="0" u="none" strike="noStrike">
                          <a:solidFill>
                            <a:srgbClr val="000000"/>
                          </a:solidFill>
                          <a:effectLst/>
                          <a:latin typeface="Calibri" panose="020F0502020204030204" pitchFamily="34" charset="0"/>
                        </a:rPr>
                        <a:t>Clear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0" i="0" u="none" strike="noStrike">
                          <a:solidFill>
                            <a:srgbClr val="000000"/>
                          </a:solidFill>
                          <a:effectLst/>
                          <a:latin typeface="Calibri" panose="020F050202020403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0" i="0" u="none" strike="noStrike">
                          <a:solidFill>
                            <a:srgbClr val="000000"/>
                          </a:solidFill>
                          <a:effectLst/>
                          <a:latin typeface="Calibri" panose="020F0502020204030204" pitchFamily="34" charset="0"/>
                        </a:rPr>
                        <a:t>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0" i="0" u="none" strike="noStrike">
                          <a:solidFill>
                            <a:srgbClr val="000000"/>
                          </a:solidFill>
                          <a:effectLst/>
                          <a:latin typeface="Calibri" panose="020F0502020204030204" pitchFamily="34" charset="0"/>
                        </a:rPr>
                        <a:t>Clock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0" i="0" u="none" strike="noStrike">
                          <a:solidFill>
                            <a:srgbClr val="000000"/>
                          </a:solidFill>
                          <a:effectLst/>
                          <a:latin typeface="Calibri" panose="020F0502020204030204" pitchFamily="34" charset="0"/>
                        </a:rPr>
                        <a:t>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0" i="0" u="none" strike="noStrike">
                          <a:solidFill>
                            <a:srgbClr val="000000"/>
                          </a:solidFill>
                          <a:effectLst/>
                          <a:latin typeface="Calibri" panose="020F0502020204030204" pitchFamily="34" charset="0"/>
                        </a:rPr>
                        <a:t>Q'</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100" b="0" i="0" u="none" strike="noStrike">
                          <a:solidFill>
                            <a:srgbClr val="000000"/>
                          </a:solidFill>
                          <a:effectLst/>
                          <a:latin typeface="Calibri" panose="020F0502020204030204" pitchFamily="34" charset="0"/>
                        </a:rPr>
                        <a:t>Notes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190500">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Logic 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Logic 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Logic 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Position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Volts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Volts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0.0872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0.0742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0.0776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0.0813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dirty="0">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Toggle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pSp>
        <p:nvGrpSpPr>
          <p:cNvPr id="16" name="Group 15"/>
          <p:cNvGrpSpPr/>
          <p:nvPr/>
        </p:nvGrpSpPr>
        <p:grpSpPr>
          <a:xfrm>
            <a:off x="5793465" y="5441049"/>
            <a:ext cx="506242" cy="708793"/>
            <a:chOff x="6079394" y="3941763"/>
            <a:chExt cx="506242" cy="708793"/>
          </a:xfrm>
        </p:grpSpPr>
        <p:grpSp>
          <p:nvGrpSpPr>
            <p:cNvPr id="17" name="Group 16"/>
            <p:cNvGrpSpPr/>
            <p:nvPr/>
          </p:nvGrpSpPr>
          <p:grpSpPr>
            <a:xfrm>
              <a:off x="6079394" y="4507681"/>
              <a:ext cx="495300" cy="142875"/>
              <a:chOff x="0" y="0"/>
              <a:chExt cx="495299" cy="142876"/>
            </a:xfrm>
          </p:grpSpPr>
          <p:cxnSp>
            <p:nvCxnSpPr>
              <p:cNvPr id="27" name="Elbow Connector 26"/>
              <p:cNvCxnSpPr/>
              <p:nvPr/>
            </p:nvCxnSpPr>
            <p:spPr>
              <a:xfrm>
                <a:off x="161924" y="1"/>
                <a:ext cx="333375" cy="14287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0800000" flipV="1">
                <a:off x="0" y="0"/>
                <a:ext cx="314325" cy="14287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6085443" y="4330483"/>
              <a:ext cx="495300" cy="142875"/>
              <a:chOff x="0" y="0"/>
              <a:chExt cx="495299" cy="142876"/>
            </a:xfrm>
          </p:grpSpPr>
          <p:cxnSp>
            <p:nvCxnSpPr>
              <p:cNvPr id="25" name="Elbow Connector 24"/>
              <p:cNvCxnSpPr/>
              <p:nvPr/>
            </p:nvCxnSpPr>
            <p:spPr>
              <a:xfrm>
                <a:off x="161924" y="1"/>
                <a:ext cx="333375" cy="14287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0" y="0"/>
                <a:ext cx="314325" cy="14287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083770" y="4118961"/>
              <a:ext cx="495300" cy="142875"/>
              <a:chOff x="0" y="0"/>
              <a:chExt cx="495299" cy="142876"/>
            </a:xfrm>
          </p:grpSpPr>
          <p:cxnSp>
            <p:nvCxnSpPr>
              <p:cNvPr id="23" name="Elbow Connector 22"/>
              <p:cNvCxnSpPr/>
              <p:nvPr/>
            </p:nvCxnSpPr>
            <p:spPr>
              <a:xfrm>
                <a:off x="161924" y="1"/>
                <a:ext cx="333375" cy="14287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0800000" flipV="1">
                <a:off x="0" y="0"/>
                <a:ext cx="314325" cy="14287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6090336" y="3941763"/>
              <a:ext cx="495300" cy="142875"/>
              <a:chOff x="0" y="0"/>
              <a:chExt cx="495299" cy="142876"/>
            </a:xfrm>
          </p:grpSpPr>
          <p:cxnSp>
            <p:nvCxnSpPr>
              <p:cNvPr id="21" name="Elbow Connector 20"/>
              <p:cNvCxnSpPr/>
              <p:nvPr/>
            </p:nvCxnSpPr>
            <p:spPr>
              <a:xfrm>
                <a:off x="161924" y="1"/>
                <a:ext cx="333375" cy="14287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0800000" flipV="1">
                <a:off x="0" y="0"/>
                <a:ext cx="314325" cy="14287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l="37709" t="32553" r="34030" b="38258"/>
          <a:stretch/>
        </p:blipFill>
        <p:spPr>
          <a:xfrm>
            <a:off x="1333483" y="696300"/>
            <a:ext cx="2629752" cy="2028666"/>
          </a:xfrm>
          <a:prstGeom prst="rect">
            <a:avLst/>
          </a:prstGeom>
        </p:spPr>
      </p:pic>
      <p:sp>
        <p:nvSpPr>
          <p:cNvPr id="32" name="TextBox 31"/>
          <p:cNvSpPr txBox="1"/>
          <p:nvPr/>
        </p:nvSpPr>
        <p:spPr>
          <a:xfrm>
            <a:off x="1273789" y="2773415"/>
            <a:ext cx="3026362" cy="923330"/>
          </a:xfrm>
          <a:prstGeom prst="rect">
            <a:avLst/>
          </a:prstGeom>
          <a:solidFill>
            <a:schemeClr val="accent2">
              <a:lumMod val="20000"/>
              <a:lumOff val="80000"/>
            </a:schemeClr>
          </a:solidFill>
          <a:ln w="19050">
            <a:solidFill>
              <a:schemeClr val="tx1"/>
            </a:solidFill>
          </a:ln>
        </p:spPr>
        <p:txBody>
          <a:bodyPr wrap="square" rtlCol="0">
            <a:spAutoFit/>
          </a:bodyPr>
          <a:lstStyle/>
          <a:p>
            <a:pPr fontAlgn="b"/>
            <a:r>
              <a:rPr lang="en-US" dirty="0" smtClean="0">
                <a:solidFill>
                  <a:srgbClr val="000000"/>
                </a:solidFill>
                <a:latin typeface="Calibri" panose="020F0502020204030204" pitchFamily="34" charset="0"/>
              </a:rPr>
              <a:t>An Oscilloscope showing the clock on the top and the Q output on the bottom.</a:t>
            </a:r>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512919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Troubleshooting:</a:t>
            </a:r>
            <a:endParaRPr lang="en-US" dirty="0"/>
          </a:p>
        </p:txBody>
      </p:sp>
      <p:sp>
        <p:nvSpPr>
          <p:cNvPr id="3" name="Content Placeholder 2"/>
          <p:cNvSpPr>
            <a:spLocks noGrp="1"/>
          </p:cNvSpPr>
          <p:nvPr>
            <p:ph idx="1"/>
          </p:nvPr>
        </p:nvSpPr>
        <p:spPr>
          <a:xfrm>
            <a:off x="845127" y="1828801"/>
            <a:ext cx="10515600" cy="1717964"/>
          </a:xfrm>
          <a:solidFill>
            <a:schemeClr val="accent6">
              <a:lumMod val="20000"/>
              <a:lumOff val="80000"/>
            </a:schemeClr>
          </a:solidFill>
        </p:spPr>
        <p:txBody>
          <a:bodyPr/>
          <a:lstStyle/>
          <a:p>
            <a:pPr lvl="1">
              <a:buFont typeface="Arial" panose="020B0604020202020204" pitchFamily="34" charset="0"/>
              <a:buChar char="•"/>
            </a:pPr>
            <a:r>
              <a:rPr lang="en-US" sz="2800" dirty="0" smtClean="0"/>
              <a:t>One challenge was getting the oscilloscope to read correctly.	</a:t>
            </a:r>
          </a:p>
          <a:p>
            <a:pPr lvl="2">
              <a:buFont typeface="Arial" panose="020B0604020202020204" pitchFamily="34" charset="0"/>
              <a:buChar char="•"/>
            </a:pPr>
            <a:r>
              <a:rPr lang="en-US" sz="2400" dirty="0" smtClean="0"/>
              <a:t>The challenge was overcome with the assistance of another student. It was found out that the trigger level on the scope was not set correctly so the waves could not be distinguished. </a:t>
            </a:r>
            <a:endParaRPr lang="en-US" sz="2400" dirty="0"/>
          </a:p>
        </p:txBody>
      </p:sp>
    </p:spTree>
    <p:extLst>
      <p:ext uri="{BB962C8B-B14F-4D97-AF65-F5344CB8AC3E}">
        <p14:creationId xmlns:p14="http://schemas.microsoft.com/office/powerpoint/2010/main" val="2299175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a:xfrm>
            <a:off x="845127" y="1828801"/>
            <a:ext cx="10515600" cy="1468582"/>
          </a:xfrm>
          <a:solidFill>
            <a:schemeClr val="accent6">
              <a:lumMod val="20000"/>
              <a:lumOff val="80000"/>
            </a:schemeClr>
          </a:solidFill>
        </p:spPr>
        <p:txBody>
          <a:bodyPr/>
          <a:lstStyle/>
          <a:p>
            <a:r>
              <a:rPr lang="en-US" dirty="0" smtClean="0"/>
              <a:t>All states were measured and found to be consistent truth table in the data sheet.</a:t>
            </a:r>
            <a:endParaRPr lang="en-US" dirty="0"/>
          </a:p>
        </p:txBody>
      </p:sp>
    </p:spTree>
    <p:extLst>
      <p:ext uri="{BB962C8B-B14F-4D97-AF65-F5344CB8AC3E}">
        <p14:creationId xmlns:p14="http://schemas.microsoft.com/office/powerpoint/2010/main" val="1425360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Data Sheets:</a:t>
            </a:r>
            <a:br>
              <a:rPr lang="en-US" dirty="0" smtClean="0"/>
            </a:br>
            <a:endParaRPr lang="en-US" dirty="0"/>
          </a:p>
        </p:txBody>
      </p:sp>
      <p:sp>
        <p:nvSpPr>
          <p:cNvPr id="3" name="TextBox 2"/>
          <p:cNvSpPr txBox="1"/>
          <p:nvPr/>
        </p:nvSpPr>
        <p:spPr>
          <a:xfrm>
            <a:off x="5490518" y="1321990"/>
            <a:ext cx="1062681" cy="369332"/>
          </a:xfrm>
          <a:prstGeom prst="rect">
            <a:avLst/>
          </a:prstGeom>
          <a:noFill/>
        </p:spPr>
        <p:txBody>
          <a:bodyPr wrap="square" rtlCol="0">
            <a:spAutoFit/>
          </a:bodyPr>
          <a:lstStyle/>
          <a:p>
            <a:r>
              <a:rPr lang="en-US" dirty="0" smtClean="0"/>
              <a:t>74LS73</a:t>
            </a:r>
            <a:endParaRPr lang="en-US" dirty="0"/>
          </a:p>
        </p:txBody>
      </p:sp>
      <p:pic>
        <p:nvPicPr>
          <p:cNvPr id="4" name="Picture 3">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156" y="1691322"/>
            <a:ext cx="3882027" cy="4998999"/>
          </a:xfrm>
          <a:prstGeom prst="rect">
            <a:avLst/>
          </a:prstGeom>
        </p:spPr>
      </p:pic>
    </p:spTree>
    <p:extLst>
      <p:ext uri="{BB962C8B-B14F-4D97-AF65-F5344CB8AC3E}">
        <p14:creationId xmlns:p14="http://schemas.microsoft.com/office/powerpoint/2010/main" val="2490413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TM02892315[[fn=Wisp]]</Template>
  <TotalTime>252</TotalTime>
  <Words>235</Words>
  <Application>Microsoft Office PowerPoint</Application>
  <PresentationFormat>Widescreen</PresentationFormat>
  <Paragraphs>99</Paragraphs>
  <Slides>7</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vt:i4>
      </vt:variant>
    </vt:vector>
  </HeadingPairs>
  <TitlesOfParts>
    <vt:vector size="15" baseType="lpstr">
      <vt:lpstr>Arial</vt:lpstr>
      <vt:lpstr>Calibri</vt:lpstr>
      <vt:lpstr>Calibri Light</vt:lpstr>
      <vt:lpstr>Wingdings 2</vt:lpstr>
      <vt:lpstr>HDOfficeLightV0</vt:lpstr>
      <vt:lpstr>1_HDOfficeLightV0</vt:lpstr>
      <vt:lpstr>2_HDOfficeLightV0</vt:lpstr>
      <vt:lpstr>3_HDOfficeLightV0</vt:lpstr>
      <vt:lpstr>Lab 5</vt:lpstr>
      <vt:lpstr>Objectives:</vt:lpstr>
      <vt:lpstr>Data/Lab Results/Simulations/Schematics: </vt:lpstr>
      <vt:lpstr>PowerPoint Presentation</vt:lpstr>
      <vt:lpstr>Troubleshooting:</vt:lpstr>
      <vt:lpstr>Conclusion:</vt:lpstr>
      <vt:lpstr>Data Sheets: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X</dc:title>
  <dc:creator>Dakota H Johnson</dc:creator>
  <cp:lastModifiedBy>Josiah Daniel Abel</cp:lastModifiedBy>
  <cp:revision>41</cp:revision>
  <dcterms:created xsi:type="dcterms:W3CDTF">2015-01-21T16:59:32Z</dcterms:created>
  <dcterms:modified xsi:type="dcterms:W3CDTF">2015-04-25T00:29:52Z</dcterms:modified>
</cp:coreProperties>
</file>