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59" r:id="rId7"/>
    <p:sldId id="266" r:id="rId8"/>
    <p:sldId id="265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4686" autoAdjust="0"/>
  </p:normalViewPr>
  <p:slideViewPr>
    <p:cSldViewPr snapToGrid="0">
      <p:cViewPr>
        <p:scale>
          <a:sx n="80" d="100"/>
          <a:sy n="80" d="100"/>
        </p:scale>
        <p:origin x="-782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6844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85075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65164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86139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8817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901849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3207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8140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028806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E:\Engineering\2015%20Spring\Digital%20Applications\Labs\Lab%2013\DSCN2473.MOV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Data%20sheets/lm555.pdf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Data%20sheets/74ls08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Data%20sheets/74ls138.pdf" TargetMode="External"/><Relationship Id="rId5" Type="http://schemas.openxmlformats.org/officeDocument/2006/relationships/image" Target="../media/image17.jpeg"/><Relationship Id="rId4" Type="http://schemas.openxmlformats.org/officeDocument/2006/relationships/hyperlink" Target="Data%20sheets/74ls112.pdf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Dakota Johnson</a:t>
            </a:r>
          </a:p>
          <a:p>
            <a:r>
              <a:rPr lang="en-US" dirty="0" smtClean="0"/>
              <a:t>Lab Partner: Josiah Abel</a:t>
            </a:r>
          </a:p>
          <a:p>
            <a:r>
              <a:rPr lang="en-US" dirty="0" smtClean="0"/>
              <a:t>Instructor: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Date: 4/1/2015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38"/>
            <a:ext cx="10515600" cy="176761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The first objective of this experiment was to build a clock using ICs. The second objective was to find a way to split one clock input into three separate clock outputs. The final objective was to build and test a 3-8 decoder circuit.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51025" y="4196186"/>
          <a:ext cx="4889500" cy="1112520"/>
        </p:xfrm>
        <a:graphic>
          <a:graphicData uri="http://schemas.openxmlformats.org/drawingml/2006/table">
            <a:tbl>
              <a:tblPr/>
              <a:tblGrid>
                <a:gridCol w="2565400"/>
                <a:gridCol w="1346200"/>
                <a:gridCol w="9779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Model/Part Number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Number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Solderless Bread board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Jameco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Value Pro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---------------------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Digital Multimeter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GW INSTEK GDM-8245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CL860332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Tektronix TDs 220 2-Channel Ocilloscope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TDS220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B083266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TENIMA Frequency Counter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72-4095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7021023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Variable Power Supply RSR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369987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HY802D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410450" y="4062836"/>
          <a:ext cx="2057400" cy="2217420"/>
        </p:xfrm>
        <a:graphic>
          <a:graphicData uri="http://schemas.openxmlformats.org/drawingml/2006/table">
            <a:tbl>
              <a:tblPr/>
              <a:tblGrid>
                <a:gridCol w="13716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Amount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LM55CM Timer Chip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74LS112D Chip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74LS138D Chip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74LS08D Chip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.01 μ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 Capacitor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 Capacitor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12k Resistor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27K Resistor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 Resistor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08LX330HV5 LED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Miscellaneous Wires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------------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37" y="24564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857374" y="4272819"/>
            <a:ext cx="2287201" cy="1142888"/>
            <a:chOff x="838199" y="4234719"/>
            <a:chExt cx="2287201" cy="11428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552" t="5473"/>
            <a:stretch>
              <a:fillRect/>
            </a:stretch>
          </p:blipFill>
          <p:spPr>
            <a:xfrm>
              <a:off x="838199" y="4256346"/>
              <a:ext cx="2269833" cy="1121261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815007" y="4234719"/>
              <a:ext cx="3103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80858" y="4275640"/>
            <a:ext cx="2002232" cy="1144277"/>
            <a:chOff x="7024058" y="3437440"/>
            <a:chExt cx="2002232" cy="11442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472"/>
            <a:stretch>
              <a:fillRect/>
            </a:stretch>
          </p:blipFill>
          <p:spPr>
            <a:xfrm>
              <a:off x="7024058" y="3459002"/>
              <a:ext cx="1974234" cy="112271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715897" y="3437440"/>
              <a:ext cx="3103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02700" y="4264646"/>
            <a:ext cx="1814386" cy="1163433"/>
            <a:chOff x="2009955" y="4241462"/>
            <a:chExt cx="1814386" cy="11634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021"/>
            <a:stretch>
              <a:fillRect/>
            </a:stretch>
          </p:blipFill>
          <p:spPr>
            <a:xfrm>
              <a:off x="2009955" y="4262014"/>
              <a:ext cx="1795914" cy="1142881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513948" y="4241462"/>
              <a:ext cx="3103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489471" y="4241843"/>
            <a:ext cx="1948964" cy="1156403"/>
            <a:chOff x="5900468" y="4248493"/>
            <a:chExt cx="1948964" cy="11564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540"/>
            <a:stretch>
              <a:fillRect/>
            </a:stretch>
          </p:blipFill>
          <p:spPr>
            <a:xfrm>
              <a:off x="5900468" y="4262015"/>
              <a:ext cx="1939728" cy="1142881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7539039" y="4248493"/>
              <a:ext cx="3103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79325" y="5507709"/>
            <a:ext cx="2005550" cy="1157323"/>
            <a:chOff x="9756475" y="4259934"/>
            <a:chExt cx="2005550" cy="11573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6834"/>
            <a:stretch>
              <a:fillRect/>
            </a:stretch>
          </p:blipFill>
          <p:spPr>
            <a:xfrm>
              <a:off x="9756475" y="4272943"/>
              <a:ext cx="1987078" cy="1144314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1451632" y="4259934"/>
              <a:ext cx="3103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91025" y="5505637"/>
            <a:ext cx="1890766" cy="1146373"/>
            <a:chOff x="1933575" y="5534212"/>
            <a:chExt cx="1890766" cy="11463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938"/>
            <a:stretch>
              <a:fillRect/>
            </a:stretch>
          </p:blipFill>
          <p:spPr>
            <a:xfrm>
              <a:off x="1933575" y="5537371"/>
              <a:ext cx="1872294" cy="1143214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513948" y="5534212"/>
              <a:ext cx="3103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77000" y="5502801"/>
            <a:ext cx="1917294" cy="1164900"/>
            <a:chOff x="5876925" y="5540901"/>
            <a:chExt cx="1917294" cy="1164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228"/>
            <a:stretch>
              <a:fillRect/>
            </a:stretch>
          </p:blipFill>
          <p:spPr>
            <a:xfrm>
              <a:off x="5876925" y="5553881"/>
              <a:ext cx="1908058" cy="1151920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7483826" y="5540901"/>
              <a:ext cx="3103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62975" y="5493565"/>
            <a:ext cx="1874497" cy="1132410"/>
            <a:chOff x="9906000" y="5531665"/>
            <a:chExt cx="1874497" cy="11324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585"/>
            <a:stretch>
              <a:fillRect/>
            </a:stretch>
          </p:blipFill>
          <p:spPr>
            <a:xfrm>
              <a:off x="9906000" y="5553881"/>
              <a:ext cx="1856025" cy="1110194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1470104" y="5531665"/>
              <a:ext cx="3103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3225" y="4797951"/>
            <a:ext cx="16287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Decimal representation of LEDs.</a:t>
            </a:r>
            <a:endParaRPr lang="en-US" dirty="0"/>
          </a:p>
        </p:txBody>
      </p:sp>
      <p:pic>
        <p:nvPicPr>
          <p:cNvPr id="2050" name="Picture 2" descr="E:\Engineering\2015 Spring\Digital Applications\Labs\Lab 12\Logic Analyzer Pic Functionalit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052" y="1206890"/>
            <a:ext cx="2264291" cy="203664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14245" y="3295290"/>
            <a:ext cx="28947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Logic analyzer results showing the different states of the LEDs. </a:t>
            </a:r>
            <a:endParaRPr lang="en-US" dirty="0"/>
          </a:p>
        </p:txBody>
      </p:sp>
      <p:pic>
        <p:nvPicPr>
          <p:cNvPr id="2052" name="Picture 4" descr="E:\Engineering\2015 Spring\Digital Applications\Labs\Lab 13\adding design 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71988" y="1200150"/>
            <a:ext cx="4616330" cy="27813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9667875" y="2702451"/>
            <a:ext cx="1247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555 Timer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63075" y="1226076"/>
            <a:ext cx="2047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Clock 1 output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8605749" y="2548208"/>
            <a:ext cx="966876" cy="2902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09875" y="1788051"/>
            <a:ext cx="16097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Clock 2 output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81301" y="1321326"/>
            <a:ext cx="16383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Clock 3 output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39" idx="3"/>
          </p:cNvCxnSpPr>
          <p:nvPr/>
        </p:nvCxnSpPr>
        <p:spPr>
          <a:xfrm>
            <a:off x="4419601" y="1505992"/>
            <a:ext cx="209549" cy="379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48176" y="1990725"/>
            <a:ext cx="1095374" cy="381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534150" y="1409700"/>
            <a:ext cx="2809876" cy="485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Engineering\2015 Spring\Digital Applications\Labs\Lab 13\DSCN2479.JPG"/>
          <p:cNvPicPr>
            <a:picLocks noChangeAspect="1" noChangeArrowheads="1"/>
          </p:cNvPicPr>
          <p:nvPr/>
        </p:nvPicPr>
        <p:blipFill>
          <a:blip r:embed="rId3" cstate="print"/>
          <a:srcRect t="25031" r="9119" b="19371"/>
          <a:stretch>
            <a:fillRect/>
          </a:stretch>
        </p:blipFill>
        <p:spPr bwMode="auto">
          <a:xfrm>
            <a:off x="2514599" y="152401"/>
            <a:ext cx="7096125" cy="32558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210800" y="1340376"/>
            <a:ext cx="1247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555 Timer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391650" y="1496467"/>
            <a:ext cx="781050" cy="5323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DSCN2473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66612" y="3527306"/>
            <a:ext cx="5650301" cy="3178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0275" y="2359551"/>
            <a:ext cx="1247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74LS112D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8391526" y="2219326"/>
            <a:ext cx="1428749" cy="3248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7496176" y="2209801"/>
            <a:ext cx="2324099" cy="3344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721251"/>
            <a:ext cx="1247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74LS08D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28875" y="752475"/>
            <a:ext cx="3933825" cy="12096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47775" y="1388001"/>
            <a:ext cx="1247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74LS138D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1533525"/>
            <a:ext cx="2828925" cy="3714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25050" y="178326"/>
            <a:ext cx="165735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l-GR" dirty="0" smtClean="0">
                <a:solidFill>
                  <a:srgbClr val="000000"/>
                </a:solidFill>
              </a:rPr>
              <a:t>1 μ</a:t>
            </a:r>
            <a:r>
              <a:rPr lang="en-US" dirty="0" smtClean="0">
                <a:solidFill>
                  <a:srgbClr val="000000"/>
                </a:solidFill>
              </a:rPr>
              <a:t>F Capacitor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858250" y="381000"/>
            <a:ext cx="1038225" cy="723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91699" y="1864251"/>
            <a:ext cx="19526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</a:rPr>
              <a:t>.0</a:t>
            </a:r>
            <a:r>
              <a:rPr lang="el-GR" dirty="0" smtClean="0">
                <a:solidFill>
                  <a:srgbClr val="000000"/>
                </a:solidFill>
              </a:rPr>
              <a:t>1 </a:t>
            </a:r>
            <a:r>
              <a:rPr lang="el-GR" dirty="0" smtClean="0">
                <a:solidFill>
                  <a:srgbClr val="000000"/>
                </a:solidFill>
              </a:rPr>
              <a:t>μ</a:t>
            </a:r>
            <a:r>
              <a:rPr lang="en-US" dirty="0" smtClean="0">
                <a:solidFill>
                  <a:srgbClr val="000000"/>
                </a:solidFill>
              </a:rPr>
              <a:t>F Capacitor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220201" y="2171700"/>
            <a:ext cx="590549" cy="1333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91700" y="3092976"/>
            <a:ext cx="14192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</a:rPr>
              <a:t>12k Resistor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8943975" y="3171825"/>
            <a:ext cx="857251" cy="219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915400" y="2571750"/>
            <a:ext cx="866777" cy="7905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848850" y="911751"/>
            <a:ext cx="14192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</a:rPr>
              <a:t>27k Resistor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9029700" y="1220242"/>
            <a:ext cx="828675" cy="7133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705850" y="1210717"/>
            <a:ext cx="1152526" cy="8847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rot="882460">
            <a:off x="3674487" y="1931147"/>
            <a:ext cx="2295525" cy="6907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09651" y="1911876"/>
            <a:ext cx="1447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330 </a:t>
            </a:r>
            <a:r>
              <a:rPr lang="en-US" dirty="0" smtClean="0"/>
              <a:t>Resistors</a:t>
            </a:r>
            <a:endParaRPr lang="en-US" dirty="0"/>
          </a:p>
        </p:txBody>
      </p:sp>
      <p:cxnSp>
        <p:nvCxnSpPr>
          <p:cNvPr id="46" name="Straight Connector 45"/>
          <p:cNvCxnSpPr>
            <a:stCxn id="44" idx="3"/>
            <a:endCxn id="43" idx="2"/>
          </p:cNvCxnSpPr>
          <p:nvPr/>
        </p:nvCxnSpPr>
        <p:spPr>
          <a:xfrm flipV="1">
            <a:off x="2457451" y="1985137"/>
            <a:ext cx="1254644" cy="1114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35175" y="3337560"/>
          <a:ext cx="7454899" cy="3177540"/>
        </p:xfrm>
        <a:graphic>
          <a:graphicData uri="http://schemas.openxmlformats.org/drawingml/2006/table">
            <a:tbl>
              <a:tblPr/>
              <a:tblGrid>
                <a:gridCol w="1928747"/>
                <a:gridCol w="561090"/>
                <a:gridCol w="561090"/>
                <a:gridCol w="561090"/>
                <a:gridCol w="561090"/>
                <a:gridCol w="561090"/>
                <a:gridCol w="561090"/>
                <a:gridCol w="561090"/>
                <a:gridCol w="561090"/>
                <a:gridCol w="10374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 of Output (Decimal)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Voltage (V)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Voltage Level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880600" y="3731366"/>
          <a:ext cx="1955800" cy="937260"/>
        </p:xfrm>
        <a:graphic>
          <a:graphicData uri="http://schemas.openxmlformats.org/drawingml/2006/table">
            <a:tbl>
              <a:tblPr/>
              <a:tblGrid>
                <a:gridCol w="963589"/>
                <a:gridCol w="992211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Frequency (Hz)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 Clock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Output Clock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Output Clock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Output Clock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" descr="E:\Engineering\2015 Spring\Digital Applications\Labs\Lab 13\CLK 1.JPG"/>
          <p:cNvPicPr>
            <a:picLocks noChangeAspect="1" noChangeArrowheads="1"/>
          </p:cNvPicPr>
          <p:nvPr/>
        </p:nvPicPr>
        <p:blipFill>
          <a:blip r:embed="rId2" cstate="print"/>
          <a:srcRect l="17292" t="18333" r="19375" b="16528"/>
          <a:stretch>
            <a:fillRect/>
          </a:stretch>
        </p:blipFill>
        <p:spPr bwMode="auto">
          <a:xfrm>
            <a:off x="1066800" y="571500"/>
            <a:ext cx="2914122" cy="2247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7826" y="200025"/>
            <a:ext cx="168592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Clock 1 Output</a:t>
            </a:r>
            <a:endParaRPr lang="en-US" dirty="0"/>
          </a:p>
        </p:txBody>
      </p:sp>
      <p:pic>
        <p:nvPicPr>
          <p:cNvPr id="4097" name="Picture 1" descr="E:\Engineering\2015 Spring\Digital Applications\Labs\Lab 13\CLK 2.JPG"/>
          <p:cNvPicPr>
            <a:picLocks noChangeAspect="1" noChangeArrowheads="1"/>
          </p:cNvPicPr>
          <p:nvPr/>
        </p:nvPicPr>
        <p:blipFill>
          <a:blip r:embed="rId3" cstate="print"/>
          <a:srcRect l="16967" t="22902" r="16847" b="9402"/>
          <a:stretch>
            <a:fillRect/>
          </a:stretch>
        </p:blipFill>
        <p:spPr bwMode="auto">
          <a:xfrm>
            <a:off x="4467225" y="600075"/>
            <a:ext cx="2924176" cy="22433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14926" y="209550"/>
            <a:ext cx="168592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Clock 2 Output</a:t>
            </a:r>
            <a:endParaRPr lang="en-US" dirty="0"/>
          </a:p>
        </p:txBody>
      </p:sp>
      <p:pic>
        <p:nvPicPr>
          <p:cNvPr id="4098" name="Picture 2" descr="E:\Engineering\2015 Spring\Digital Applications\Labs\Lab 13\CLK 3.JPG"/>
          <p:cNvPicPr>
            <a:picLocks noChangeAspect="1" noChangeArrowheads="1"/>
          </p:cNvPicPr>
          <p:nvPr/>
        </p:nvPicPr>
        <p:blipFill>
          <a:blip r:embed="rId4" cstate="print"/>
          <a:srcRect l="18328" t="23149" r="13783" b="8029"/>
          <a:stretch>
            <a:fillRect/>
          </a:stretch>
        </p:blipFill>
        <p:spPr bwMode="auto">
          <a:xfrm>
            <a:off x="8042217" y="647700"/>
            <a:ext cx="2943803" cy="2238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734426" y="247650"/>
            <a:ext cx="168592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Clock 3 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6876" y="2886075"/>
            <a:ext cx="8286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Timer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105900" y="600075"/>
            <a:ext cx="428625" cy="638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34025" y="571500"/>
            <a:ext cx="428625" cy="638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05025" y="581025"/>
            <a:ext cx="428625" cy="638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76926" y="2447925"/>
            <a:ext cx="3248024" cy="4095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876925" y="2305050"/>
            <a:ext cx="28576" cy="523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097" idx="2"/>
          </p:cNvCxnSpPr>
          <p:nvPr/>
        </p:nvCxnSpPr>
        <p:spPr>
          <a:xfrm flipH="1" flipV="1">
            <a:off x="2714625" y="2314576"/>
            <a:ext cx="3214688" cy="5288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65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26765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 One challenge that had to be overcome was how to split one clock input into three. </a:t>
            </a:r>
          </a:p>
          <a:p>
            <a:pPr marL="914400" lvl="2" indent="0">
              <a:buFont typeface="Arial" pitchFamily="34" charset="0"/>
              <a:buChar char="•"/>
            </a:pPr>
            <a:r>
              <a:rPr lang="en-US" dirty="0" smtClean="0"/>
              <a:t>This obstacle was overcome by designing a MOD 8 counter. 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Another challenge was finding a way to get the desired frequency  of 10Hz  from the 555 timer.</a:t>
            </a:r>
          </a:p>
          <a:p>
            <a:pPr marL="914400" lvl="2" indent="0">
              <a:buFont typeface="Arial" pitchFamily="34" charset="0"/>
              <a:buChar char="•"/>
            </a:pPr>
            <a:r>
              <a:rPr lang="en-US" dirty="0" smtClean="0"/>
              <a:t> The challenge was meet by building a 555 timer circuit in </a:t>
            </a:r>
            <a:r>
              <a:rPr lang="en-US" dirty="0" err="1" smtClean="0"/>
              <a:t>multisim</a:t>
            </a:r>
            <a:r>
              <a:rPr lang="en-US" dirty="0" smtClean="0"/>
              <a:t> and altering the amount of resistance in the circuit until the desired frequency was achieved.</a:t>
            </a:r>
          </a:p>
          <a:p>
            <a:pPr marL="914400" lvl="2" indent="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clock was able to be built using a 555 timer and various resistors and capacitors. It was found that a clock input could be split into three output clocks by using a MOD 8 system. The voltage measurements showed that the 3-8 decoder built in the experiment operates in the manner described in the part’s data sheet.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7554" y="1465563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74LS08</a:t>
            </a:r>
            <a:endParaRPr lang="en-US" dirty="0"/>
          </a:p>
        </p:txBody>
      </p:sp>
      <p:pic>
        <p:nvPicPr>
          <p:cNvPr id="1025" name="Picture 1" descr="E:\Engineering\2015 Spring\Digital Applications\Labs\Lab 12\Captur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833563"/>
            <a:ext cx="2900901" cy="37238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1254" y="1475088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74LS112</a:t>
            </a:r>
            <a:endParaRPr lang="en-US" dirty="0"/>
          </a:p>
        </p:txBody>
      </p:sp>
      <p:pic>
        <p:nvPicPr>
          <p:cNvPr id="1026" name="Picture 2" descr="E:\Engineering\2015 Spring\Digital Applications\Labs\Lab 12\Capture 1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851026"/>
            <a:ext cx="2560478" cy="3749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28279" y="1503663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74LS138</a:t>
            </a:r>
            <a:endParaRPr lang="en-US" dirty="0"/>
          </a:p>
        </p:txBody>
      </p:sp>
      <p:pic>
        <p:nvPicPr>
          <p:cNvPr id="1027" name="Picture 3" descr="E:\Engineering\2015 Spring\Digital Applications\Labs\Lab 12\Capture 2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1225" y="1858964"/>
            <a:ext cx="2899953" cy="37590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76254" y="1503663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LM555</a:t>
            </a:r>
            <a:endParaRPr lang="en-US" dirty="0"/>
          </a:p>
        </p:txBody>
      </p:sp>
      <p:pic>
        <p:nvPicPr>
          <p:cNvPr id="1028" name="Picture 4" descr="E:\Engineering\2015 Spring\Digital Applications\Labs\Lab 12\Capture 3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63038" y="1868489"/>
            <a:ext cx="2588207" cy="3808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410</TotalTime>
  <Words>487</Words>
  <Application>Microsoft Office PowerPoint</Application>
  <PresentationFormat>Custom</PresentationFormat>
  <Paragraphs>264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HDOfficeLightV0</vt:lpstr>
      <vt:lpstr>1_HDOfficeLightV0</vt:lpstr>
      <vt:lpstr>2_HDOfficeLightV0</vt:lpstr>
      <vt:lpstr>3_HDOfficeLightV0</vt:lpstr>
      <vt:lpstr>Lab 12</vt:lpstr>
      <vt:lpstr>Objectives:</vt:lpstr>
      <vt:lpstr>Data/Lab Results/Simulations/Schematics: </vt:lpstr>
      <vt:lpstr>Slide 4</vt:lpstr>
      <vt:lpstr>Slide 5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Johnson</cp:lastModifiedBy>
  <cp:revision>57</cp:revision>
  <dcterms:created xsi:type="dcterms:W3CDTF">2015-01-21T16:59:32Z</dcterms:created>
  <dcterms:modified xsi:type="dcterms:W3CDTF">2015-04-22T19:58:30Z</dcterms:modified>
</cp:coreProperties>
</file>