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85" r:id="rId2"/>
    <p:sldMasterId id="2147483880" r:id="rId3"/>
    <p:sldMasterId id="2147483904" r:id="rId4"/>
  </p:sldMasterIdLst>
  <p:sldIdLst>
    <p:sldId id="256" r:id="rId5"/>
    <p:sldId id="257" r:id="rId6"/>
    <p:sldId id="259" r:id="rId7"/>
    <p:sldId id="266" r:id="rId8"/>
    <p:sldId id="265" r:id="rId9"/>
    <p:sldId id="263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5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8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0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91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6844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38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85075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12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89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24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35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4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13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01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58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5164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6139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216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8817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38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368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51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1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71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02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3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70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01849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3207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517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8140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923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657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91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388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88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45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627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029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2880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8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5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20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3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7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5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5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0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Data%20sheets/cd4011.pdf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hyperlink" Target="Data%20sheets/74ls0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By: Dakota Johnson</a:t>
            </a:r>
          </a:p>
          <a:p>
            <a:r>
              <a:rPr lang="en-US" dirty="0" smtClean="0"/>
              <a:t>Lab Partner: Josiah Abel</a:t>
            </a:r>
          </a:p>
          <a:p>
            <a:r>
              <a:rPr lang="en-US" dirty="0" smtClean="0"/>
              <a:t>Instructor: Andy Bell</a:t>
            </a:r>
          </a:p>
          <a:p>
            <a:r>
              <a:rPr lang="en-US" dirty="0" smtClean="0"/>
              <a:t>Bench Number:  6</a:t>
            </a:r>
          </a:p>
          <a:p>
            <a:r>
              <a:rPr lang="en-US" dirty="0" smtClean="0"/>
              <a:t>Class: EECT 122-20C</a:t>
            </a:r>
          </a:p>
          <a:p>
            <a:r>
              <a:rPr lang="en-US" dirty="0" smtClean="0"/>
              <a:t>Date: 4/14/2015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0" y="6331527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7823200" y="0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439"/>
            <a:ext cx="10515600" cy="154727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To find the input voltage required to send the output high (V</a:t>
            </a:r>
            <a:r>
              <a:rPr lang="en-US" sz="1600" dirty="0" smtClean="0"/>
              <a:t>IH</a:t>
            </a:r>
            <a:r>
              <a:rPr lang="en-US" dirty="0" smtClean="0"/>
              <a:t>)</a:t>
            </a:r>
            <a:r>
              <a:rPr lang="en-US" sz="1600" dirty="0" smtClean="0"/>
              <a:t> </a:t>
            </a:r>
            <a:r>
              <a:rPr lang="en-US" dirty="0" smtClean="0"/>
              <a:t>and the input voltage required to send the output low (V</a:t>
            </a:r>
            <a:r>
              <a:rPr lang="en-US" sz="1600" dirty="0" smtClean="0"/>
              <a:t>IL</a:t>
            </a:r>
            <a:r>
              <a:rPr lang="en-US" dirty="0" smtClean="0"/>
              <a:t>) in both TTL and CMOS parts.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1589" y="2863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Equipment and Parts: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9081201"/>
              </p:ext>
            </p:extLst>
          </p:nvPr>
        </p:nvGraphicFramePr>
        <p:xfrm>
          <a:off x="3618087" y="3928870"/>
          <a:ext cx="4775200" cy="781050"/>
        </p:xfrm>
        <a:graphic>
          <a:graphicData uri="http://schemas.openxmlformats.org/drawingml/2006/table">
            <a:tbl>
              <a:tblPr/>
              <a:tblGrid>
                <a:gridCol w="2501900"/>
                <a:gridCol w="1320800"/>
                <a:gridCol w="952500"/>
              </a:tblGrid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Model/Part Number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Serial Number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 Elvis II+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19857OA-02L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1677D1E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Multimeter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 INSTEK GDM-8245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CL860332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Tektronix TDs 220 2-Channel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Oscilloscope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TDS220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B083266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323" y="5280346"/>
          <a:ext cx="2057400" cy="937260"/>
        </p:xfrm>
        <a:graphic>
          <a:graphicData uri="http://schemas.openxmlformats.org/drawingml/2006/table">
            <a:tbl>
              <a:tblPr/>
              <a:tblGrid>
                <a:gridCol w="13716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Amount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1k Resistors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CMOS 4011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74LS00D Chip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Miscellaneous Wires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------------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30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37" y="245642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5816" y="1564186"/>
            <a:ext cx="4792247" cy="3711346"/>
          </a:xfrm>
          <a:ln w="41275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58" y="1564186"/>
            <a:ext cx="4925583" cy="3721715"/>
          </a:xfrm>
          <a:prstGeom prst="rect">
            <a:avLst/>
          </a:prstGeom>
          <a:ln w="41275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57741" y="1566128"/>
            <a:ext cx="18010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TTL 74LS00 Chip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27825" y="1937468"/>
            <a:ext cx="1996209" cy="667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24034" y="1937468"/>
            <a:ext cx="4089784" cy="5194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57740" y="2539713"/>
            <a:ext cx="18010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CMOS 4011 Chip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39911" y="2924106"/>
            <a:ext cx="4077107" cy="1287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174836" y="2918281"/>
            <a:ext cx="2073371" cy="12935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46252" y="5309771"/>
            <a:ext cx="258363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 up with 1k Resistors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02854" y="5325990"/>
            <a:ext cx="28732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 up without 1k Resistors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5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Engineering\2015 Spring\Digital Applications\Lab Notebook\Lab 11\DSCN2497.JPG"/>
          <p:cNvPicPr>
            <a:picLocks noChangeAspect="1" noChangeArrowheads="1"/>
          </p:cNvPicPr>
          <p:nvPr/>
        </p:nvPicPr>
        <p:blipFill>
          <a:blip r:embed="rId2" cstate="print"/>
          <a:srcRect l="19560" t="27296" r="39780"/>
          <a:stretch>
            <a:fillRect/>
          </a:stretch>
        </p:blipFill>
        <p:spPr bwMode="auto">
          <a:xfrm>
            <a:off x="6602754" y="237880"/>
            <a:ext cx="3935937" cy="5278356"/>
          </a:xfrm>
          <a:prstGeom prst="rect">
            <a:avLst/>
          </a:prstGeom>
          <a:noFill/>
          <a:ln w="412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123" name="Picture 3" descr="E:\Engineering\2015 Spring\Digital Applications\Lab Notebook\Lab 11\DSCN2490.JPG"/>
          <p:cNvPicPr>
            <a:picLocks noChangeAspect="1" noChangeArrowheads="1"/>
          </p:cNvPicPr>
          <p:nvPr/>
        </p:nvPicPr>
        <p:blipFill rotWithShape="1">
          <a:blip r:embed="rId3" cstate="print"/>
          <a:srcRect l="23701" t="21258" r="33931"/>
          <a:stretch/>
        </p:blipFill>
        <p:spPr bwMode="auto">
          <a:xfrm>
            <a:off x="766618" y="256352"/>
            <a:ext cx="3768145" cy="5252326"/>
          </a:xfrm>
          <a:prstGeom prst="rect">
            <a:avLst/>
          </a:prstGeom>
          <a:noFill/>
          <a:ln w="412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68214" y="651728"/>
            <a:ext cx="18010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TTL 74LS00 Chip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8213" y="1316685"/>
            <a:ext cx="18010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CMOS 4011 Chip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48364" y="1021060"/>
            <a:ext cx="1880240" cy="48029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28603" y="1021060"/>
            <a:ext cx="3670815" cy="48029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68758" y="1686461"/>
            <a:ext cx="3630660" cy="186953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648364" y="1709810"/>
            <a:ext cx="1960550" cy="184619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58873" y="5565780"/>
            <a:ext cx="258363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 up with 1k Resistors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34083" y="5565780"/>
            <a:ext cx="28732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 up without 1k Resistors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29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:\Engineering\2015 Spring\Digital Applications\Lab Notebook\Lab 11\DSCN2491.JPG"/>
          <p:cNvPicPr>
            <a:picLocks noChangeAspect="1" noChangeArrowheads="1"/>
          </p:cNvPicPr>
          <p:nvPr/>
        </p:nvPicPr>
        <p:blipFill>
          <a:blip r:embed="rId2" cstate="print"/>
          <a:srcRect l="24876" t="18408" r="18408" b="22637"/>
          <a:stretch>
            <a:fillRect/>
          </a:stretch>
        </p:blipFill>
        <p:spPr bwMode="auto">
          <a:xfrm>
            <a:off x="1298205" y="273210"/>
            <a:ext cx="4262086" cy="3322746"/>
          </a:xfrm>
          <a:prstGeom prst="rect">
            <a:avLst/>
          </a:prstGeom>
          <a:noFill/>
          <a:ln w="412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Picture 4" descr="E:\Engineering\2015 Spring\Digital Applications\Lab Notebook\Lab 11\DSCN2496.JPG"/>
          <p:cNvPicPr>
            <a:picLocks noChangeAspect="1" noChangeArrowheads="1"/>
          </p:cNvPicPr>
          <p:nvPr/>
        </p:nvPicPr>
        <p:blipFill>
          <a:blip r:embed="rId3" cstate="print"/>
          <a:srcRect l="22201" t="23270" r="27233" b="23271"/>
          <a:stretch>
            <a:fillRect/>
          </a:stretch>
        </p:blipFill>
        <p:spPr bwMode="auto">
          <a:xfrm>
            <a:off x="6550417" y="273210"/>
            <a:ext cx="4191472" cy="3323461"/>
          </a:xfrm>
          <a:prstGeom prst="rect">
            <a:avLst/>
          </a:prstGeom>
          <a:noFill/>
          <a:ln w="412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51599" y="3652196"/>
            <a:ext cx="29729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going low as a result of a high input voltage.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0375" y="3652087"/>
            <a:ext cx="29903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going High as a result of a low input voltage.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5734318"/>
              </p:ext>
            </p:extLst>
          </p:nvPr>
        </p:nvGraphicFramePr>
        <p:xfrm>
          <a:off x="1597889" y="4353834"/>
          <a:ext cx="9144000" cy="140017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TTL Test with Resistor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TTL Test without Resistor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CMOS Test with Resistor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CMOS Test without Resistor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0.821333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2.514033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2.545967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247903"/>
              </p:ext>
            </p:extLst>
          </p:nvPr>
        </p:nvGraphicFramePr>
        <p:xfrm>
          <a:off x="4618180" y="5899511"/>
          <a:ext cx="3048000" cy="8096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TTL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CMOS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0.794517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65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7179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Our major obstacle was to determine how to build the set up with both a constant power supply and a variable power supply in the lab. </a:t>
            </a:r>
          </a:p>
          <a:p>
            <a:pPr lvl="1"/>
            <a:r>
              <a:rPr lang="en-US" dirty="0" smtClean="0"/>
              <a:t>This was accomplished by using the constant and variable power supplies on the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NI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Elvis II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+.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1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14039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The average </a:t>
            </a:r>
            <a:r>
              <a:rPr lang="en-US" dirty="0" smtClean="0">
                <a:solidFill>
                  <a:prstClr val="black"/>
                </a:solidFill>
              </a:rPr>
              <a:t>V</a:t>
            </a:r>
            <a:r>
              <a:rPr lang="en-US" sz="1600" dirty="0" smtClean="0">
                <a:solidFill>
                  <a:prstClr val="black"/>
                </a:solidFill>
              </a:rPr>
              <a:t>IH </a:t>
            </a:r>
            <a:r>
              <a:rPr lang="en-US" dirty="0" smtClean="0">
                <a:solidFill>
                  <a:prstClr val="black"/>
                </a:solidFill>
              </a:rPr>
              <a:t>when there were resistors in the circuit was 1.11V for the TTL and  2.53V for CMOS.</a:t>
            </a:r>
            <a:r>
              <a:rPr lang="en-US" dirty="0"/>
              <a:t> The average </a:t>
            </a:r>
            <a:r>
              <a:rPr lang="en-US" dirty="0" smtClean="0">
                <a:solidFill>
                  <a:prstClr val="black"/>
                </a:solidFill>
              </a:rPr>
              <a:t>V</a:t>
            </a:r>
            <a:r>
              <a:rPr lang="en-US" sz="1600" dirty="0" smtClean="0">
                <a:solidFill>
                  <a:prstClr val="black"/>
                </a:solidFill>
              </a:rPr>
              <a:t>IL </a:t>
            </a:r>
            <a:r>
              <a:rPr lang="en-US" dirty="0">
                <a:solidFill>
                  <a:prstClr val="black"/>
                </a:solidFill>
              </a:rPr>
              <a:t>when there were resistors in the circuit was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0.79V for TTL and 2.37V for CMOS.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5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Sheets: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794" y="1691322"/>
            <a:ext cx="4042701" cy="5007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7654" y="1227438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 4011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74350" y="1321990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74LS00</a:t>
            </a:r>
            <a:endParaRPr lang="en-US" dirty="0"/>
          </a:p>
        </p:txBody>
      </p:sp>
      <p:pic>
        <p:nvPicPr>
          <p:cNvPr id="5" name="Picture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720" y="1691322"/>
            <a:ext cx="3878650" cy="50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4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194</TotalTime>
  <Words>380</Words>
  <Application>Microsoft Office PowerPoint</Application>
  <PresentationFormat>Custom</PresentationFormat>
  <Paragraphs>141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HDOfficeLightV0</vt:lpstr>
      <vt:lpstr>1_HDOfficeLightV0</vt:lpstr>
      <vt:lpstr>2_HDOfficeLightV0</vt:lpstr>
      <vt:lpstr>3_HDOfficeLightV0</vt:lpstr>
      <vt:lpstr>Lab 11</vt:lpstr>
      <vt:lpstr>Objectives:</vt:lpstr>
      <vt:lpstr>Data/Lab Results/Simulations/Schematics: </vt:lpstr>
      <vt:lpstr>Slide 4</vt:lpstr>
      <vt:lpstr>Slide 5</vt:lpstr>
      <vt:lpstr>Troubleshooting:</vt:lpstr>
      <vt:lpstr>Conclusion:</vt:lpstr>
      <vt:lpstr>Data Sheets: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X</dc:title>
  <dc:creator>Dakota H Johnson</dc:creator>
  <cp:lastModifiedBy>Dakota Johnson</cp:lastModifiedBy>
  <cp:revision>31</cp:revision>
  <dcterms:created xsi:type="dcterms:W3CDTF">2015-01-21T16:59:32Z</dcterms:created>
  <dcterms:modified xsi:type="dcterms:W3CDTF">2015-04-23T18:17:36Z</dcterms:modified>
</cp:coreProperties>
</file>