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85" r:id="rId2"/>
    <p:sldMasterId id="2147483880" r:id="rId3"/>
    <p:sldMasterId id="2147483904" r:id="rId4"/>
  </p:sldMasterIdLst>
  <p:notesMasterIdLst>
    <p:notesMasterId r:id="rId13"/>
  </p:notesMasterIdLst>
  <p:sldIdLst>
    <p:sldId id="256" r:id="rId5"/>
    <p:sldId id="257" r:id="rId6"/>
    <p:sldId id="259" r:id="rId7"/>
    <p:sldId id="266" r:id="rId8"/>
    <p:sldId id="265" r:id="rId9"/>
    <p:sldId id="263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92A2A-611A-4FBA-96C1-A231496FA94E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625C9-0547-472D-9D93-1339DE72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11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625C9-0547-472D-9D93-1339DE7216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91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C081C-6781-46BE-8B51-764D9FF479CF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1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6B9D-BF57-4638-8C71-C503EDE370E0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3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27BE-4261-4DA0-BA29-A723A3FD9F09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18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B2CC9-A646-4B5E-91D5-37C20E6402D4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449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4ECD-8F4F-4600-9B6E-082B4F837EBC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84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A642-409E-4B41-8382-6826A407CE2A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5075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653-CC51-4956-BD99-572AA5D1080A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29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413B-99CA-40BE-B03F-2B6A361ACD26}" type="datetime1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910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6A42-6B6D-4744-9CAC-2CCC1CCA4279}" type="datetime1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47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F6BD6-183B-4394-85FF-F5A783C2B48A}" type="datetime1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55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168F-7D4F-4520-BF7C-A92C7DE2B0B2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9DDF4-A24D-413B-90CA-8BAA78AB15C4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3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FCED-EA7C-4DD5-B34C-B0A06BE8E998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14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13B-DF73-42D8-B714-A3C0DFCDC67C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84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6A6F-7891-45DE-BF60-C14D56D78C4B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1648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0434-7B79-4A19-8D05-31E187F8C77A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139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2E91-1412-4A04-AABB-2FFFA2DC6DFA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16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4DDC-F912-497C-93F7-8909EF58C847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8175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965A-5A7A-49B7-A2F9-87736612A2EB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89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B982-724A-46E0-9CA3-9D573F3AFB7A}" type="datetime1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801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2ED-97A0-49E8-A2C6-DA18AB03EF7F}" type="datetime1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177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B573-B99F-4BFC-915D-3A0324593DA2}" type="datetime1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67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D142-2C75-4E3E-807B-1518E4FDE799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134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D970-156D-4B3D-B128-DFDC31DBE0A3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295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0FC3-9213-429C-9A7D-D149D9F5AAAB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19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4AC3-105B-4ED4-99E1-B89801301DAF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054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500F-E0C1-4A36-8D50-83C566DFBF18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1849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73D51-89F1-448C-BD5A-53531DCAE8FA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2072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77D9-CD3D-4C5E-8D9E-1F918574677F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172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5478C-E34E-4F6D-B956-848290A7C1B0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140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A3E4C-F5C9-4959-8D61-019F0C5FA55D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233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9C41-EB45-45FE-9411-48063EDD6713}" type="datetime1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732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4C72C-AA8A-4F3C-91BB-E465C25B5059}" type="datetime1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16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33E7B-6976-4E0C-AF3B-6AE9847EDF1A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85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DD0EE-6297-478A-9792-71DD2AB01B67}" type="datetime1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895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A2BC-49E7-48A0-AC00-84D91A83C9C2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529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B7AB-FEF6-4021-9B80-D9FEBDE8BF46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272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6054-6F94-42C5-B7AF-B40B66D3EBC4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295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FE1C-BA94-4FB0-A2AE-C61B003A7885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880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4FCC-897F-42CA-9D3E-438F40C68A81}" type="datetime1">
              <a:rPr lang="en-US" smtClean="0"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81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155F-6B27-49EF-A38E-AA663F042E5F}" type="datetime1">
              <a:rPr lang="en-US" smtClean="0"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9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A695-09F4-4EA5-BEC8-5390DE6039BD}" type="datetime1">
              <a:rPr lang="en-US" smtClean="0"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0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D346-05FC-4667-B442-D840D30743E7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7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370B2-3E1D-45C0-B844-23A14291DFB4}" type="datetime1">
              <a:rPr lang="en-US" smtClean="0"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8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DE02942-9A68-4F93-A87C-B5F4C66A085C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8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97D6E48-58BA-4EE3-8971-B0295665ED6B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1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DCC7253-4DF9-48E1-A98A-669200AB307E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6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9B9DD8B-9470-4663-86C5-374295FB7741}" type="datetime1">
              <a:rPr lang="en-US" smtClean="0"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D1648-8006-432F-82BD-6DE0F74D5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6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Datasheets/lm317%20Voltage%20regulator.pdf" TargetMode="Externa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4</a:t>
            </a:r>
            <a:br>
              <a:rPr lang="en-US" dirty="0" smtClean="0"/>
            </a:br>
            <a:r>
              <a:rPr lang="en-US" sz="4900" dirty="0" smtClean="0"/>
              <a:t>±9 Volt Power Supply</a:t>
            </a:r>
            <a:endParaRPr lang="en-US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By: Josiah Abel</a:t>
            </a:r>
          </a:p>
          <a:p>
            <a:r>
              <a:rPr lang="en-US" dirty="0" smtClean="0"/>
              <a:t> Lab Partner: Dakota Johnson</a:t>
            </a:r>
          </a:p>
          <a:p>
            <a:r>
              <a:rPr lang="en-US" dirty="0" smtClean="0"/>
              <a:t>Instructor: Andy Bell</a:t>
            </a:r>
          </a:p>
          <a:p>
            <a:r>
              <a:rPr lang="en-US" dirty="0" smtClean="0"/>
              <a:t>Bench Number: 6 </a:t>
            </a:r>
          </a:p>
          <a:p>
            <a:r>
              <a:rPr lang="en-US" dirty="0" smtClean="0"/>
              <a:t>Class: EECT 121-50C</a:t>
            </a:r>
          </a:p>
          <a:p>
            <a:r>
              <a:rPr lang="en-US" dirty="0" smtClean="0"/>
              <a:t>Date: 12/15/2015</a:t>
            </a:r>
            <a:endParaRPr lang="en-US" dirty="0"/>
          </a:p>
        </p:txBody>
      </p:sp>
      <p:sp>
        <p:nvSpPr>
          <p:cNvPr id="4" name="L-Shape 3"/>
          <p:cNvSpPr/>
          <p:nvPr/>
        </p:nvSpPr>
        <p:spPr>
          <a:xfrm>
            <a:off x="0" y="6331527"/>
            <a:ext cx="4368800" cy="526473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-Shape 4"/>
          <p:cNvSpPr/>
          <p:nvPr/>
        </p:nvSpPr>
        <p:spPr>
          <a:xfrm rot="10800000">
            <a:off x="7823200" y="0"/>
            <a:ext cx="4368800" cy="526473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9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710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9438"/>
            <a:ext cx="10515600" cy="328295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Design</a:t>
            </a:r>
            <a:r>
              <a:rPr lang="en-US" sz="2400" dirty="0" smtClean="0"/>
              <a:t> </a:t>
            </a:r>
            <a:r>
              <a:rPr lang="en-US" sz="2400" dirty="0" smtClean="0"/>
              <a:t>a power supply with the following requirements: </a:t>
            </a:r>
            <a:endParaRPr lang="en-US" sz="2400" dirty="0" smtClean="0"/>
          </a:p>
          <a:p>
            <a:r>
              <a:rPr lang="en-US" sz="2400" dirty="0" smtClean="0"/>
              <a:t>produce </a:t>
            </a:r>
            <a:r>
              <a:rPr lang="en-US" sz="2400" dirty="0" smtClean="0"/>
              <a:t>a voltage of ±9V with a ±5% </a:t>
            </a:r>
            <a:r>
              <a:rPr lang="en-US" sz="2400" dirty="0" smtClean="0"/>
              <a:t>tolerance </a:t>
            </a:r>
          </a:p>
          <a:p>
            <a:r>
              <a:rPr lang="en-US" sz="2400" dirty="0" smtClean="0"/>
              <a:t>carry </a:t>
            </a:r>
            <a:r>
              <a:rPr lang="en-US" sz="2400" dirty="0" smtClean="0"/>
              <a:t>a maximum current of </a:t>
            </a:r>
            <a:r>
              <a:rPr lang="en-US" sz="2400" dirty="0" smtClean="0"/>
              <a:t>100mA </a:t>
            </a:r>
          </a:p>
          <a:p>
            <a:r>
              <a:rPr lang="en-US" sz="2400" dirty="0" smtClean="0"/>
              <a:t>have </a:t>
            </a:r>
            <a:r>
              <a:rPr lang="en-US" sz="2400" dirty="0" smtClean="0"/>
              <a:t>an output ripple ≤ </a:t>
            </a:r>
            <a:r>
              <a:rPr lang="en-US" sz="2400" dirty="0" smtClean="0"/>
              <a:t>100mV</a:t>
            </a:r>
          </a:p>
          <a:p>
            <a:r>
              <a:rPr lang="en-US" sz="2400" dirty="0" smtClean="0"/>
              <a:t>all </a:t>
            </a:r>
            <a:r>
              <a:rPr lang="en-US" sz="2400" dirty="0" smtClean="0"/>
              <a:t>linear (no converters</a:t>
            </a:r>
            <a:r>
              <a:rPr lang="en-US" sz="2400" dirty="0" smtClean="0"/>
              <a:t>) </a:t>
            </a:r>
          </a:p>
          <a:p>
            <a:r>
              <a:rPr lang="en-US" sz="2400" dirty="0" smtClean="0"/>
              <a:t>an </a:t>
            </a:r>
            <a:r>
              <a:rPr lang="en-US" sz="2400" dirty="0" smtClean="0"/>
              <a:t>input voltage of 120V </a:t>
            </a:r>
            <a:r>
              <a:rPr lang="en-US" sz="2400" dirty="0" smtClean="0"/>
              <a:t>AC </a:t>
            </a:r>
          </a:p>
          <a:p>
            <a:r>
              <a:rPr lang="en-US" sz="2400" dirty="0" smtClean="0"/>
              <a:t>maximum </a:t>
            </a:r>
            <a:r>
              <a:rPr lang="en-US" sz="2400" dirty="0" smtClean="0"/>
              <a:t>start up time less than 100 </a:t>
            </a:r>
            <a:r>
              <a:rPr lang="en-US" sz="2400" dirty="0" err="1" smtClean="0"/>
              <a:t>ms</a:t>
            </a:r>
            <a:endParaRPr lang="en-US" sz="2400" dirty="0" smtClean="0"/>
          </a:p>
          <a:p>
            <a:r>
              <a:rPr lang="en-US" sz="2400" dirty="0" smtClean="0"/>
              <a:t>must </a:t>
            </a:r>
            <a:r>
              <a:rPr lang="en-US" sz="2400" dirty="0" smtClean="0"/>
              <a:t>contain a </a:t>
            </a:r>
            <a:r>
              <a:rPr lang="en-US" sz="2400" dirty="0" smtClean="0"/>
              <a:t>fuse </a:t>
            </a:r>
          </a:p>
          <a:p>
            <a:r>
              <a:rPr lang="en-US" sz="2400" dirty="0" smtClean="0"/>
              <a:t>maximum </a:t>
            </a:r>
            <a:r>
              <a:rPr lang="en-US" sz="2400" dirty="0" smtClean="0"/>
              <a:t>cost cannot exceed $25.00.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45127" y="43787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Equipment and Parts: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5500743"/>
            <a:ext cx="10515600" cy="5684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Multisim 13.0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5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375647" y="1358153"/>
            <a:ext cx="7709647" cy="50964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237" y="245642"/>
            <a:ext cx="11097490" cy="159751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Data/Lab </a:t>
            </a:r>
            <a:r>
              <a:rPr lang="en-US" dirty="0" smtClean="0"/>
              <a:t>Results/Simulations/Schematics: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705" y="1587481"/>
            <a:ext cx="7074734" cy="41947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25940" y="5796605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Multisim</a:t>
            </a:r>
            <a:r>
              <a:rPr lang="en-US" dirty="0" smtClean="0"/>
              <a:t> Schematics of the circuit.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6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3550024" y="44825"/>
            <a:ext cx="5351930" cy="420444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8355106" y="2635624"/>
            <a:ext cx="3836894" cy="39892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0" y="2501153"/>
            <a:ext cx="3612776" cy="39892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58941" y="2806422"/>
            <a:ext cx="3292469" cy="2895130"/>
            <a:chOff x="696824" y="825223"/>
            <a:chExt cx="3319849" cy="301105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824" y="825223"/>
              <a:ext cx="3319849" cy="2655878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74495" r="76006" b="21673"/>
            <a:stretch/>
          </p:blipFill>
          <p:spPr>
            <a:xfrm>
              <a:off x="975904" y="3582301"/>
              <a:ext cx="1987876" cy="253974"/>
            </a:xfrm>
            <a:prstGeom prst="rect">
              <a:avLst/>
            </a:prstGeom>
          </p:spPr>
        </p:pic>
        <p:cxnSp>
          <p:nvCxnSpPr>
            <p:cNvPr id="5" name="Straight Connector 4"/>
            <p:cNvCxnSpPr/>
            <p:nvPr/>
          </p:nvCxnSpPr>
          <p:spPr>
            <a:xfrm flipH="1" flipV="1">
              <a:off x="1495895" y="2824124"/>
              <a:ext cx="1455255" cy="7502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986940" y="2824124"/>
              <a:ext cx="159546" cy="7581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8633015" y="2859736"/>
            <a:ext cx="3415553" cy="3012141"/>
            <a:chOff x="5789224" y="806706"/>
            <a:chExt cx="3358454" cy="313360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89224" y="806706"/>
              <a:ext cx="3358454" cy="2668931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5071" r="76086" b="20858"/>
            <a:stretch/>
          </p:blipFill>
          <p:spPr>
            <a:xfrm>
              <a:off x="6845696" y="3724884"/>
              <a:ext cx="1592382" cy="215425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H="1" flipV="1">
              <a:off x="6207212" y="2929613"/>
              <a:ext cx="638484" cy="7952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6610865" y="2860953"/>
              <a:ext cx="1827214" cy="8639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699369" y="162768"/>
            <a:ext cx="4864663" cy="3978417"/>
            <a:chOff x="2220193" y="2583238"/>
            <a:chExt cx="4864663" cy="397841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0193" y="3307866"/>
              <a:ext cx="4106707" cy="2614223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8434" y="6123444"/>
              <a:ext cx="876422" cy="438211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8434" y="2583238"/>
              <a:ext cx="876422" cy="552527"/>
            </a:xfrm>
            <a:prstGeom prst="rect">
              <a:avLst/>
            </a:prstGeom>
          </p:spPr>
        </p:pic>
        <p:cxnSp>
          <p:nvCxnSpPr>
            <p:cNvPr id="18" name="Straight Arrow Connector 17"/>
            <p:cNvCxnSpPr>
              <a:stCxn id="17" idx="2"/>
            </p:cNvCxnSpPr>
            <p:nvPr/>
          </p:nvCxnSpPr>
          <p:spPr>
            <a:xfrm flipH="1">
              <a:off x="6208434" y="3135765"/>
              <a:ext cx="438211" cy="5867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6326900" y="4941733"/>
              <a:ext cx="319745" cy="115245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53939" y="5781363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 up time for +9 Volts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463469" y="5871004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Start up time for -9 Volts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232128" y="160486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Voltage, voltage ripple, and current for -9 volts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59022" y="3567074"/>
            <a:ext cx="2379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Voltage, voltage ripple, and current for +9 volts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1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/>
          <p:cNvSpPr/>
          <p:nvPr/>
        </p:nvSpPr>
        <p:spPr>
          <a:xfrm>
            <a:off x="-1" y="0"/>
            <a:ext cx="6696635" cy="30031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1954303" y="4410635"/>
            <a:ext cx="1909483" cy="3944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5719483" y="2761131"/>
            <a:ext cx="6239435" cy="40968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1877" y="89650"/>
          <a:ext cx="6172200" cy="2741295"/>
        </p:xfrm>
        <a:graphic>
          <a:graphicData uri="http://schemas.openxmlformats.org/drawingml/2006/table">
            <a:tbl>
              <a:tblPr/>
              <a:tblGrid>
                <a:gridCol w="444500"/>
                <a:gridCol w="914400"/>
                <a:gridCol w="2921000"/>
                <a:gridCol w="673100"/>
                <a:gridCol w="609600"/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Item #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Express Part #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 decription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Quantity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Unit Price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111N4148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Switching Diode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14ER025100U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Electrolytic Radial Lead Capacitors - 100 uf 25V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14ER050.47U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Electrolytic Radial Lead Capacitors - .47 uf 50V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13005240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Carbon Film Resistors 5% 1/4 W - Value 240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130051.5K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Carbon Film Resistors 5% 1/4 W - Value 1.5K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2000MYT1/2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Slow Blow Fuses Economy Type 1/2 Amp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2001LINL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In-Line Holder For 1-1- 4 x 1- 4 Fuses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10317-T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Volt. Regulator Adjustable 1A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10337-T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Volt. Regulator Adjustable 1A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16P112-1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Power Transformer 12.6 VCT 1A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17SWTOGWR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SPST Toggle Switch with lead wires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70580" y="4515466"/>
          <a:ext cx="1485900" cy="182880"/>
        </p:xfrm>
        <a:graphic>
          <a:graphicData uri="http://schemas.openxmlformats.org/drawingml/2006/table">
            <a:tbl>
              <a:tblPr/>
              <a:tblGrid>
                <a:gridCol w="736600"/>
                <a:gridCol w="139700"/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Price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</a:tr>
            </a:tbl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5812063" y="2908880"/>
            <a:ext cx="5880961" cy="3814650"/>
            <a:chOff x="5883782" y="3222644"/>
            <a:chExt cx="5880961" cy="381465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3017" y="3222644"/>
              <a:ext cx="5701726" cy="3814650"/>
            </a:xfrm>
            <a:prstGeom prst="rect">
              <a:avLst/>
            </a:prstGeom>
          </p:spPr>
        </p:pic>
        <p:cxnSp>
          <p:nvCxnSpPr>
            <p:cNvPr id="6" name="Straight Arrow Connector 5"/>
            <p:cNvCxnSpPr/>
            <p:nvPr/>
          </p:nvCxnSpPr>
          <p:spPr>
            <a:xfrm flipV="1">
              <a:off x="7310437" y="3898036"/>
              <a:ext cx="592649" cy="10936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7322791" y="4019752"/>
              <a:ext cx="612511" cy="14631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7322791" y="4019752"/>
              <a:ext cx="445846" cy="11383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314555" y="4011515"/>
              <a:ext cx="369479" cy="6240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7125087" y="3734515"/>
              <a:ext cx="18947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693199" y="3348751"/>
              <a:ext cx="18947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12" name="Straight Arrow Connector 11"/>
            <p:cNvCxnSpPr>
              <a:stCxn id="11" idx="2"/>
            </p:cNvCxnSpPr>
            <p:nvPr/>
          </p:nvCxnSpPr>
          <p:spPr>
            <a:xfrm flipH="1">
              <a:off x="10553389" y="3625750"/>
              <a:ext cx="234545" cy="35460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1" idx="1"/>
            </p:cNvCxnSpPr>
            <p:nvPr/>
          </p:nvCxnSpPr>
          <p:spPr>
            <a:xfrm flipH="1">
              <a:off x="10240117" y="3487251"/>
              <a:ext cx="453082" cy="602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6" idx="2"/>
            </p:cNvCxnSpPr>
            <p:nvPr/>
          </p:nvCxnSpPr>
          <p:spPr>
            <a:xfrm flipH="1">
              <a:off x="10642738" y="5492219"/>
              <a:ext cx="253348" cy="4006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6" idx="1"/>
            </p:cNvCxnSpPr>
            <p:nvPr/>
          </p:nvCxnSpPr>
          <p:spPr>
            <a:xfrm flipH="1" flipV="1">
              <a:off x="10484125" y="5325598"/>
              <a:ext cx="317226" cy="281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0801351" y="5215220"/>
              <a:ext cx="18947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17" name="Straight Arrow Connector 16"/>
            <p:cNvCxnSpPr>
              <a:stCxn id="20" idx="0"/>
            </p:cNvCxnSpPr>
            <p:nvPr/>
          </p:nvCxnSpPr>
          <p:spPr>
            <a:xfrm flipV="1">
              <a:off x="9397507" y="4224882"/>
              <a:ext cx="61143" cy="4588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9" idx="0"/>
            </p:cNvCxnSpPr>
            <p:nvPr/>
          </p:nvCxnSpPr>
          <p:spPr>
            <a:xfrm flipH="1" flipV="1">
              <a:off x="11216941" y="4543467"/>
              <a:ext cx="166358" cy="4172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1288564" y="4960723"/>
              <a:ext cx="18947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302772" y="4683724"/>
              <a:ext cx="18947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21" name="Straight Arrow Connector 20"/>
            <p:cNvCxnSpPr>
              <a:stCxn id="20" idx="2"/>
            </p:cNvCxnSpPr>
            <p:nvPr/>
          </p:nvCxnSpPr>
          <p:spPr>
            <a:xfrm>
              <a:off x="9397507" y="4960723"/>
              <a:ext cx="122287" cy="9321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9" idx="2"/>
            </p:cNvCxnSpPr>
            <p:nvPr/>
          </p:nvCxnSpPr>
          <p:spPr>
            <a:xfrm flipH="1">
              <a:off x="11161840" y="5237722"/>
              <a:ext cx="221459" cy="10578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8946314" y="4558008"/>
              <a:ext cx="18947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flipV="1">
              <a:off x="9135784" y="4224882"/>
              <a:ext cx="12351" cy="3518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 flipV="1">
              <a:off x="8658214" y="4224882"/>
              <a:ext cx="275749" cy="3331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9135784" y="4833727"/>
              <a:ext cx="12352" cy="3511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>
              <a:off x="8796088" y="4833727"/>
              <a:ext cx="132567" cy="3243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10645499" y="4442181"/>
              <a:ext cx="18947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4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29" name="Straight Arrow Connector 28"/>
            <p:cNvCxnSpPr>
              <a:stCxn id="28" idx="0"/>
            </p:cNvCxnSpPr>
            <p:nvPr/>
          </p:nvCxnSpPr>
          <p:spPr>
            <a:xfrm flipV="1">
              <a:off x="10740234" y="4105468"/>
              <a:ext cx="177212" cy="33671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31" idx="0"/>
            </p:cNvCxnSpPr>
            <p:nvPr/>
          </p:nvCxnSpPr>
          <p:spPr>
            <a:xfrm flipH="1" flipV="1">
              <a:off x="10896076" y="6155957"/>
              <a:ext cx="6220" cy="2905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10807561" y="6446477"/>
              <a:ext cx="18947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4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447052" y="6268239"/>
              <a:ext cx="18947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33" name="Straight Arrow Connector 32"/>
            <p:cNvCxnSpPr>
              <a:stCxn id="32" idx="1"/>
            </p:cNvCxnSpPr>
            <p:nvPr/>
          </p:nvCxnSpPr>
          <p:spPr>
            <a:xfrm flipH="1">
              <a:off x="10240117" y="6406739"/>
              <a:ext cx="206935" cy="1384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10515223" y="4907846"/>
              <a:ext cx="18947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35" name="Straight Arrow Connector 34"/>
            <p:cNvCxnSpPr>
              <a:stCxn id="34" idx="1"/>
            </p:cNvCxnSpPr>
            <p:nvPr/>
          </p:nvCxnSpPr>
          <p:spPr>
            <a:xfrm flipH="1" flipV="1">
              <a:off x="10203053" y="4767093"/>
              <a:ext cx="312170" cy="27925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6330272" y="3734516"/>
              <a:ext cx="18947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6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H="1">
              <a:off x="6515994" y="4013684"/>
              <a:ext cx="2052" cy="10232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40" idx="0"/>
            </p:cNvCxnSpPr>
            <p:nvPr/>
          </p:nvCxnSpPr>
          <p:spPr>
            <a:xfrm flipV="1">
              <a:off x="9785198" y="5918739"/>
              <a:ext cx="261541" cy="2394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6520104" y="3734515"/>
              <a:ext cx="193580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7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9693927" y="6158225"/>
              <a:ext cx="182542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8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755585" y="4358594"/>
              <a:ext cx="182542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9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42" name="Straight Arrow Connector 41"/>
            <p:cNvCxnSpPr>
              <a:stCxn id="41" idx="0"/>
            </p:cNvCxnSpPr>
            <p:nvPr/>
          </p:nvCxnSpPr>
          <p:spPr>
            <a:xfrm flipV="1">
              <a:off x="9846856" y="4044288"/>
              <a:ext cx="192583" cy="3143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6245114" y="5754340"/>
              <a:ext cx="349338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10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6589196" y="4896855"/>
              <a:ext cx="373895" cy="8574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5883782" y="3811034"/>
              <a:ext cx="349338" cy="27699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 smtClean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11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6061630" y="4088033"/>
              <a:ext cx="50763" cy="4887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7876716" y="949380"/>
            <a:ext cx="2379134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BILL OF MATERIALS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7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Troubleshooting: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28990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7200" lvl="1" indent="0"/>
            <a:r>
              <a:rPr lang="en-US" dirty="0" smtClean="0"/>
              <a:t> The part LM337 did not exist in the </a:t>
            </a:r>
            <a:r>
              <a:rPr lang="en-US" dirty="0" err="1" smtClean="0"/>
              <a:t>Multisim</a:t>
            </a:r>
            <a:r>
              <a:rPr lang="en-US" dirty="0" smtClean="0"/>
              <a:t> 13.0 computer program. </a:t>
            </a:r>
          </a:p>
          <a:p>
            <a:pPr marL="457200" lvl="1" indent="0"/>
            <a:r>
              <a:rPr lang="en-US" dirty="0" smtClean="0"/>
              <a:t> A spice model was located in a library on the internet. The text was copied and saved as a .cir file. Using the Component Wizard in </a:t>
            </a:r>
            <a:r>
              <a:rPr lang="en-US" dirty="0" err="1" smtClean="0"/>
              <a:t>Multisim</a:t>
            </a:r>
            <a:r>
              <a:rPr lang="en-US" dirty="0" smtClean="0"/>
              <a:t> 13.0, the part was constructed using the </a:t>
            </a:r>
            <a:r>
              <a:rPr lang="en-US" dirty="0" err="1" smtClean="0"/>
              <a:t>pinout</a:t>
            </a:r>
            <a:r>
              <a:rPr lang="en-US" dirty="0" smtClean="0"/>
              <a:t> of another regulator. The outputs and inputs were verified and the part was saved to the user database then placed in the simulation</a:t>
            </a:r>
            <a:r>
              <a:rPr lang="en-US" dirty="0" smtClean="0"/>
              <a:t>.</a:t>
            </a:r>
          </a:p>
          <a:p>
            <a:pPr marL="457200" lvl="1" indent="0"/>
            <a:r>
              <a:rPr lang="en-US" dirty="0" smtClean="0"/>
              <a:t>The design does not contain any potentiometers so it may cause problems later if any other parts are not within tolerance.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7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213013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The power supply was designed within the desired requirements and simulated successfully.</a:t>
            </a:r>
          </a:p>
          <a:p>
            <a:r>
              <a:rPr lang="en-US" dirty="0" smtClean="0"/>
              <a:t>The Bill of materials is such that the budget for the power supply permitted two to be purchased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Data Sheets: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4" descr="E:\Engineering\2015 Fall\EECT 121\Parts\LM317 voltage reg 1st page.P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4205" y="982667"/>
            <a:ext cx="4133230" cy="533416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70348" y="6312149"/>
            <a:ext cx="2531534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LM317 Voltage Regulator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16847" y="6321112"/>
            <a:ext cx="357741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LM337  Negative Voltage Regulator</a:t>
            </a:r>
            <a:endParaRPr lang="en-US" dirty="0"/>
          </a:p>
        </p:txBody>
      </p:sp>
      <p:pic>
        <p:nvPicPr>
          <p:cNvPr id="1025" name="Picture 1" descr="E:\Engineering\2015 Fall\EECT 121\Parts\LM337 first pa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6102" y="976485"/>
            <a:ext cx="4465357" cy="535017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D1648-8006-432F-82BD-6DE0F74D5FB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1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404</TotalTime>
  <Words>463</Words>
  <Application>Microsoft Office PowerPoint</Application>
  <PresentationFormat>Widescreen</PresentationFormat>
  <Paragraphs>136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Wingdings 2</vt:lpstr>
      <vt:lpstr>HDOfficeLightV0</vt:lpstr>
      <vt:lpstr>1_HDOfficeLightV0</vt:lpstr>
      <vt:lpstr>2_HDOfficeLightV0</vt:lpstr>
      <vt:lpstr>3_HDOfficeLightV0</vt:lpstr>
      <vt:lpstr>Lab 4 ±9 Volt Power Supply</vt:lpstr>
      <vt:lpstr>Objectives:</vt:lpstr>
      <vt:lpstr>Data/Lab Results/Simulations/Schematics: </vt:lpstr>
      <vt:lpstr>PowerPoint Presentation</vt:lpstr>
      <vt:lpstr>PowerPoint Presentation</vt:lpstr>
      <vt:lpstr>Troubleshooting:</vt:lpstr>
      <vt:lpstr>Conclusion:</vt:lpstr>
      <vt:lpstr>Data Sheets: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X</dc:title>
  <dc:creator>Dakota H Johnson</dc:creator>
  <cp:lastModifiedBy>Dakota H Johnson</cp:lastModifiedBy>
  <cp:revision>51</cp:revision>
  <dcterms:created xsi:type="dcterms:W3CDTF">2015-01-21T16:59:32Z</dcterms:created>
  <dcterms:modified xsi:type="dcterms:W3CDTF">2015-12-16T01:30:54Z</dcterms:modified>
</cp:coreProperties>
</file>