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85" r:id="rId2"/>
    <p:sldMasterId id="2147483880" r:id="rId3"/>
    <p:sldMasterId id="2147483904" r:id="rId4"/>
  </p:sldMasterIdLst>
  <p:notesMasterIdLst>
    <p:notesMasterId r:id="rId14"/>
  </p:notesMasterIdLst>
  <p:sldIdLst>
    <p:sldId id="256" r:id="rId5"/>
    <p:sldId id="257" r:id="rId6"/>
    <p:sldId id="265" r:id="rId7"/>
    <p:sldId id="259" r:id="rId8"/>
    <p:sldId id="268" r:id="rId9"/>
    <p:sldId id="266" r:id="rId10"/>
    <p:sldId id="263" r:id="rId11"/>
    <p:sldId id="260" r:id="rId12"/>
    <p:sldId id="2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434" autoAdjust="0"/>
  </p:normalViewPr>
  <p:slideViewPr>
    <p:cSldViewPr snapToGrid="0">
      <p:cViewPr varScale="1">
        <p:scale>
          <a:sx n="116" d="100"/>
          <a:sy n="116" d="100"/>
        </p:scale>
        <p:origin x="390"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131CC8-81CC-41FB-AE60-A27D9073A2A0}" type="datetimeFigureOut">
              <a:rPr lang="en-US" smtClean="0"/>
              <a:t>12/15/2015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C1EBCF-E00B-46EB-9A4A-1A323F204E2D}" type="slidenum">
              <a:rPr lang="en-US" smtClean="0"/>
              <a:t>‹#›</a:t>
            </a:fld>
            <a:endParaRPr lang="en-US"/>
          </a:p>
        </p:txBody>
      </p:sp>
    </p:spTree>
    <p:extLst>
      <p:ext uri="{BB962C8B-B14F-4D97-AF65-F5344CB8AC3E}">
        <p14:creationId xmlns:p14="http://schemas.microsoft.com/office/powerpoint/2010/main" val="125499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C1EBCF-E00B-46EB-9A4A-1A323F204E2D}" type="slidenum">
              <a:rPr lang="en-US" smtClean="0"/>
              <a:t>3</a:t>
            </a:fld>
            <a:endParaRPr lang="en-US"/>
          </a:p>
        </p:txBody>
      </p:sp>
    </p:spTree>
    <p:extLst>
      <p:ext uri="{BB962C8B-B14F-4D97-AF65-F5344CB8AC3E}">
        <p14:creationId xmlns:p14="http://schemas.microsoft.com/office/powerpoint/2010/main" val="636021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6A4EBF7-5D67-4D33-9F22-7F4693B3E0ED}"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758817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8769A5-8004-4DD3-913C-7EB505B2D3F6}"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675034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739DEA-CF6E-4DC9-BD5A-A5F9F0218D2E}"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770918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0FA5E2-F89A-4FDF-B5CD-72BDA1C15E8E}"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938684497"/>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AF10DC-30B4-473B-A26A-179F1A9ABB2B}"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851384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ADF8DB-7364-4B50-9A57-37D3EA75EB09}"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171850754"/>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09797B-5C27-40BB-9249-336033660012}" type="datetime1">
              <a:rPr lang="en-US" smtClean="0"/>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897129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78E1D9-EFC9-4CA6-8D4A-B610D99834EC}" type="datetime1">
              <a:rPr lang="en-US" smtClean="0"/>
              <a:t>12/15/2015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D1648-8006-432F-82BD-6DE0F74D5FB1}"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48910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503D0D2-9B18-4043-82D4-ED5CBC5E1D86}" type="datetime1">
              <a:rPr lang="en-US" smtClean="0"/>
              <a:t>12/15/2015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D1648-8006-432F-82BD-6DE0F74D5FB1}"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20247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034D71-B5A2-4746-BBA0-FEAB3F1628B1}" type="datetime1">
              <a:rPr lang="en-US" smtClean="0"/>
              <a:t>12/15/2015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828355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BE1356-C071-4C81-957E-086FFED6F2C6}" type="datetime1">
              <a:rPr lang="en-US" smtClean="0"/>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48445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AF2306-B336-4FB3-9646-84FE9FFC93D1}"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47113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BB7466-B4F8-44AE-976D-930CD8B5762E}" type="datetime1">
              <a:rPr lang="en-US" smtClean="0"/>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401014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EB4102-8249-4697-B589-709B56684F5C}"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814584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2B4796-B882-4A22-9F59-12DF1A8D4E83}"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4216516482"/>
      </p:ext>
    </p:extLst>
  </p:cSld>
  <p:clrMapOvr>
    <a:masterClrMapping/>
  </p:clrMapOvr>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D85397-AEEB-4F19-94BB-395BF09C83F3}"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148613955"/>
      </p:ext>
    </p:extLst>
  </p:cSld>
  <p:clrMapOvr>
    <a:masterClrMapping/>
  </p:clrMapOvr>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263C02-4935-40F0-8392-98C786DB67C5}"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8302168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2C2A68-6285-44CC-8E79-3BFD56F81150}"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451881753"/>
      </p:ext>
    </p:extLst>
  </p:cSld>
  <p:clrMapOvr>
    <a:masterClrMapping/>
  </p:clrMapOvr>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F7B392-00CE-4B8A-BA5E-2AE762106414}" type="datetime1">
              <a:rPr lang="en-US" smtClean="0"/>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373389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23192F-2BF0-47D1-BC07-C0945A95AF16}" type="datetime1">
              <a:rPr lang="en-US" smtClean="0"/>
              <a:t>12/15/2015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D1648-8006-432F-82BD-6DE0F74D5FB1}"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363680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25F7D9F-ADEF-4E8A-A6CA-1665FE885834}" type="datetime1">
              <a:rPr lang="en-US" smtClean="0"/>
              <a:t>12/15/2015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D1648-8006-432F-82BD-6DE0F74D5FB1}"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615177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3CEFF7-E0A3-4884-A25A-9ED3E5713B09}" type="datetime1">
              <a:rPr lang="en-US" smtClean="0"/>
              <a:t>12/15/2015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218167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98D3B0-BFB7-4DA0-B588-016DEAFBB726}"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6887134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B2342-8D59-4284-BBDA-ADCAA83C63CD}" type="datetime1">
              <a:rPr lang="en-US" smtClean="0"/>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7000295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C27A0-E766-4BC6-A30B-036273912BE8}" type="datetime1">
              <a:rPr lang="en-US" smtClean="0"/>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404319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4B92AD-0035-47B9-ACDF-D8BD3FF02C69}"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1487054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C0338B-B227-4D02-B487-030AAB4D154D}"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099018493"/>
      </p:ext>
    </p:extLst>
  </p:cSld>
  <p:clrMapOvr>
    <a:masterClrMapping/>
  </p:clrMapOvr>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11D50D5-3A08-4432-B479-75AAAA9700DF}"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873320723"/>
      </p:ext>
    </p:extLst>
  </p:cSld>
  <p:clrMapOvr>
    <a:masterClrMapping/>
  </p:clrMapOvr>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E9C1D4-F6B4-4768-9113-DEBF8DD17733}"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2735172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EF75F9-8225-4280-9C53-E868B2E0754B}"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433814095"/>
      </p:ext>
    </p:extLst>
  </p:cSld>
  <p:clrMapOvr>
    <a:masterClrMapping/>
  </p:clrMapOvr>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6DB8C3-325B-426D-9EAF-313055DFC206}" type="datetime1">
              <a:rPr lang="en-US" smtClean="0"/>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5299233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FAAB0C-36B1-45B7-A574-EE6B3BF193F9}" type="datetime1">
              <a:rPr lang="en-US" smtClean="0"/>
              <a:t>12/15/2015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D1648-8006-432F-82BD-6DE0F74D5FB1}"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386573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DF729BF-4779-4BB0-954E-263C03C19F3F}" type="datetime1">
              <a:rPr lang="en-US" smtClean="0"/>
              <a:t>12/15/2015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D1648-8006-432F-82BD-6DE0F74D5FB1}"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65916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325275-D166-4B82-AC84-286ED50C6EA7}" type="datetime1">
              <a:rPr lang="en-US" smtClean="0"/>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851388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EF7103-CD63-4E10-BAB3-2EBDF12185A3}" type="datetime1">
              <a:rPr lang="en-US" smtClean="0"/>
              <a:t>12/15/2015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545889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1AC3CF-7B18-440E-9205-56F50524B67F}" type="datetime1">
              <a:rPr lang="en-US" smtClean="0"/>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3594529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5C6268-C8A4-4D14-8798-2A4E5F29BC20}" type="datetime1">
              <a:rPr lang="en-US" smtClean="0"/>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6536272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F19E66-CA1C-4084-9A11-2CEA590DED30}"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6880295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D6D90F-7190-4CC1-9ADF-89F725B961B6}" type="datetime1">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620288067"/>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0F0ECF-E67F-457C-AA78-5FAD4B3A45B7}" type="datetime1">
              <a:rPr lang="en-US" smtClean="0"/>
              <a:t>12/15/2015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D1648-8006-432F-82BD-6DE0F74D5FB1}"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255819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44AD648-01E4-4472-817D-E8C5EC1775CB}" type="datetime1">
              <a:rPr lang="en-US" smtClean="0"/>
              <a:t>12/15/2015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D1648-8006-432F-82BD-6DE0F74D5FB1}"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21591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955C38-BA02-43AC-9C9C-BB2B0BD38D61}" type="datetime1">
              <a:rPr lang="en-US" smtClean="0"/>
              <a:t>12/15/2015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534205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1693A9-51E3-4C92-B072-0ACC8FCC0CDA}" type="datetime1">
              <a:rPr lang="en-US" smtClean="0"/>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966370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116D08-7AB3-4EFB-930E-B7488FE56095}" type="datetime1">
              <a:rPr lang="en-US" smtClean="0"/>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036782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F608B28C-A510-48F5-B590-D3207F858C21}" type="datetime1">
              <a:rPr lang="en-US" smtClean="0"/>
              <a:t>12/15/2015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40D1648-8006-432F-82BD-6DE0F74D5FB1}" type="slidenum">
              <a:rPr lang="en-US" smtClean="0"/>
              <a:pPr/>
              <a:t>‹#›</a:t>
            </a:fld>
            <a:endParaRPr lang="en-US"/>
          </a:p>
        </p:txBody>
      </p:sp>
    </p:spTree>
    <p:extLst>
      <p:ext uri="{BB962C8B-B14F-4D97-AF65-F5344CB8AC3E}">
        <p14:creationId xmlns:p14="http://schemas.microsoft.com/office/powerpoint/2010/main" val="165058268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C17A6E42-D547-4C6B-9145-0F51D194E283}" type="datetime1">
              <a:rPr lang="en-US" smtClean="0"/>
              <a:t>12/15/2015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40D1648-8006-432F-82BD-6DE0F74D5FB1}" type="slidenum">
              <a:rPr lang="en-US" smtClean="0"/>
              <a:pPr/>
              <a:t>‹#›</a:t>
            </a:fld>
            <a:endParaRPr lang="en-US"/>
          </a:p>
        </p:txBody>
      </p:sp>
    </p:spTree>
    <p:extLst>
      <p:ext uri="{BB962C8B-B14F-4D97-AF65-F5344CB8AC3E}">
        <p14:creationId xmlns:p14="http://schemas.microsoft.com/office/powerpoint/2010/main" val="3151013764"/>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46477289-B61C-48CE-8C33-FFEE708FC52A}" type="datetime1">
              <a:rPr lang="en-US" smtClean="0"/>
              <a:t>12/15/2015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40D1648-8006-432F-82BD-6DE0F74D5FB1}" type="slidenum">
              <a:rPr lang="en-US" smtClean="0"/>
              <a:pPr/>
              <a:t>‹#›</a:t>
            </a:fld>
            <a:endParaRPr lang="en-US"/>
          </a:p>
        </p:txBody>
      </p:sp>
    </p:spTree>
    <p:extLst>
      <p:ext uri="{BB962C8B-B14F-4D97-AF65-F5344CB8AC3E}">
        <p14:creationId xmlns:p14="http://schemas.microsoft.com/office/powerpoint/2010/main" val="1438569891"/>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2AB00F97-8F54-4A7D-ABF5-74F629D60263}" type="datetime1">
              <a:rPr lang="en-US" smtClean="0"/>
              <a:t>12/15/2015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40D1648-8006-432F-82BD-6DE0F74D5FB1}" type="slidenum">
              <a:rPr lang="en-US" smtClean="0"/>
              <a:pPr/>
              <a:t>‹#›</a:t>
            </a:fld>
            <a:endParaRPr lang="en-US"/>
          </a:p>
        </p:txBody>
      </p:sp>
    </p:spTree>
    <p:extLst>
      <p:ext uri="{BB962C8B-B14F-4D97-AF65-F5344CB8AC3E}">
        <p14:creationId xmlns:p14="http://schemas.microsoft.com/office/powerpoint/2010/main" val="1416063972"/>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Data%20Sheets/ds12019(1).pdf" TargetMode="Externa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Lab 3: Full And Half-Wave Bridge </a:t>
            </a:r>
            <a:endParaRPr lang="en-US" dirty="0"/>
          </a:p>
        </p:txBody>
      </p:sp>
      <p:sp>
        <p:nvSpPr>
          <p:cNvPr id="3" name="Subtitle 2"/>
          <p:cNvSpPr>
            <a:spLocks noGrp="1"/>
          </p:cNvSpPr>
          <p:nvPr>
            <p:ph type="subTitle" idx="1"/>
          </p:nvPr>
        </p:nvSpPr>
        <p:spPr/>
        <p:txBody>
          <a:bodyPr>
            <a:normAutofit fontScale="55000" lnSpcReduction="20000"/>
          </a:bodyPr>
          <a:lstStyle/>
          <a:p>
            <a:r>
              <a:rPr lang="en-US" dirty="0" smtClean="0"/>
              <a:t>By: </a:t>
            </a:r>
            <a:r>
              <a:rPr lang="en-US" dirty="0" smtClean="0"/>
              <a:t>Dakota Johnson</a:t>
            </a:r>
            <a:endParaRPr lang="en-US" dirty="0" smtClean="0"/>
          </a:p>
          <a:p>
            <a:r>
              <a:rPr lang="en-US" dirty="0" smtClean="0"/>
              <a:t> Lab Partner: </a:t>
            </a:r>
            <a:r>
              <a:rPr lang="en-US" dirty="0" smtClean="0"/>
              <a:t>Josiah Abel</a:t>
            </a:r>
            <a:endParaRPr lang="en-US" dirty="0" smtClean="0"/>
          </a:p>
          <a:p>
            <a:r>
              <a:rPr lang="en-US" dirty="0" smtClean="0"/>
              <a:t>Instructor: Andy Bell</a:t>
            </a:r>
          </a:p>
          <a:p>
            <a:r>
              <a:rPr lang="en-US" dirty="0" smtClean="0"/>
              <a:t>Bench Number:  6</a:t>
            </a:r>
          </a:p>
          <a:p>
            <a:r>
              <a:rPr lang="en-US" dirty="0" smtClean="0"/>
              <a:t>Class: EECT 121-50C</a:t>
            </a:r>
          </a:p>
          <a:p>
            <a:r>
              <a:rPr lang="en-US" dirty="0" smtClean="0"/>
              <a:t>Date: 12/15/2015</a:t>
            </a:r>
            <a:endParaRPr lang="en-US" dirty="0"/>
          </a:p>
        </p:txBody>
      </p:sp>
      <p:sp>
        <p:nvSpPr>
          <p:cNvPr id="4" name="L-Shape 3"/>
          <p:cNvSpPr/>
          <p:nvPr/>
        </p:nvSpPr>
        <p:spPr>
          <a:xfrm>
            <a:off x="0" y="6331527"/>
            <a:ext cx="4368800" cy="526473"/>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p:cNvSpPr/>
          <p:nvPr/>
        </p:nvSpPr>
        <p:spPr>
          <a:xfrm rot="10800000">
            <a:off x="7823200" y="0"/>
            <a:ext cx="4368800" cy="526473"/>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1</a:t>
            </a:fld>
            <a:endParaRPr lang="en-US"/>
          </a:p>
        </p:txBody>
      </p:sp>
    </p:spTree>
    <p:extLst>
      <p:ext uri="{BB962C8B-B14F-4D97-AF65-F5344CB8AC3E}">
        <p14:creationId xmlns:p14="http://schemas.microsoft.com/office/powerpoint/2010/main" val="2085393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218782"/>
            <a:ext cx="10515600" cy="1325563"/>
          </a:xfrm>
        </p:spPr>
        <p:txBody>
          <a:bodyPr>
            <a:normAutofit/>
          </a:bodyPr>
          <a:lstStyle/>
          <a:p>
            <a:pPr algn="ctr"/>
            <a:r>
              <a:rPr lang="en-US" dirty="0" smtClean="0"/>
              <a:t>Objectives:</a:t>
            </a:r>
            <a:endParaRPr lang="en-US" dirty="0"/>
          </a:p>
        </p:txBody>
      </p:sp>
      <p:sp>
        <p:nvSpPr>
          <p:cNvPr id="3" name="Content Placeholder 2"/>
          <p:cNvSpPr>
            <a:spLocks noGrp="1"/>
          </p:cNvSpPr>
          <p:nvPr>
            <p:ph idx="1"/>
          </p:nvPr>
        </p:nvSpPr>
        <p:spPr>
          <a:xfrm>
            <a:off x="838200" y="2960814"/>
            <a:ext cx="10515600" cy="2075420"/>
          </a:xfrm>
          <a:solidFill>
            <a:schemeClr val="accent6">
              <a:lumMod val="20000"/>
              <a:lumOff val="80000"/>
            </a:schemeClr>
          </a:solidFill>
        </p:spPr>
        <p:txBody>
          <a:bodyPr>
            <a:normAutofit/>
          </a:bodyPr>
          <a:lstStyle/>
          <a:p>
            <a:r>
              <a:rPr lang="en-US" sz="2400" dirty="0"/>
              <a:t>T</a:t>
            </a:r>
            <a:r>
              <a:rPr lang="en-US" sz="2400" dirty="0" smtClean="0"/>
              <a:t>o </a:t>
            </a:r>
            <a:r>
              <a:rPr lang="en-US" sz="2400" dirty="0"/>
              <a:t>become familiar with </a:t>
            </a:r>
            <a:r>
              <a:rPr lang="en-US" sz="2400" dirty="0" smtClean="0"/>
              <a:t>a common </a:t>
            </a:r>
            <a:r>
              <a:rPr lang="en-US" sz="2400" dirty="0"/>
              <a:t>functionality of a diode in </a:t>
            </a:r>
            <a:r>
              <a:rPr lang="en-US" sz="2400" dirty="0" smtClean="0"/>
              <a:t>circuits</a:t>
            </a:r>
            <a:r>
              <a:rPr lang="en-US" sz="2400" dirty="0"/>
              <a:t> </a:t>
            </a:r>
            <a:r>
              <a:rPr lang="en-US" sz="2400" dirty="0" smtClean="0"/>
              <a:t>as a rectifier or filter. A rectifier circuit takes an AC waveform and begins the process of converting it to DC.</a:t>
            </a:r>
          </a:p>
          <a:p>
            <a:r>
              <a:rPr lang="en-US" sz="2400" dirty="0" smtClean="0"/>
              <a:t>To simulate a full wave and half wave rectifier and observe any differences.</a:t>
            </a:r>
            <a:endParaRPr lang="en-US" sz="2400" dirty="0"/>
          </a:p>
        </p:txBody>
      </p:sp>
      <p:sp>
        <p:nvSpPr>
          <p:cNvPr id="7" name="Slide Number Placeholder 6"/>
          <p:cNvSpPr>
            <a:spLocks noGrp="1"/>
          </p:cNvSpPr>
          <p:nvPr>
            <p:ph type="sldNum" sz="quarter" idx="12"/>
          </p:nvPr>
        </p:nvSpPr>
        <p:spPr/>
        <p:txBody>
          <a:bodyPr/>
          <a:lstStyle/>
          <a:p>
            <a:fld id="{040D1648-8006-432F-82BD-6DE0F74D5FB1}" type="slidenum">
              <a:rPr lang="en-US" smtClean="0"/>
              <a:pPr/>
              <a:t>2</a:t>
            </a:fld>
            <a:endParaRPr lang="en-US"/>
          </a:p>
        </p:txBody>
      </p:sp>
    </p:spTree>
    <p:extLst>
      <p:ext uri="{BB962C8B-B14F-4D97-AF65-F5344CB8AC3E}">
        <p14:creationId xmlns:p14="http://schemas.microsoft.com/office/powerpoint/2010/main" val="873054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889716" y="1339601"/>
            <a:ext cx="10515600" cy="2214968"/>
          </a:xfrm>
          <a:prstGeom prst="rect">
            <a:avLst/>
          </a:prstGeom>
          <a:solidFill>
            <a:schemeClr val="accent6">
              <a:lumMod val="20000"/>
              <a:lumOff val="80000"/>
            </a:schemeClr>
          </a:solidFill>
        </p:spPr>
        <p:txBody>
          <a:bodyPr vert="horz" lIns="91440" tIns="45720" rIns="91440" bIns="45720" rtlCol="0">
            <a:normAutofit/>
          </a:bodyPr>
          <a:lstStyle/>
          <a:p>
            <a:pPr lvl="2"/>
            <a:r>
              <a:rPr lang="en-US" sz="2800" dirty="0" smtClean="0"/>
              <a:t>Equipment:</a:t>
            </a:r>
          </a:p>
          <a:p>
            <a:pPr marL="1200150" lvl="2" indent="-285750">
              <a:buFont typeface="Arial" panose="020B0604020202020204" pitchFamily="34" charset="0"/>
              <a:buChar char="•"/>
            </a:pPr>
            <a:r>
              <a:rPr lang="en-US" dirty="0" smtClean="0"/>
              <a:t>Oscilloscope Brand: Tektronix Model #: TDS220 SN: B083266</a:t>
            </a:r>
          </a:p>
          <a:p>
            <a:pPr marL="1200150" lvl="2" indent="-285750">
              <a:buFont typeface="Arial" panose="020B0604020202020204" pitchFamily="34" charset="0"/>
              <a:buChar char="•"/>
            </a:pPr>
            <a:r>
              <a:rPr lang="en-US" dirty="0" smtClean="0"/>
              <a:t>Digital Multi Meter Brand: </a:t>
            </a:r>
            <a:r>
              <a:rPr lang="en-US" dirty="0" err="1" smtClean="0"/>
              <a:t>GwInstek</a:t>
            </a:r>
            <a:r>
              <a:rPr lang="en-US" dirty="0" smtClean="0"/>
              <a:t> Model #: GDM-8245 SN: CL860332</a:t>
            </a:r>
          </a:p>
          <a:p>
            <a:pPr marL="1200150" lvl="2" indent="-285750">
              <a:buFont typeface="Arial" panose="020B0604020202020204" pitchFamily="34" charset="0"/>
              <a:buChar char="•"/>
            </a:pPr>
            <a:r>
              <a:rPr lang="en-US" dirty="0" smtClean="0"/>
              <a:t>Function Generator Brand: </a:t>
            </a:r>
            <a:r>
              <a:rPr lang="en-US" dirty="0" err="1" smtClean="0"/>
              <a:t>GwInstek</a:t>
            </a:r>
            <a:r>
              <a:rPr lang="en-US" dirty="0" smtClean="0"/>
              <a:t> Model #: GFG-8210 SN: C705245</a:t>
            </a:r>
          </a:p>
          <a:p>
            <a:pPr marL="1200150" lvl="2" indent="-285750">
              <a:buFont typeface="Arial" panose="020B0604020202020204" pitchFamily="34" charset="0"/>
              <a:buChar char="•"/>
            </a:pPr>
            <a:r>
              <a:rPr lang="en-US" dirty="0" smtClean="0"/>
              <a:t>DC Power Supply Model# HY1802D</a:t>
            </a:r>
          </a:p>
          <a:p>
            <a:pPr lvl="2"/>
            <a:endParaRPr lang="en-US" dirty="0" smtClean="0"/>
          </a:p>
          <a:p>
            <a:pPr lvl="2"/>
            <a:endParaRPr lang="en-US" dirty="0" smtClean="0"/>
          </a:p>
          <a:p>
            <a:pPr lvl="2"/>
            <a:endParaRPr lang="en-US" dirty="0" smtClean="0"/>
          </a:p>
        </p:txBody>
      </p:sp>
      <p:sp>
        <p:nvSpPr>
          <p:cNvPr id="3" name="Content Placeholder 2"/>
          <p:cNvSpPr txBox="1">
            <a:spLocks/>
          </p:cNvSpPr>
          <p:nvPr/>
        </p:nvSpPr>
        <p:spPr>
          <a:xfrm>
            <a:off x="889716" y="3915177"/>
            <a:ext cx="10515600" cy="2025520"/>
          </a:xfrm>
          <a:prstGeom prst="rect">
            <a:avLst/>
          </a:prstGeom>
          <a:solidFill>
            <a:schemeClr val="accent6">
              <a:lumMod val="20000"/>
              <a:lumOff val="80000"/>
            </a:schemeClr>
          </a:solidFill>
        </p:spPr>
        <p:txBody>
          <a:bodyPr vert="horz" lIns="91440" tIns="45720" rIns="91440" bIns="45720" rtlCol="0">
            <a:normAutofit/>
          </a:bodyPr>
          <a:lstStyle/>
          <a:p>
            <a:pPr lvl="2"/>
            <a:r>
              <a:rPr lang="en-US" sz="2800" dirty="0" smtClean="0"/>
              <a:t>Parts:</a:t>
            </a:r>
          </a:p>
          <a:p>
            <a:pPr marL="1200150" lvl="2" indent="-285750">
              <a:buFont typeface="Arial" panose="020B0604020202020204" pitchFamily="34" charset="0"/>
              <a:buChar char="•"/>
            </a:pPr>
            <a:r>
              <a:rPr lang="en-US" dirty="0" smtClean="0"/>
              <a:t>Miscellaneous Wires</a:t>
            </a:r>
          </a:p>
          <a:p>
            <a:pPr marL="1200150" lvl="2" indent="-285750">
              <a:buFont typeface="Arial" panose="020B0604020202020204" pitchFamily="34" charset="0"/>
              <a:buChar char="•"/>
            </a:pPr>
            <a:r>
              <a:rPr lang="en-US" dirty="0" smtClean="0"/>
              <a:t>1 1N4148 Switching Diode</a:t>
            </a:r>
          </a:p>
          <a:p>
            <a:pPr marL="1200150" lvl="2" indent="-285750">
              <a:buFont typeface="Arial" panose="020B0604020202020204" pitchFamily="34" charset="0"/>
              <a:buChar char="•"/>
            </a:pPr>
            <a:r>
              <a:rPr lang="en-US" dirty="0" smtClean="0"/>
              <a:t>Step Down Power </a:t>
            </a:r>
            <a:r>
              <a:rPr lang="en-US" dirty="0"/>
              <a:t>Transformer 12.6 VCT 1A, 16P112-1</a:t>
            </a:r>
            <a:endParaRPr lang="en-US" dirty="0" smtClean="0"/>
          </a:p>
          <a:p>
            <a:pPr marL="1200150" lvl="2" indent="-285750">
              <a:buFont typeface="Arial" panose="020B0604020202020204" pitchFamily="34" charset="0"/>
              <a:buChar char="•"/>
            </a:pPr>
            <a:r>
              <a:rPr lang="en-US" dirty="0" smtClean="0"/>
              <a:t>1 10kohm resistor</a:t>
            </a:r>
          </a:p>
        </p:txBody>
      </p:sp>
      <p:sp>
        <p:nvSpPr>
          <p:cNvPr id="4" name="Slide Number Placeholder 3"/>
          <p:cNvSpPr>
            <a:spLocks noGrp="1"/>
          </p:cNvSpPr>
          <p:nvPr>
            <p:ph type="sldNum" sz="quarter" idx="12"/>
          </p:nvPr>
        </p:nvSpPr>
        <p:spPr/>
        <p:txBody>
          <a:bodyPr/>
          <a:lstStyle/>
          <a:p>
            <a:fld id="{040D1648-8006-432F-82BD-6DE0F74D5FB1}" type="slidenum">
              <a:rPr lang="en-US" smtClean="0"/>
              <a:pPr/>
              <a:t>3</a:t>
            </a:fld>
            <a:endParaRPr lang="en-US"/>
          </a:p>
        </p:txBody>
      </p:sp>
    </p:spTree>
    <p:extLst>
      <p:ext uri="{BB962C8B-B14F-4D97-AF65-F5344CB8AC3E}">
        <p14:creationId xmlns:p14="http://schemas.microsoft.com/office/powerpoint/2010/main" val="1736573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1237" y="245642"/>
            <a:ext cx="11097490" cy="1597518"/>
          </a:xfrm>
        </p:spPr>
        <p:txBody>
          <a:bodyPr>
            <a:normAutofit/>
          </a:bodyPr>
          <a:lstStyle/>
          <a:p>
            <a:pPr algn="ctr"/>
            <a:r>
              <a:rPr lang="en-US" dirty="0" smtClean="0"/>
              <a:t>Simulations/Schematics:</a:t>
            </a:r>
            <a:r>
              <a:rPr lang="en-US" dirty="0"/>
              <a:t/>
            </a:r>
            <a:br>
              <a:rPr lang="en-US"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6752" y="1454030"/>
            <a:ext cx="4887007" cy="343900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9273" y="1454031"/>
            <a:ext cx="4331454" cy="3439005"/>
          </a:xfrm>
          <a:prstGeom prst="rect">
            <a:avLst/>
          </a:prstGeom>
        </p:spPr>
      </p:pic>
      <p:sp>
        <p:nvSpPr>
          <p:cNvPr id="5" name="Slide Number Placeholder 4"/>
          <p:cNvSpPr>
            <a:spLocks noGrp="1"/>
          </p:cNvSpPr>
          <p:nvPr>
            <p:ph type="sldNum" sz="quarter" idx="12"/>
          </p:nvPr>
        </p:nvSpPr>
        <p:spPr/>
        <p:txBody>
          <a:bodyPr/>
          <a:lstStyle/>
          <a:p>
            <a:fld id="{040D1648-8006-432F-82BD-6DE0F74D5FB1}" type="slidenum">
              <a:rPr lang="en-US" smtClean="0"/>
              <a:pPr/>
              <a:t>4</a:t>
            </a:fld>
            <a:endParaRPr lang="en-US"/>
          </a:p>
        </p:txBody>
      </p:sp>
      <p:sp>
        <p:nvSpPr>
          <p:cNvPr id="6" name="TextBox 5"/>
          <p:cNvSpPr txBox="1"/>
          <p:nvPr/>
        </p:nvSpPr>
        <p:spPr>
          <a:xfrm>
            <a:off x="1665393" y="5163028"/>
            <a:ext cx="9309177" cy="923330"/>
          </a:xfrm>
          <a:prstGeom prst="rect">
            <a:avLst/>
          </a:prstGeom>
          <a:solidFill>
            <a:schemeClr val="accent6">
              <a:lumMod val="40000"/>
              <a:lumOff val="60000"/>
            </a:schemeClr>
          </a:solidFill>
        </p:spPr>
        <p:txBody>
          <a:bodyPr wrap="square" rtlCol="0">
            <a:spAutoFit/>
          </a:bodyPr>
          <a:lstStyle/>
          <a:p>
            <a:r>
              <a:rPr lang="en-US" b="1" u="sng" dirty="0" smtClean="0"/>
              <a:t>Full-bridge rectifier circuit</a:t>
            </a:r>
            <a:r>
              <a:rPr lang="en-US" dirty="0" smtClean="0"/>
              <a:t>: the Resulting waveform emulates a AC waveform however the benefit is that it inverts the AC negative voltage. This creates a positive voltage AC waveform where there used to be a negative. It becomes fully positive. This is where it gets the name “Full-Bridge”.</a:t>
            </a:r>
            <a:endParaRPr lang="en-US" dirty="0"/>
          </a:p>
        </p:txBody>
      </p:sp>
    </p:spTree>
    <p:extLst>
      <p:ext uri="{BB962C8B-B14F-4D97-AF65-F5344CB8AC3E}">
        <p14:creationId xmlns:p14="http://schemas.microsoft.com/office/powerpoint/2010/main" val="3945164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Simulations/Schematics: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8338" y="3534189"/>
            <a:ext cx="9309177" cy="2586672"/>
          </a:xfrm>
          <a:prstGeom prst="rect">
            <a:avLst/>
          </a:prstGeom>
        </p:spPr>
      </p:pic>
      <p:sp>
        <p:nvSpPr>
          <p:cNvPr id="4" name="Slide Number Placeholder 3"/>
          <p:cNvSpPr>
            <a:spLocks noGrp="1"/>
          </p:cNvSpPr>
          <p:nvPr>
            <p:ph type="sldNum" sz="quarter" idx="12"/>
          </p:nvPr>
        </p:nvSpPr>
        <p:spPr/>
        <p:txBody>
          <a:bodyPr/>
          <a:lstStyle/>
          <a:p>
            <a:fld id="{040D1648-8006-432F-82BD-6DE0F74D5FB1}" type="slidenum">
              <a:rPr lang="en-US" smtClean="0"/>
              <a:pPr/>
              <a:t>5</a:t>
            </a:fld>
            <a:endParaRPr lang="en-US"/>
          </a:p>
        </p:txBody>
      </p:sp>
      <p:sp>
        <p:nvSpPr>
          <p:cNvPr id="5" name="TextBox 4"/>
          <p:cNvSpPr txBox="1"/>
          <p:nvPr/>
        </p:nvSpPr>
        <p:spPr>
          <a:xfrm>
            <a:off x="1448338" y="1828800"/>
            <a:ext cx="9309177" cy="923330"/>
          </a:xfrm>
          <a:prstGeom prst="rect">
            <a:avLst/>
          </a:prstGeom>
          <a:solidFill>
            <a:schemeClr val="accent6">
              <a:lumMod val="40000"/>
              <a:lumOff val="60000"/>
            </a:schemeClr>
          </a:solidFill>
        </p:spPr>
        <p:txBody>
          <a:bodyPr wrap="square" rtlCol="0">
            <a:spAutoFit/>
          </a:bodyPr>
          <a:lstStyle/>
          <a:p>
            <a:r>
              <a:rPr lang="en-US" b="1" u="sng" dirty="0" smtClean="0"/>
              <a:t>Half-bridge rectifier circuit: </a:t>
            </a:r>
            <a:r>
              <a:rPr lang="en-US" dirty="0" smtClean="0"/>
              <a:t>the Resulting waveform emulates a AC waveform however the benefit is that it converts the AC negative voltage into zero volts. This leaves behind only the positive half of the AC waveform. This is where it gets the name “Half-Bridge”.</a:t>
            </a:r>
            <a:endParaRPr lang="en-US" dirty="0"/>
          </a:p>
        </p:txBody>
      </p:sp>
    </p:spTree>
    <p:extLst>
      <p:ext uri="{BB962C8B-B14F-4D97-AF65-F5344CB8AC3E}">
        <p14:creationId xmlns:p14="http://schemas.microsoft.com/office/powerpoint/2010/main" val="3224500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4178" t="16150" r="43146" b="36150"/>
          <a:stretch/>
        </p:blipFill>
        <p:spPr>
          <a:xfrm>
            <a:off x="6683937" y="829994"/>
            <a:ext cx="5139693" cy="5627077"/>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9017" t="38376" r="48025" b="34957"/>
          <a:stretch/>
        </p:blipFill>
        <p:spPr>
          <a:xfrm>
            <a:off x="145036" y="829994"/>
            <a:ext cx="5307277" cy="4623516"/>
          </a:xfrm>
          <a:prstGeom prst="rect">
            <a:avLst/>
          </a:prstGeom>
        </p:spPr>
      </p:pic>
      <p:sp>
        <p:nvSpPr>
          <p:cNvPr id="6" name="Title 5"/>
          <p:cNvSpPr>
            <a:spLocks noGrp="1"/>
          </p:cNvSpPr>
          <p:nvPr>
            <p:ph type="title"/>
          </p:nvPr>
        </p:nvSpPr>
        <p:spPr>
          <a:xfrm>
            <a:off x="666482" y="0"/>
            <a:ext cx="10515600" cy="829994"/>
          </a:xfrm>
        </p:spPr>
        <p:txBody>
          <a:bodyPr/>
          <a:lstStyle/>
          <a:p>
            <a:pPr algn="ctr"/>
            <a:r>
              <a:rPr lang="en-US" dirty="0"/>
              <a:t>Data/Lab </a:t>
            </a:r>
            <a:r>
              <a:rPr lang="en-US" dirty="0" smtClean="0"/>
              <a:t>Results:</a:t>
            </a:r>
            <a:endParaRPr lang="en-US" dirty="0"/>
          </a:p>
        </p:txBody>
      </p:sp>
      <p:sp>
        <p:nvSpPr>
          <p:cNvPr id="7" name="Slide Number Placeholder 6"/>
          <p:cNvSpPr>
            <a:spLocks noGrp="1"/>
          </p:cNvSpPr>
          <p:nvPr>
            <p:ph type="sldNum" sz="quarter" idx="12"/>
          </p:nvPr>
        </p:nvSpPr>
        <p:spPr/>
        <p:txBody>
          <a:bodyPr/>
          <a:lstStyle/>
          <a:p>
            <a:fld id="{040D1648-8006-432F-82BD-6DE0F74D5FB1}" type="slidenum">
              <a:rPr lang="en-US" smtClean="0"/>
              <a:pPr/>
              <a:t>6</a:t>
            </a:fld>
            <a:endParaRPr lang="en-US"/>
          </a:p>
        </p:txBody>
      </p:sp>
      <p:sp>
        <p:nvSpPr>
          <p:cNvPr id="8" name="TextBox 7"/>
          <p:cNvSpPr txBox="1"/>
          <p:nvPr/>
        </p:nvSpPr>
        <p:spPr>
          <a:xfrm>
            <a:off x="407963" y="5584874"/>
            <a:ext cx="4684542" cy="1200329"/>
          </a:xfrm>
          <a:prstGeom prst="rect">
            <a:avLst/>
          </a:prstGeom>
          <a:solidFill>
            <a:schemeClr val="accent6">
              <a:lumMod val="40000"/>
              <a:lumOff val="60000"/>
            </a:schemeClr>
          </a:solidFill>
        </p:spPr>
        <p:txBody>
          <a:bodyPr wrap="square" rtlCol="0">
            <a:spAutoFit/>
          </a:bodyPr>
          <a:lstStyle/>
          <a:p>
            <a:pPr marL="342900" indent="-342900">
              <a:buAutoNum type="alphaUcPeriod"/>
            </a:pPr>
            <a:r>
              <a:rPr lang="en-US" sz="2400" dirty="0" smtClean="0"/>
              <a:t>Half-Wave Circuit Waveform, below it is the AC waveform.</a:t>
            </a:r>
          </a:p>
          <a:p>
            <a:pPr marL="342900" indent="-342900">
              <a:buAutoNum type="alphaUcPeriod"/>
            </a:pPr>
            <a:r>
              <a:rPr lang="en-US" sz="2400" dirty="0" smtClean="0"/>
              <a:t>Half-Wave Circuit Setup</a:t>
            </a:r>
            <a:endParaRPr lang="en-US" sz="2400" dirty="0"/>
          </a:p>
        </p:txBody>
      </p:sp>
      <p:sp>
        <p:nvSpPr>
          <p:cNvPr id="9" name="TextBox 8"/>
          <p:cNvSpPr txBox="1"/>
          <p:nvPr/>
        </p:nvSpPr>
        <p:spPr>
          <a:xfrm>
            <a:off x="145036" y="829994"/>
            <a:ext cx="376770" cy="369332"/>
          </a:xfrm>
          <a:prstGeom prst="rect">
            <a:avLst/>
          </a:prstGeom>
          <a:solidFill>
            <a:schemeClr val="accent6">
              <a:lumMod val="40000"/>
              <a:lumOff val="60000"/>
            </a:schemeClr>
          </a:solidFill>
        </p:spPr>
        <p:txBody>
          <a:bodyPr wrap="none" rtlCol="0">
            <a:spAutoFit/>
          </a:bodyPr>
          <a:lstStyle/>
          <a:p>
            <a:pPr algn="ctr"/>
            <a:r>
              <a:rPr lang="en-US" dirty="0" smtClean="0"/>
              <a:t>A.</a:t>
            </a:r>
            <a:endParaRPr lang="en-US" dirty="0"/>
          </a:p>
        </p:txBody>
      </p:sp>
      <p:sp>
        <p:nvSpPr>
          <p:cNvPr id="10" name="TextBox 9"/>
          <p:cNvSpPr txBox="1"/>
          <p:nvPr/>
        </p:nvSpPr>
        <p:spPr>
          <a:xfrm>
            <a:off x="6675852" y="829994"/>
            <a:ext cx="367408" cy="369332"/>
          </a:xfrm>
          <a:prstGeom prst="rect">
            <a:avLst/>
          </a:prstGeom>
          <a:solidFill>
            <a:schemeClr val="accent6">
              <a:lumMod val="40000"/>
              <a:lumOff val="60000"/>
            </a:schemeClr>
          </a:solidFill>
        </p:spPr>
        <p:txBody>
          <a:bodyPr wrap="none" rtlCol="0">
            <a:spAutoFit/>
          </a:bodyPr>
          <a:lstStyle/>
          <a:p>
            <a:pPr algn="ctr"/>
            <a:r>
              <a:rPr lang="en-US" dirty="0"/>
              <a:t>B</a:t>
            </a:r>
            <a:r>
              <a:rPr lang="en-US" dirty="0" smtClean="0"/>
              <a:t>.</a:t>
            </a:r>
            <a:endParaRPr lang="en-US" dirty="0"/>
          </a:p>
        </p:txBody>
      </p:sp>
      <p:sp>
        <p:nvSpPr>
          <p:cNvPr id="11" name="TextBox 10"/>
          <p:cNvSpPr txBox="1"/>
          <p:nvPr/>
        </p:nvSpPr>
        <p:spPr>
          <a:xfrm>
            <a:off x="9930992" y="2866610"/>
            <a:ext cx="1526380" cy="369332"/>
          </a:xfrm>
          <a:prstGeom prst="rect">
            <a:avLst/>
          </a:prstGeom>
          <a:solidFill>
            <a:schemeClr val="accent6">
              <a:lumMod val="20000"/>
              <a:lumOff val="80000"/>
            </a:schemeClr>
          </a:solidFill>
          <a:ln>
            <a:solidFill>
              <a:schemeClr val="accent1"/>
            </a:solidFill>
          </a:ln>
        </p:spPr>
        <p:txBody>
          <a:bodyPr wrap="none" rtlCol="0">
            <a:spAutoFit/>
          </a:bodyPr>
          <a:lstStyle/>
          <a:p>
            <a:pPr algn="ctr"/>
            <a:r>
              <a:rPr lang="en-US" dirty="0" smtClean="0"/>
              <a:t>1N4148 Diode</a:t>
            </a:r>
            <a:endParaRPr lang="en-US" dirty="0"/>
          </a:p>
        </p:txBody>
      </p:sp>
      <p:cxnSp>
        <p:nvCxnSpPr>
          <p:cNvPr id="12" name="Straight Arrow Connector 11"/>
          <p:cNvCxnSpPr>
            <a:stCxn id="11" idx="1"/>
          </p:cNvCxnSpPr>
          <p:nvPr/>
        </p:nvCxnSpPr>
        <p:spPr>
          <a:xfrm flipH="1">
            <a:off x="9311340" y="3051276"/>
            <a:ext cx="619652" cy="3995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751660" y="3292210"/>
            <a:ext cx="1589666" cy="369332"/>
          </a:xfrm>
          <a:prstGeom prst="rect">
            <a:avLst/>
          </a:prstGeom>
          <a:solidFill>
            <a:schemeClr val="accent6">
              <a:lumMod val="20000"/>
              <a:lumOff val="80000"/>
            </a:schemeClr>
          </a:solidFill>
          <a:ln>
            <a:solidFill>
              <a:schemeClr val="accent1"/>
            </a:solidFill>
          </a:ln>
        </p:spPr>
        <p:txBody>
          <a:bodyPr wrap="none" rtlCol="0">
            <a:spAutoFit/>
          </a:bodyPr>
          <a:lstStyle/>
          <a:p>
            <a:pPr algn="ctr"/>
            <a:r>
              <a:rPr lang="en-US" dirty="0" smtClean="0"/>
              <a:t>100k</a:t>
            </a:r>
            <a:r>
              <a:rPr lang="el-GR" dirty="0" smtClean="0"/>
              <a:t>Ω</a:t>
            </a:r>
            <a:r>
              <a:rPr lang="en-US" dirty="0" smtClean="0"/>
              <a:t> Resistor</a:t>
            </a:r>
            <a:endParaRPr lang="en-US" dirty="0"/>
          </a:p>
        </p:txBody>
      </p:sp>
      <p:cxnSp>
        <p:nvCxnSpPr>
          <p:cNvPr id="14" name="Straight Arrow Connector 13"/>
          <p:cNvCxnSpPr>
            <a:stCxn id="13" idx="3"/>
          </p:cNvCxnSpPr>
          <p:nvPr/>
        </p:nvCxnSpPr>
        <p:spPr>
          <a:xfrm>
            <a:off x="8341326" y="3476876"/>
            <a:ext cx="276201" cy="3470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186411" y="1315974"/>
            <a:ext cx="2283208" cy="369332"/>
          </a:xfrm>
          <a:prstGeom prst="rect">
            <a:avLst/>
          </a:prstGeom>
          <a:solidFill>
            <a:schemeClr val="accent6">
              <a:lumMod val="20000"/>
              <a:lumOff val="80000"/>
            </a:schemeClr>
          </a:solidFill>
          <a:ln>
            <a:solidFill>
              <a:schemeClr val="accent1"/>
            </a:solidFill>
          </a:ln>
        </p:spPr>
        <p:txBody>
          <a:bodyPr wrap="square" rtlCol="0">
            <a:spAutoFit/>
          </a:bodyPr>
          <a:lstStyle/>
          <a:p>
            <a:pPr algn="ctr"/>
            <a:r>
              <a:rPr lang="en-US" dirty="0" smtClean="0"/>
              <a:t>Transformer </a:t>
            </a:r>
            <a:r>
              <a:rPr lang="en-US" dirty="0"/>
              <a:t>16P112-1</a:t>
            </a:r>
          </a:p>
        </p:txBody>
      </p:sp>
      <p:cxnSp>
        <p:nvCxnSpPr>
          <p:cNvPr id="16" name="Straight Arrow Connector 15"/>
          <p:cNvCxnSpPr>
            <a:stCxn id="15" idx="3"/>
          </p:cNvCxnSpPr>
          <p:nvPr/>
        </p:nvCxnSpPr>
        <p:spPr>
          <a:xfrm>
            <a:off x="9469619" y="1500640"/>
            <a:ext cx="588781" cy="6146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2919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Troubleshooting:</a:t>
            </a:r>
            <a:endParaRPr lang="en-US" dirty="0"/>
          </a:p>
        </p:txBody>
      </p:sp>
      <p:sp>
        <p:nvSpPr>
          <p:cNvPr id="3" name="Content Placeholder 2"/>
          <p:cNvSpPr>
            <a:spLocks noGrp="1"/>
          </p:cNvSpPr>
          <p:nvPr>
            <p:ph idx="1"/>
          </p:nvPr>
        </p:nvSpPr>
        <p:spPr>
          <a:xfrm>
            <a:off x="845127" y="1828800"/>
            <a:ext cx="10515600" cy="2461845"/>
          </a:xfrm>
          <a:solidFill>
            <a:schemeClr val="accent6">
              <a:lumMod val="20000"/>
              <a:lumOff val="80000"/>
            </a:schemeClr>
          </a:solidFill>
        </p:spPr>
        <p:txBody>
          <a:bodyPr>
            <a:normAutofit/>
          </a:bodyPr>
          <a:lstStyle/>
          <a:p>
            <a:pPr lvl="1"/>
            <a:r>
              <a:rPr lang="en-US" dirty="0" smtClean="0"/>
              <a:t>There was some difficulty properly adjusting the oscilloscope to read the half bridge circuit.</a:t>
            </a:r>
          </a:p>
          <a:p>
            <a:pPr lvl="1"/>
            <a:r>
              <a:rPr lang="en-US" dirty="0" smtClean="0"/>
              <a:t>The 1N4148 was not working properly and it was discovered that </a:t>
            </a:r>
            <a:r>
              <a:rPr lang="en-US" dirty="0"/>
              <a:t>t</a:t>
            </a:r>
            <a:r>
              <a:rPr lang="en-US" dirty="0" smtClean="0"/>
              <a:t>he transformer wasn’t adjusted properly at first and was outputting too high of a voltage</a:t>
            </a:r>
            <a:endParaRPr lang="en-US" dirty="0"/>
          </a:p>
        </p:txBody>
      </p:sp>
      <p:sp>
        <p:nvSpPr>
          <p:cNvPr id="4" name="Slide Number Placeholder 3"/>
          <p:cNvSpPr>
            <a:spLocks noGrp="1"/>
          </p:cNvSpPr>
          <p:nvPr>
            <p:ph type="sldNum" sz="quarter" idx="12"/>
          </p:nvPr>
        </p:nvSpPr>
        <p:spPr/>
        <p:txBody>
          <a:bodyPr/>
          <a:lstStyle/>
          <a:p>
            <a:fld id="{040D1648-8006-432F-82BD-6DE0F74D5FB1}" type="slidenum">
              <a:rPr lang="en-US" smtClean="0"/>
              <a:pPr/>
              <a:t>7</a:t>
            </a:fld>
            <a:endParaRPr lang="en-US"/>
          </a:p>
        </p:txBody>
      </p:sp>
    </p:spTree>
    <p:extLst>
      <p:ext uri="{BB962C8B-B14F-4D97-AF65-F5344CB8AC3E}">
        <p14:creationId xmlns:p14="http://schemas.microsoft.com/office/powerpoint/2010/main" val="2299175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US" dirty="0"/>
          </a:p>
        </p:txBody>
      </p:sp>
      <p:sp>
        <p:nvSpPr>
          <p:cNvPr id="3" name="Content Placeholder 2"/>
          <p:cNvSpPr>
            <a:spLocks noGrp="1"/>
          </p:cNvSpPr>
          <p:nvPr>
            <p:ph idx="1"/>
          </p:nvPr>
        </p:nvSpPr>
        <p:spPr>
          <a:xfrm>
            <a:off x="845127" y="1828801"/>
            <a:ext cx="10515600" cy="2640168"/>
          </a:xfrm>
          <a:solidFill>
            <a:schemeClr val="accent6">
              <a:lumMod val="20000"/>
              <a:lumOff val="80000"/>
            </a:schemeClr>
          </a:solidFill>
        </p:spPr>
        <p:txBody>
          <a:bodyPr>
            <a:normAutofit fontScale="92500"/>
          </a:bodyPr>
          <a:lstStyle/>
          <a:p>
            <a:r>
              <a:rPr lang="en-US" dirty="0" smtClean="0"/>
              <a:t>The Full-wave Circuit would be easier to convert to DC then the Half-Wave because the waveform is more consistent. </a:t>
            </a:r>
          </a:p>
          <a:p>
            <a:r>
              <a:rPr lang="en-US" dirty="0" smtClean="0"/>
              <a:t>The resulting outputs from the bridges are still course and will need more smoothing before a proper DC voltage could be acquired from the circuits.</a:t>
            </a:r>
          </a:p>
          <a:p>
            <a:r>
              <a:rPr lang="en-US" dirty="0" smtClean="0"/>
              <a:t>If the switching diodes are oriented properly they can be used to rectify an </a:t>
            </a:r>
            <a:r>
              <a:rPr lang="en-US" smtClean="0"/>
              <a:t>AC signal.</a:t>
            </a:r>
            <a:endParaRPr lang="en-US" dirty="0" smtClean="0"/>
          </a:p>
          <a:p>
            <a:endParaRPr lang="en-US" dirty="0"/>
          </a:p>
        </p:txBody>
      </p:sp>
      <p:sp>
        <p:nvSpPr>
          <p:cNvPr id="4" name="Slide Number Placeholder 3"/>
          <p:cNvSpPr>
            <a:spLocks noGrp="1"/>
          </p:cNvSpPr>
          <p:nvPr>
            <p:ph type="sldNum" sz="quarter" idx="12"/>
          </p:nvPr>
        </p:nvSpPr>
        <p:spPr/>
        <p:txBody>
          <a:bodyPr/>
          <a:lstStyle/>
          <a:p>
            <a:fld id="{040D1648-8006-432F-82BD-6DE0F74D5FB1}" type="slidenum">
              <a:rPr lang="en-US" smtClean="0"/>
              <a:pPr/>
              <a:t>8</a:t>
            </a:fld>
            <a:endParaRPr lang="en-US"/>
          </a:p>
        </p:txBody>
      </p:sp>
    </p:spTree>
    <p:extLst>
      <p:ext uri="{BB962C8B-B14F-4D97-AF65-F5344CB8AC3E}">
        <p14:creationId xmlns:p14="http://schemas.microsoft.com/office/powerpoint/2010/main" val="1425360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Data Sheets:</a:t>
            </a:r>
            <a:br>
              <a:rPr lang="en-US" dirty="0" smtClean="0"/>
            </a:br>
            <a:endParaRPr lang="en-US" dirty="0"/>
          </a:p>
        </p:txBody>
      </p:sp>
      <p:pic>
        <p:nvPicPr>
          <p:cNvPr id="3" name="Picture 2">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4776" y="1067838"/>
            <a:ext cx="4490361" cy="5288512"/>
          </a:xfrm>
          <a:prstGeom prst="rect">
            <a:avLst/>
          </a:prstGeom>
        </p:spPr>
      </p:pic>
      <p:sp>
        <p:nvSpPr>
          <p:cNvPr id="4" name="Slide Number Placeholder 3"/>
          <p:cNvSpPr>
            <a:spLocks noGrp="1"/>
          </p:cNvSpPr>
          <p:nvPr>
            <p:ph type="sldNum" sz="quarter" idx="12"/>
          </p:nvPr>
        </p:nvSpPr>
        <p:spPr/>
        <p:txBody>
          <a:bodyPr/>
          <a:lstStyle/>
          <a:p>
            <a:fld id="{040D1648-8006-432F-82BD-6DE0F74D5FB1}" type="slidenum">
              <a:rPr lang="en-US" smtClean="0"/>
              <a:pPr/>
              <a:t>9</a:t>
            </a:fld>
            <a:endParaRPr lang="en-US"/>
          </a:p>
        </p:txBody>
      </p:sp>
      <p:sp>
        <p:nvSpPr>
          <p:cNvPr id="5" name="TextBox 4"/>
          <p:cNvSpPr txBox="1"/>
          <p:nvPr/>
        </p:nvSpPr>
        <p:spPr>
          <a:xfrm>
            <a:off x="4624072" y="6391371"/>
            <a:ext cx="2531534" cy="369332"/>
          </a:xfrm>
          <a:prstGeom prst="rect">
            <a:avLst/>
          </a:prstGeom>
          <a:solidFill>
            <a:schemeClr val="accent4">
              <a:lumMod val="40000"/>
              <a:lumOff val="60000"/>
            </a:schemeClr>
          </a:solidFill>
        </p:spPr>
        <p:txBody>
          <a:bodyPr wrap="square" rtlCol="0">
            <a:spAutoFit/>
          </a:bodyPr>
          <a:lstStyle/>
          <a:p>
            <a:r>
              <a:rPr lang="en-US" dirty="0" smtClean="0"/>
              <a:t>1N4148 Switching Diode</a:t>
            </a:r>
            <a:endParaRPr lang="en-US" dirty="0"/>
          </a:p>
        </p:txBody>
      </p:sp>
    </p:spTree>
    <p:extLst>
      <p:ext uri="{BB962C8B-B14F-4D97-AF65-F5344CB8AC3E}">
        <p14:creationId xmlns:p14="http://schemas.microsoft.com/office/powerpoint/2010/main" val="2490413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3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507</TotalTime>
  <Words>401</Words>
  <Application>Microsoft Office PowerPoint</Application>
  <PresentationFormat>Widescreen</PresentationFormat>
  <Paragraphs>52</Paragraphs>
  <Slides>9</Slides>
  <Notes>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9</vt:i4>
      </vt:variant>
    </vt:vector>
  </HeadingPairs>
  <TitlesOfParts>
    <vt:vector size="17" baseType="lpstr">
      <vt:lpstr>Arial</vt:lpstr>
      <vt:lpstr>Calibri</vt:lpstr>
      <vt:lpstr>Calibri Light</vt:lpstr>
      <vt:lpstr>Wingdings 2</vt:lpstr>
      <vt:lpstr>HDOfficeLightV0</vt:lpstr>
      <vt:lpstr>1_HDOfficeLightV0</vt:lpstr>
      <vt:lpstr>2_HDOfficeLightV0</vt:lpstr>
      <vt:lpstr>3_HDOfficeLightV0</vt:lpstr>
      <vt:lpstr>Lab 3: Full And Half-Wave Bridge </vt:lpstr>
      <vt:lpstr>Objectives:</vt:lpstr>
      <vt:lpstr>PowerPoint Presentation</vt:lpstr>
      <vt:lpstr>Simulations/Schematics: </vt:lpstr>
      <vt:lpstr>Simulations/Schematics:</vt:lpstr>
      <vt:lpstr>Data/Lab Results:</vt:lpstr>
      <vt:lpstr>Troubleshooting:</vt:lpstr>
      <vt:lpstr>Conclusion:</vt:lpstr>
      <vt:lpstr>Data Sheets: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X</dc:title>
  <dc:creator>Dakota H Johnson</dc:creator>
  <cp:lastModifiedBy>Dakota H Johnson</cp:lastModifiedBy>
  <cp:revision>49</cp:revision>
  <dcterms:created xsi:type="dcterms:W3CDTF">2015-01-21T16:59:32Z</dcterms:created>
  <dcterms:modified xsi:type="dcterms:W3CDTF">2015-12-15T22:41:49Z</dcterms:modified>
</cp:coreProperties>
</file>