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 id="2147483785" r:id="rId2"/>
    <p:sldMasterId id="2147483880" r:id="rId3"/>
    <p:sldMasterId id="2147483904" r:id="rId4"/>
  </p:sldMasterIdLst>
  <p:notesMasterIdLst>
    <p:notesMasterId r:id="rId39"/>
  </p:notesMasterIdLst>
  <p:sldIdLst>
    <p:sldId id="256" r:id="rId5"/>
    <p:sldId id="257" r:id="rId6"/>
    <p:sldId id="271" r:id="rId7"/>
    <p:sldId id="269" r:id="rId8"/>
    <p:sldId id="272" r:id="rId9"/>
    <p:sldId id="259" r:id="rId10"/>
    <p:sldId id="268" r:id="rId11"/>
    <p:sldId id="270" r:id="rId12"/>
    <p:sldId id="273" r:id="rId13"/>
    <p:sldId id="274" r:id="rId14"/>
    <p:sldId id="275" r:id="rId15"/>
    <p:sldId id="266" r:id="rId16"/>
    <p:sldId id="265" r:id="rId17"/>
    <p:sldId id="281" r:id="rId18"/>
    <p:sldId id="276" r:id="rId19"/>
    <p:sldId id="267" r:id="rId20"/>
    <p:sldId id="277" r:id="rId21"/>
    <p:sldId id="279" r:id="rId22"/>
    <p:sldId id="280" r:id="rId23"/>
    <p:sldId id="283" r:id="rId24"/>
    <p:sldId id="278" r:id="rId25"/>
    <p:sldId id="282" r:id="rId26"/>
    <p:sldId id="284" r:id="rId27"/>
    <p:sldId id="285" r:id="rId28"/>
    <p:sldId id="287" r:id="rId29"/>
    <p:sldId id="288" r:id="rId30"/>
    <p:sldId id="289" r:id="rId31"/>
    <p:sldId id="286" r:id="rId32"/>
    <p:sldId id="290" r:id="rId33"/>
    <p:sldId id="291" r:id="rId34"/>
    <p:sldId id="292" r:id="rId35"/>
    <p:sldId id="293" r:id="rId36"/>
    <p:sldId id="294" r:id="rId37"/>
    <p:sldId id="260"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265" autoAdjust="0"/>
    <p:restoredTop sz="94660"/>
  </p:normalViewPr>
  <p:slideViewPr>
    <p:cSldViewPr snapToGrid="0">
      <p:cViewPr>
        <p:scale>
          <a:sx n="75" d="100"/>
          <a:sy n="75" d="100"/>
        </p:scale>
        <p:origin x="570" y="5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image" Target="../media/image14.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42CA72-B2AC-4D77-BF11-F796E311F1B3}" type="datetimeFigureOut">
              <a:rPr lang="en-US" smtClean="0"/>
              <a:t>12/15/2015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267D15-773F-413A-87C1-4D21250327A6}" type="slidenum">
              <a:rPr lang="en-US" smtClean="0"/>
              <a:t>‹#›</a:t>
            </a:fld>
            <a:endParaRPr lang="en-US"/>
          </a:p>
        </p:txBody>
      </p:sp>
    </p:spTree>
    <p:extLst>
      <p:ext uri="{BB962C8B-B14F-4D97-AF65-F5344CB8AC3E}">
        <p14:creationId xmlns:p14="http://schemas.microsoft.com/office/powerpoint/2010/main" val="24496524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D267D15-773F-413A-87C1-4D21250327A6}" type="slidenum">
              <a:rPr lang="en-US" smtClean="0"/>
              <a:t>6</a:t>
            </a:fld>
            <a:endParaRPr lang="en-US"/>
          </a:p>
        </p:txBody>
      </p:sp>
    </p:spTree>
    <p:extLst>
      <p:ext uri="{BB962C8B-B14F-4D97-AF65-F5344CB8AC3E}">
        <p14:creationId xmlns:p14="http://schemas.microsoft.com/office/powerpoint/2010/main" val="38775944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3CDFDFE-3FAF-434A-892B-A11FB6DE25CD}" type="datetime1">
              <a:rPr lang="en-US" smtClean="0"/>
              <a:t>12/15/2015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0D1648-8006-432F-82BD-6DE0F74D5FB1}" type="slidenum">
              <a:rPr lang="en-US" smtClean="0"/>
              <a:pPr/>
              <a:t>‹#›</a:t>
            </a:fld>
            <a:endParaRPr lang="en-US"/>
          </a:p>
        </p:txBody>
      </p:sp>
    </p:spTree>
    <p:extLst>
      <p:ext uri="{BB962C8B-B14F-4D97-AF65-F5344CB8AC3E}">
        <p14:creationId xmlns:p14="http://schemas.microsoft.com/office/powerpoint/2010/main" val="17588174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2EB5B7F-C6D3-48F2-B86C-A3C2D09B49F0}" type="datetime1">
              <a:rPr lang="en-US" smtClean="0"/>
              <a:t>12/15/2015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0D1648-8006-432F-82BD-6DE0F74D5FB1}" type="slidenum">
              <a:rPr lang="en-US" smtClean="0"/>
              <a:pPr/>
              <a:t>‹#›</a:t>
            </a:fld>
            <a:endParaRPr lang="en-US"/>
          </a:p>
        </p:txBody>
      </p:sp>
    </p:spTree>
    <p:extLst>
      <p:ext uri="{BB962C8B-B14F-4D97-AF65-F5344CB8AC3E}">
        <p14:creationId xmlns:p14="http://schemas.microsoft.com/office/powerpoint/2010/main" val="36750342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0362"/>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0362"/>
            <a:ext cx="7734300" cy="58118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A9C7AF3-DCFD-41F0-909F-D69EA7C0C4B8}" type="datetime1">
              <a:rPr lang="en-US" smtClean="0"/>
              <a:t>12/15/2015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0D1648-8006-432F-82BD-6DE0F74D5FB1}" type="slidenum">
              <a:rPr lang="en-US" smtClean="0"/>
              <a:pPr/>
              <a:t>‹#›</a:t>
            </a:fld>
            <a:endParaRPr lang="en-US"/>
          </a:p>
        </p:txBody>
      </p:sp>
    </p:spTree>
    <p:extLst>
      <p:ext uri="{BB962C8B-B14F-4D97-AF65-F5344CB8AC3E}">
        <p14:creationId xmlns:p14="http://schemas.microsoft.com/office/powerpoint/2010/main" val="27709182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A5EC78E-6E09-460F-B904-83858DF70092}" type="datetime1">
              <a:rPr lang="en-US" smtClean="0"/>
              <a:t>12/15/2015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0D1648-8006-432F-82BD-6DE0F74D5FB1}" type="slidenum">
              <a:rPr lang="en-US" smtClean="0"/>
              <a:pPr/>
              <a:t>‹#›</a:t>
            </a:fld>
            <a:endParaRPr lang="en-US"/>
          </a:p>
        </p:txBody>
      </p:sp>
    </p:spTree>
    <p:extLst>
      <p:ext uri="{BB962C8B-B14F-4D97-AF65-F5344CB8AC3E}">
        <p14:creationId xmlns:p14="http://schemas.microsoft.com/office/powerpoint/2010/main" val="1938684497"/>
      </p:ext>
    </p:extLst>
  </p:cSld>
  <p:clrMapOvr>
    <a:masterClrMapping/>
  </p:clrMapOvr>
  <p:extLst mod="1">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D8BD441-0B8B-4B7F-B82B-2A9FBD380421}" type="datetime1">
              <a:rPr lang="en-US" smtClean="0"/>
              <a:t>12/15/2015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0D1648-8006-432F-82BD-6DE0F74D5FB1}" type="slidenum">
              <a:rPr lang="en-US" smtClean="0"/>
              <a:pPr/>
              <a:t>‹#›</a:t>
            </a:fld>
            <a:endParaRPr lang="en-US"/>
          </a:p>
        </p:txBody>
      </p:sp>
    </p:spTree>
    <p:extLst>
      <p:ext uri="{BB962C8B-B14F-4D97-AF65-F5344CB8AC3E}">
        <p14:creationId xmlns:p14="http://schemas.microsoft.com/office/powerpoint/2010/main" val="28513842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475AE49-381F-4556-BA6B-26744B8958A2}" type="datetime1">
              <a:rPr lang="en-US" smtClean="0"/>
              <a:t>12/15/2015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0D1648-8006-432F-82BD-6DE0F74D5FB1}" type="slidenum">
              <a:rPr lang="en-US" smtClean="0"/>
              <a:pPr/>
              <a:t>‹#›</a:t>
            </a:fld>
            <a:endParaRPr lang="en-US"/>
          </a:p>
        </p:txBody>
      </p:sp>
    </p:spTree>
    <p:extLst>
      <p:ext uri="{BB962C8B-B14F-4D97-AF65-F5344CB8AC3E}">
        <p14:creationId xmlns:p14="http://schemas.microsoft.com/office/powerpoint/2010/main" val="1171850754"/>
      </p:ext>
    </p:extLst>
  </p:cSld>
  <p:clrMapOvr>
    <a:masterClrMapping/>
  </p:clrMapOvr>
  <p:extLst mod="1">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45127" y="1828800"/>
            <a:ext cx="5181600" cy="4351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8800"/>
            <a:ext cx="5181600" cy="4351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D3F649E-C7A1-4D34-A8B9-AAE3B4AE3562}" type="datetime1">
              <a:rPr lang="en-US" smtClean="0"/>
              <a:t>12/15/2015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0D1648-8006-432F-82BD-6DE0F74D5FB1}" type="slidenum">
              <a:rPr lang="en-US" smtClean="0"/>
              <a:pPr/>
              <a:t>‹#›</a:t>
            </a:fld>
            <a:endParaRPr lang="en-US"/>
          </a:p>
        </p:txBody>
      </p:sp>
    </p:spTree>
    <p:extLst>
      <p:ext uri="{BB962C8B-B14F-4D97-AF65-F5344CB8AC3E}">
        <p14:creationId xmlns:p14="http://schemas.microsoft.com/office/powerpoint/2010/main" val="38971297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0"/>
            <a:ext cx="515620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45127" y="2507550"/>
            <a:ext cx="5156200" cy="3680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851"/>
            <a:ext cx="51816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7550"/>
            <a:ext cx="5181601" cy="3680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05FE7F1-48DE-428D-9C82-3942FA704792}" type="datetime1">
              <a:rPr lang="en-US" smtClean="0"/>
              <a:t>12/15/2015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40D1648-8006-432F-82BD-6DE0F74D5FB1}" type="slidenum">
              <a:rPr lang="en-US" smtClean="0"/>
              <a:pPr/>
              <a:t>‹#›</a:t>
            </a:fld>
            <a:endParaRPr lang="en-US"/>
          </a:p>
        </p:txBody>
      </p:sp>
      <p:sp>
        <p:nvSpPr>
          <p:cNvPr id="10" name="Title 9"/>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8489108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9E60377F-4450-441A-86BC-82F19BC8EC86}" type="datetime1">
              <a:rPr lang="en-US" smtClean="0"/>
              <a:t>12/15/2015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0D1648-8006-432F-82BD-6DE0F74D5FB1}" type="slidenum">
              <a:rPr lang="en-US" smtClean="0"/>
              <a:pPr/>
              <a:t>‹#›</a:t>
            </a:fld>
            <a:endParaRPr lang="en-US"/>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8202477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ED0318-B326-4578-B32C-B5083310F805}" type="datetime1">
              <a:rPr lang="en-US" smtClean="0"/>
              <a:t>12/15/2015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40D1648-8006-432F-82BD-6DE0F74D5FB1}" type="slidenum">
              <a:rPr lang="en-US" smtClean="0"/>
              <a:pPr/>
              <a:t>‹#›</a:t>
            </a:fld>
            <a:endParaRPr lang="en-US"/>
          </a:p>
        </p:txBody>
      </p:sp>
    </p:spTree>
    <p:extLst>
      <p:ext uri="{BB962C8B-B14F-4D97-AF65-F5344CB8AC3E}">
        <p14:creationId xmlns:p14="http://schemas.microsoft.com/office/powerpoint/2010/main" val="38283552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en-US" smtClean="0"/>
              <a:t>Click to edit Master title style</a:t>
            </a:r>
            <a:endParaRPr lang="en-US" dirty="0"/>
          </a:p>
        </p:txBody>
      </p:sp>
      <p:sp>
        <p:nvSpPr>
          <p:cNvPr id="3" name="Content Placeholder 2"/>
          <p:cNvSpPr>
            <a:spLocks noGrp="1"/>
          </p:cNvSpPr>
          <p:nvPr>
            <p:ph idx="1"/>
          </p:nvPr>
        </p:nvSpPr>
        <p:spPr>
          <a:xfrm>
            <a:off x="5181600" y="990600"/>
            <a:ext cx="617220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623C1C1-43CE-4599-8C7D-7495152C273B}" type="datetime1">
              <a:rPr lang="en-US" smtClean="0"/>
              <a:t>12/15/2015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0D1648-8006-432F-82BD-6DE0F74D5FB1}" type="slidenum">
              <a:rPr lang="en-US" smtClean="0"/>
              <a:pPr/>
              <a:t>‹#›</a:t>
            </a:fld>
            <a:endParaRPr lang="en-US"/>
          </a:p>
        </p:txBody>
      </p:sp>
    </p:spTree>
    <p:extLst>
      <p:ext uri="{BB962C8B-B14F-4D97-AF65-F5344CB8AC3E}">
        <p14:creationId xmlns:p14="http://schemas.microsoft.com/office/powerpoint/2010/main" val="34844589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1548ABD-E997-45BE-A32A-3356DDE8DD54}" type="datetime1">
              <a:rPr lang="en-US" smtClean="0"/>
              <a:t>12/15/2015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0D1648-8006-432F-82BD-6DE0F74D5FB1}" type="slidenum">
              <a:rPr lang="en-US" smtClean="0"/>
              <a:pPr/>
              <a:t>‹#›</a:t>
            </a:fld>
            <a:endParaRPr lang="en-US"/>
          </a:p>
        </p:txBody>
      </p:sp>
    </p:spTree>
    <p:extLst>
      <p:ext uri="{BB962C8B-B14F-4D97-AF65-F5344CB8AC3E}">
        <p14:creationId xmlns:p14="http://schemas.microsoft.com/office/powerpoint/2010/main" val="471136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en-US" smtClean="0"/>
              <a:t>Click to edit Master title style</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B693F3-C8FA-48A2-B5A4-CF0474918F71}" type="datetime1">
              <a:rPr lang="en-US" smtClean="0"/>
              <a:t>12/15/2015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0D1648-8006-432F-82BD-6DE0F74D5FB1}" type="slidenum">
              <a:rPr lang="en-US" smtClean="0"/>
              <a:pPr/>
              <a:t>‹#›</a:t>
            </a:fld>
            <a:endParaRPr lang="en-US"/>
          </a:p>
        </p:txBody>
      </p:sp>
    </p:spTree>
    <p:extLst>
      <p:ext uri="{BB962C8B-B14F-4D97-AF65-F5344CB8AC3E}">
        <p14:creationId xmlns:p14="http://schemas.microsoft.com/office/powerpoint/2010/main" val="14010140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7EECF1E-EF25-4392-A27C-6B63C760970A}" type="datetime1">
              <a:rPr lang="en-US" smtClean="0"/>
              <a:t>12/15/2015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0D1648-8006-432F-82BD-6DE0F74D5FB1}" type="slidenum">
              <a:rPr lang="en-US" smtClean="0"/>
              <a:pPr/>
              <a:t>‹#›</a:t>
            </a:fld>
            <a:endParaRPr lang="en-US"/>
          </a:p>
        </p:txBody>
      </p:sp>
    </p:spTree>
    <p:extLst>
      <p:ext uri="{BB962C8B-B14F-4D97-AF65-F5344CB8AC3E}">
        <p14:creationId xmlns:p14="http://schemas.microsoft.com/office/powerpoint/2010/main" val="38145847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0362"/>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0362"/>
            <a:ext cx="7734300" cy="58118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7B7211-ADDD-47AE-AAB2-0C84A2297AA5}" type="datetime1">
              <a:rPr lang="en-US" smtClean="0"/>
              <a:t>12/15/2015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0D1648-8006-432F-82BD-6DE0F74D5FB1}" type="slidenum">
              <a:rPr lang="en-US" smtClean="0"/>
              <a:pPr/>
              <a:t>‹#›</a:t>
            </a:fld>
            <a:endParaRPr lang="en-US"/>
          </a:p>
        </p:txBody>
      </p:sp>
    </p:spTree>
    <p:extLst>
      <p:ext uri="{BB962C8B-B14F-4D97-AF65-F5344CB8AC3E}">
        <p14:creationId xmlns:p14="http://schemas.microsoft.com/office/powerpoint/2010/main" val="4216516482"/>
      </p:ext>
    </p:extLst>
  </p:cSld>
  <p:clrMapOvr>
    <a:masterClrMapping/>
  </p:clrMapOvr>
  <p:extLst mod="1">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F083F17-9DD9-4C1E-B549-C181FE732010}" type="datetime1">
              <a:rPr lang="en-US" smtClean="0"/>
              <a:t>12/15/2015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0D1648-8006-432F-82BD-6DE0F74D5FB1}" type="slidenum">
              <a:rPr lang="en-US" smtClean="0"/>
              <a:pPr/>
              <a:t>‹#›</a:t>
            </a:fld>
            <a:endParaRPr lang="en-US"/>
          </a:p>
        </p:txBody>
      </p:sp>
    </p:spTree>
    <p:extLst>
      <p:ext uri="{BB962C8B-B14F-4D97-AF65-F5344CB8AC3E}">
        <p14:creationId xmlns:p14="http://schemas.microsoft.com/office/powerpoint/2010/main" val="1148613955"/>
      </p:ext>
    </p:extLst>
  </p:cSld>
  <p:clrMapOvr>
    <a:masterClrMapping/>
  </p:clrMapOvr>
  <p:extLst mod="1">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E85CB3A-00F8-4B86-8893-2ECCEB3A613B}" type="datetime1">
              <a:rPr lang="en-US" smtClean="0"/>
              <a:t>12/15/2015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0D1648-8006-432F-82BD-6DE0F74D5FB1}" type="slidenum">
              <a:rPr lang="en-US" smtClean="0"/>
              <a:pPr/>
              <a:t>‹#›</a:t>
            </a:fld>
            <a:endParaRPr lang="en-US"/>
          </a:p>
        </p:txBody>
      </p:sp>
    </p:spTree>
    <p:extLst>
      <p:ext uri="{BB962C8B-B14F-4D97-AF65-F5344CB8AC3E}">
        <p14:creationId xmlns:p14="http://schemas.microsoft.com/office/powerpoint/2010/main" val="8302168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F41EC7C-9C05-43A9-B42F-8B9603F1E305}" type="datetime1">
              <a:rPr lang="en-US" smtClean="0"/>
              <a:t>12/15/2015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0D1648-8006-432F-82BD-6DE0F74D5FB1}" type="slidenum">
              <a:rPr lang="en-US" smtClean="0"/>
              <a:pPr/>
              <a:t>‹#›</a:t>
            </a:fld>
            <a:endParaRPr lang="en-US"/>
          </a:p>
        </p:txBody>
      </p:sp>
    </p:spTree>
    <p:extLst>
      <p:ext uri="{BB962C8B-B14F-4D97-AF65-F5344CB8AC3E}">
        <p14:creationId xmlns:p14="http://schemas.microsoft.com/office/powerpoint/2010/main" val="3451881753"/>
      </p:ext>
    </p:extLst>
  </p:cSld>
  <p:clrMapOvr>
    <a:masterClrMapping/>
  </p:clrMapOvr>
  <p:extLst mod="1">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45127" y="1828800"/>
            <a:ext cx="5181600" cy="4351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8800"/>
            <a:ext cx="5181600" cy="4351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4766712-7A04-4EF6-84F4-84C2129C6C28}" type="datetime1">
              <a:rPr lang="en-US" smtClean="0"/>
              <a:t>12/15/2015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0D1648-8006-432F-82BD-6DE0F74D5FB1}" type="slidenum">
              <a:rPr lang="en-US" smtClean="0"/>
              <a:pPr/>
              <a:t>‹#›</a:t>
            </a:fld>
            <a:endParaRPr lang="en-US"/>
          </a:p>
        </p:txBody>
      </p:sp>
    </p:spTree>
    <p:extLst>
      <p:ext uri="{BB962C8B-B14F-4D97-AF65-F5344CB8AC3E}">
        <p14:creationId xmlns:p14="http://schemas.microsoft.com/office/powerpoint/2010/main" val="13733891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0"/>
            <a:ext cx="515620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45127" y="2507550"/>
            <a:ext cx="5156200" cy="3680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851"/>
            <a:ext cx="51816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7550"/>
            <a:ext cx="5181601" cy="3680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437DAB7-29D7-4825-80C6-F4712A4098F3}" type="datetime1">
              <a:rPr lang="en-US" smtClean="0"/>
              <a:t>12/15/2015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40D1648-8006-432F-82BD-6DE0F74D5FB1}" type="slidenum">
              <a:rPr lang="en-US" smtClean="0"/>
              <a:pPr/>
              <a:t>‹#›</a:t>
            </a:fld>
            <a:endParaRPr lang="en-US"/>
          </a:p>
        </p:txBody>
      </p:sp>
      <p:sp>
        <p:nvSpPr>
          <p:cNvPr id="10" name="Title 9"/>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13636801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7D58BE4-4B5C-4979-BD16-E322DDD705B1}" type="datetime1">
              <a:rPr lang="en-US" smtClean="0"/>
              <a:t>12/15/2015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0D1648-8006-432F-82BD-6DE0F74D5FB1}" type="slidenum">
              <a:rPr lang="en-US" smtClean="0"/>
              <a:pPr/>
              <a:t>‹#›</a:t>
            </a:fld>
            <a:endParaRPr lang="en-US"/>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66151773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80046D-3C7E-48B8-AC87-4679062A5F74}" type="datetime1">
              <a:rPr lang="en-US" smtClean="0"/>
              <a:t>12/15/2015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40D1648-8006-432F-82BD-6DE0F74D5FB1}" type="slidenum">
              <a:rPr lang="en-US" smtClean="0"/>
              <a:pPr/>
              <a:t>‹#›</a:t>
            </a:fld>
            <a:endParaRPr lang="en-US"/>
          </a:p>
        </p:txBody>
      </p:sp>
    </p:spTree>
    <p:extLst>
      <p:ext uri="{BB962C8B-B14F-4D97-AF65-F5344CB8AC3E}">
        <p14:creationId xmlns:p14="http://schemas.microsoft.com/office/powerpoint/2010/main" val="32181678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2F59C08-4BE4-45DB-842C-DD93934E8F22}" type="datetime1">
              <a:rPr lang="en-US" smtClean="0"/>
              <a:t>12/15/2015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0D1648-8006-432F-82BD-6DE0F74D5FB1}" type="slidenum">
              <a:rPr lang="en-US" smtClean="0"/>
              <a:pPr/>
              <a:t>‹#›</a:t>
            </a:fld>
            <a:endParaRPr lang="en-US"/>
          </a:p>
        </p:txBody>
      </p:sp>
    </p:spTree>
    <p:extLst>
      <p:ext uri="{BB962C8B-B14F-4D97-AF65-F5344CB8AC3E}">
        <p14:creationId xmlns:p14="http://schemas.microsoft.com/office/powerpoint/2010/main" val="68871347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en-US" smtClean="0"/>
              <a:t>Click to edit Master title style</a:t>
            </a:r>
            <a:endParaRPr lang="en-US" dirty="0"/>
          </a:p>
        </p:txBody>
      </p:sp>
      <p:sp>
        <p:nvSpPr>
          <p:cNvPr id="3" name="Content Placeholder 2"/>
          <p:cNvSpPr>
            <a:spLocks noGrp="1"/>
          </p:cNvSpPr>
          <p:nvPr>
            <p:ph idx="1"/>
          </p:nvPr>
        </p:nvSpPr>
        <p:spPr>
          <a:xfrm>
            <a:off x="5181600" y="990600"/>
            <a:ext cx="617220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B0F3D0D-9E35-40CD-8B93-78B4DDB8046A}" type="datetime1">
              <a:rPr lang="en-US" smtClean="0"/>
              <a:t>12/15/2015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0D1648-8006-432F-82BD-6DE0F74D5FB1}" type="slidenum">
              <a:rPr lang="en-US" smtClean="0"/>
              <a:pPr/>
              <a:t>‹#›</a:t>
            </a:fld>
            <a:endParaRPr lang="en-US"/>
          </a:p>
        </p:txBody>
      </p:sp>
    </p:spTree>
    <p:extLst>
      <p:ext uri="{BB962C8B-B14F-4D97-AF65-F5344CB8AC3E}">
        <p14:creationId xmlns:p14="http://schemas.microsoft.com/office/powerpoint/2010/main" val="27000295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en-US" smtClean="0"/>
              <a:t>Click to edit Master title style</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2A2667-60A9-4112-886C-57146415F811}" type="datetime1">
              <a:rPr lang="en-US" smtClean="0"/>
              <a:t>12/15/2015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0D1648-8006-432F-82BD-6DE0F74D5FB1}" type="slidenum">
              <a:rPr lang="en-US" smtClean="0"/>
              <a:pPr/>
              <a:t>‹#›</a:t>
            </a:fld>
            <a:endParaRPr lang="en-US"/>
          </a:p>
        </p:txBody>
      </p:sp>
    </p:spTree>
    <p:extLst>
      <p:ext uri="{BB962C8B-B14F-4D97-AF65-F5344CB8AC3E}">
        <p14:creationId xmlns:p14="http://schemas.microsoft.com/office/powerpoint/2010/main" val="24043192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6068239-E157-45C3-A39B-714B167C2A7F}" type="datetime1">
              <a:rPr lang="en-US" smtClean="0"/>
              <a:t>12/15/2015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0D1648-8006-432F-82BD-6DE0F74D5FB1}" type="slidenum">
              <a:rPr lang="en-US" smtClean="0"/>
              <a:pPr/>
              <a:t>‹#›</a:t>
            </a:fld>
            <a:endParaRPr lang="en-US"/>
          </a:p>
        </p:txBody>
      </p:sp>
    </p:spTree>
    <p:extLst>
      <p:ext uri="{BB962C8B-B14F-4D97-AF65-F5344CB8AC3E}">
        <p14:creationId xmlns:p14="http://schemas.microsoft.com/office/powerpoint/2010/main" val="314870546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0362"/>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0362"/>
            <a:ext cx="7734300" cy="58118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B3B1AA-4FCD-48E2-843E-AE7A958E13EF}" type="datetime1">
              <a:rPr lang="en-US" smtClean="0"/>
              <a:t>12/15/2015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0D1648-8006-432F-82BD-6DE0F74D5FB1}" type="slidenum">
              <a:rPr lang="en-US" smtClean="0"/>
              <a:pPr/>
              <a:t>‹#›</a:t>
            </a:fld>
            <a:endParaRPr lang="en-US"/>
          </a:p>
        </p:txBody>
      </p:sp>
    </p:spTree>
    <p:extLst>
      <p:ext uri="{BB962C8B-B14F-4D97-AF65-F5344CB8AC3E}">
        <p14:creationId xmlns:p14="http://schemas.microsoft.com/office/powerpoint/2010/main" val="1099018493"/>
      </p:ext>
    </p:extLst>
  </p:cSld>
  <p:clrMapOvr>
    <a:masterClrMapping/>
  </p:clrMapOvr>
  <p:extLst mod="1">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03114AA-642C-4C3A-9C7D-21FE5284178B}" type="datetime1">
              <a:rPr lang="en-US" smtClean="0"/>
              <a:t>12/15/2015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0D1648-8006-432F-82BD-6DE0F74D5FB1}" type="slidenum">
              <a:rPr lang="en-US" smtClean="0"/>
              <a:pPr/>
              <a:t>‹#›</a:t>
            </a:fld>
            <a:endParaRPr lang="en-US"/>
          </a:p>
        </p:txBody>
      </p:sp>
    </p:spTree>
    <p:extLst>
      <p:ext uri="{BB962C8B-B14F-4D97-AF65-F5344CB8AC3E}">
        <p14:creationId xmlns:p14="http://schemas.microsoft.com/office/powerpoint/2010/main" val="2873320723"/>
      </p:ext>
    </p:extLst>
  </p:cSld>
  <p:clrMapOvr>
    <a:masterClrMapping/>
  </p:clrMapOvr>
  <p:extLst mod="1">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5050766-BC69-424A-9EB5-390B5BA6C756}" type="datetime1">
              <a:rPr lang="en-US" smtClean="0"/>
              <a:t>12/15/2015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0D1648-8006-432F-82BD-6DE0F74D5FB1}" type="slidenum">
              <a:rPr lang="en-US" smtClean="0"/>
              <a:pPr/>
              <a:t>‹#›</a:t>
            </a:fld>
            <a:endParaRPr lang="en-US"/>
          </a:p>
        </p:txBody>
      </p:sp>
    </p:spTree>
    <p:extLst>
      <p:ext uri="{BB962C8B-B14F-4D97-AF65-F5344CB8AC3E}">
        <p14:creationId xmlns:p14="http://schemas.microsoft.com/office/powerpoint/2010/main" val="327351721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25A259B-8A15-483A-A1BA-4FD28CDFAF99}" type="datetime1">
              <a:rPr lang="en-US" smtClean="0"/>
              <a:t>12/15/2015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0D1648-8006-432F-82BD-6DE0F74D5FB1}" type="slidenum">
              <a:rPr lang="en-US" smtClean="0"/>
              <a:pPr/>
              <a:t>‹#›</a:t>
            </a:fld>
            <a:endParaRPr lang="en-US"/>
          </a:p>
        </p:txBody>
      </p:sp>
    </p:spTree>
    <p:extLst>
      <p:ext uri="{BB962C8B-B14F-4D97-AF65-F5344CB8AC3E}">
        <p14:creationId xmlns:p14="http://schemas.microsoft.com/office/powerpoint/2010/main" val="1433814095"/>
      </p:ext>
    </p:extLst>
  </p:cSld>
  <p:clrMapOvr>
    <a:masterClrMapping/>
  </p:clrMapOvr>
  <p:extLst mod="1">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45127" y="1828800"/>
            <a:ext cx="5181600" cy="4351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8800"/>
            <a:ext cx="5181600" cy="4351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8A550A9-74BD-4AE3-8D72-591CF9FDD968}" type="datetime1">
              <a:rPr lang="en-US" smtClean="0"/>
              <a:t>12/15/2015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0D1648-8006-432F-82BD-6DE0F74D5FB1}" type="slidenum">
              <a:rPr lang="en-US" smtClean="0"/>
              <a:pPr/>
              <a:t>‹#›</a:t>
            </a:fld>
            <a:endParaRPr lang="en-US"/>
          </a:p>
        </p:txBody>
      </p:sp>
    </p:spTree>
    <p:extLst>
      <p:ext uri="{BB962C8B-B14F-4D97-AF65-F5344CB8AC3E}">
        <p14:creationId xmlns:p14="http://schemas.microsoft.com/office/powerpoint/2010/main" val="52992334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0"/>
            <a:ext cx="515620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45127" y="2507550"/>
            <a:ext cx="5156200" cy="3680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851"/>
            <a:ext cx="51816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7550"/>
            <a:ext cx="5181601" cy="3680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C5A5962-D020-4740-B391-0C8AB29CDB50}" type="datetime1">
              <a:rPr lang="en-US" smtClean="0"/>
              <a:t>12/15/2015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40D1648-8006-432F-82BD-6DE0F74D5FB1}" type="slidenum">
              <a:rPr lang="en-US" smtClean="0"/>
              <a:pPr/>
              <a:t>‹#›</a:t>
            </a:fld>
            <a:endParaRPr lang="en-US"/>
          </a:p>
        </p:txBody>
      </p:sp>
      <p:sp>
        <p:nvSpPr>
          <p:cNvPr id="10" name="Title 9"/>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138657327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957D1D8-AC54-4936-9E59-37D07C1864E7}" type="datetime1">
              <a:rPr lang="en-US" smtClean="0"/>
              <a:t>12/15/2015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0D1648-8006-432F-82BD-6DE0F74D5FB1}" type="slidenum">
              <a:rPr lang="en-US" smtClean="0"/>
              <a:pPr/>
              <a:t>‹#›</a:t>
            </a:fld>
            <a:endParaRPr lang="en-US"/>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8659168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45127" y="1828800"/>
            <a:ext cx="5181600" cy="4351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8800"/>
            <a:ext cx="5181600" cy="4351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E7CDBA9-952E-415C-BB01-17D01C728BC8}" type="datetime1">
              <a:rPr lang="en-US" smtClean="0"/>
              <a:t>12/15/2015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0D1648-8006-432F-82BD-6DE0F74D5FB1}" type="slidenum">
              <a:rPr lang="en-US" smtClean="0"/>
              <a:pPr/>
              <a:t>‹#›</a:t>
            </a:fld>
            <a:endParaRPr lang="en-US"/>
          </a:p>
        </p:txBody>
      </p:sp>
    </p:spTree>
    <p:extLst>
      <p:ext uri="{BB962C8B-B14F-4D97-AF65-F5344CB8AC3E}">
        <p14:creationId xmlns:p14="http://schemas.microsoft.com/office/powerpoint/2010/main" val="185138850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7CD410-4EE8-4FE8-8F08-1AC02BFDC350}" type="datetime1">
              <a:rPr lang="en-US" smtClean="0"/>
              <a:t>12/15/2015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40D1648-8006-432F-82BD-6DE0F74D5FB1}" type="slidenum">
              <a:rPr lang="en-US" smtClean="0"/>
              <a:pPr/>
              <a:t>‹#›</a:t>
            </a:fld>
            <a:endParaRPr lang="en-US"/>
          </a:p>
        </p:txBody>
      </p:sp>
    </p:spTree>
    <p:extLst>
      <p:ext uri="{BB962C8B-B14F-4D97-AF65-F5344CB8AC3E}">
        <p14:creationId xmlns:p14="http://schemas.microsoft.com/office/powerpoint/2010/main" val="54588957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en-US" smtClean="0"/>
              <a:t>Click to edit Master title style</a:t>
            </a:r>
            <a:endParaRPr lang="en-US" dirty="0"/>
          </a:p>
        </p:txBody>
      </p:sp>
      <p:sp>
        <p:nvSpPr>
          <p:cNvPr id="3" name="Content Placeholder 2"/>
          <p:cNvSpPr>
            <a:spLocks noGrp="1"/>
          </p:cNvSpPr>
          <p:nvPr>
            <p:ph idx="1"/>
          </p:nvPr>
        </p:nvSpPr>
        <p:spPr>
          <a:xfrm>
            <a:off x="5181600" y="990600"/>
            <a:ext cx="617220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4D03DA-04DD-40AF-A601-4FB84CC57955}" type="datetime1">
              <a:rPr lang="en-US" smtClean="0"/>
              <a:t>12/15/2015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0D1648-8006-432F-82BD-6DE0F74D5FB1}" type="slidenum">
              <a:rPr lang="en-US" smtClean="0"/>
              <a:pPr/>
              <a:t>‹#›</a:t>
            </a:fld>
            <a:endParaRPr lang="en-US"/>
          </a:p>
        </p:txBody>
      </p:sp>
    </p:spTree>
    <p:extLst>
      <p:ext uri="{BB962C8B-B14F-4D97-AF65-F5344CB8AC3E}">
        <p14:creationId xmlns:p14="http://schemas.microsoft.com/office/powerpoint/2010/main" val="235945292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en-US" smtClean="0"/>
              <a:t>Click to edit Master title style</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CC0EE0-8BEE-499D-88D7-EC5EB4A6A390}" type="datetime1">
              <a:rPr lang="en-US" smtClean="0"/>
              <a:t>12/15/2015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0D1648-8006-432F-82BD-6DE0F74D5FB1}" type="slidenum">
              <a:rPr lang="en-US" smtClean="0"/>
              <a:pPr/>
              <a:t>‹#›</a:t>
            </a:fld>
            <a:endParaRPr lang="en-US"/>
          </a:p>
        </p:txBody>
      </p:sp>
    </p:spTree>
    <p:extLst>
      <p:ext uri="{BB962C8B-B14F-4D97-AF65-F5344CB8AC3E}">
        <p14:creationId xmlns:p14="http://schemas.microsoft.com/office/powerpoint/2010/main" val="265362723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D61988E-0981-4505-806B-2A39975068A1}" type="datetime1">
              <a:rPr lang="en-US" smtClean="0"/>
              <a:t>12/15/2015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0D1648-8006-432F-82BD-6DE0F74D5FB1}" type="slidenum">
              <a:rPr lang="en-US" smtClean="0"/>
              <a:pPr/>
              <a:t>‹#›</a:t>
            </a:fld>
            <a:endParaRPr lang="en-US"/>
          </a:p>
        </p:txBody>
      </p:sp>
    </p:spTree>
    <p:extLst>
      <p:ext uri="{BB962C8B-B14F-4D97-AF65-F5344CB8AC3E}">
        <p14:creationId xmlns:p14="http://schemas.microsoft.com/office/powerpoint/2010/main" val="268802951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0362"/>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0362"/>
            <a:ext cx="7734300" cy="58118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04416E-6C10-4A71-9FCE-041B6C3D0FBB}" type="datetime1">
              <a:rPr lang="en-US" smtClean="0"/>
              <a:t>12/15/2015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0D1648-8006-432F-82BD-6DE0F74D5FB1}" type="slidenum">
              <a:rPr lang="en-US" smtClean="0"/>
              <a:pPr/>
              <a:t>‹#›</a:t>
            </a:fld>
            <a:endParaRPr lang="en-US"/>
          </a:p>
        </p:txBody>
      </p:sp>
    </p:spTree>
    <p:extLst>
      <p:ext uri="{BB962C8B-B14F-4D97-AF65-F5344CB8AC3E}">
        <p14:creationId xmlns:p14="http://schemas.microsoft.com/office/powerpoint/2010/main" val="3620288067"/>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0"/>
            <a:ext cx="515620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45127" y="2507550"/>
            <a:ext cx="5156200" cy="3680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851"/>
            <a:ext cx="51816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7550"/>
            <a:ext cx="5181601" cy="3680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80C6C16-192B-40B5-92A6-515DF9646CD4}" type="datetime1">
              <a:rPr lang="en-US" smtClean="0"/>
              <a:t>12/15/2015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40D1648-8006-432F-82BD-6DE0F74D5FB1}" type="slidenum">
              <a:rPr lang="en-US" smtClean="0"/>
              <a:pPr/>
              <a:t>‹#›</a:t>
            </a:fld>
            <a:endParaRPr lang="en-US"/>
          </a:p>
        </p:txBody>
      </p:sp>
      <p:sp>
        <p:nvSpPr>
          <p:cNvPr id="10" name="Title 9"/>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22558191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E5C2E7F-A206-4181-8915-4063DE80C8EA}" type="datetime1">
              <a:rPr lang="en-US" smtClean="0"/>
              <a:t>12/15/2015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0D1648-8006-432F-82BD-6DE0F74D5FB1}" type="slidenum">
              <a:rPr lang="en-US" smtClean="0"/>
              <a:pPr/>
              <a:t>‹#›</a:t>
            </a:fld>
            <a:endParaRPr lang="en-US"/>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9215919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143C0A-B3F3-4402-9534-96ABBAA7542B}" type="datetime1">
              <a:rPr lang="en-US" smtClean="0"/>
              <a:t>12/15/2015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40D1648-8006-432F-82BD-6DE0F74D5FB1}" type="slidenum">
              <a:rPr lang="en-US" smtClean="0"/>
              <a:pPr/>
              <a:t>‹#›</a:t>
            </a:fld>
            <a:endParaRPr lang="en-US"/>
          </a:p>
        </p:txBody>
      </p:sp>
    </p:spTree>
    <p:extLst>
      <p:ext uri="{BB962C8B-B14F-4D97-AF65-F5344CB8AC3E}">
        <p14:creationId xmlns:p14="http://schemas.microsoft.com/office/powerpoint/2010/main" val="25342056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en-US" smtClean="0"/>
              <a:t>Click to edit Master title style</a:t>
            </a:r>
            <a:endParaRPr lang="en-US" dirty="0"/>
          </a:p>
        </p:txBody>
      </p:sp>
      <p:sp>
        <p:nvSpPr>
          <p:cNvPr id="3" name="Content Placeholder 2"/>
          <p:cNvSpPr>
            <a:spLocks noGrp="1"/>
          </p:cNvSpPr>
          <p:nvPr>
            <p:ph idx="1"/>
          </p:nvPr>
        </p:nvSpPr>
        <p:spPr>
          <a:xfrm>
            <a:off x="5181600" y="990600"/>
            <a:ext cx="617220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0CF326-08D5-4D16-8B18-CC5FB7917F64}" type="datetime1">
              <a:rPr lang="en-US" smtClean="0"/>
              <a:t>12/15/2015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0D1648-8006-432F-82BD-6DE0F74D5FB1}" type="slidenum">
              <a:rPr lang="en-US" smtClean="0"/>
              <a:pPr/>
              <a:t>‹#›</a:t>
            </a:fld>
            <a:endParaRPr lang="en-US"/>
          </a:p>
        </p:txBody>
      </p:sp>
    </p:spTree>
    <p:extLst>
      <p:ext uri="{BB962C8B-B14F-4D97-AF65-F5344CB8AC3E}">
        <p14:creationId xmlns:p14="http://schemas.microsoft.com/office/powerpoint/2010/main" val="39663708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en-US" smtClean="0"/>
              <a:t>Click to edit Master title style</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A26A76-1070-4E24-9D3F-74BF8FE647F1}" type="datetime1">
              <a:rPr lang="en-US" smtClean="0"/>
              <a:t>12/15/2015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0D1648-8006-432F-82BD-6DE0F74D5FB1}" type="slidenum">
              <a:rPr lang="en-US" smtClean="0"/>
              <a:pPr/>
              <a:t>‹#›</a:t>
            </a:fld>
            <a:endParaRPr lang="en-US"/>
          </a:p>
        </p:txBody>
      </p:sp>
    </p:spTree>
    <p:extLst>
      <p:ext uri="{BB962C8B-B14F-4D97-AF65-F5344CB8AC3E}">
        <p14:creationId xmlns:p14="http://schemas.microsoft.com/office/powerpoint/2010/main" val="20367825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9EEBA870-9DF2-4309-A725-4E8C801DCBB0}" type="datetime1">
              <a:rPr lang="en-US" smtClean="0"/>
              <a:t>12/15/2015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040D1648-8006-432F-82BD-6DE0F74D5FB1}" type="slidenum">
              <a:rPr lang="en-US" smtClean="0"/>
              <a:pPr/>
              <a:t>‹#›</a:t>
            </a:fld>
            <a:endParaRPr lang="en-US"/>
          </a:p>
        </p:txBody>
      </p:sp>
    </p:spTree>
    <p:extLst>
      <p:ext uri="{BB962C8B-B14F-4D97-AF65-F5344CB8AC3E}">
        <p14:creationId xmlns:p14="http://schemas.microsoft.com/office/powerpoint/2010/main" val="1650582683"/>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0B460F63-E9FC-4340-BA53-7B36C8C73CCB}" type="datetime1">
              <a:rPr lang="en-US" smtClean="0"/>
              <a:t>12/15/2015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040D1648-8006-432F-82BD-6DE0F74D5FB1}" type="slidenum">
              <a:rPr lang="en-US" smtClean="0"/>
              <a:pPr/>
              <a:t>‹#›</a:t>
            </a:fld>
            <a:endParaRPr lang="en-US"/>
          </a:p>
        </p:txBody>
      </p:sp>
    </p:spTree>
    <p:extLst>
      <p:ext uri="{BB962C8B-B14F-4D97-AF65-F5344CB8AC3E}">
        <p14:creationId xmlns:p14="http://schemas.microsoft.com/office/powerpoint/2010/main" val="3151013764"/>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C9AA5310-9EC3-4D7B-BA97-910937DED882}" type="datetime1">
              <a:rPr lang="en-US" smtClean="0"/>
              <a:t>12/15/2015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040D1648-8006-432F-82BD-6DE0F74D5FB1}" type="slidenum">
              <a:rPr lang="en-US" smtClean="0"/>
              <a:pPr/>
              <a:t>‹#›</a:t>
            </a:fld>
            <a:endParaRPr lang="en-US"/>
          </a:p>
        </p:txBody>
      </p:sp>
    </p:spTree>
    <p:extLst>
      <p:ext uri="{BB962C8B-B14F-4D97-AF65-F5344CB8AC3E}">
        <p14:creationId xmlns:p14="http://schemas.microsoft.com/office/powerpoint/2010/main" val="1438569891"/>
      </p:ext>
    </p:extLst>
  </p:cSld>
  <p:clrMap bg1="lt1" tx1="dk1" bg2="lt2" tx2="dk2" accent1="accent1" accent2="accent2" accent3="accent3" accent4="accent4" accent5="accent5" accent6="accent6" hlink="hlink" folHlink="folHlink"/>
  <p:sldLayoutIdLst>
    <p:sldLayoutId id="2147483881" r:id="rId1"/>
    <p:sldLayoutId id="2147483882" r:id="rId2"/>
    <p:sldLayoutId id="2147483883" r:id="rId3"/>
    <p:sldLayoutId id="2147483884" r:id="rId4"/>
    <p:sldLayoutId id="2147483885" r:id="rId5"/>
    <p:sldLayoutId id="2147483886" r:id="rId6"/>
    <p:sldLayoutId id="2147483887" r:id="rId7"/>
    <p:sldLayoutId id="2147483888" r:id="rId8"/>
    <p:sldLayoutId id="2147483889" r:id="rId9"/>
    <p:sldLayoutId id="2147483890" r:id="rId10"/>
    <p:sldLayoutId id="214748389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B7A52D0C-B85A-42F8-8EC5-C0C15D888CC6}" type="datetime1">
              <a:rPr lang="en-US" smtClean="0"/>
              <a:t>12/15/2015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040D1648-8006-432F-82BD-6DE0F74D5FB1}" type="slidenum">
              <a:rPr lang="en-US" smtClean="0"/>
              <a:pPr/>
              <a:t>‹#›</a:t>
            </a:fld>
            <a:endParaRPr lang="en-US"/>
          </a:p>
        </p:txBody>
      </p:sp>
    </p:spTree>
    <p:extLst>
      <p:ext uri="{BB962C8B-B14F-4D97-AF65-F5344CB8AC3E}">
        <p14:creationId xmlns:p14="http://schemas.microsoft.com/office/powerpoint/2010/main" val="1416063972"/>
      </p:ext>
    </p:extLst>
  </p:cSld>
  <p:clrMap bg1="lt1" tx1="dk1" bg2="lt2" tx2="dk2" accent1="accent1" accent2="accent2" accent3="accent3" accent4="accent4" accent5="accent5" accent6="accent6" hlink="hlink" folHlink="folHlink"/>
  <p:sldLayoutIdLst>
    <p:sldLayoutId id="2147483905" r:id="rId1"/>
    <p:sldLayoutId id="2147483906" r:id="rId2"/>
    <p:sldLayoutId id="2147483907" r:id="rId3"/>
    <p:sldLayoutId id="2147483908" r:id="rId4"/>
    <p:sldLayoutId id="2147483909" r:id="rId5"/>
    <p:sldLayoutId id="2147483910" r:id="rId6"/>
    <p:sldLayoutId id="2147483911" r:id="rId7"/>
    <p:sldLayoutId id="2147483912" r:id="rId8"/>
    <p:sldLayoutId id="2147483913" r:id="rId9"/>
    <p:sldLayoutId id="2147483914" r:id="rId10"/>
    <p:sldLayoutId id="2147483915"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0.emf"/></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5.emf"/></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17.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4.xml"/><Relationship Id="rId4" Type="http://schemas.openxmlformats.org/officeDocument/2006/relationships/image" Target="../media/image6.emf"/></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PNG"/><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Lab 0: </a:t>
            </a:r>
            <a:r>
              <a:rPr lang="en-US" dirty="0" smtClean="0"/>
              <a:t>Review and Support </a:t>
            </a:r>
            <a:r>
              <a:rPr lang="en-US" dirty="0" smtClean="0"/>
              <a:t>Material</a:t>
            </a:r>
            <a:endParaRPr lang="en-US" dirty="0"/>
          </a:p>
        </p:txBody>
      </p:sp>
      <p:sp>
        <p:nvSpPr>
          <p:cNvPr id="3" name="Subtitle 2"/>
          <p:cNvSpPr>
            <a:spLocks noGrp="1"/>
          </p:cNvSpPr>
          <p:nvPr>
            <p:ph type="subTitle" idx="1"/>
          </p:nvPr>
        </p:nvSpPr>
        <p:spPr/>
        <p:txBody>
          <a:bodyPr>
            <a:normAutofit fontScale="55000" lnSpcReduction="20000"/>
          </a:bodyPr>
          <a:lstStyle/>
          <a:p>
            <a:r>
              <a:rPr lang="en-US" dirty="0" smtClean="0"/>
              <a:t>By: Josiah Abel</a:t>
            </a:r>
          </a:p>
          <a:p>
            <a:r>
              <a:rPr lang="en-US" dirty="0" smtClean="0"/>
              <a:t> Lab Partner: Dakota Johnson</a:t>
            </a:r>
          </a:p>
          <a:p>
            <a:r>
              <a:rPr lang="en-US" dirty="0" smtClean="0"/>
              <a:t>Instructor: Andy Bell</a:t>
            </a:r>
          </a:p>
          <a:p>
            <a:r>
              <a:rPr lang="en-US" dirty="0" smtClean="0"/>
              <a:t>Bench Number:  6</a:t>
            </a:r>
          </a:p>
          <a:p>
            <a:r>
              <a:rPr lang="en-US" dirty="0" smtClean="0"/>
              <a:t>Class: EECT 121-50C</a:t>
            </a:r>
          </a:p>
          <a:p>
            <a:r>
              <a:rPr lang="en-US" dirty="0" smtClean="0"/>
              <a:t>Date: 12/15/2015</a:t>
            </a:r>
            <a:endParaRPr lang="en-US" dirty="0"/>
          </a:p>
        </p:txBody>
      </p:sp>
      <p:sp>
        <p:nvSpPr>
          <p:cNvPr id="4" name="L-Shape 3"/>
          <p:cNvSpPr/>
          <p:nvPr/>
        </p:nvSpPr>
        <p:spPr>
          <a:xfrm>
            <a:off x="0" y="6331527"/>
            <a:ext cx="4368800" cy="526473"/>
          </a:xfrm>
          <a:prstGeom prst="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L-Shape 4"/>
          <p:cNvSpPr/>
          <p:nvPr/>
        </p:nvSpPr>
        <p:spPr>
          <a:xfrm rot="10800000">
            <a:off x="7823200" y="0"/>
            <a:ext cx="4368800" cy="526473"/>
          </a:xfrm>
          <a:prstGeom prst="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p>
            <a:fld id="{040D1648-8006-432F-82BD-6DE0F74D5FB1}" type="slidenum">
              <a:rPr lang="en-US" smtClean="0"/>
              <a:pPr/>
              <a:t>1</a:t>
            </a:fld>
            <a:endParaRPr lang="en-US"/>
          </a:p>
        </p:txBody>
      </p:sp>
    </p:spTree>
    <p:extLst>
      <p:ext uri="{BB962C8B-B14F-4D97-AF65-F5344CB8AC3E}">
        <p14:creationId xmlns:p14="http://schemas.microsoft.com/office/powerpoint/2010/main" val="20853932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227109"/>
            <a:ext cx="10515600" cy="1325563"/>
          </a:xfrm>
        </p:spPr>
        <p:txBody>
          <a:bodyPr/>
          <a:lstStyle/>
          <a:p>
            <a:pPr algn="ctr"/>
            <a:r>
              <a:rPr lang="en-US" dirty="0" smtClean="0"/>
              <a:t>Objectives: Review 2</a:t>
            </a:r>
            <a:endParaRPr lang="en-US" dirty="0"/>
          </a:p>
        </p:txBody>
      </p:sp>
      <p:sp>
        <p:nvSpPr>
          <p:cNvPr id="3" name="Content Placeholder 2"/>
          <p:cNvSpPr>
            <a:spLocks noGrp="1"/>
          </p:cNvSpPr>
          <p:nvPr>
            <p:ph idx="1"/>
          </p:nvPr>
        </p:nvSpPr>
        <p:spPr>
          <a:xfrm>
            <a:off x="838200" y="1299439"/>
            <a:ext cx="10515600" cy="580876"/>
          </a:xfrm>
          <a:solidFill>
            <a:schemeClr val="accent6">
              <a:lumMod val="20000"/>
              <a:lumOff val="80000"/>
            </a:schemeClr>
          </a:solidFill>
        </p:spPr>
        <p:txBody>
          <a:bodyPr>
            <a:normAutofit/>
          </a:bodyPr>
          <a:lstStyle/>
          <a:p>
            <a:r>
              <a:rPr lang="en-US" dirty="0" smtClean="0"/>
              <a:t>To Analyze the following circuit and perform the following steps</a:t>
            </a:r>
            <a:endParaRPr lang="en-US" dirty="0"/>
          </a:p>
        </p:txBody>
      </p:sp>
      <p:sp>
        <p:nvSpPr>
          <p:cNvPr id="5" name="Content Placeholder 2"/>
          <p:cNvSpPr txBox="1">
            <a:spLocks/>
          </p:cNvSpPr>
          <p:nvPr/>
        </p:nvSpPr>
        <p:spPr>
          <a:xfrm>
            <a:off x="838200" y="4809072"/>
            <a:ext cx="10515600" cy="1547278"/>
          </a:xfrm>
          <a:prstGeom prst="rect">
            <a:avLst/>
          </a:prstGeom>
          <a:solidFill>
            <a:schemeClr val="accent6">
              <a:lumMod val="20000"/>
              <a:lumOff val="80000"/>
            </a:schemeClr>
          </a:solidFill>
        </p:spPr>
        <p:txBody>
          <a:bodyPr vert="horz" lIns="91440" tIns="45720" rIns="91440" bIns="45720" rtlCol="0">
            <a:normAutofit/>
          </a:bodyPr>
          <a:lstStyle/>
          <a:p>
            <a:pPr marL="1257300" lvl="2" indent="-342900">
              <a:buAutoNum type="arabicPeriod"/>
            </a:pPr>
            <a:r>
              <a:rPr lang="en-US" dirty="0" smtClean="0">
                <a:solidFill>
                  <a:prstClr val="black"/>
                </a:solidFill>
              </a:rPr>
              <a:t>Replace R1 , R2, and R3 with an equivalent capacitor and maintain the voltage reading of VA.</a:t>
            </a:r>
          </a:p>
          <a:p>
            <a:pPr marL="1257300" lvl="2" indent="-342900">
              <a:buAutoNum type="arabicPeriod"/>
            </a:pPr>
            <a:r>
              <a:rPr lang="en-US" dirty="0" smtClean="0">
                <a:solidFill>
                  <a:prstClr val="black"/>
                </a:solidFill>
              </a:rPr>
              <a:t>Replace R1, R2, and R3 with equivalent inductors and maintain the voltage reading of VA.</a:t>
            </a:r>
          </a:p>
          <a:p>
            <a:pPr marL="1257300" lvl="2" indent="-342900">
              <a:buAutoNum type="arabicPeriod"/>
            </a:pPr>
            <a:r>
              <a:rPr lang="en-US" dirty="0" smtClean="0">
                <a:solidFill>
                  <a:prstClr val="black"/>
                </a:solidFill>
              </a:rPr>
              <a:t>Calculate the Reactance (Z) of each scenario.</a:t>
            </a:r>
          </a:p>
          <a:p>
            <a:pPr marL="1257300" lvl="2" indent="-342900">
              <a:buAutoNum type="arabicPeriod"/>
            </a:pPr>
            <a:r>
              <a:rPr lang="en-US" dirty="0" smtClean="0">
                <a:solidFill>
                  <a:prstClr val="black"/>
                </a:solidFill>
              </a:rPr>
              <a:t>Determine VB mathematically using capacitive reactance (</a:t>
            </a:r>
            <a:r>
              <a:rPr lang="en-US" dirty="0" err="1" smtClean="0">
                <a:solidFill>
                  <a:prstClr val="black"/>
                </a:solidFill>
              </a:rPr>
              <a:t>Xc</a:t>
            </a:r>
            <a:r>
              <a:rPr lang="en-US" dirty="0" smtClean="0">
                <a:solidFill>
                  <a:prstClr val="black"/>
                </a:solidFill>
              </a:rPr>
              <a:t>)</a:t>
            </a:r>
          </a:p>
          <a:p>
            <a:pPr lvl="2"/>
            <a:r>
              <a:rPr lang="en-US" dirty="0" smtClean="0">
                <a:solidFill>
                  <a:prstClr val="black"/>
                </a:solidFill>
              </a:rPr>
              <a:t>(note the voltage source will be chanced to an AC 9Vrms)</a:t>
            </a:r>
            <a:endParaRPr lang="en-US" dirty="0" smtClean="0">
              <a:solidFill>
                <a:prstClr val="black"/>
              </a:solidFill>
            </a:endParaRPr>
          </a:p>
        </p:txBody>
      </p:sp>
      <p:sp>
        <p:nvSpPr>
          <p:cNvPr id="6" name="Slide Number Placeholder 5"/>
          <p:cNvSpPr>
            <a:spLocks noGrp="1"/>
          </p:cNvSpPr>
          <p:nvPr>
            <p:ph type="sldNum" sz="quarter" idx="12"/>
          </p:nvPr>
        </p:nvSpPr>
        <p:spPr/>
        <p:txBody>
          <a:bodyPr/>
          <a:lstStyle/>
          <a:p>
            <a:fld id="{040D1648-8006-432F-82BD-6DE0F74D5FB1}" type="slidenum">
              <a:rPr lang="en-US" smtClean="0">
                <a:solidFill>
                  <a:prstClr val="black">
                    <a:tint val="75000"/>
                  </a:prstClr>
                </a:solidFill>
              </a:rPr>
              <a:pPr/>
              <a:t>10</a:t>
            </a:fld>
            <a:endParaRPr lang="en-US">
              <a:solidFill>
                <a:prstClr val="black">
                  <a:tint val="75000"/>
                </a:prstClr>
              </a:solidFill>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7442" y="2017793"/>
            <a:ext cx="7097115" cy="2623466"/>
          </a:xfrm>
          <a:prstGeom prst="rect">
            <a:avLst/>
          </a:prstGeom>
        </p:spPr>
      </p:pic>
    </p:spTree>
    <p:extLst>
      <p:ext uri="{BB962C8B-B14F-4D97-AF65-F5344CB8AC3E}">
        <p14:creationId xmlns:p14="http://schemas.microsoft.com/office/powerpoint/2010/main" val="10159522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40D1648-8006-432F-82BD-6DE0F74D5FB1}" type="slidenum">
              <a:rPr lang="en-US" smtClean="0">
                <a:solidFill>
                  <a:prstClr val="black">
                    <a:tint val="75000"/>
                  </a:prstClr>
                </a:solidFill>
              </a:rPr>
              <a:pPr/>
              <a:t>11</a:t>
            </a:fld>
            <a:endParaRPr lang="en-US">
              <a:solidFill>
                <a:prstClr val="black">
                  <a:tint val="75000"/>
                </a:prstClr>
              </a:solidFill>
            </a:endParaRPr>
          </a:p>
        </p:txBody>
      </p:sp>
      <p:sp>
        <p:nvSpPr>
          <p:cNvPr id="4" name="Title 1"/>
          <p:cNvSpPr>
            <a:spLocks noGrp="1"/>
          </p:cNvSpPr>
          <p:nvPr>
            <p:ph type="title"/>
          </p:nvPr>
        </p:nvSpPr>
        <p:spPr>
          <a:xfrm>
            <a:off x="771237" y="245642"/>
            <a:ext cx="11097490" cy="1597518"/>
          </a:xfrm>
        </p:spPr>
        <p:txBody>
          <a:bodyPr>
            <a:normAutofit/>
          </a:bodyPr>
          <a:lstStyle/>
          <a:p>
            <a:pPr algn="ctr"/>
            <a:r>
              <a:rPr lang="en-US" dirty="0" smtClean="0"/>
              <a:t>Step 1 Replace With Capacitors: Calculations</a:t>
            </a:r>
            <a:r>
              <a:rPr lang="en-US" dirty="0"/>
              <a:t/>
            </a:r>
            <a:br>
              <a:rPr lang="en-US" dirty="0"/>
            </a:br>
            <a:endParaRPr lang="en-US" dirty="0"/>
          </a:p>
        </p:txBody>
      </p:sp>
      <p:graphicFrame>
        <p:nvGraphicFramePr>
          <p:cNvPr id="7" name="Object 6"/>
          <p:cNvGraphicFramePr>
            <a:graphicFrameLocks noChangeAspect="1"/>
          </p:cNvGraphicFramePr>
          <p:nvPr>
            <p:extLst>
              <p:ext uri="{D42A27DB-BD31-4B8C-83A1-F6EECF244321}">
                <p14:modId xmlns:p14="http://schemas.microsoft.com/office/powerpoint/2010/main" val="3100396409"/>
              </p:ext>
            </p:extLst>
          </p:nvPr>
        </p:nvGraphicFramePr>
        <p:xfrm>
          <a:off x="2638674" y="1135119"/>
          <a:ext cx="7208201" cy="5586356"/>
        </p:xfrm>
        <a:graphic>
          <a:graphicData uri="http://schemas.openxmlformats.org/presentationml/2006/ole">
            <mc:AlternateContent xmlns:mc="http://schemas.openxmlformats.org/markup-compatibility/2006">
              <mc:Choice xmlns:v="urn:schemas-microsoft-com:vml" Requires="v">
                <p:oleObj spid="_x0000_s2052" name="Worksheet" r:id="rId3" imgW="4191179" imgH="3247873" progId="Excel.Sheet.12">
                  <p:embed/>
                </p:oleObj>
              </mc:Choice>
              <mc:Fallback>
                <p:oleObj name="Worksheet" r:id="rId3" imgW="4191179" imgH="3247873" progId="Excel.Sheet.12">
                  <p:embed/>
                  <p:pic>
                    <p:nvPicPr>
                      <p:cNvPr id="0" name=""/>
                      <p:cNvPicPr/>
                      <p:nvPr/>
                    </p:nvPicPr>
                    <p:blipFill>
                      <a:blip r:embed="rId4"/>
                      <a:stretch>
                        <a:fillRect/>
                      </a:stretch>
                    </p:blipFill>
                    <p:spPr>
                      <a:xfrm>
                        <a:off x="2638674" y="1135119"/>
                        <a:ext cx="7208201" cy="5586356"/>
                      </a:xfrm>
                      <a:prstGeom prst="rect">
                        <a:avLst/>
                      </a:prstGeom>
                    </p:spPr>
                  </p:pic>
                </p:oleObj>
              </mc:Fallback>
            </mc:AlternateContent>
          </a:graphicData>
        </a:graphic>
      </p:graphicFrame>
      <p:sp>
        <p:nvSpPr>
          <p:cNvPr id="9" name="Oval 8"/>
          <p:cNvSpPr/>
          <p:nvPr/>
        </p:nvSpPr>
        <p:spPr>
          <a:xfrm>
            <a:off x="5939894" y="5447763"/>
            <a:ext cx="1236372" cy="85000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788676" y="4247434"/>
            <a:ext cx="1912083" cy="923330"/>
          </a:xfrm>
          <a:prstGeom prst="rect">
            <a:avLst/>
          </a:prstGeom>
          <a:solidFill>
            <a:schemeClr val="accent6">
              <a:lumMod val="40000"/>
              <a:lumOff val="60000"/>
            </a:schemeClr>
          </a:solidFill>
        </p:spPr>
        <p:txBody>
          <a:bodyPr wrap="square" rtlCol="0">
            <a:spAutoFit/>
          </a:bodyPr>
          <a:lstStyle/>
          <a:p>
            <a:r>
              <a:rPr lang="en-US" dirty="0" smtClean="0"/>
              <a:t>Approximation to single capacitance value.</a:t>
            </a:r>
            <a:endParaRPr lang="en-US" dirty="0"/>
          </a:p>
        </p:txBody>
      </p:sp>
      <p:cxnSp>
        <p:nvCxnSpPr>
          <p:cNvPr id="11" name="Straight Arrow Connector 10"/>
          <p:cNvCxnSpPr>
            <a:stCxn id="10" idx="1"/>
            <a:endCxn id="9" idx="6"/>
          </p:cNvCxnSpPr>
          <p:nvPr/>
        </p:nvCxnSpPr>
        <p:spPr>
          <a:xfrm flipH="1">
            <a:off x="7176266" y="4709099"/>
            <a:ext cx="612410" cy="116366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33156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40D1648-8006-432F-82BD-6DE0F74D5FB1}" type="slidenum">
              <a:rPr lang="en-US" smtClean="0"/>
              <a:pPr/>
              <a:t>12</a:t>
            </a:fld>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1745" y="1416633"/>
            <a:ext cx="10216474" cy="4803861"/>
          </a:xfrm>
          <a:prstGeom prst="rect">
            <a:avLst/>
          </a:prstGeom>
        </p:spPr>
      </p:pic>
      <p:sp>
        <p:nvSpPr>
          <p:cNvPr id="4" name="Title 1"/>
          <p:cNvSpPr>
            <a:spLocks noGrp="1"/>
          </p:cNvSpPr>
          <p:nvPr>
            <p:ph type="title"/>
          </p:nvPr>
        </p:nvSpPr>
        <p:spPr>
          <a:xfrm>
            <a:off x="771237" y="245642"/>
            <a:ext cx="11097490" cy="1597518"/>
          </a:xfrm>
        </p:spPr>
        <p:txBody>
          <a:bodyPr>
            <a:normAutofit/>
          </a:bodyPr>
          <a:lstStyle/>
          <a:p>
            <a:pPr algn="ctr"/>
            <a:r>
              <a:rPr lang="en-US" dirty="0" smtClean="0"/>
              <a:t>Step 1 Replace With Capacitors: Simulation</a:t>
            </a:r>
            <a:r>
              <a:rPr lang="en-US" dirty="0"/>
              <a:t/>
            </a:r>
            <a:br>
              <a:rPr lang="en-US" dirty="0"/>
            </a:br>
            <a:endParaRPr lang="en-US" dirty="0"/>
          </a:p>
        </p:txBody>
      </p:sp>
    </p:spTree>
    <p:extLst>
      <p:ext uri="{BB962C8B-B14F-4D97-AF65-F5344CB8AC3E}">
        <p14:creationId xmlns:p14="http://schemas.microsoft.com/office/powerpoint/2010/main" val="35129193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40D1648-8006-432F-82BD-6DE0F74D5FB1}" type="slidenum">
              <a:rPr lang="en-US" smtClean="0"/>
              <a:pPr/>
              <a:t>13</a:t>
            </a:fld>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0192" y="1535947"/>
            <a:ext cx="9899579" cy="3978091"/>
          </a:xfrm>
          <a:prstGeom prst="rect">
            <a:avLst/>
          </a:prstGeom>
        </p:spPr>
      </p:pic>
      <p:sp>
        <p:nvSpPr>
          <p:cNvPr id="4" name="Title 1"/>
          <p:cNvSpPr>
            <a:spLocks noGrp="1"/>
          </p:cNvSpPr>
          <p:nvPr>
            <p:ph type="title"/>
          </p:nvPr>
        </p:nvSpPr>
        <p:spPr>
          <a:xfrm>
            <a:off x="771237" y="245642"/>
            <a:ext cx="11097490" cy="1597518"/>
          </a:xfrm>
        </p:spPr>
        <p:txBody>
          <a:bodyPr>
            <a:normAutofit/>
          </a:bodyPr>
          <a:lstStyle/>
          <a:p>
            <a:pPr algn="ctr"/>
            <a:r>
              <a:rPr lang="en-US" dirty="0" smtClean="0"/>
              <a:t>Step 1 Single Capacitor</a:t>
            </a:r>
            <a:r>
              <a:rPr lang="en-US" dirty="0" smtClean="0"/>
              <a:t>: Simulation</a:t>
            </a:r>
            <a:r>
              <a:rPr lang="en-US" dirty="0"/>
              <a:t/>
            </a:r>
            <a:br>
              <a:rPr lang="en-US" dirty="0"/>
            </a:br>
            <a:endParaRPr lang="en-US" dirty="0"/>
          </a:p>
        </p:txBody>
      </p:sp>
    </p:spTree>
    <p:extLst>
      <p:ext uri="{BB962C8B-B14F-4D97-AF65-F5344CB8AC3E}">
        <p14:creationId xmlns:p14="http://schemas.microsoft.com/office/powerpoint/2010/main" val="17365736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65055" t="14328" r="4548" b="24297"/>
          <a:stretch/>
        </p:blipFill>
        <p:spPr>
          <a:xfrm>
            <a:off x="3239411" y="965449"/>
            <a:ext cx="6161141" cy="5756026"/>
          </a:xfrm>
          <a:prstGeom prst="rect">
            <a:avLst/>
          </a:prstGeom>
        </p:spPr>
      </p:pic>
      <p:sp>
        <p:nvSpPr>
          <p:cNvPr id="2" name="Slide Number Placeholder 1"/>
          <p:cNvSpPr>
            <a:spLocks noGrp="1"/>
          </p:cNvSpPr>
          <p:nvPr>
            <p:ph type="sldNum" sz="quarter" idx="12"/>
          </p:nvPr>
        </p:nvSpPr>
        <p:spPr/>
        <p:txBody>
          <a:bodyPr/>
          <a:lstStyle/>
          <a:p>
            <a:fld id="{040D1648-8006-432F-82BD-6DE0F74D5FB1}" type="slidenum">
              <a:rPr lang="en-US" smtClean="0"/>
              <a:pPr/>
              <a:t>14</a:t>
            </a:fld>
            <a:endParaRPr lang="en-US"/>
          </a:p>
        </p:txBody>
      </p:sp>
      <p:sp>
        <p:nvSpPr>
          <p:cNvPr id="4" name="Title 1"/>
          <p:cNvSpPr>
            <a:spLocks noGrp="1"/>
          </p:cNvSpPr>
          <p:nvPr>
            <p:ph type="title"/>
          </p:nvPr>
        </p:nvSpPr>
        <p:spPr>
          <a:xfrm>
            <a:off x="771237" y="26699"/>
            <a:ext cx="11097490" cy="1597518"/>
          </a:xfrm>
        </p:spPr>
        <p:txBody>
          <a:bodyPr>
            <a:normAutofit/>
          </a:bodyPr>
          <a:lstStyle/>
          <a:p>
            <a:pPr algn="ctr"/>
            <a:r>
              <a:rPr lang="en-US" dirty="0" smtClean="0"/>
              <a:t>Step 1 Single Capacitor</a:t>
            </a:r>
            <a:r>
              <a:rPr lang="en-US" dirty="0" smtClean="0"/>
              <a:t>: Simulation</a:t>
            </a:r>
            <a:r>
              <a:rPr lang="en-US" dirty="0"/>
              <a:t/>
            </a:r>
            <a:br>
              <a:rPr lang="en-US" dirty="0"/>
            </a:br>
            <a:endParaRPr lang="en-US" dirty="0"/>
          </a:p>
        </p:txBody>
      </p:sp>
    </p:spTree>
    <p:extLst>
      <p:ext uri="{BB962C8B-B14F-4D97-AF65-F5344CB8AC3E}">
        <p14:creationId xmlns:p14="http://schemas.microsoft.com/office/powerpoint/2010/main" val="19200054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40D1648-8006-432F-82BD-6DE0F74D5FB1}" type="slidenum">
              <a:rPr lang="en-US" smtClean="0">
                <a:solidFill>
                  <a:prstClr val="black">
                    <a:tint val="75000"/>
                  </a:prstClr>
                </a:solidFill>
              </a:rPr>
              <a:pPr/>
              <a:t>15</a:t>
            </a:fld>
            <a:endParaRPr lang="en-US">
              <a:solidFill>
                <a:prstClr val="black">
                  <a:tint val="75000"/>
                </a:prstClr>
              </a:solidFill>
            </a:endParaRPr>
          </a:p>
        </p:txBody>
      </p:sp>
      <p:sp>
        <p:nvSpPr>
          <p:cNvPr id="4" name="Title 1"/>
          <p:cNvSpPr>
            <a:spLocks noGrp="1"/>
          </p:cNvSpPr>
          <p:nvPr>
            <p:ph type="title"/>
          </p:nvPr>
        </p:nvSpPr>
        <p:spPr>
          <a:xfrm>
            <a:off x="771237" y="245642"/>
            <a:ext cx="11097490" cy="1597518"/>
          </a:xfrm>
        </p:spPr>
        <p:txBody>
          <a:bodyPr>
            <a:normAutofit fontScale="90000"/>
          </a:bodyPr>
          <a:lstStyle/>
          <a:p>
            <a:pPr algn="ctr"/>
            <a:r>
              <a:rPr lang="en-US" dirty="0" smtClean="0"/>
              <a:t>Step 2 Replace Resistors with Inductor</a:t>
            </a:r>
            <a:r>
              <a:rPr lang="en-US" dirty="0" smtClean="0"/>
              <a:t>: Calculations</a:t>
            </a:r>
            <a:r>
              <a:rPr lang="en-US" dirty="0"/>
              <a:t/>
            </a:r>
            <a:br>
              <a:rPr lang="en-US" dirty="0"/>
            </a:br>
            <a:endParaRPr lang="en-US" dirty="0"/>
          </a:p>
        </p:txBody>
      </p:sp>
      <p:graphicFrame>
        <p:nvGraphicFramePr>
          <p:cNvPr id="8" name="Object 7"/>
          <p:cNvGraphicFramePr>
            <a:graphicFrameLocks noChangeAspect="1"/>
          </p:cNvGraphicFramePr>
          <p:nvPr>
            <p:extLst>
              <p:ext uri="{D42A27DB-BD31-4B8C-83A1-F6EECF244321}">
                <p14:modId xmlns:p14="http://schemas.microsoft.com/office/powerpoint/2010/main" val="2202885789"/>
              </p:ext>
            </p:extLst>
          </p:nvPr>
        </p:nvGraphicFramePr>
        <p:xfrm>
          <a:off x="2951586" y="1290634"/>
          <a:ext cx="6736791" cy="5430841"/>
        </p:xfrm>
        <a:graphic>
          <a:graphicData uri="http://schemas.openxmlformats.org/presentationml/2006/ole">
            <mc:AlternateContent xmlns:mc="http://schemas.openxmlformats.org/markup-compatibility/2006">
              <mc:Choice xmlns:v="urn:schemas-microsoft-com:vml" Requires="v">
                <p:oleObj spid="_x0000_s3076" name="Worksheet" r:id="rId3" imgW="4028918" imgH="3247873" progId="Excel.Sheet.12">
                  <p:embed/>
                </p:oleObj>
              </mc:Choice>
              <mc:Fallback>
                <p:oleObj name="Worksheet" r:id="rId3" imgW="4028918" imgH="3247873" progId="Excel.Sheet.12">
                  <p:embed/>
                  <p:pic>
                    <p:nvPicPr>
                      <p:cNvPr id="0" name=""/>
                      <p:cNvPicPr/>
                      <p:nvPr/>
                    </p:nvPicPr>
                    <p:blipFill>
                      <a:blip r:embed="rId4"/>
                      <a:stretch>
                        <a:fillRect/>
                      </a:stretch>
                    </p:blipFill>
                    <p:spPr>
                      <a:xfrm>
                        <a:off x="2951586" y="1290634"/>
                        <a:ext cx="6736791" cy="5430841"/>
                      </a:xfrm>
                      <a:prstGeom prst="rect">
                        <a:avLst/>
                      </a:prstGeom>
                    </p:spPr>
                  </p:pic>
                </p:oleObj>
              </mc:Fallback>
            </mc:AlternateContent>
          </a:graphicData>
        </a:graphic>
      </p:graphicFrame>
    </p:spTree>
    <p:extLst>
      <p:ext uri="{BB962C8B-B14F-4D97-AF65-F5344CB8AC3E}">
        <p14:creationId xmlns:p14="http://schemas.microsoft.com/office/powerpoint/2010/main" val="12429343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40D1648-8006-432F-82BD-6DE0F74D5FB1}" type="slidenum">
              <a:rPr lang="en-US" smtClean="0"/>
              <a:pPr/>
              <a:t>16</a:t>
            </a:fld>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13994" y="1642813"/>
            <a:ext cx="7964011" cy="3572374"/>
          </a:xfrm>
          <a:prstGeom prst="rect">
            <a:avLst/>
          </a:prstGeom>
        </p:spPr>
      </p:pic>
      <p:sp>
        <p:nvSpPr>
          <p:cNvPr id="4" name="Title 1"/>
          <p:cNvSpPr>
            <a:spLocks noGrp="1"/>
          </p:cNvSpPr>
          <p:nvPr>
            <p:ph type="title"/>
          </p:nvPr>
        </p:nvSpPr>
        <p:spPr>
          <a:xfrm>
            <a:off x="771237" y="245642"/>
            <a:ext cx="11097490" cy="1597518"/>
          </a:xfrm>
        </p:spPr>
        <p:txBody>
          <a:bodyPr>
            <a:normAutofit fontScale="90000"/>
          </a:bodyPr>
          <a:lstStyle/>
          <a:p>
            <a:pPr algn="ctr"/>
            <a:r>
              <a:rPr lang="en-US" dirty="0" smtClean="0"/>
              <a:t>Step 2 Replace Resistors with Inductors</a:t>
            </a:r>
            <a:r>
              <a:rPr lang="en-US" dirty="0" smtClean="0"/>
              <a:t>: Simulation</a:t>
            </a:r>
            <a:r>
              <a:rPr lang="en-US" dirty="0"/>
              <a:t/>
            </a:r>
            <a:br>
              <a:rPr lang="en-US" dirty="0"/>
            </a:br>
            <a:endParaRPr lang="en-US" dirty="0"/>
          </a:p>
        </p:txBody>
      </p:sp>
    </p:spTree>
    <p:extLst>
      <p:ext uri="{BB962C8B-B14F-4D97-AF65-F5344CB8AC3E}">
        <p14:creationId xmlns:p14="http://schemas.microsoft.com/office/powerpoint/2010/main" val="24054392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40D1648-8006-432F-82BD-6DE0F74D5FB1}" type="slidenum">
              <a:rPr lang="en-US" smtClean="0">
                <a:solidFill>
                  <a:prstClr val="black">
                    <a:tint val="75000"/>
                  </a:prstClr>
                </a:solidFill>
              </a:rPr>
              <a:pPr/>
              <a:t>17</a:t>
            </a:fld>
            <a:endParaRPr lang="en-US">
              <a:solidFill>
                <a:prstClr val="black">
                  <a:tint val="75000"/>
                </a:prstClr>
              </a:solidFill>
            </a:endParaRPr>
          </a:p>
        </p:txBody>
      </p:sp>
      <p:sp>
        <p:nvSpPr>
          <p:cNvPr id="4" name="Title 1"/>
          <p:cNvSpPr>
            <a:spLocks noGrp="1"/>
          </p:cNvSpPr>
          <p:nvPr>
            <p:ph type="title"/>
          </p:nvPr>
        </p:nvSpPr>
        <p:spPr>
          <a:xfrm>
            <a:off x="771237" y="245642"/>
            <a:ext cx="11097490" cy="1597518"/>
          </a:xfrm>
        </p:spPr>
        <p:txBody>
          <a:bodyPr>
            <a:normAutofit fontScale="90000"/>
          </a:bodyPr>
          <a:lstStyle/>
          <a:p>
            <a:pPr algn="ctr"/>
            <a:r>
              <a:rPr lang="en-US" dirty="0" smtClean="0"/>
              <a:t>Steps 3-4 Determine Z and Calculate </a:t>
            </a:r>
            <a:r>
              <a:rPr lang="en-US" dirty="0" err="1" smtClean="0"/>
              <a:t>Vb</a:t>
            </a:r>
            <a:r>
              <a:rPr lang="en-US" dirty="0" smtClean="0"/>
              <a:t>: Calculations</a:t>
            </a:r>
            <a:r>
              <a:rPr lang="en-US" dirty="0"/>
              <a:t/>
            </a:r>
            <a:br>
              <a:rPr lang="en-US" dirty="0"/>
            </a:br>
            <a:endParaRPr lang="en-US" dirty="0"/>
          </a:p>
        </p:txBody>
      </p:sp>
      <p:graphicFrame>
        <p:nvGraphicFramePr>
          <p:cNvPr id="3" name="Object 2"/>
          <p:cNvGraphicFramePr>
            <a:graphicFrameLocks noChangeAspect="1"/>
          </p:cNvGraphicFramePr>
          <p:nvPr>
            <p:extLst>
              <p:ext uri="{D42A27DB-BD31-4B8C-83A1-F6EECF244321}">
                <p14:modId xmlns:p14="http://schemas.microsoft.com/office/powerpoint/2010/main" val="3241112153"/>
              </p:ext>
            </p:extLst>
          </p:nvPr>
        </p:nvGraphicFramePr>
        <p:xfrm>
          <a:off x="366607" y="1684539"/>
          <a:ext cx="11502120" cy="3042008"/>
        </p:xfrm>
        <a:graphic>
          <a:graphicData uri="http://schemas.openxmlformats.org/presentationml/2006/ole">
            <mc:AlternateContent xmlns:mc="http://schemas.openxmlformats.org/markup-compatibility/2006">
              <mc:Choice xmlns:v="urn:schemas-microsoft-com:vml" Requires="v">
                <p:oleObj spid="_x0000_s4100" name="Worksheet" r:id="rId3" imgW="7238965" imgH="1914460" progId="Excel.Sheet.12">
                  <p:embed/>
                </p:oleObj>
              </mc:Choice>
              <mc:Fallback>
                <p:oleObj name="Worksheet" r:id="rId3" imgW="7238965" imgH="1914460" progId="Excel.Sheet.12">
                  <p:embed/>
                  <p:pic>
                    <p:nvPicPr>
                      <p:cNvPr id="0" name=""/>
                      <p:cNvPicPr/>
                      <p:nvPr/>
                    </p:nvPicPr>
                    <p:blipFill>
                      <a:blip r:embed="rId4"/>
                      <a:stretch>
                        <a:fillRect/>
                      </a:stretch>
                    </p:blipFill>
                    <p:spPr>
                      <a:xfrm>
                        <a:off x="366607" y="1684539"/>
                        <a:ext cx="11502120" cy="3042008"/>
                      </a:xfrm>
                      <a:prstGeom prst="rect">
                        <a:avLst/>
                      </a:prstGeom>
                    </p:spPr>
                  </p:pic>
                </p:oleObj>
              </mc:Fallback>
            </mc:AlternateContent>
          </a:graphicData>
        </a:graphic>
      </p:graphicFrame>
    </p:spTree>
    <p:extLst>
      <p:ext uri="{BB962C8B-B14F-4D97-AF65-F5344CB8AC3E}">
        <p14:creationId xmlns:p14="http://schemas.microsoft.com/office/powerpoint/2010/main" val="30970075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Conclusion</a:t>
            </a:r>
            <a:r>
              <a:rPr lang="en-US" dirty="0" smtClean="0"/>
              <a:t>: Review 2</a:t>
            </a:r>
            <a:endParaRPr lang="en-US" dirty="0"/>
          </a:p>
        </p:txBody>
      </p:sp>
      <p:sp>
        <p:nvSpPr>
          <p:cNvPr id="3" name="Content Placeholder 2"/>
          <p:cNvSpPr>
            <a:spLocks noGrp="1"/>
          </p:cNvSpPr>
          <p:nvPr>
            <p:ph idx="1"/>
          </p:nvPr>
        </p:nvSpPr>
        <p:spPr>
          <a:xfrm>
            <a:off x="845127" y="1828800"/>
            <a:ext cx="10515600" cy="2627289"/>
          </a:xfrm>
          <a:solidFill>
            <a:schemeClr val="accent6">
              <a:lumMod val="20000"/>
              <a:lumOff val="80000"/>
            </a:schemeClr>
          </a:solidFill>
        </p:spPr>
        <p:txBody>
          <a:bodyPr>
            <a:normAutofit/>
          </a:bodyPr>
          <a:lstStyle/>
          <a:p>
            <a:r>
              <a:rPr lang="en-US" dirty="0" smtClean="0"/>
              <a:t>The circuit was analyzed and the steps were performed adequately</a:t>
            </a:r>
          </a:p>
          <a:p>
            <a:r>
              <a:rPr lang="en-US" dirty="0" smtClean="0"/>
              <a:t>The Capacitance and inductance Values were accurately determined</a:t>
            </a:r>
          </a:p>
          <a:p>
            <a:r>
              <a:rPr lang="en-US" dirty="0" smtClean="0"/>
              <a:t>Reactance was found to be the same in both circuits. This makes sense because the capacitors and inductors were replacing the same resistors.</a:t>
            </a:r>
          </a:p>
        </p:txBody>
      </p:sp>
      <p:sp>
        <p:nvSpPr>
          <p:cNvPr id="4" name="Slide Number Placeholder 3"/>
          <p:cNvSpPr>
            <a:spLocks noGrp="1"/>
          </p:cNvSpPr>
          <p:nvPr>
            <p:ph type="sldNum" sz="quarter" idx="12"/>
          </p:nvPr>
        </p:nvSpPr>
        <p:spPr/>
        <p:txBody>
          <a:bodyPr/>
          <a:lstStyle/>
          <a:p>
            <a:fld id="{040D1648-8006-432F-82BD-6DE0F74D5FB1}" type="slidenum">
              <a:rPr lang="en-US" smtClean="0">
                <a:solidFill>
                  <a:prstClr val="black">
                    <a:tint val="75000"/>
                  </a:prstClr>
                </a:solidFill>
              </a:rPr>
              <a:pPr/>
              <a:t>18</a:t>
            </a:fld>
            <a:endParaRPr lang="en-US">
              <a:solidFill>
                <a:prstClr val="black">
                  <a:tint val="75000"/>
                </a:prstClr>
              </a:solidFill>
            </a:endParaRPr>
          </a:p>
        </p:txBody>
      </p:sp>
    </p:spTree>
    <p:extLst>
      <p:ext uri="{BB962C8B-B14F-4D97-AF65-F5344CB8AC3E}">
        <p14:creationId xmlns:p14="http://schemas.microsoft.com/office/powerpoint/2010/main" val="1798319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227109"/>
            <a:ext cx="10515600" cy="1325563"/>
          </a:xfrm>
        </p:spPr>
        <p:txBody>
          <a:bodyPr/>
          <a:lstStyle/>
          <a:p>
            <a:pPr algn="ctr"/>
            <a:r>
              <a:rPr lang="en-US" dirty="0" smtClean="0"/>
              <a:t>Objectives: Support 1, Bridge Rectifier</a:t>
            </a:r>
            <a:endParaRPr lang="en-US" dirty="0"/>
          </a:p>
        </p:txBody>
      </p:sp>
      <p:sp>
        <p:nvSpPr>
          <p:cNvPr id="3" name="Content Placeholder 2"/>
          <p:cNvSpPr>
            <a:spLocks noGrp="1"/>
          </p:cNvSpPr>
          <p:nvPr>
            <p:ph idx="1"/>
          </p:nvPr>
        </p:nvSpPr>
        <p:spPr>
          <a:xfrm>
            <a:off x="838200" y="1299439"/>
            <a:ext cx="10515600" cy="580876"/>
          </a:xfrm>
          <a:solidFill>
            <a:schemeClr val="accent6">
              <a:lumMod val="20000"/>
              <a:lumOff val="80000"/>
            </a:schemeClr>
          </a:solidFill>
        </p:spPr>
        <p:txBody>
          <a:bodyPr>
            <a:normAutofit/>
          </a:bodyPr>
          <a:lstStyle/>
          <a:p>
            <a:r>
              <a:rPr lang="en-US" dirty="0" smtClean="0"/>
              <a:t>To Build a bridge rectifier </a:t>
            </a:r>
            <a:endParaRPr lang="en-US" dirty="0"/>
          </a:p>
        </p:txBody>
      </p:sp>
      <p:sp>
        <p:nvSpPr>
          <p:cNvPr id="5" name="Content Placeholder 2"/>
          <p:cNvSpPr txBox="1">
            <a:spLocks/>
          </p:cNvSpPr>
          <p:nvPr/>
        </p:nvSpPr>
        <p:spPr>
          <a:xfrm>
            <a:off x="838200" y="4809072"/>
            <a:ext cx="10515600" cy="1547278"/>
          </a:xfrm>
          <a:prstGeom prst="rect">
            <a:avLst/>
          </a:prstGeom>
          <a:solidFill>
            <a:schemeClr val="accent6">
              <a:lumMod val="20000"/>
              <a:lumOff val="80000"/>
            </a:schemeClr>
          </a:solidFill>
        </p:spPr>
        <p:txBody>
          <a:bodyPr vert="horz" lIns="91440" tIns="45720" rIns="91440" bIns="45720" rtlCol="0">
            <a:normAutofit/>
          </a:bodyPr>
          <a:lstStyle/>
          <a:p>
            <a:pPr lvl="2"/>
            <a:endParaRPr lang="en-US" dirty="0" smtClean="0">
              <a:solidFill>
                <a:prstClr val="black"/>
              </a:solidFill>
            </a:endParaRPr>
          </a:p>
        </p:txBody>
      </p:sp>
      <p:sp>
        <p:nvSpPr>
          <p:cNvPr id="6" name="Slide Number Placeholder 5"/>
          <p:cNvSpPr>
            <a:spLocks noGrp="1"/>
          </p:cNvSpPr>
          <p:nvPr>
            <p:ph type="sldNum" sz="quarter" idx="12"/>
          </p:nvPr>
        </p:nvSpPr>
        <p:spPr/>
        <p:txBody>
          <a:bodyPr/>
          <a:lstStyle/>
          <a:p>
            <a:fld id="{040D1648-8006-432F-82BD-6DE0F74D5FB1}" type="slidenum">
              <a:rPr lang="en-US" smtClean="0">
                <a:solidFill>
                  <a:prstClr val="black">
                    <a:tint val="75000"/>
                  </a:prstClr>
                </a:solidFill>
              </a:rPr>
              <a:pPr/>
              <a:t>19</a:t>
            </a:fld>
            <a:endParaRPr lang="en-US">
              <a:solidFill>
                <a:prstClr val="black">
                  <a:tint val="75000"/>
                </a:prstClr>
              </a:solidFill>
            </a:endParaRPr>
          </a:p>
        </p:txBody>
      </p:sp>
    </p:spTree>
    <p:extLst>
      <p:ext uri="{BB962C8B-B14F-4D97-AF65-F5344CB8AC3E}">
        <p14:creationId xmlns:p14="http://schemas.microsoft.com/office/powerpoint/2010/main" val="34484513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227109"/>
            <a:ext cx="10515600" cy="1325563"/>
          </a:xfrm>
        </p:spPr>
        <p:txBody>
          <a:bodyPr/>
          <a:lstStyle/>
          <a:p>
            <a:pPr algn="ctr"/>
            <a:r>
              <a:rPr lang="en-US" dirty="0" smtClean="0"/>
              <a:t>Objectives:</a:t>
            </a:r>
            <a:endParaRPr lang="en-US" dirty="0"/>
          </a:p>
        </p:txBody>
      </p:sp>
      <p:sp>
        <p:nvSpPr>
          <p:cNvPr id="3" name="Content Placeholder 2"/>
          <p:cNvSpPr>
            <a:spLocks noGrp="1"/>
          </p:cNvSpPr>
          <p:nvPr>
            <p:ph idx="1"/>
          </p:nvPr>
        </p:nvSpPr>
        <p:spPr>
          <a:xfrm>
            <a:off x="838200" y="1299439"/>
            <a:ext cx="10515600" cy="1547278"/>
          </a:xfrm>
          <a:solidFill>
            <a:schemeClr val="accent6">
              <a:lumMod val="20000"/>
              <a:lumOff val="80000"/>
            </a:schemeClr>
          </a:solidFill>
        </p:spPr>
        <p:txBody>
          <a:bodyPr>
            <a:normAutofit/>
          </a:bodyPr>
          <a:lstStyle/>
          <a:p>
            <a:r>
              <a:rPr lang="en-US" dirty="0" smtClean="0"/>
              <a:t>To review material and basic topics learned in a previous course.</a:t>
            </a:r>
            <a:endParaRPr lang="en-US" dirty="0"/>
          </a:p>
        </p:txBody>
      </p:sp>
      <p:sp>
        <p:nvSpPr>
          <p:cNvPr id="4" name="Title 1"/>
          <p:cNvSpPr txBox="1">
            <a:spLocks/>
          </p:cNvSpPr>
          <p:nvPr/>
        </p:nvSpPr>
        <p:spPr>
          <a:xfrm>
            <a:off x="921589" y="2863926"/>
            <a:ext cx="10515600" cy="1325563"/>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Equipment and Parts:</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5" name="Content Placeholder 2"/>
          <p:cNvSpPr txBox="1">
            <a:spLocks/>
          </p:cNvSpPr>
          <p:nvPr/>
        </p:nvSpPr>
        <p:spPr>
          <a:xfrm>
            <a:off x="843951" y="4160533"/>
            <a:ext cx="10515600" cy="1547278"/>
          </a:xfrm>
          <a:prstGeom prst="rect">
            <a:avLst/>
          </a:prstGeom>
          <a:solidFill>
            <a:schemeClr val="accent6">
              <a:lumMod val="20000"/>
              <a:lumOff val="80000"/>
            </a:schemeClr>
          </a:solidFill>
        </p:spPr>
        <p:txBody>
          <a:bodyPr vert="horz" lIns="91440" tIns="45720" rIns="91440" bIns="45720" rtlCol="0">
            <a:normAutofit/>
          </a:bodyPr>
          <a:lstStyle/>
          <a:p>
            <a:pPr marL="1200150" lvl="2" indent="-285750">
              <a:buFont typeface="Arial" panose="020B0604020202020204" pitchFamily="34" charset="0"/>
              <a:buChar char="•"/>
            </a:pPr>
            <a:r>
              <a:rPr lang="en-US" dirty="0" smtClean="0"/>
              <a:t>Just </a:t>
            </a:r>
            <a:r>
              <a:rPr lang="en-US" dirty="0" err="1" smtClean="0"/>
              <a:t>Multisim</a:t>
            </a:r>
            <a:r>
              <a:rPr lang="en-US" dirty="0" smtClean="0"/>
              <a:t> 13.0 and Microsoft Excel were used in the production of Lab 0.</a:t>
            </a:r>
          </a:p>
          <a:p>
            <a:pPr marL="1200150" lvl="2" indent="-285750">
              <a:buFont typeface="Arial" panose="020B0604020202020204" pitchFamily="34" charset="0"/>
              <a:buChar char="•"/>
            </a:pPr>
            <a:r>
              <a:rPr lang="en-US" dirty="0" smtClean="0"/>
              <a:t>There were no physical components involved besides sweat and tears.</a:t>
            </a:r>
          </a:p>
          <a:p>
            <a:pPr marL="1200150" lvl="2" indent="-285750">
              <a:buFont typeface="Arial" panose="020B0604020202020204" pitchFamily="34" charset="0"/>
              <a:buChar char="•"/>
            </a:pPr>
            <a:endParaRPr lang="en-US" dirty="0" smtClean="0"/>
          </a:p>
          <a:p>
            <a:pPr marL="1200150" lvl="2" indent="-285750">
              <a:buFont typeface="Arial" panose="020B0604020202020204" pitchFamily="34" charset="0"/>
              <a:buChar char="•"/>
            </a:pPr>
            <a:endParaRPr lang="en-US" dirty="0" smtClean="0"/>
          </a:p>
        </p:txBody>
      </p:sp>
      <p:sp>
        <p:nvSpPr>
          <p:cNvPr id="6" name="Slide Number Placeholder 5"/>
          <p:cNvSpPr>
            <a:spLocks noGrp="1"/>
          </p:cNvSpPr>
          <p:nvPr>
            <p:ph type="sldNum" sz="quarter" idx="12"/>
          </p:nvPr>
        </p:nvSpPr>
        <p:spPr/>
        <p:txBody>
          <a:bodyPr/>
          <a:lstStyle/>
          <a:p>
            <a:fld id="{040D1648-8006-432F-82BD-6DE0F74D5FB1}" type="slidenum">
              <a:rPr lang="en-US" smtClean="0"/>
              <a:pPr/>
              <a:t>2</a:t>
            </a:fld>
            <a:endParaRPr lang="en-US"/>
          </a:p>
        </p:txBody>
      </p:sp>
      <p:sp>
        <p:nvSpPr>
          <p:cNvPr id="7" name="TextBox 6"/>
          <p:cNvSpPr txBox="1"/>
          <p:nvPr/>
        </p:nvSpPr>
        <p:spPr>
          <a:xfrm>
            <a:off x="736071" y="4828912"/>
            <a:ext cx="10719858" cy="369332"/>
          </a:xfrm>
          <a:prstGeom prst="rect">
            <a:avLst/>
          </a:prstGeom>
          <a:noFill/>
        </p:spPr>
        <p:txBody>
          <a:bodyPr wrap="none" rtlCol="0">
            <a:spAutoFit/>
          </a:bodyPr>
          <a:lstStyle/>
          <a:p>
            <a:pPr algn="ctr"/>
            <a:r>
              <a:rPr lang="en-US" dirty="0" smtClean="0"/>
              <a:t>(Note there are no Data Sheets because none of these were constructed physically in the electronics laboratory.)</a:t>
            </a:r>
            <a:endParaRPr lang="en-US" dirty="0"/>
          </a:p>
        </p:txBody>
      </p:sp>
    </p:spTree>
    <p:extLst>
      <p:ext uri="{BB962C8B-B14F-4D97-AF65-F5344CB8AC3E}">
        <p14:creationId xmlns:p14="http://schemas.microsoft.com/office/powerpoint/2010/main" val="8730549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40D1648-8006-432F-82BD-6DE0F74D5FB1}" type="slidenum">
              <a:rPr lang="en-US" smtClean="0">
                <a:solidFill>
                  <a:prstClr val="black">
                    <a:tint val="75000"/>
                  </a:prstClr>
                </a:solidFill>
              </a:rPr>
              <a:pPr/>
              <a:t>20</a:t>
            </a:fld>
            <a:endParaRPr lang="en-US">
              <a:solidFill>
                <a:prstClr val="black">
                  <a:tint val="75000"/>
                </a:prstClr>
              </a:solidFill>
            </a:endParaRPr>
          </a:p>
        </p:txBody>
      </p:sp>
      <p:sp>
        <p:nvSpPr>
          <p:cNvPr id="4" name="Title 1"/>
          <p:cNvSpPr>
            <a:spLocks noGrp="1"/>
          </p:cNvSpPr>
          <p:nvPr>
            <p:ph type="title"/>
          </p:nvPr>
        </p:nvSpPr>
        <p:spPr>
          <a:xfrm>
            <a:off x="771237" y="245642"/>
            <a:ext cx="11097490" cy="1597518"/>
          </a:xfrm>
        </p:spPr>
        <p:txBody>
          <a:bodyPr>
            <a:normAutofit/>
          </a:bodyPr>
          <a:lstStyle/>
          <a:p>
            <a:pPr algn="ctr"/>
            <a:r>
              <a:rPr lang="en-US" dirty="0" smtClean="0"/>
              <a:t> Support 1 </a:t>
            </a:r>
            <a:r>
              <a:rPr lang="en-US" dirty="0" smtClean="0"/>
              <a:t>:Calculations</a:t>
            </a:r>
            <a:r>
              <a:rPr lang="en-US" dirty="0"/>
              <a:t/>
            </a:r>
            <a:br>
              <a:rPr lang="en-US" dirty="0"/>
            </a:br>
            <a:endParaRPr lang="en-US" dirty="0"/>
          </a:p>
        </p:txBody>
      </p:sp>
      <p:pic>
        <p:nvPicPr>
          <p:cNvPr id="8" name="Picture 7"/>
          <p:cNvPicPr>
            <a:picLocks noChangeAspect="1"/>
          </p:cNvPicPr>
          <p:nvPr/>
        </p:nvPicPr>
        <p:blipFill rotWithShape="1">
          <a:blip r:embed="rId2"/>
          <a:srcRect b="42830"/>
          <a:stretch/>
        </p:blipFill>
        <p:spPr>
          <a:xfrm>
            <a:off x="178349" y="1161525"/>
            <a:ext cx="7291397" cy="5509731"/>
          </a:xfrm>
          <a:prstGeom prst="rect">
            <a:avLst/>
          </a:prstGeom>
        </p:spPr>
      </p:pic>
      <p:pic>
        <p:nvPicPr>
          <p:cNvPr id="9" name="Picture 8"/>
          <p:cNvPicPr>
            <a:picLocks noChangeAspect="1"/>
          </p:cNvPicPr>
          <p:nvPr/>
        </p:nvPicPr>
        <p:blipFill rotWithShape="1">
          <a:blip r:embed="rId2"/>
          <a:srcRect l="60494" t="56770"/>
          <a:stretch/>
        </p:blipFill>
        <p:spPr>
          <a:xfrm>
            <a:off x="7469746" y="1429555"/>
            <a:ext cx="2880575" cy="4166315"/>
          </a:xfrm>
          <a:prstGeom prst="rect">
            <a:avLst/>
          </a:prstGeom>
        </p:spPr>
      </p:pic>
    </p:spTree>
    <p:extLst>
      <p:ext uri="{BB962C8B-B14F-4D97-AF65-F5344CB8AC3E}">
        <p14:creationId xmlns:p14="http://schemas.microsoft.com/office/powerpoint/2010/main" val="1796552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40D1648-8006-432F-82BD-6DE0F74D5FB1}" type="slidenum">
              <a:rPr lang="en-US" smtClean="0">
                <a:solidFill>
                  <a:prstClr val="black">
                    <a:tint val="75000"/>
                  </a:prstClr>
                </a:solidFill>
              </a:rPr>
              <a:pPr/>
              <a:t>21</a:t>
            </a:fld>
            <a:endParaRPr lang="en-US">
              <a:solidFill>
                <a:prstClr val="black">
                  <a:tint val="75000"/>
                </a:prstClr>
              </a:solidFill>
            </a:endParaRPr>
          </a:p>
        </p:txBody>
      </p:sp>
      <p:sp>
        <p:nvSpPr>
          <p:cNvPr id="4" name="Title 1"/>
          <p:cNvSpPr>
            <a:spLocks noGrp="1"/>
          </p:cNvSpPr>
          <p:nvPr>
            <p:ph type="title"/>
          </p:nvPr>
        </p:nvSpPr>
        <p:spPr>
          <a:xfrm>
            <a:off x="771237" y="245642"/>
            <a:ext cx="11097490" cy="1597518"/>
          </a:xfrm>
        </p:spPr>
        <p:txBody>
          <a:bodyPr>
            <a:normAutofit/>
          </a:bodyPr>
          <a:lstStyle/>
          <a:p>
            <a:pPr algn="ctr"/>
            <a:r>
              <a:rPr lang="en-US" dirty="0" smtClean="0"/>
              <a:t> Support 1 </a:t>
            </a:r>
            <a:r>
              <a:rPr lang="en-US" dirty="0" smtClean="0"/>
              <a:t>: Simulation</a:t>
            </a:r>
            <a:r>
              <a:rPr lang="en-US" dirty="0"/>
              <a:t/>
            </a:r>
            <a:br>
              <a:rPr lang="en-US" dirty="0"/>
            </a:b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1099" y="1332125"/>
            <a:ext cx="10917765" cy="4875491"/>
          </a:xfrm>
          <a:prstGeom prst="rect">
            <a:avLst/>
          </a:prstGeom>
        </p:spPr>
      </p:pic>
    </p:spTree>
    <p:extLst>
      <p:ext uri="{BB962C8B-B14F-4D97-AF65-F5344CB8AC3E}">
        <p14:creationId xmlns:p14="http://schemas.microsoft.com/office/powerpoint/2010/main" val="233105791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40D1648-8006-432F-82BD-6DE0F74D5FB1}" type="slidenum">
              <a:rPr lang="en-US" smtClean="0">
                <a:solidFill>
                  <a:prstClr val="black">
                    <a:tint val="75000"/>
                  </a:prstClr>
                </a:solidFill>
              </a:rPr>
              <a:pPr/>
              <a:t>22</a:t>
            </a:fld>
            <a:endParaRPr lang="en-US">
              <a:solidFill>
                <a:prstClr val="black">
                  <a:tint val="75000"/>
                </a:prstClr>
              </a:solidFill>
            </a:endParaRPr>
          </a:p>
        </p:txBody>
      </p:sp>
      <p:sp>
        <p:nvSpPr>
          <p:cNvPr id="4" name="Title 1"/>
          <p:cNvSpPr>
            <a:spLocks noGrp="1"/>
          </p:cNvSpPr>
          <p:nvPr>
            <p:ph type="title"/>
          </p:nvPr>
        </p:nvSpPr>
        <p:spPr>
          <a:xfrm>
            <a:off x="771237" y="26699"/>
            <a:ext cx="11097490" cy="1597518"/>
          </a:xfrm>
        </p:spPr>
        <p:txBody>
          <a:bodyPr>
            <a:normAutofit/>
          </a:bodyPr>
          <a:lstStyle/>
          <a:p>
            <a:pPr algn="ctr"/>
            <a:r>
              <a:rPr lang="en-US" dirty="0" smtClean="0"/>
              <a:t> Support 1 </a:t>
            </a:r>
            <a:r>
              <a:rPr lang="en-US" dirty="0" smtClean="0"/>
              <a:t>: Simulation</a:t>
            </a:r>
            <a:r>
              <a:rPr lang="en-US" dirty="0"/>
              <a:t/>
            </a:r>
            <a:br>
              <a:rPr lang="en-US" dirty="0"/>
            </a:b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00759" y="909797"/>
            <a:ext cx="7838445" cy="5446553"/>
          </a:xfrm>
          <a:prstGeom prst="rect">
            <a:avLst/>
          </a:prstGeom>
        </p:spPr>
      </p:pic>
    </p:spTree>
    <p:extLst>
      <p:ext uri="{BB962C8B-B14F-4D97-AF65-F5344CB8AC3E}">
        <p14:creationId xmlns:p14="http://schemas.microsoft.com/office/powerpoint/2010/main" val="124856127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Conclusion</a:t>
            </a:r>
            <a:r>
              <a:rPr lang="en-US" dirty="0" smtClean="0"/>
              <a:t>: Support </a:t>
            </a:r>
            <a:r>
              <a:rPr lang="en-US" dirty="0"/>
              <a:t>1</a:t>
            </a:r>
            <a:endParaRPr lang="en-US" dirty="0"/>
          </a:p>
        </p:txBody>
      </p:sp>
      <p:sp>
        <p:nvSpPr>
          <p:cNvPr id="3" name="Content Placeholder 2"/>
          <p:cNvSpPr>
            <a:spLocks noGrp="1"/>
          </p:cNvSpPr>
          <p:nvPr>
            <p:ph idx="1"/>
          </p:nvPr>
        </p:nvSpPr>
        <p:spPr>
          <a:xfrm>
            <a:off x="845127" y="1828800"/>
            <a:ext cx="10515600" cy="2627289"/>
          </a:xfrm>
          <a:solidFill>
            <a:schemeClr val="accent6">
              <a:lumMod val="20000"/>
              <a:lumOff val="80000"/>
            </a:schemeClr>
          </a:solidFill>
        </p:spPr>
        <p:txBody>
          <a:bodyPr>
            <a:normAutofit/>
          </a:bodyPr>
          <a:lstStyle/>
          <a:p>
            <a:r>
              <a:rPr lang="en-US" dirty="0" smtClean="0"/>
              <a:t>A working bridge rectifier was constructed utilizing the calculations performed.</a:t>
            </a:r>
          </a:p>
        </p:txBody>
      </p:sp>
      <p:sp>
        <p:nvSpPr>
          <p:cNvPr id="4" name="Slide Number Placeholder 3"/>
          <p:cNvSpPr>
            <a:spLocks noGrp="1"/>
          </p:cNvSpPr>
          <p:nvPr>
            <p:ph type="sldNum" sz="quarter" idx="12"/>
          </p:nvPr>
        </p:nvSpPr>
        <p:spPr/>
        <p:txBody>
          <a:bodyPr/>
          <a:lstStyle/>
          <a:p>
            <a:fld id="{040D1648-8006-432F-82BD-6DE0F74D5FB1}" type="slidenum">
              <a:rPr lang="en-US" smtClean="0">
                <a:solidFill>
                  <a:prstClr val="black">
                    <a:tint val="75000"/>
                  </a:prstClr>
                </a:solidFill>
              </a:rPr>
              <a:pPr/>
              <a:t>23</a:t>
            </a:fld>
            <a:endParaRPr lang="en-US">
              <a:solidFill>
                <a:prstClr val="black">
                  <a:tint val="75000"/>
                </a:prstClr>
              </a:solidFill>
            </a:endParaRPr>
          </a:p>
        </p:txBody>
      </p:sp>
    </p:spTree>
    <p:extLst>
      <p:ext uri="{BB962C8B-B14F-4D97-AF65-F5344CB8AC3E}">
        <p14:creationId xmlns:p14="http://schemas.microsoft.com/office/powerpoint/2010/main" val="6386237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227109"/>
            <a:ext cx="10515600" cy="1325563"/>
          </a:xfrm>
        </p:spPr>
        <p:txBody>
          <a:bodyPr/>
          <a:lstStyle/>
          <a:p>
            <a:pPr algn="ctr"/>
            <a:r>
              <a:rPr lang="en-US" dirty="0" smtClean="0"/>
              <a:t>Objectives: Support 2, Transistor Circuits</a:t>
            </a:r>
            <a:endParaRPr lang="en-US" dirty="0"/>
          </a:p>
        </p:txBody>
      </p:sp>
      <p:sp>
        <p:nvSpPr>
          <p:cNvPr id="3" name="Content Placeholder 2"/>
          <p:cNvSpPr>
            <a:spLocks noGrp="1"/>
          </p:cNvSpPr>
          <p:nvPr>
            <p:ph idx="1"/>
          </p:nvPr>
        </p:nvSpPr>
        <p:spPr>
          <a:xfrm>
            <a:off x="838200" y="1299439"/>
            <a:ext cx="10515600" cy="2074826"/>
          </a:xfrm>
          <a:solidFill>
            <a:schemeClr val="accent6">
              <a:lumMod val="20000"/>
              <a:lumOff val="80000"/>
            </a:schemeClr>
          </a:solidFill>
        </p:spPr>
        <p:txBody>
          <a:bodyPr>
            <a:normAutofit/>
          </a:bodyPr>
          <a:lstStyle/>
          <a:p>
            <a:r>
              <a:rPr lang="en-US" dirty="0" smtClean="0"/>
              <a:t>To construct three simulations of the examples located in chapter 25 in the textbook </a:t>
            </a:r>
            <a:r>
              <a:rPr lang="en-US" i="1" dirty="0" smtClean="0"/>
              <a:t>Foundations of Electronics: Circuits &amp; Devices [Conventional Flow Version] 2</a:t>
            </a:r>
            <a:r>
              <a:rPr lang="en-US" i="1" baseline="30000" dirty="0" smtClean="0"/>
              <a:t>nd</a:t>
            </a:r>
            <a:r>
              <a:rPr lang="en-US" i="1" dirty="0" smtClean="0"/>
              <a:t> edition.</a:t>
            </a:r>
            <a:r>
              <a:rPr lang="en-US" dirty="0" smtClean="0"/>
              <a:t> </a:t>
            </a:r>
          </a:p>
          <a:p>
            <a:r>
              <a:rPr lang="en-US" dirty="0" smtClean="0"/>
              <a:t>To study behaviors of NPN and PNP transistors</a:t>
            </a:r>
            <a:endParaRPr lang="en-US" dirty="0" smtClean="0"/>
          </a:p>
          <a:p>
            <a:pPr marL="0" indent="0">
              <a:buNone/>
            </a:pPr>
            <a:endParaRPr lang="en-US" dirty="0"/>
          </a:p>
        </p:txBody>
      </p:sp>
      <p:sp>
        <p:nvSpPr>
          <p:cNvPr id="5" name="Content Placeholder 2"/>
          <p:cNvSpPr txBox="1">
            <a:spLocks/>
          </p:cNvSpPr>
          <p:nvPr/>
        </p:nvSpPr>
        <p:spPr>
          <a:xfrm>
            <a:off x="838200" y="4809072"/>
            <a:ext cx="10515600" cy="1547278"/>
          </a:xfrm>
          <a:prstGeom prst="rect">
            <a:avLst/>
          </a:prstGeom>
          <a:solidFill>
            <a:schemeClr val="accent6">
              <a:lumMod val="20000"/>
              <a:lumOff val="80000"/>
            </a:schemeClr>
          </a:solidFill>
        </p:spPr>
        <p:txBody>
          <a:bodyPr vert="horz" lIns="91440" tIns="45720" rIns="91440" bIns="45720" rtlCol="0">
            <a:normAutofit/>
          </a:bodyPr>
          <a:lstStyle/>
          <a:p>
            <a:pPr marL="1257300" lvl="2" indent="-342900">
              <a:buAutoNum type="arabicPeriod"/>
            </a:pPr>
            <a:r>
              <a:rPr lang="en-US" dirty="0" smtClean="0">
                <a:solidFill>
                  <a:prstClr val="black"/>
                </a:solidFill>
              </a:rPr>
              <a:t>Constructed simulation of example 25-4</a:t>
            </a:r>
          </a:p>
          <a:p>
            <a:pPr marL="1257300" lvl="2" indent="-342900">
              <a:buAutoNum type="arabicPeriod"/>
            </a:pPr>
            <a:r>
              <a:rPr lang="en-US" dirty="0" smtClean="0">
                <a:solidFill>
                  <a:prstClr val="black"/>
                </a:solidFill>
              </a:rPr>
              <a:t>Constructed simulation of example 25-5</a:t>
            </a:r>
          </a:p>
          <a:p>
            <a:pPr marL="1257300" lvl="2" indent="-342900">
              <a:buAutoNum type="arabicPeriod"/>
            </a:pPr>
            <a:r>
              <a:rPr lang="en-US" dirty="0" smtClean="0">
                <a:solidFill>
                  <a:prstClr val="black"/>
                </a:solidFill>
              </a:rPr>
              <a:t>Constructed simulation of example 25-11</a:t>
            </a:r>
            <a:endParaRPr lang="en-US" dirty="0" smtClean="0">
              <a:solidFill>
                <a:prstClr val="black"/>
              </a:solidFill>
            </a:endParaRPr>
          </a:p>
        </p:txBody>
      </p:sp>
      <p:sp>
        <p:nvSpPr>
          <p:cNvPr id="6" name="Slide Number Placeholder 5"/>
          <p:cNvSpPr>
            <a:spLocks noGrp="1"/>
          </p:cNvSpPr>
          <p:nvPr>
            <p:ph type="sldNum" sz="quarter" idx="12"/>
          </p:nvPr>
        </p:nvSpPr>
        <p:spPr/>
        <p:txBody>
          <a:bodyPr/>
          <a:lstStyle/>
          <a:p>
            <a:fld id="{040D1648-8006-432F-82BD-6DE0F74D5FB1}" type="slidenum">
              <a:rPr lang="en-US" smtClean="0">
                <a:solidFill>
                  <a:prstClr val="black">
                    <a:tint val="75000"/>
                  </a:prstClr>
                </a:solidFill>
              </a:rPr>
              <a:pPr/>
              <a:t>24</a:t>
            </a:fld>
            <a:endParaRPr lang="en-US">
              <a:solidFill>
                <a:prstClr val="black">
                  <a:tint val="75000"/>
                </a:prstClr>
              </a:solidFill>
            </a:endParaRPr>
          </a:p>
        </p:txBody>
      </p:sp>
    </p:spTree>
    <p:extLst>
      <p:ext uri="{BB962C8B-B14F-4D97-AF65-F5344CB8AC3E}">
        <p14:creationId xmlns:p14="http://schemas.microsoft.com/office/powerpoint/2010/main" val="108126347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40D1648-8006-432F-82BD-6DE0F74D5FB1}" type="slidenum">
              <a:rPr lang="en-US" smtClean="0">
                <a:solidFill>
                  <a:prstClr val="black">
                    <a:tint val="75000"/>
                  </a:prstClr>
                </a:solidFill>
              </a:rPr>
              <a:pPr/>
              <a:t>25</a:t>
            </a:fld>
            <a:endParaRPr lang="en-US">
              <a:solidFill>
                <a:prstClr val="black">
                  <a:tint val="75000"/>
                </a:prstClr>
              </a:solidFill>
            </a:endParaRPr>
          </a:p>
        </p:txBody>
      </p:sp>
      <p:sp>
        <p:nvSpPr>
          <p:cNvPr id="4" name="Title 1"/>
          <p:cNvSpPr>
            <a:spLocks noGrp="1"/>
          </p:cNvSpPr>
          <p:nvPr>
            <p:ph type="title"/>
          </p:nvPr>
        </p:nvSpPr>
        <p:spPr>
          <a:xfrm>
            <a:off x="771237" y="245642"/>
            <a:ext cx="11097490" cy="1597518"/>
          </a:xfrm>
        </p:spPr>
        <p:txBody>
          <a:bodyPr>
            <a:normAutofit/>
          </a:bodyPr>
          <a:lstStyle/>
          <a:p>
            <a:pPr algn="ctr"/>
            <a:r>
              <a:rPr lang="en-US" dirty="0" smtClean="0"/>
              <a:t> Support 2 </a:t>
            </a:r>
            <a:r>
              <a:rPr lang="en-US" dirty="0" smtClean="0"/>
              <a:t>: Simulation 25-4 (NPN)</a:t>
            </a:r>
            <a:r>
              <a:rPr lang="en-US" dirty="0"/>
              <a:t/>
            </a:r>
            <a:br>
              <a:rPr lang="en-US" dirty="0"/>
            </a:b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9879" y="1044401"/>
            <a:ext cx="10880206" cy="5052763"/>
          </a:xfrm>
          <a:prstGeom prst="rect">
            <a:avLst/>
          </a:prstGeom>
        </p:spPr>
      </p:pic>
    </p:spTree>
    <p:extLst>
      <p:ext uri="{BB962C8B-B14F-4D97-AF65-F5344CB8AC3E}">
        <p14:creationId xmlns:p14="http://schemas.microsoft.com/office/powerpoint/2010/main" val="423659953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40D1648-8006-432F-82BD-6DE0F74D5FB1}" type="slidenum">
              <a:rPr lang="en-US" smtClean="0">
                <a:solidFill>
                  <a:prstClr val="black">
                    <a:tint val="75000"/>
                  </a:prstClr>
                </a:solidFill>
              </a:rPr>
              <a:pPr/>
              <a:t>26</a:t>
            </a:fld>
            <a:endParaRPr lang="en-US">
              <a:solidFill>
                <a:prstClr val="black">
                  <a:tint val="75000"/>
                </a:prstClr>
              </a:solidFill>
            </a:endParaRPr>
          </a:p>
        </p:txBody>
      </p:sp>
      <p:sp>
        <p:nvSpPr>
          <p:cNvPr id="4" name="Title 1"/>
          <p:cNvSpPr>
            <a:spLocks noGrp="1"/>
          </p:cNvSpPr>
          <p:nvPr>
            <p:ph type="title"/>
          </p:nvPr>
        </p:nvSpPr>
        <p:spPr>
          <a:xfrm>
            <a:off x="771237" y="245642"/>
            <a:ext cx="11097490" cy="1597518"/>
          </a:xfrm>
        </p:spPr>
        <p:txBody>
          <a:bodyPr>
            <a:normAutofit/>
          </a:bodyPr>
          <a:lstStyle/>
          <a:p>
            <a:pPr algn="ctr"/>
            <a:r>
              <a:rPr lang="en-US" dirty="0" smtClean="0"/>
              <a:t> Support 2 </a:t>
            </a:r>
            <a:r>
              <a:rPr lang="en-US" dirty="0" smtClean="0"/>
              <a:t>: Simulation 25-5 (PNP)</a:t>
            </a:r>
            <a:r>
              <a:rPr lang="en-US" dirty="0"/>
              <a:t/>
            </a:r>
            <a:br>
              <a:rPr lang="en-US" dirty="0"/>
            </a:b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89127" y="1142076"/>
            <a:ext cx="1829055" cy="4648849"/>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237" y="1142076"/>
            <a:ext cx="8498857" cy="4955171"/>
          </a:xfrm>
          <a:prstGeom prst="rect">
            <a:avLst/>
          </a:prstGeom>
        </p:spPr>
      </p:pic>
    </p:spTree>
    <p:extLst>
      <p:ext uri="{BB962C8B-B14F-4D97-AF65-F5344CB8AC3E}">
        <p14:creationId xmlns:p14="http://schemas.microsoft.com/office/powerpoint/2010/main" val="265851701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40D1648-8006-432F-82BD-6DE0F74D5FB1}" type="slidenum">
              <a:rPr lang="en-US" smtClean="0">
                <a:solidFill>
                  <a:prstClr val="black">
                    <a:tint val="75000"/>
                  </a:prstClr>
                </a:solidFill>
              </a:rPr>
              <a:pPr/>
              <a:t>27</a:t>
            </a:fld>
            <a:endParaRPr lang="en-US">
              <a:solidFill>
                <a:prstClr val="black">
                  <a:tint val="75000"/>
                </a:prstClr>
              </a:solidFill>
            </a:endParaRPr>
          </a:p>
        </p:txBody>
      </p:sp>
      <p:sp>
        <p:nvSpPr>
          <p:cNvPr id="4" name="Title 1"/>
          <p:cNvSpPr>
            <a:spLocks noGrp="1"/>
          </p:cNvSpPr>
          <p:nvPr>
            <p:ph type="title"/>
          </p:nvPr>
        </p:nvSpPr>
        <p:spPr>
          <a:xfrm>
            <a:off x="771237" y="245642"/>
            <a:ext cx="11097490" cy="1597518"/>
          </a:xfrm>
        </p:spPr>
        <p:txBody>
          <a:bodyPr>
            <a:normAutofit/>
          </a:bodyPr>
          <a:lstStyle/>
          <a:p>
            <a:pPr algn="ctr"/>
            <a:r>
              <a:rPr lang="en-US" dirty="0" smtClean="0"/>
              <a:t> Support 2 </a:t>
            </a:r>
            <a:r>
              <a:rPr lang="en-US" dirty="0" smtClean="0"/>
              <a:t>: Simulation 25-11 (NPN)</a:t>
            </a:r>
            <a:r>
              <a:rPr lang="en-US" dirty="0"/>
              <a:t/>
            </a:r>
            <a:br>
              <a:rPr lang="en-US" dirty="0"/>
            </a:b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19982" y="1623760"/>
            <a:ext cx="5155411" cy="4692137"/>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120" y="1623760"/>
            <a:ext cx="5833056" cy="4326279"/>
          </a:xfrm>
          <a:prstGeom prst="rect">
            <a:avLst/>
          </a:prstGeom>
        </p:spPr>
      </p:pic>
      <p:sp>
        <p:nvSpPr>
          <p:cNvPr id="6" name="TextBox 5"/>
          <p:cNvSpPr txBox="1"/>
          <p:nvPr/>
        </p:nvSpPr>
        <p:spPr>
          <a:xfrm>
            <a:off x="2060620" y="1249251"/>
            <a:ext cx="891591" cy="369332"/>
          </a:xfrm>
          <a:prstGeom prst="rect">
            <a:avLst/>
          </a:prstGeom>
          <a:solidFill>
            <a:schemeClr val="accent6">
              <a:lumMod val="40000"/>
              <a:lumOff val="60000"/>
            </a:schemeClr>
          </a:solidFill>
          <a:ln>
            <a:solidFill>
              <a:schemeClr val="accent5"/>
            </a:solidFill>
          </a:ln>
        </p:spPr>
        <p:txBody>
          <a:bodyPr wrap="none" rtlCol="0">
            <a:spAutoFit/>
          </a:bodyPr>
          <a:lstStyle/>
          <a:p>
            <a:pPr algn="ctr"/>
            <a:r>
              <a:rPr lang="en-US" dirty="0" smtClean="0"/>
              <a:t>LED ON</a:t>
            </a:r>
            <a:endParaRPr lang="en-US" dirty="0"/>
          </a:p>
        </p:txBody>
      </p:sp>
      <p:sp>
        <p:nvSpPr>
          <p:cNvPr id="7" name="TextBox 6"/>
          <p:cNvSpPr txBox="1"/>
          <p:nvPr/>
        </p:nvSpPr>
        <p:spPr>
          <a:xfrm>
            <a:off x="8586270" y="1218337"/>
            <a:ext cx="954107" cy="369332"/>
          </a:xfrm>
          <a:prstGeom prst="rect">
            <a:avLst/>
          </a:prstGeom>
          <a:solidFill>
            <a:schemeClr val="accent6">
              <a:lumMod val="40000"/>
              <a:lumOff val="60000"/>
            </a:schemeClr>
          </a:solidFill>
          <a:ln>
            <a:solidFill>
              <a:schemeClr val="accent5"/>
            </a:solidFill>
          </a:ln>
        </p:spPr>
        <p:txBody>
          <a:bodyPr wrap="none" rtlCol="0">
            <a:spAutoFit/>
          </a:bodyPr>
          <a:lstStyle/>
          <a:p>
            <a:pPr algn="ctr"/>
            <a:r>
              <a:rPr lang="en-US" dirty="0" smtClean="0"/>
              <a:t>LED OFF</a:t>
            </a:r>
            <a:endParaRPr lang="en-US" dirty="0"/>
          </a:p>
        </p:txBody>
      </p:sp>
    </p:spTree>
    <p:extLst>
      <p:ext uri="{BB962C8B-B14F-4D97-AF65-F5344CB8AC3E}">
        <p14:creationId xmlns:p14="http://schemas.microsoft.com/office/powerpoint/2010/main" val="67868379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Conclusion</a:t>
            </a:r>
            <a:r>
              <a:rPr lang="en-US" dirty="0" smtClean="0"/>
              <a:t>: Support 2, Transistor Circuits</a:t>
            </a:r>
            <a:endParaRPr lang="en-US" dirty="0"/>
          </a:p>
        </p:txBody>
      </p:sp>
      <p:sp>
        <p:nvSpPr>
          <p:cNvPr id="3" name="Content Placeholder 2"/>
          <p:cNvSpPr>
            <a:spLocks noGrp="1"/>
          </p:cNvSpPr>
          <p:nvPr>
            <p:ph idx="1"/>
          </p:nvPr>
        </p:nvSpPr>
        <p:spPr>
          <a:xfrm>
            <a:off x="845127" y="1828800"/>
            <a:ext cx="10515600" cy="2627289"/>
          </a:xfrm>
          <a:solidFill>
            <a:schemeClr val="accent6">
              <a:lumMod val="20000"/>
              <a:lumOff val="80000"/>
            </a:schemeClr>
          </a:solidFill>
        </p:spPr>
        <p:txBody>
          <a:bodyPr>
            <a:normAutofit/>
          </a:bodyPr>
          <a:lstStyle/>
          <a:p>
            <a:r>
              <a:rPr lang="en-US" dirty="0" smtClean="0"/>
              <a:t>The simulations functioned as expected and demonstrated the difference between NPN and PNP transistor functionality.</a:t>
            </a:r>
          </a:p>
        </p:txBody>
      </p:sp>
      <p:sp>
        <p:nvSpPr>
          <p:cNvPr id="4" name="Slide Number Placeholder 3"/>
          <p:cNvSpPr>
            <a:spLocks noGrp="1"/>
          </p:cNvSpPr>
          <p:nvPr>
            <p:ph type="sldNum" sz="quarter" idx="12"/>
          </p:nvPr>
        </p:nvSpPr>
        <p:spPr/>
        <p:txBody>
          <a:bodyPr/>
          <a:lstStyle/>
          <a:p>
            <a:fld id="{040D1648-8006-432F-82BD-6DE0F74D5FB1}" type="slidenum">
              <a:rPr lang="en-US" smtClean="0">
                <a:solidFill>
                  <a:prstClr val="black">
                    <a:tint val="75000"/>
                  </a:prstClr>
                </a:solidFill>
              </a:rPr>
              <a:pPr/>
              <a:t>28</a:t>
            </a:fld>
            <a:endParaRPr lang="en-US">
              <a:solidFill>
                <a:prstClr val="black">
                  <a:tint val="75000"/>
                </a:prstClr>
              </a:solidFill>
            </a:endParaRPr>
          </a:p>
        </p:txBody>
      </p:sp>
    </p:spTree>
    <p:extLst>
      <p:ext uri="{BB962C8B-B14F-4D97-AF65-F5344CB8AC3E}">
        <p14:creationId xmlns:p14="http://schemas.microsoft.com/office/powerpoint/2010/main" val="30647289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227109"/>
            <a:ext cx="10515600" cy="1325563"/>
          </a:xfrm>
        </p:spPr>
        <p:txBody>
          <a:bodyPr/>
          <a:lstStyle/>
          <a:p>
            <a:pPr algn="ctr"/>
            <a:r>
              <a:rPr lang="en-US" dirty="0" smtClean="0"/>
              <a:t>Objectives: Support 3, Operational Amplifiers</a:t>
            </a:r>
            <a:endParaRPr lang="en-US" dirty="0"/>
          </a:p>
        </p:txBody>
      </p:sp>
      <p:sp>
        <p:nvSpPr>
          <p:cNvPr id="3" name="Content Placeholder 2"/>
          <p:cNvSpPr>
            <a:spLocks noGrp="1"/>
          </p:cNvSpPr>
          <p:nvPr>
            <p:ph idx="1"/>
          </p:nvPr>
        </p:nvSpPr>
        <p:spPr>
          <a:xfrm>
            <a:off x="838200" y="1299439"/>
            <a:ext cx="10515600" cy="2074826"/>
          </a:xfrm>
          <a:solidFill>
            <a:schemeClr val="accent6">
              <a:lumMod val="20000"/>
              <a:lumOff val="80000"/>
            </a:schemeClr>
          </a:solidFill>
        </p:spPr>
        <p:txBody>
          <a:bodyPr>
            <a:normAutofit/>
          </a:bodyPr>
          <a:lstStyle/>
          <a:p>
            <a:r>
              <a:rPr lang="en-US" dirty="0" smtClean="0"/>
              <a:t>To construct three simulations with operational amplifiers </a:t>
            </a:r>
          </a:p>
          <a:p>
            <a:r>
              <a:rPr lang="en-US" dirty="0" smtClean="0"/>
              <a:t>To study some applications of operational amplifiers.</a:t>
            </a:r>
            <a:endParaRPr lang="en-US" dirty="0" smtClean="0"/>
          </a:p>
          <a:p>
            <a:pPr marL="0" indent="0">
              <a:buNone/>
            </a:pPr>
            <a:endParaRPr lang="en-US" dirty="0"/>
          </a:p>
        </p:txBody>
      </p:sp>
      <p:sp>
        <p:nvSpPr>
          <p:cNvPr id="5" name="Content Placeholder 2"/>
          <p:cNvSpPr txBox="1">
            <a:spLocks/>
          </p:cNvSpPr>
          <p:nvPr/>
        </p:nvSpPr>
        <p:spPr>
          <a:xfrm>
            <a:off x="838200" y="4809072"/>
            <a:ext cx="10515600" cy="1547278"/>
          </a:xfrm>
          <a:prstGeom prst="rect">
            <a:avLst/>
          </a:prstGeom>
          <a:solidFill>
            <a:schemeClr val="accent6">
              <a:lumMod val="20000"/>
              <a:lumOff val="80000"/>
            </a:schemeClr>
          </a:solidFill>
        </p:spPr>
        <p:txBody>
          <a:bodyPr vert="horz" lIns="91440" tIns="45720" rIns="91440" bIns="45720" rtlCol="0">
            <a:normAutofit/>
          </a:bodyPr>
          <a:lstStyle/>
          <a:p>
            <a:pPr marL="1257300" lvl="2" indent="-342900">
              <a:buFontTx/>
              <a:buAutoNum type="arabicPeriod"/>
            </a:pPr>
            <a:r>
              <a:rPr lang="en-US" dirty="0" smtClean="0">
                <a:solidFill>
                  <a:prstClr val="black"/>
                </a:solidFill>
              </a:rPr>
              <a:t>Constructed a simulation of a basic amplifier circuit with a gain of 10</a:t>
            </a:r>
            <a:endParaRPr lang="en-US" dirty="0" smtClean="0">
              <a:solidFill>
                <a:prstClr val="black"/>
              </a:solidFill>
            </a:endParaRPr>
          </a:p>
          <a:p>
            <a:pPr marL="1257300" lvl="2" indent="-342900">
              <a:buFontTx/>
              <a:buAutoNum type="arabicPeriod"/>
            </a:pPr>
            <a:r>
              <a:rPr lang="en-US" dirty="0" smtClean="0">
                <a:solidFill>
                  <a:prstClr val="black"/>
                </a:solidFill>
              </a:rPr>
              <a:t>Constructed </a:t>
            </a:r>
            <a:r>
              <a:rPr lang="en-US" dirty="0" smtClean="0">
                <a:solidFill>
                  <a:prstClr val="black"/>
                </a:solidFill>
              </a:rPr>
              <a:t>a simulation of a non-inverting amplifier circuit with a gain of 10</a:t>
            </a:r>
            <a:endParaRPr lang="en-US" dirty="0" smtClean="0">
              <a:solidFill>
                <a:prstClr val="black"/>
              </a:solidFill>
            </a:endParaRPr>
          </a:p>
          <a:p>
            <a:pPr marL="1257300" lvl="2" indent="-342900">
              <a:buFontTx/>
              <a:buAutoNum type="arabicPeriod"/>
            </a:pPr>
            <a:r>
              <a:rPr lang="en-US" dirty="0" smtClean="0">
                <a:solidFill>
                  <a:prstClr val="black"/>
                </a:solidFill>
              </a:rPr>
              <a:t>Constructed simulation of </a:t>
            </a:r>
            <a:r>
              <a:rPr lang="en-US" dirty="0" smtClean="0">
                <a:solidFill>
                  <a:prstClr val="black"/>
                </a:solidFill>
              </a:rPr>
              <a:t>Buffer Amplifier circuit</a:t>
            </a:r>
            <a:endParaRPr lang="en-US" dirty="0" smtClean="0">
              <a:solidFill>
                <a:prstClr val="black"/>
              </a:solidFill>
            </a:endParaRPr>
          </a:p>
        </p:txBody>
      </p:sp>
      <p:sp>
        <p:nvSpPr>
          <p:cNvPr id="6" name="Slide Number Placeholder 5"/>
          <p:cNvSpPr>
            <a:spLocks noGrp="1"/>
          </p:cNvSpPr>
          <p:nvPr>
            <p:ph type="sldNum" sz="quarter" idx="12"/>
          </p:nvPr>
        </p:nvSpPr>
        <p:spPr/>
        <p:txBody>
          <a:bodyPr/>
          <a:lstStyle/>
          <a:p>
            <a:fld id="{040D1648-8006-432F-82BD-6DE0F74D5FB1}" type="slidenum">
              <a:rPr lang="en-US" smtClean="0">
                <a:solidFill>
                  <a:prstClr val="black">
                    <a:tint val="75000"/>
                  </a:prstClr>
                </a:solidFill>
              </a:rPr>
              <a:pPr/>
              <a:t>29</a:t>
            </a:fld>
            <a:endParaRPr lang="en-US">
              <a:solidFill>
                <a:prstClr val="black">
                  <a:tint val="75000"/>
                </a:prstClr>
              </a:solidFill>
            </a:endParaRPr>
          </a:p>
        </p:txBody>
      </p:sp>
    </p:spTree>
    <p:extLst>
      <p:ext uri="{BB962C8B-B14F-4D97-AF65-F5344CB8AC3E}">
        <p14:creationId xmlns:p14="http://schemas.microsoft.com/office/powerpoint/2010/main" val="13043144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227109"/>
            <a:ext cx="10515600" cy="1325563"/>
          </a:xfrm>
        </p:spPr>
        <p:txBody>
          <a:bodyPr/>
          <a:lstStyle/>
          <a:p>
            <a:pPr algn="ctr"/>
            <a:r>
              <a:rPr lang="en-US" dirty="0" smtClean="0"/>
              <a:t>Objectives: Review 1</a:t>
            </a:r>
            <a:endParaRPr lang="en-US" dirty="0"/>
          </a:p>
        </p:txBody>
      </p:sp>
      <p:sp>
        <p:nvSpPr>
          <p:cNvPr id="3" name="Content Placeholder 2"/>
          <p:cNvSpPr>
            <a:spLocks noGrp="1"/>
          </p:cNvSpPr>
          <p:nvPr>
            <p:ph idx="1"/>
          </p:nvPr>
        </p:nvSpPr>
        <p:spPr>
          <a:xfrm>
            <a:off x="838200" y="1299439"/>
            <a:ext cx="10515600" cy="580876"/>
          </a:xfrm>
          <a:solidFill>
            <a:schemeClr val="accent6">
              <a:lumMod val="20000"/>
              <a:lumOff val="80000"/>
            </a:schemeClr>
          </a:solidFill>
        </p:spPr>
        <p:txBody>
          <a:bodyPr>
            <a:normAutofit/>
          </a:bodyPr>
          <a:lstStyle/>
          <a:p>
            <a:r>
              <a:rPr lang="en-US" dirty="0" smtClean="0"/>
              <a:t>To Analyze the following circuit and perform the following steps</a:t>
            </a:r>
            <a:endParaRPr lang="en-US" dirty="0"/>
          </a:p>
        </p:txBody>
      </p:sp>
      <p:sp>
        <p:nvSpPr>
          <p:cNvPr id="5" name="Content Placeholder 2"/>
          <p:cNvSpPr txBox="1">
            <a:spLocks/>
          </p:cNvSpPr>
          <p:nvPr/>
        </p:nvSpPr>
        <p:spPr>
          <a:xfrm>
            <a:off x="838200" y="4809072"/>
            <a:ext cx="10515600" cy="1547278"/>
          </a:xfrm>
          <a:prstGeom prst="rect">
            <a:avLst/>
          </a:prstGeom>
          <a:solidFill>
            <a:schemeClr val="accent6">
              <a:lumMod val="20000"/>
              <a:lumOff val="80000"/>
            </a:schemeClr>
          </a:solidFill>
        </p:spPr>
        <p:txBody>
          <a:bodyPr vert="horz" lIns="91440" tIns="45720" rIns="91440" bIns="45720" rtlCol="0">
            <a:normAutofit/>
          </a:bodyPr>
          <a:lstStyle/>
          <a:p>
            <a:pPr marL="1257300" lvl="2" indent="-342900">
              <a:buFont typeface="+mj-lt"/>
              <a:buAutoNum type="arabicPeriod"/>
            </a:pPr>
            <a:r>
              <a:rPr lang="en-US" dirty="0" smtClean="0">
                <a:solidFill>
                  <a:prstClr val="black"/>
                </a:solidFill>
              </a:rPr>
              <a:t>Given the resistor values R1-R7 and the Voltage source, calculate the total current, branch currents, and  voltages at VA, VB, and VC.</a:t>
            </a:r>
          </a:p>
          <a:p>
            <a:pPr marL="1257300" lvl="2" indent="-342900">
              <a:buFont typeface="+mj-lt"/>
              <a:buAutoNum type="arabicPeriod"/>
            </a:pPr>
            <a:r>
              <a:rPr lang="en-US" dirty="0" smtClean="0">
                <a:solidFill>
                  <a:prstClr val="black"/>
                </a:solidFill>
              </a:rPr>
              <a:t>Modify the circuit so that the new voltage reading at VA is 2.5X the old one.</a:t>
            </a:r>
          </a:p>
          <a:p>
            <a:pPr marL="1257300" lvl="2" indent="-342900">
              <a:buFont typeface="+mj-lt"/>
              <a:buAutoNum type="arabicPeriod"/>
            </a:pPr>
            <a:r>
              <a:rPr lang="en-US" dirty="0" smtClean="0">
                <a:solidFill>
                  <a:prstClr val="black"/>
                </a:solidFill>
              </a:rPr>
              <a:t>Determine the Wattage value for each part assuming 25% power.</a:t>
            </a:r>
            <a:endParaRPr lang="en-US" dirty="0" smtClean="0">
              <a:solidFill>
                <a:prstClr val="black"/>
              </a:solidFill>
            </a:endParaRPr>
          </a:p>
          <a:p>
            <a:pPr marL="1200150" lvl="2" indent="-285750">
              <a:buFont typeface="Arial" panose="020B0604020202020204" pitchFamily="34" charset="0"/>
              <a:buChar char="•"/>
            </a:pPr>
            <a:endParaRPr lang="en-US" dirty="0" smtClean="0">
              <a:solidFill>
                <a:prstClr val="black"/>
              </a:solidFill>
            </a:endParaRPr>
          </a:p>
        </p:txBody>
      </p:sp>
      <p:sp>
        <p:nvSpPr>
          <p:cNvPr id="6" name="Slide Number Placeholder 5"/>
          <p:cNvSpPr>
            <a:spLocks noGrp="1"/>
          </p:cNvSpPr>
          <p:nvPr>
            <p:ph type="sldNum" sz="quarter" idx="12"/>
          </p:nvPr>
        </p:nvSpPr>
        <p:spPr/>
        <p:txBody>
          <a:bodyPr/>
          <a:lstStyle/>
          <a:p>
            <a:fld id="{040D1648-8006-432F-82BD-6DE0F74D5FB1}" type="slidenum">
              <a:rPr lang="en-US" smtClean="0">
                <a:solidFill>
                  <a:prstClr val="black">
                    <a:tint val="75000"/>
                  </a:prstClr>
                </a:solidFill>
              </a:rPr>
              <a:pPr/>
              <a:t>3</a:t>
            </a:fld>
            <a:endParaRPr lang="en-US">
              <a:solidFill>
                <a:prstClr val="black">
                  <a:tint val="75000"/>
                </a:prstClr>
              </a:solidFill>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7442" y="2017793"/>
            <a:ext cx="7097115" cy="2623466"/>
          </a:xfrm>
          <a:prstGeom prst="rect">
            <a:avLst/>
          </a:prstGeom>
        </p:spPr>
      </p:pic>
    </p:spTree>
    <p:extLst>
      <p:ext uri="{BB962C8B-B14F-4D97-AF65-F5344CB8AC3E}">
        <p14:creationId xmlns:p14="http://schemas.microsoft.com/office/powerpoint/2010/main" val="97509694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40D1648-8006-432F-82BD-6DE0F74D5FB1}" type="slidenum">
              <a:rPr lang="en-US" smtClean="0">
                <a:solidFill>
                  <a:prstClr val="black">
                    <a:tint val="75000"/>
                  </a:prstClr>
                </a:solidFill>
              </a:rPr>
              <a:pPr/>
              <a:t>30</a:t>
            </a:fld>
            <a:endParaRPr lang="en-US">
              <a:solidFill>
                <a:prstClr val="black">
                  <a:tint val="75000"/>
                </a:prstClr>
              </a:solidFill>
            </a:endParaRPr>
          </a:p>
        </p:txBody>
      </p:sp>
      <p:sp>
        <p:nvSpPr>
          <p:cNvPr id="4" name="Title 1"/>
          <p:cNvSpPr>
            <a:spLocks noGrp="1"/>
          </p:cNvSpPr>
          <p:nvPr>
            <p:ph type="title"/>
          </p:nvPr>
        </p:nvSpPr>
        <p:spPr>
          <a:xfrm>
            <a:off x="771237" y="245642"/>
            <a:ext cx="11097490" cy="1597518"/>
          </a:xfrm>
        </p:spPr>
        <p:txBody>
          <a:bodyPr>
            <a:normAutofit/>
          </a:bodyPr>
          <a:lstStyle/>
          <a:p>
            <a:pPr algn="ctr"/>
            <a:r>
              <a:rPr lang="en-US" dirty="0" smtClean="0"/>
              <a:t> Support 3 </a:t>
            </a:r>
            <a:r>
              <a:rPr lang="en-US" dirty="0" smtClean="0"/>
              <a:t>: Simulation, Basic Amplifier</a:t>
            </a:r>
            <a:r>
              <a:rPr lang="en-US" dirty="0"/>
              <a:t/>
            </a:r>
            <a:br>
              <a:rPr lang="en-US" dirty="0"/>
            </a:b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56993" y="1437996"/>
            <a:ext cx="5420481" cy="4305901"/>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9849" y="1437996"/>
            <a:ext cx="4929432" cy="4305901"/>
          </a:xfrm>
          <a:prstGeom prst="rect">
            <a:avLst/>
          </a:prstGeom>
        </p:spPr>
      </p:pic>
    </p:spTree>
    <p:extLst>
      <p:ext uri="{BB962C8B-B14F-4D97-AF65-F5344CB8AC3E}">
        <p14:creationId xmlns:p14="http://schemas.microsoft.com/office/powerpoint/2010/main" val="7919620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40D1648-8006-432F-82BD-6DE0F74D5FB1}" type="slidenum">
              <a:rPr lang="en-US" smtClean="0">
                <a:solidFill>
                  <a:prstClr val="black">
                    <a:tint val="75000"/>
                  </a:prstClr>
                </a:solidFill>
              </a:rPr>
              <a:pPr/>
              <a:t>31</a:t>
            </a:fld>
            <a:endParaRPr lang="en-US">
              <a:solidFill>
                <a:prstClr val="black">
                  <a:tint val="75000"/>
                </a:prstClr>
              </a:solidFill>
            </a:endParaRPr>
          </a:p>
        </p:txBody>
      </p:sp>
      <p:sp>
        <p:nvSpPr>
          <p:cNvPr id="4" name="Title 1"/>
          <p:cNvSpPr>
            <a:spLocks noGrp="1"/>
          </p:cNvSpPr>
          <p:nvPr>
            <p:ph type="title"/>
          </p:nvPr>
        </p:nvSpPr>
        <p:spPr>
          <a:xfrm>
            <a:off x="771237" y="245642"/>
            <a:ext cx="11097490" cy="1597518"/>
          </a:xfrm>
        </p:spPr>
        <p:txBody>
          <a:bodyPr>
            <a:normAutofit/>
          </a:bodyPr>
          <a:lstStyle/>
          <a:p>
            <a:pPr algn="ctr"/>
            <a:r>
              <a:rPr lang="en-US" dirty="0" smtClean="0"/>
              <a:t> Support 2 </a:t>
            </a:r>
            <a:r>
              <a:rPr lang="en-US" dirty="0" smtClean="0"/>
              <a:t>: Simulation, Non-Inverting</a:t>
            </a:r>
            <a:r>
              <a:rPr lang="en-US" dirty="0"/>
              <a:t/>
            </a:r>
            <a:br>
              <a:rPr lang="en-US" dirty="0"/>
            </a:b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69396" y="1395129"/>
            <a:ext cx="5344271" cy="427732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1836" y="1395129"/>
            <a:ext cx="5632017" cy="4277322"/>
          </a:xfrm>
          <a:prstGeom prst="rect">
            <a:avLst/>
          </a:prstGeom>
        </p:spPr>
      </p:pic>
      <p:sp>
        <p:nvSpPr>
          <p:cNvPr id="9" name="TextBox 8"/>
          <p:cNvSpPr txBox="1"/>
          <p:nvPr/>
        </p:nvSpPr>
        <p:spPr>
          <a:xfrm>
            <a:off x="462937" y="5710019"/>
            <a:ext cx="11321831" cy="646331"/>
          </a:xfrm>
          <a:prstGeom prst="rect">
            <a:avLst/>
          </a:prstGeom>
          <a:solidFill>
            <a:schemeClr val="accent6">
              <a:lumMod val="40000"/>
              <a:lumOff val="60000"/>
            </a:schemeClr>
          </a:solidFill>
          <a:ln>
            <a:solidFill>
              <a:schemeClr val="accent5"/>
            </a:solidFill>
          </a:ln>
        </p:spPr>
        <p:txBody>
          <a:bodyPr wrap="square" rtlCol="0">
            <a:spAutoFit/>
          </a:bodyPr>
          <a:lstStyle/>
          <a:p>
            <a:r>
              <a:rPr lang="en-US" dirty="0" smtClean="0">
                <a:solidFill>
                  <a:prstClr val="black"/>
                </a:solidFill>
              </a:rPr>
              <a:t>The positive terminal of the op amp is wired differently in this setup. The output of the amplifier is represented by the red on the oscilloscope reading while the input is green.</a:t>
            </a:r>
            <a:endParaRPr lang="en-US" dirty="0">
              <a:solidFill>
                <a:prstClr val="black"/>
              </a:solidFill>
            </a:endParaRPr>
          </a:p>
        </p:txBody>
      </p:sp>
    </p:spTree>
    <p:extLst>
      <p:ext uri="{BB962C8B-B14F-4D97-AF65-F5344CB8AC3E}">
        <p14:creationId xmlns:p14="http://schemas.microsoft.com/office/powerpoint/2010/main" val="265935516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40D1648-8006-432F-82BD-6DE0F74D5FB1}" type="slidenum">
              <a:rPr lang="en-US" smtClean="0">
                <a:solidFill>
                  <a:prstClr val="black">
                    <a:tint val="75000"/>
                  </a:prstClr>
                </a:solidFill>
              </a:rPr>
              <a:pPr/>
              <a:t>32</a:t>
            </a:fld>
            <a:endParaRPr lang="en-US">
              <a:solidFill>
                <a:prstClr val="black">
                  <a:tint val="75000"/>
                </a:prstClr>
              </a:solidFill>
            </a:endParaRPr>
          </a:p>
        </p:txBody>
      </p:sp>
      <p:sp>
        <p:nvSpPr>
          <p:cNvPr id="4" name="Title 1"/>
          <p:cNvSpPr>
            <a:spLocks noGrp="1"/>
          </p:cNvSpPr>
          <p:nvPr>
            <p:ph type="title"/>
          </p:nvPr>
        </p:nvSpPr>
        <p:spPr>
          <a:xfrm>
            <a:off x="771237" y="245642"/>
            <a:ext cx="11097490" cy="1597518"/>
          </a:xfrm>
        </p:spPr>
        <p:txBody>
          <a:bodyPr>
            <a:normAutofit/>
          </a:bodyPr>
          <a:lstStyle/>
          <a:p>
            <a:pPr algn="ctr"/>
            <a:r>
              <a:rPr lang="en-US" dirty="0" smtClean="0"/>
              <a:t> Support 2 </a:t>
            </a:r>
            <a:r>
              <a:rPr lang="en-US" dirty="0" smtClean="0"/>
              <a:t>: Simulation, Buffer Circuit</a:t>
            </a:r>
            <a:r>
              <a:rPr lang="en-US" dirty="0"/>
              <a:t/>
            </a:r>
            <a:br>
              <a:rPr lang="en-US" dirty="0"/>
            </a:br>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348" y="1843160"/>
            <a:ext cx="6289538" cy="3567414"/>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36510" y="1779286"/>
            <a:ext cx="5155490" cy="4126214"/>
          </a:xfrm>
          <a:prstGeom prst="rect">
            <a:avLst/>
          </a:prstGeom>
        </p:spPr>
      </p:pic>
    </p:spTree>
    <p:extLst>
      <p:ext uri="{BB962C8B-B14F-4D97-AF65-F5344CB8AC3E}">
        <p14:creationId xmlns:p14="http://schemas.microsoft.com/office/powerpoint/2010/main" val="405650138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Conclusion</a:t>
            </a:r>
            <a:r>
              <a:rPr lang="en-US" dirty="0" smtClean="0"/>
              <a:t>: Support 3, Operational Amplifiers</a:t>
            </a:r>
            <a:endParaRPr lang="en-US" dirty="0"/>
          </a:p>
        </p:txBody>
      </p:sp>
      <p:sp>
        <p:nvSpPr>
          <p:cNvPr id="3" name="Content Placeholder 2"/>
          <p:cNvSpPr>
            <a:spLocks noGrp="1"/>
          </p:cNvSpPr>
          <p:nvPr>
            <p:ph idx="1"/>
          </p:nvPr>
        </p:nvSpPr>
        <p:spPr>
          <a:xfrm>
            <a:off x="845127" y="1828800"/>
            <a:ext cx="10515600" cy="2627289"/>
          </a:xfrm>
          <a:solidFill>
            <a:schemeClr val="accent6">
              <a:lumMod val="20000"/>
              <a:lumOff val="80000"/>
            </a:schemeClr>
          </a:solidFill>
        </p:spPr>
        <p:txBody>
          <a:bodyPr>
            <a:normAutofit/>
          </a:bodyPr>
          <a:lstStyle/>
          <a:p>
            <a:r>
              <a:rPr lang="en-US" dirty="0" smtClean="0"/>
              <a:t>The simulations functioned as expected and demonstrated the some of the uses of Operational Amplifiers (Op Amps).</a:t>
            </a:r>
          </a:p>
        </p:txBody>
      </p:sp>
      <p:sp>
        <p:nvSpPr>
          <p:cNvPr id="4" name="Slide Number Placeholder 3"/>
          <p:cNvSpPr>
            <a:spLocks noGrp="1"/>
          </p:cNvSpPr>
          <p:nvPr>
            <p:ph type="sldNum" sz="quarter" idx="12"/>
          </p:nvPr>
        </p:nvSpPr>
        <p:spPr/>
        <p:txBody>
          <a:bodyPr/>
          <a:lstStyle/>
          <a:p>
            <a:fld id="{040D1648-8006-432F-82BD-6DE0F74D5FB1}" type="slidenum">
              <a:rPr lang="en-US" smtClean="0">
                <a:solidFill>
                  <a:prstClr val="black">
                    <a:tint val="75000"/>
                  </a:prstClr>
                </a:solidFill>
              </a:rPr>
              <a:pPr/>
              <a:t>33</a:t>
            </a:fld>
            <a:endParaRPr lang="en-US">
              <a:solidFill>
                <a:prstClr val="black">
                  <a:tint val="75000"/>
                </a:prstClr>
              </a:solidFill>
            </a:endParaRPr>
          </a:p>
        </p:txBody>
      </p:sp>
    </p:spTree>
    <p:extLst>
      <p:ext uri="{BB962C8B-B14F-4D97-AF65-F5344CB8AC3E}">
        <p14:creationId xmlns:p14="http://schemas.microsoft.com/office/powerpoint/2010/main" val="283332143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Conclusion:</a:t>
            </a:r>
            <a:endParaRPr lang="en-US" dirty="0"/>
          </a:p>
        </p:txBody>
      </p:sp>
      <p:sp>
        <p:nvSpPr>
          <p:cNvPr id="3" name="Content Placeholder 2"/>
          <p:cNvSpPr>
            <a:spLocks noGrp="1"/>
          </p:cNvSpPr>
          <p:nvPr>
            <p:ph idx="1"/>
          </p:nvPr>
        </p:nvSpPr>
        <p:spPr>
          <a:xfrm>
            <a:off x="845127" y="1828801"/>
            <a:ext cx="10515600" cy="1468582"/>
          </a:xfrm>
          <a:solidFill>
            <a:schemeClr val="accent6">
              <a:lumMod val="20000"/>
              <a:lumOff val="80000"/>
            </a:schemeClr>
          </a:solidFill>
        </p:spPr>
        <p:txBody>
          <a:bodyPr/>
          <a:lstStyle/>
          <a:p>
            <a:r>
              <a:rPr lang="en-US" dirty="0" smtClean="0"/>
              <a:t>The Material reviewed assisted with the comprehension of the other labs in this course.</a:t>
            </a:r>
            <a:endParaRPr lang="en-US" dirty="0"/>
          </a:p>
        </p:txBody>
      </p:sp>
      <p:sp>
        <p:nvSpPr>
          <p:cNvPr id="4" name="Slide Number Placeholder 3"/>
          <p:cNvSpPr>
            <a:spLocks noGrp="1"/>
          </p:cNvSpPr>
          <p:nvPr>
            <p:ph type="sldNum" sz="quarter" idx="12"/>
          </p:nvPr>
        </p:nvSpPr>
        <p:spPr/>
        <p:txBody>
          <a:bodyPr/>
          <a:lstStyle/>
          <a:p>
            <a:fld id="{040D1648-8006-432F-82BD-6DE0F74D5FB1}" type="slidenum">
              <a:rPr lang="en-US" smtClean="0"/>
              <a:pPr/>
              <a:t>34</a:t>
            </a:fld>
            <a:endParaRPr lang="en-US"/>
          </a:p>
        </p:txBody>
      </p:sp>
    </p:spTree>
    <p:extLst>
      <p:ext uri="{BB962C8B-B14F-4D97-AF65-F5344CB8AC3E}">
        <p14:creationId xmlns:p14="http://schemas.microsoft.com/office/powerpoint/2010/main" val="14253602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40D1648-8006-432F-82BD-6DE0F74D5FB1}" type="slidenum">
              <a:rPr lang="en-US" smtClean="0"/>
              <a:pPr/>
              <a:t>4</a:t>
            </a:fld>
            <a:endParaRPr lang="en-US"/>
          </a:p>
        </p:txBody>
      </p:sp>
      <p:pic>
        <p:nvPicPr>
          <p:cNvPr id="5" name="Picture 4"/>
          <p:cNvPicPr>
            <a:picLocks noChangeAspect="1"/>
          </p:cNvPicPr>
          <p:nvPr/>
        </p:nvPicPr>
        <p:blipFill>
          <a:blip r:embed="rId2"/>
          <a:stretch>
            <a:fillRect/>
          </a:stretch>
        </p:blipFill>
        <p:spPr>
          <a:xfrm>
            <a:off x="396476" y="1039830"/>
            <a:ext cx="5227954" cy="4892619"/>
          </a:xfrm>
          <a:prstGeom prst="rect">
            <a:avLst/>
          </a:prstGeom>
        </p:spPr>
      </p:pic>
      <p:pic>
        <p:nvPicPr>
          <p:cNvPr id="3" name="Picture 2"/>
          <p:cNvPicPr>
            <a:picLocks noChangeAspect="1"/>
          </p:cNvPicPr>
          <p:nvPr/>
        </p:nvPicPr>
        <p:blipFill>
          <a:blip r:embed="rId3"/>
          <a:stretch>
            <a:fillRect/>
          </a:stretch>
        </p:blipFill>
        <p:spPr>
          <a:xfrm>
            <a:off x="8688912" y="1036750"/>
            <a:ext cx="2600430" cy="1878088"/>
          </a:xfrm>
          <a:prstGeom prst="rect">
            <a:avLst/>
          </a:prstGeom>
          <a:ln w="88900" cap="sq" cmpd="thickThin">
            <a:solidFill>
              <a:srgbClr val="000000"/>
            </a:solidFill>
            <a:prstDash val="solid"/>
            <a:miter lim="800000"/>
          </a:ln>
          <a:effectLst>
            <a:innerShdw blurRad="76200">
              <a:srgbClr val="000000"/>
            </a:innerShdw>
          </a:effectLst>
        </p:spPr>
      </p:pic>
      <p:sp>
        <p:nvSpPr>
          <p:cNvPr id="12" name="Title 1"/>
          <p:cNvSpPr>
            <a:spLocks noGrp="1"/>
          </p:cNvSpPr>
          <p:nvPr>
            <p:ph type="title"/>
          </p:nvPr>
        </p:nvSpPr>
        <p:spPr>
          <a:xfrm>
            <a:off x="396476" y="74192"/>
            <a:ext cx="11097490" cy="962558"/>
          </a:xfrm>
        </p:spPr>
        <p:txBody>
          <a:bodyPr>
            <a:normAutofit fontScale="90000"/>
          </a:bodyPr>
          <a:lstStyle/>
          <a:p>
            <a:pPr algn="ctr"/>
            <a:r>
              <a:rPr lang="en-US" dirty="0" smtClean="0"/>
              <a:t>Step 1 Calculations</a:t>
            </a:r>
            <a:r>
              <a:rPr lang="en-US" dirty="0" smtClean="0"/>
              <a:t>:</a:t>
            </a:r>
            <a:r>
              <a:rPr lang="en-US" dirty="0"/>
              <a:t/>
            </a:r>
            <a:br>
              <a:rPr lang="en-US" dirty="0"/>
            </a:br>
            <a:endParaRPr lang="en-US" dirty="0"/>
          </a:p>
        </p:txBody>
      </p:sp>
      <p:sp>
        <p:nvSpPr>
          <p:cNvPr id="13" name="TextBox 12"/>
          <p:cNvSpPr txBox="1"/>
          <p:nvPr/>
        </p:nvSpPr>
        <p:spPr>
          <a:xfrm>
            <a:off x="5624430" y="3096385"/>
            <a:ext cx="6183257" cy="1200329"/>
          </a:xfrm>
          <a:prstGeom prst="rect">
            <a:avLst/>
          </a:prstGeom>
          <a:solidFill>
            <a:schemeClr val="accent6">
              <a:lumMod val="40000"/>
              <a:lumOff val="60000"/>
            </a:schemeClr>
          </a:solidFill>
        </p:spPr>
        <p:txBody>
          <a:bodyPr wrap="square" rtlCol="0">
            <a:spAutoFit/>
          </a:bodyPr>
          <a:lstStyle/>
          <a:p>
            <a:pPr marL="342900" indent="-342900">
              <a:buAutoNum type="alphaUcPeriod"/>
            </a:pPr>
            <a:r>
              <a:rPr lang="en-US" dirty="0" smtClean="0"/>
              <a:t>Calculation results from the given Resistor and voltage Values.</a:t>
            </a:r>
          </a:p>
          <a:p>
            <a:pPr marL="342900" indent="-342900">
              <a:buAutoNum type="alphaUcPeriod"/>
            </a:pPr>
            <a:r>
              <a:rPr lang="en-US" dirty="0" smtClean="0"/>
              <a:t> Equations used to calculate the voltages at VA, VB, VC and the total resistance and currents.</a:t>
            </a:r>
          </a:p>
        </p:txBody>
      </p:sp>
    </p:spTree>
    <p:extLst>
      <p:ext uri="{BB962C8B-B14F-4D97-AF65-F5344CB8AC3E}">
        <p14:creationId xmlns:p14="http://schemas.microsoft.com/office/powerpoint/2010/main" val="32661522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40D1648-8006-432F-82BD-6DE0F74D5FB1}" type="slidenum">
              <a:rPr lang="en-US" smtClean="0">
                <a:solidFill>
                  <a:prstClr val="black">
                    <a:tint val="75000"/>
                  </a:prstClr>
                </a:solidFill>
              </a:rPr>
              <a:pPr/>
              <a:t>5</a:t>
            </a:fld>
            <a:endParaRPr lang="en-US">
              <a:solidFill>
                <a:prstClr val="black">
                  <a:tint val="75000"/>
                </a:prstClr>
              </a:solidFill>
            </a:endParaRPr>
          </a:p>
        </p:txBody>
      </p:sp>
      <p:pic>
        <p:nvPicPr>
          <p:cNvPr id="6" name="Picture 5"/>
          <p:cNvPicPr>
            <a:picLocks noChangeAspect="1"/>
          </p:cNvPicPr>
          <p:nvPr/>
        </p:nvPicPr>
        <p:blipFill>
          <a:blip r:embed="rId2"/>
          <a:stretch>
            <a:fillRect/>
          </a:stretch>
        </p:blipFill>
        <p:spPr>
          <a:xfrm>
            <a:off x="2491520" y="658174"/>
            <a:ext cx="6907401" cy="4892619"/>
          </a:xfrm>
          <a:prstGeom prst="rect">
            <a:avLst/>
          </a:prstGeom>
        </p:spPr>
      </p:pic>
      <p:sp>
        <p:nvSpPr>
          <p:cNvPr id="4" name="TextBox 3"/>
          <p:cNvSpPr txBox="1"/>
          <p:nvPr/>
        </p:nvSpPr>
        <p:spPr>
          <a:xfrm>
            <a:off x="2491520" y="5666704"/>
            <a:ext cx="6907401" cy="646331"/>
          </a:xfrm>
          <a:prstGeom prst="rect">
            <a:avLst/>
          </a:prstGeom>
          <a:solidFill>
            <a:schemeClr val="accent6">
              <a:lumMod val="40000"/>
              <a:lumOff val="60000"/>
            </a:schemeClr>
          </a:solidFill>
        </p:spPr>
        <p:txBody>
          <a:bodyPr wrap="square" rtlCol="0">
            <a:spAutoFit/>
          </a:bodyPr>
          <a:lstStyle/>
          <a:p>
            <a:r>
              <a:rPr lang="en-US" dirty="0" smtClean="0"/>
              <a:t>By modifying R6 and R7 the new Voltage for VA was found so that the current remained the same</a:t>
            </a:r>
            <a:endParaRPr lang="en-US" dirty="0"/>
          </a:p>
        </p:txBody>
      </p:sp>
      <p:sp>
        <p:nvSpPr>
          <p:cNvPr id="7" name="Oval 6"/>
          <p:cNvSpPr/>
          <p:nvPr/>
        </p:nvSpPr>
        <p:spPr>
          <a:xfrm>
            <a:off x="7495504" y="772732"/>
            <a:ext cx="1236372" cy="85000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9490402" y="658174"/>
            <a:ext cx="1912083" cy="1200329"/>
          </a:xfrm>
          <a:prstGeom prst="rect">
            <a:avLst/>
          </a:prstGeom>
          <a:solidFill>
            <a:schemeClr val="accent6">
              <a:lumMod val="40000"/>
              <a:lumOff val="60000"/>
            </a:schemeClr>
          </a:solidFill>
        </p:spPr>
        <p:txBody>
          <a:bodyPr wrap="square" rtlCol="0">
            <a:spAutoFit/>
          </a:bodyPr>
          <a:lstStyle/>
          <a:p>
            <a:r>
              <a:rPr lang="en-US" dirty="0" smtClean="0"/>
              <a:t>Excel check to make sure the new voltage was 2.5X the old</a:t>
            </a:r>
            <a:endParaRPr lang="en-US" dirty="0"/>
          </a:p>
        </p:txBody>
      </p:sp>
      <p:cxnSp>
        <p:nvCxnSpPr>
          <p:cNvPr id="10" name="Straight Arrow Connector 9"/>
          <p:cNvCxnSpPr>
            <a:stCxn id="8" idx="1"/>
            <a:endCxn id="7" idx="6"/>
          </p:cNvCxnSpPr>
          <p:nvPr/>
        </p:nvCxnSpPr>
        <p:spPr>
          <a:xfrm flipH="1" flipV="1">
            <a:off x="8731876" y="1197735"/>
            <a:ext cx="758526" cy="6060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Title 1"/>
          <p:cNvSpPr txBox="1">
            <a:spLocks/>
          </p:cNvSpPr>
          <p:nvPr/>
        </p:nvSpPr>
        <p:spPr>
          <a:xfrm>
            <a:off x="304995" y="11671"/>
            <a:ext cx="11097490" cy="1186064"/>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smtClean="0"/>
              <a:t>Step 2, Voltage (VA) @ 2.5x: Calculations</a:t>
            </a:r>
            <a:br>
              <a:rPr lang="en-US" dirty="0" smtClean="0"/>
            </a:br>
            <a:endParaRPr lang="en-US" dirty="0"/>
          </a:p>
        </p:txBody>
      </p:sp>
    </p:spTree>
    <p:extLst>
      <p:ext uri="{BB962C8B-B14F-4D97-AF65-F5344CB8AC3E}">
        <p14:creationId xmlns:p14="http://schemas.microsoft.com/office/powerpoint/2010/main" val="11681804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71237" y="245642"/>
            <a:ext cx="11097490" cy="1597518"/>
          </a:xfrm>
        </p:spPr>
        <p:txBody>
          <a:bodyPr>
            <a:normAutofit/>
          </a:bodyPr>
          <a:lstStyle/>
          <a:p>
            <a:pPr algn="ctr"/>
            <a:r>
              <a:rPr lang="en-US" dirty="0" smtClean="0"/>
              <a:t>Step 2, Voltage (VA) @ 2.5x: Simulation</a:t>
            </a:r>
            <a:r>
              <a:rPr lang="en-US" dirty="0"/>
              <a:t/>
            </a:r>
            <a:br>
              <a:rPr lang="en-US" dirty="0"/>
            </a:b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5373" y="1843160"/>
            <a:ext cx="7678222" cy="2896004"/>
          </a:xfrm>
          <a:prstGeom prst="rect">
            <a:avLst/>
          </a:prstGeom>
        </p:spPr>
      </p:pic>
      <p:sp>
        <p:nvSpPr>
          <p:cNvPr id="5" name="Slide Number Placeholder 4"/>
          <p:cNvSpPr>
            <a:spLocks noGrp="1"/>
          </p:cNvSpPr>
          <p:nvPr>
            <p:ph type="sldNum" sz="quarter" idx="12"/>
          </p:nvPr>
        </p:nvSpPr>
        <p:spPr/>
        <p:txBody>
          <a:bodyPr/>
          <a:lstStyle/>
          <a:p>
            <a:fld id="{040D1648-8006-432F-82BD-6DE0F74D5FB1}" type="slidenum">
              <a:rPr lang="en-US" smtClean="0"/>
              <a:pPr/>
              <a:t>6</a:t>
            </a:fld>
            <a:endParaRPr lang="en-US"/>
          </a:p>
        </p:txBody>
      </p:sp>
      <p:pic>
        <p:nvPicPr>
          <p:cNvPr id="7" name="Picture 6"/>
          <p:cNvPicPr>
            <a:picLocks noChangeAspect="1"/>
          </p:cNvPicPr>
          <p:nvPr/>
        </p:nvPicPr>
        <p:blipFill>
          <a:blip r:embed="rId4"/>
          <a:stretch>
            <a:fillRect/>
          </a:stretch>
        </p:blipFill>
        <p:spPr>
          <a:xfrm>
            <a:off x="3726948" y="5061705"/>
            <a:ext cx="4635072" cy="1477207"/>
          </a:xfrm>
          <a:prstGeom prst="rect">
            <a:avLst/>
          </a:prstGeom>
        </p:spPr>
      </p:pic>
    </p:spTree>
    <p:extLst>
      <p:ext uri="{BB962C8B-B14F-4D97-AF65-F5344CB8AC3E}">
        <p14:creationId xmlns:p14="http://schemas.microsoft.com/office/powerpoint/2010/main" val="39451641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40D1648-8006-432F-82BD-6DE0F74D5FB1}" type="slidenum">
              <a:rPr lang="en-US" smtClean="0"/>
              <a:pPr/>
              <a:t>7</a:t>
            </a:fld>
            <a:endParaRPr lang="en-US"/>
          </a:p>
        </p:txBody>
      </p:sp>
      <p:pic>
        <p:nvPicPr>
          <p:cNvPr id="5" name="Picture 4"/>
          <p:cNvPicPr>
            <a:picLocks noChangeAspect="1"/>
          </p:cNvPicPr>
          <p:nvPr/>
        </p:nvPicPr>
        <p:blipFill>
          <a:blip r:embed="rId2"/>
          <a:stretch>
            <a:fillRect/>
          </a:stretch>
        </p:blipFill>
        <p:spPr>
          <a:xfrm>
            <a:off x="533838" y="1585539"/>
            <a:ext cx="11157794" cy="4770811"/>
          </a:xfrm>
          <a:prstGeom prst="rect">
            <a:avLst/>
          </a:prstGeom>
        </p:spPr>
      </p:pic>
      <p:sp>
        <p:nvSpPr>
          <p:cNvPr id="6" name="Title 1"/>
          <p:cNvSpPr>
            <a:spLocks noGrp="1"/>
          </p:cNvSpPr>
          <p:nvPr>
            <p:ph type="title"/>
          </p:nvPr>
        </p:nvSpPr>
        <p:spPr>
          <a:xfrm>
            <a:off x="771237" y="245642"/>
            <a:ext cx="11097490" cy="1597518"/>
          </a:xfrm>
        </p:spPr>
        <p:txBody>
          <a:bodyPr>
            <a:normAutofit/>
          </a:bodyPr>
          <a:lstStyle/>
          <a:p>
            <a:pPr algn="ctr"/>
            <a:r>
              <a:rPr lang="en-US" dirty="0" smtClean="0"/>
              <a:t>Step 3 Power Dissipation: Simulation</a:t>
            </a:r>
            <a:r>
              <a:rPr lang="en-US" dirty="0"/>
              <a:t/>
            </a:r>
            <a:br>
              <a:rPr lang="en-US" dirty="0"/>
            </a:br>
            <a:endParaRPr lang="en-US" dirty="0"/>
          </a:p>
        </p:txBody>
      </p:sp>
    </p:spTree>
    <p:extLst>
      <p:ext uri="{BB962C8B-B14F-4D97-AF65-F5344CB8AC3E}">
        <p14:creationId xmlns:p14="http://schemas.microsoft.com/office/powerpoint/2010/main" val="1747051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40D1648-8006-432F-82BD-6DE0F74D5FB1}" type="slidenum">
              <a:rPr lang="en-US" smtClean="0"/>
              <a:pPr/>
              <a:t>8</a:t>
            </a:fld>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0375" y="918606"/>
            <a:ext cx="4534533" cy="5418091"/>
          </a:xfrm>
          <a:prstGeom prst="rect">
            <a:avLst/>
          </a:prstGeom>
        </p:spPr>
      </p:pic>
      <p:pic>
        <p:nvPicPr>
          <p:cNvPr id="5" name="Picture 4"/>
          <p:cNvPicPr>
            <a:picLocks noChangeAspect="1"/>
          </p:cNvPicPr>
          <p:nvPr/>
        </p:nvPicPr>
        <p:blipFill>
          <a:blip r:embed="rId3"/>
          <a:stretch>
            <a:fillRect/>
          </a:stretch>
        </p:blipFill>
        <p:spPr>
          <a:xfrm>
            <a:off x="5426883" y="918606"/>
            <a:ext cx="5590100" cy="4487495"/>
          </a:xfrm>
          <a:prstGeom prst="rect">
            <a:avLst/>
          </a:prstGeom>
        </p:spPr>
      </p:pic>
      <p:sp>
        <p:nvSpPr>
          <p:cNvPr id="6" name="Title 1"/>
          <p:cNvSpPr txBox="1">
            <a:spLocks/>
          </p:cNvSpPr>
          <p:nvPr/>
        </p:nvSpPr>
        <p:spPr>
          <a:xfrm>
            <a:off x="892350" y="116853"/>
            <a:ext cx="11097490" cy="1080882"/>
          </a:xfrm>
          <a:prstGeom prst="rect">
            <a:avLst/>
          </a:prstGeom>
        </p:spPr>
        <p:txBody>
          <a:bodyP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smtClean="0"/>
              <a:t>Step 3 Power Dissipation: Simulation and Calculations</a:t>
            </a:r>
            <a:br>
              <a:rPr lang="en-US" dirty="0" smtClean="0"/>
            </a:br>
            <a:endParaRPr lang="en-US" dirty="0"/>
          </a:p>
        </p:txBody>
      </p:sp>
      <p:sp>
        <p:nvSpPr>
          <p:cNvPr id="7" name="TextBox 6"/>
          <p:cNvSpPr txBox="1"/>
          <p:nvPr/>
        </p:nvSpPr>
        <p:spPr>
          <a:xfrm>
            <a:off x="5426884" y="5413367"/>
            <a:ext cx="5590100" cy="923330"/>
          </a:xfrm>
          <a:prstGeom prst="rect">
            <a:avLst/>
          </a:prstGeom>
          <a:solidFill>
            <a:schemeClr val="accent6">
              <a:lumMod val="40000"/>
              <a:lumOff val="60000"/>
            </a:schemeClr>
          </a:solidFill>
        </p:spPr>
        <p:txBody>
          <a:bodyPr wrap="square" rtlCol="0">
            <a:spAutoFit/>
          </a:bodyPr>
          <a:lstStyle/>
          <a:p>
            <a:r>
              <a:rPr lang="en-US" dirty="0" smtClean="0"/>
              <a:t>Simulation results on the left match the power calculations for the resistors in the left column of excel.</a:t>
            </a:r>
          </a:p>
          <a:p>
            <a:r>
              <a:rPr lang="en-US" dirty="0" smtClean="0"/>
              <a:t>The 25% power calculations are highlighted in yellow.</a:t>
            </a:r>
            <a:endParaRPr lang="en-US" dirty="0"/>
          </a:p>
        </p:txBody>
      </p:sp>
    </p:spTree>
    <p:extLst>
      <p:ext uri="{BB962C8B-B14F-4D97-AF65-F5344CB8AC3E}">
        <p14:creationId xmlns:p14="http://schemas.microsoft.com/office/powerpoint/2010/main" val="30938215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Conclusion</a:t>
            </a:r>
            <a:r>
              <a:rPr lang="en-US" dirty="0" smtClean="0"/>
              <a:t>: Review 1</a:t>
            </a:r>
            <a:endParaRPr lang="en-US" dirty="0"/>
          </a:p>
        </p:txBody>
      </p:sp>
      <p:sp>
        <p:nvSpPr>
          <p:cNvPr id="3" name="Content Placeholder 2"/>
          <p:cNvSpPr>
            <a:spLocks noGrp="1"/>
          </p:cNvSpPr>
          <p:nvPr>
            <p:ph idx="1"/>
          </p:nvPr>
        </p:nvSpPr>
        <p:spPr>
          <a:xfrm>
            <a:off x="845127" y="1828800"/>
            <a:ext cx="10515600" cy="2627289"/>
          </a:xfrm>
          <a:solidFill>
            <a:schemeClr val="accent6">
              <a:lumMod val="20000"/>
              <a:lumOff val="80000"/>
            </a:schemeClr>
          </a:solidFill>
        </p:spPr>
        <p:txBody>
          <a:bodyPr>
            <a:normAutofit/>
          </a:bodyPr>
          <a:lstStyle/>
          <a:p>
            <a:r>
              <a:rPr lang="en-US" dirty="0" smtClean="0"/>
              <a:t>The circuit was analyzed and the steps were performed adequately</a:t>
            </a:r>
          </a:p>
          <a:p>
            <a:r>
              <a:rPr lang="en-US" dirty="0" smtClean="0"/>
              <a:t>The voltages, currents and resistances were determined</a:t>
            </a:r>
          </a:p>
          <a:p>
            <a:r>
              <a:rPr lang="en-US" dirty="0" smtClean="0"/>
              <a:t>25% power dissipation was calculated </a:t>
            </a:r>
            <a:endParaRPr lang="en-US" dirty="0"/>
          </a:p>
        </p:txBody>
      </p:sp>
      <p:sp>
        <p:nvSpPr>
          <p:cNvPr id="4" name="Slide Number Placeholder 3"/>
          <p:cNvSpPr>
            <a:spLocks noGrp="1"/>
          </p:cNvSpPr>
          <p:nvPr>
            <p:ph type="sldNum" sz="quarter" idx="12"/>
          </p:nvPr>
        </p:nvSpPr>
        <p:spPr/>
        <p:txBody>
          <a:bodyPr/>
          <a:lstStyle/>
          <a:p>
            <a:fld id="{040D1648-8006-432F-82BD-6DE0F74D5FB1}" type="slidenum">
              <a:rPr lang="en-US" smtClean="0">
                <a:solidFill>
                  <a:prstClr val="black">
                    <a:tint val="75000"/>
                  </a:prstClr>
                </a:solidFill>
              </a:rPr>
              <a:pPr/>
              <a:t>9</a:t>
            </a:fld>
            <a:endParaRPr lang="en-US">
              <a:solidFill>
                <a:prstClr val="black">
                  <a:tint val="75000"/>
                </a:prstClr>
              </a:solidFill>
            </a:endParaRPr>
          </a:p>
        </p:txBody>
      </p:sp>
    </p:spTree>
    <p:extLst>
      <p:ext uri="{BB962C8B-B14F-4D97-AF65-F5344CB8AC3E}">
        <p14:creationId xmlns:p14="http://schemas.microsoft.com/office/powerpoint/2010/main" val="1730486582"/>
      </p:ext>
    </p:extLst>
  </p:cSld>
  <p:clrMapOvr>
    <a:masterClrMapping/>
  </p:clrMapOvr>
  <p:timing>
    <p:tnLst>
      <p:par>
        <p:cTn id="1" dur="indefinite" restart="never" nodeType="tmRoot"/>
      </p:par>
    </p:tnLst>
  </p:timing>
</p:sld>
</file>

<file path=ppt/theme/theme1.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1_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2_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4.xml><?xml version="1.0" encoding="utf-8"?>
<a:theme xmlns:a="http://schemas.openxmlformats.org/drawingml/2006/main" name="3_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TM02892315[[fn=Wisp]]</Template>
  <TotalTime>604</TotalTime>
  <Words>855</Words>
  <Application>Microsoft Office PowerPoint</Application>
  <PresentationFormat>Widescreen</PresentationFormat>
  <Paragraphs>121</Paragraphs>
  <Slides>34</Slides>
  <Notes>1</Notes>
  <HiddenSlides>0</HiddenSlides>
  <MMClips>0</MMClips>
  <ScaleCrop>false</ScaleCrop>
  <HeadingPairs>
    <vt:vector size="8" baseType="variant">
      <vt:variant>
        <vt:lpstr>Fonts Used</vt:lpstr>
      </vt:variant>
      <vt:variant>
        <vt:i4>4</vt:i4>
      </vt:variant>
      <vt:variant>
        <vt:lpstr>Theme</vt:lpstr>
      </vt:variant>
      <vt:variant>
        <vt:i4>4</vt:i4>
      </vt:variant>
      <vt:variant>
        <vt:lpstr>Embedded OLE Servers</vt:lpstr>
      </vt:variant>
      <vt:variant>
        <vt:i4>1</vt:i4>
      </vt:variant>
      <vt:variant>
        <vt:lpstr>Slide Titles</vt:lpstr>
      </vt:variant>
      <vt:variant>
        <vt:i4>34</vt:i4>
      </vt:variant>
    </vt:vector>
  </HeadingPairs>
  <TitlesOfParts>
    <vt:vector size="43" baseType="lpstr">
      <vt:lpstr>Arial</vt:lpstr>
      <vt:lpstr>Calibri</vt:lpstr>
      <vt:lpstr>Calibri Light</vt:lpstr>
      <vt:lpstr>Wingdings 2</vt:lpstr>
      <vt:lpstr>HDOfficeLightV0</vt:lpstr>
      <vt:lpstr>1_HDOfficeLightV0</vt:lpstr>
      <vt:lpstr>2_HDOfficeLightV0</vt:lpstr>
      <vt:lpstr>3_HDOfficeLightV0</vt:lpstr>
      <vt:lpstr>Microsoft Excel Worksheet</vt:lpstr>
      <vt:lpstr>Lab 0: Review and Support Material</vt:lpstr>
      <vt:lpstr>Objectives:</vt:lpstr>
      <vt:lpstr>Objectives: Review 1</vt:lpstr>
      <vt:lpstr>Step 1 Calculations: </vt:lpstr>
      <vt:lpstr>PowerPoint Presentation</vt:lpstr>
      <vt:lpstr>Step 2, Voltage (VA) @ 2.5x: Simulation </vt:lpstr>
      <vt:lpstr>Step 3 Power Dissipation: Simulation </vt:lpstr>
      <vt:lpstr>PowerPoint Presentation</vt:lpstr>
      <vt:lpstr>Conclusion: Review 1</vt:lpstr>
      <vt:lpstr>Objectives: Review 2</vt:lpstr>
      <vt:lpstr>Step 1 Replace With Capacitors: Calculations </vt:lpstr>
      <vt:lpstr>Step 1 Replace With Capacitors: Simulation </vt:lpstr>
      <vt:lpstr>Step 1 Single Capacitor: Simulation </vt:lpstr>
      <vt:lpstr>Step 1 Single Capacitor: Simulation </vt:lpstr>
      <vt:lpstr>Step 2 Replace Resistors with Inductor: Calculations </vt:lpstr>
      <vt:lpstr>Step 2 Replace Resistors with Inductors: Simulation </vt:lpstr>
      <vt:lpstr>Steps 3-4 Determine Z and Calculate Vb: Calculations </vt:lpstr>
      <vt:lpstr>Conclusion: Review 2</vt:lpstr>
      <vt:lpstr>Objectives: Support 1, Bridge Rectifier</vt:lpstr>
      <vt:lpstr> Support 1 :Calculations </vt:lpstr>
      <vt:lpstr> Support 1 : Simulation </vt:lpstr>
      <vt:lpstr> Support 1 : Simulation </vt:lpstr>
      <vt:lpstr>Conclusion: Support 1</vt:lpstr>
      <vt:lpstr>Objectives: Support 2, Transistor Circuits</vt:lpstr>
      <vt:lpstr> Support 2 : Simulation 25-4 (NPN) </vt:lpstr>
      <vt:lpstr> Support 2 : Simulation 25-5 (PNP) </vt:lpstr>
      <vt:lpstr> Support 2 : Simulation 25-11 (NPN) </vt:lpstr>
      <vt:lpstr>Conclusion: Support 2, Transistor Circuits</vt:lpstr>
      <vt:lpstr>Objectives: Support 3, Operational Amplifiers</vt:lpstr>
      <vt:lpstr> Support 3 : Simulation, Basic Amplifier </vt:lpstr>
      <vt:lpstr> Support 2 : Simulation, Non-Inverting </vt:lpstr>
      <vt:lpstr> Support 2 : Simulation, Buffer Circuit </vt:lpstr>
      <vt:lpstr>Conclusion: Support 3, Operational Amplifiers</vt:lpstr>
      <vt:lpstr>Conclusion: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Lab X</dc:title>
  <dc:creator>Dakota H Johnson</dc:creator>
  <cp:lastModifiedBy>Josiah Abel</cp:lastModifiedBy>
  <cp:revision>61</cp:revision>
  <dcterms:created xsi:type="dcterms:W3CDTF">2015-01-21T16:59:32Z</dcterms:created>
  <dcterms:modified xsi:type="dcterms:W3CDTF">2015-12-15T20:09:51Z</dcterms:modified>
</cp:coreProperties>
</file>