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1"/>
  </p:notesMasterIdLst>
  <p:sldIdLst>
    <p:sldId id="256" r:id="rId2"/>
    <p:sldId id="257" r:id="rId3"/>
    <p:sldId id="300" r:id="rId4"/>
    <p:sldId id="258" r:id="rId5"/>
    <p:sldId id="259" r:id="rId6"/>
    <p:sldId id="260" r:id="rId7"/>
    <p:sldId id="261" r:id="rId8"/>
    <p:sldId id="301" r:id="rId9"/>
    <p:sldId id="263" r:id="rId10"/>
    <p:sldId id="264" r:id="rId11"/>
    <p:sldId id="265" r:id="rId12"/>
    <p:sldId id="302" r:id="rId13"/>
    <p:sldId id="268" r:id="rId14"/>
    <p:sldId id="275" r:id="rId15"/>
    <p:sldId id="274" r:id="rId16"/>
    <p:sldId id="329" r:id="rId17"/>
    <p:sldId id="303" r:id="rId18"/>
    <p:sldId id="273" r:id="rId19"/>
    <p:sldId id="276" r:id="rId20"/>
    <p:sldId id="277" r:id="rId21"/>
    <p:sldId id="278" r:id="rId22"/>
    <p:sldId id="304" r:id="rId23"/>
    <p:sldId id="279" r:id="rId24"/>
    <p:sldId id="280" r:id="rId25"/>
    <p:sldId id="281" r:id="rId26"/>
    <p:sldId id="284" r:id="rId27"/>
    <p:sldId id="282" r:id="rId28"/>
    <p:sldId id="330" r:id="rId29"/>
    <p:sldId id="305" r:id="rId30"/>
    <p:sldId id="285" r:id="rId31"/>
    <p:sldId id="286" r:id="rId32"/>
    <p:sldId id="287" r:id="rId33"/>
    <p:sldId id="289" r:id="rId34"/>
    <p:sldId id="288" r:id="rId35"/>
    <p:sldId id="331" r:id="rId36"/>
    <p:sldId id="306" r:id="rId37"/>
    <p:sldId id="290" r:id="rId38"/>
    <p:sldId id="295" r:id="rId39"/>
    <p:sldId id="292" r:id="rId40"/>
    <p:sldId id="293" r:id="rId41"/>
    <p:sldId id="291" r:id="rId42"/>
    <p:sldId id="294" r:id="rId43"/>
    <p:sldId id="307" r:id="rId44"/>
    <p:sldId id="296" r:id="rId45"/>
    <p:sldId id="311" r:id="rId46"/>
    <p:sldId id="297" r:id="rId47"/>
    <p:sldId id="298" r:id="rId48"/>
    <p:sldId id="299" r:id="rId49"/>
    <p:sldId id="308" r:id="rId50"/>
    <p:sldId id="309" r:id="rId51"/>
    <p:sldId id="310" r:id="rId52"/>
    <p:sldId id="312" r:id="rId53"/>
    <p:sldId id="313" r:id="rId54"/>
    <p:sldId id="314" r:id="rId55"/>
    <p:sldId id="332"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43" autoAdjust="0"/>
    <p:restoredTop sz="94660"/>
  </p:normalViewPr>
  <p:slideViewPr>
    <p:cSldViewPr>
      <p:cViewPr varScale="1">
        <p:scale>
          <a:sx n="110" d="100"/>
          <a:sy n="110" d="100"/>
        </p:scale>
        <p:origin x="558"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en-US"/>
              <a:t>RC</a:t>
            </a:r>
            <a:r>
              <a:rPr lang="en-US" baseline="0"/>
              <a:t> Frequency Response</a:t>
            </a:r>
            <a:endParaRPr lang="en-US"/>
          </a:p>
        </c:rich>
      </c:tx>
      <c:layout/>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plotArea>
      <c:layout/>
      <c:scatterChart>
        <c:scatterStyle val="lineMarker"/>
        <c:varyColors val="0"/>
        <c:ser>
          <c:idx val="0"/>
          <c:order val="0"/>
          <c:tx>
            <c:strRef>
              <c:f>Sheet1!$C$2</c:f>
              <c:strCache>
                <c:ptCount val="1"/>
                <c:pt idx="0">
                  <c:v>.47uf</c:v>
                </c:pt>
              </c:strCache>
            </c:strRef>
          </c:tx>
          <c:spPr>
            <a:ln w="22225" cap="rnd">
              <a:solidFill>
                <a:schemeClr val="accent1"/>
              </a:solid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xVal>
            <c:numRef>
              <c:f>Sheet1!$B$5:$B$25</c:f>
              <c:numCache>
                <c:formatCode>General</c:formatCode>
                <c:ptCount val="21"/>
                <c:pt idx="0">
                  <c:v>10</c:v>
                </c:pt>
                <c:pt idx="1">
                  <c:v>50</c:v>
                </c:pt>
                <c:pt idx="2">
                  <c:v>100</c:v>
                </c:pt>
                <c:pt idx="3">
                  <c:v>200</c:v>
                </c:pt>
                <c:pt idx="4">
                  <c:v>300</c:v>
                </c:pt>
                <c:pt idx="5">
                  <c:v>400</c:v>
                </c:pt>
                <c:pt idx="6">
                  <c:v>500</c:v>
                </c:pt>
                <c:pt idx="7">
                  <c:v>600</c:v>
                </c:pt>
                <c:pt idx="8">
                  <c:v>700</c:v>
                </c:pt>
                <c:pt idx="9">
                  <c:v>800</c:v>
                </c:pt>
                <c:pt idx="10">
                  <c:v>900</c:v>
                </c:pt>
                <c:pt idx="11">
                  <c:v>1000</c:v>
                </c:pt>
                <c:pt idx="12">
                  <c:v>2000</c:v>
                </c:pt>
                <c:pt idx="13">
                  <c:v>3000</c:v>
                </c:pt>
                <c:pt idx="14">
                  <c:v>4000</c:v>
                </c:pt>
                <c:pt idx="15">
                  <c:v>5000</c:v>
                </c:pt>
                <c:pt idx="16">
                  <c:v>6000</c:v>
                </c:pt>
                <c:pt idx="17">
                  <c:v>7000</c:v>
                </c:pt>
                <c:pt idx="18">
                  <c:v>8000</c:v>
                </c:pt>
                <c:pt idx="19">
                  <c:v>9000</c:v>
                </c:pt>
                <c:pt idx="20">
                  <c:v>10000</c:v>
                </c:pt>
              </c:numCache>
            </c:numRef>
          </c:xVal>
          <c:yVal>
            <c:numRef>
              <c:f>Sheet1!$E$5:$E$25</c:f>
              <c:numCache>
                <c:formatCode>0.0000</c:formatCode>
                <c:ptCount val="21"/>
                <c:pt idx="0">
                  <c:v>1.02</c:v>
                </c:pt>
                <c:pt idx="1">
                  <c:v>0.98</c:v>
                </c:pt>
                <c:pt idx="2">
                  <c:v>0.94000000000000017</c:v>
                </c:pt>
                <c:pt idx="3">
                  <c:v>0.86000000000000021</c:v>
                </c:pt>
                <c:pt idx="4">
                  <c:v>0.7280000000000002</c:v>
                </c:pt>
                <c:pt idx="5">
                  <c:v>0.61200000000000021</c:v>
                </c:pt>
                <c:pt idx="6">
                  <c:v>0.52800000000000002</c:v>
                </c:pt>
                <c:pt idx="7">
                  <c:v>0.46400000000000002</c:v>
                </c:pt>
                <c:pt idx="8">
                  <c:v>0.41600000000000009</c:v>
                </c:pt>
                <c:pt idx="9">
                  <c:v>0.36400000000000016</c:v>
                </c:pt>
                <c:pt idx="10">
                  <c:v>0.33600000000000013</c:v>
                </c:pt>
                <c:pt idx="11">
                  <c:v>0.3000000000000001</c:v>
                </c:pt>
                <c:pt idx="12">
                  <c:v>0.16000000000000006</c:v>
                </c:pt>
                <c:pt idx="13">
                  <c:v>0.10800000000000003</c:v>
                </c:pt>
                <c:pt idx="14">
                  <c:v>8.4000000000000061E-2</c:v>
                </c:pt>
                <c:pt idx="15">
                  <c:v>6.7800000000000027E-2</c:v>
                </c:pt>
                <c:pt idx="16">
                  <c:v>5.5200000000000013E-2</c:v>
                </c:pt>
                <c:pt idx="17">
                  <c:v>5.2000000000000018E-2</c:v>
                </c:pt>
                <c:pt idx="18">
                  <c:v>4.9600000000000019E-2</c:v>
                </c:pt>
                <c:pt idx="19">
                  <c:v>4.8000000000000015E-2</c:v>
                </c:pt>
                <c:pt idx="20">
                  <c:v>3.8800000000000015E-2</c:v>
                </c:pt>
              </c:numCache>
            </c:numRef>
          </c:yVal>
          <c:smooth val="0"/>
        </c:ser>
        <c:ser>
          <c:idx val="1"/>
          <c:order val="1"/>
          <c:tx>
            <c:strRef>
              <c:f>Sheet1!$G$2</c:f>
              <c:strCache>
                <c:ptCount val="1"/>
                <c:pt idx="0">
                  <c:v>1.00uf</c:v>
                </c:pt>
              </c:strCache>
            </c:strRef>
          </c:tx>
          <c:spPr>
            <a:ln w="22225" cap="rnd">
              <a:solidFill>
                <a:schemeClr val="accent2"/>
              </a:solidFill>
            </a:ln>
            <a:effectLst>
              <a:glow rad="139700">
                <a:schemeClr val="accent2">
                  <a:satMod val="175000"/>
                  <a:alpha val="14000"/>
                </a:schemeClr>
              </a:glow>
            </a:effectLst>
          </c:spPr>
          <c:marker>
            <c:symbol val="circle"/>
            <c:size val="3"/>
            <c:spPr>
              <a:solidFill>
                <a:schemeClr val="accent2">
                  <a:lumMod val="60000"/>
                  <a:lumOff val="40000"/>
                </a:schemeClr>
              </a:solidFill>
              <a:ln>
                <a:noFill/>
              </a:ln>
              <a:effectLst>
                <a:glow rad="63500">
                  <a:schemeClr val="accent2">
                    <a:satMod val="175000"/>
                    <a:alpha val="25000"/>
                  </a:schemeClr>
                </a:glow>
              </a:effectLst>
            </c:spPr>
          </c:marker>
          <c:xVal>
            <c:numRef>
              <c:f>Sheet1!$B$5:$B$25</c:f>
              <c:numCache>
                <c:formatCode>General</c:formatCode>
                <c:ptCount val="21"/>
                <c:pt idx="0">
                  <c:v>10</c:v>
                </c:pt>
                <c:pt idx="1">
                  <c:v>50</c:v>
                </c:pt>
                <c:pt idx="2">
                  <c:v>100</c:v>
                </c:pt>
                <c:pt idx="3">
                  <c:v>200</c:v>
                </c:pt>
                <c:pt idx="4">
                  <c:v>300</c:v>
                </c:pt>
                <c:pt idx="5">
                  <c:v>400</c:v>
                </c:pt>
                <c:pt idx="6">
                  <c:v>500</c:v>
                </c:pt>
                <c:pt idx="7">
                  <c:v>600</c:v>
                </c:pt>
                <c:pt idx="8">
                  <c:v>700</c:v>
                </c:pt>
                <c:pt idx="9">
                  <c:v>800</c:v>
                </c:pt>
                <c:pt idx="10">
                  <c:v>900</c:v>
                </c:pt>
                <c:pt idx="11">
                  <c:v>1000</c:v>
                </c:pt>
                <c:pt idx="12">
                  <c:v>2000</c:v>
                </c:pt>
                <c:pt idx="13">
                  <c:v>3000</c:v>
                </c:pt>
                <c:pt idx="14">
                  <c:v>4000</c:v>
                </c:pt>
                <c:pt idx="15">
                  <c:v>5000</c:v>
                </c:pt>
                <c:pt idx="16">
                  <c:v>6000</c:v>
                </c:pt>
                <c:pt idx="17">
                  <c:v>7000</c:v>
                </c:pt>
                <c:pt idx="18">
                  <c:v>8000</c:v>
                </c:pt>
                <c:pt idx="19">
                  <c:v>9000</c:v>
                </c:pt>
                <c:pt idx="20">
                  <c:v>10000</c:v>
                </c:pt>
              </c:numCache>
            </c:numRef>
          </c:xVal>
          <c:yVal>
            <c:numRef>
              <c:f>Sheet1!$I$5:$I$25</c:f>
              <c:numCache>
                <c:formatCode>0.0000</c:formatCode>
                <c:ptCount val="21"/>
                <c:pt idx="0">
                  <c:v>1.02</c:v>
                </c:pt>
                <c:pt idx="1">
                  <c:v>0.94000000000000017</c:v>
                </c:pt>
                <c:pt idx="2">
                  <c:v>0.86000000000000021</c:v>
                </c:pt>
                <c:pt idx="3">
                  <c:v>0.66000000000000025</c:v>
                </c:pt>
                <c:pt idx="4">
                  <c:v>0.46400000000000002</c:v>
                </c:pt>
                <c:pt idx="5">
                  <c:v>0.36800000000000016</c:v>
                </c:pt>
                <c:pt idx="6">
                  <c:v>0.30400000000000016</c:v>
                </c:pt>
                <c:pt idx="7">
                  <c:v>0.26</c:v>
                </c:pt>
                <c:pt idx="8">
                  <c:v>0.22400000000000006</c:v>
                </c:pt>
                <c:pt idx="9">
                  <c:v>0.20800000000000005</c:v>
                </c:pt>
                <c:pt idx="10">
                  <c:v>0.17600000000000005</c:v>
                </c:pt>
                <c:pt idx="11">
                  <c:v>0.15800000000000006</c:v>
                </c:pt>
                <c:pt idx="12">
                  <c:v>8.4800000000000042E-2</c:v>
                </c:pt>
                <c:pt idx="13">
                  <c:v>5.6800000000000017E-2</c:v>
                </c:pt>
                <c:pt idx="14">
                  <c:v>4.4000000000000011E-2</c:v>
                </c:pt>
                <c:pt idx="15">
                  <c:v>3.9800000000000016E-2</c:v>
                </c:pt>
                <c:pt idx="16">
                  <c:v>3.2000000000000015E-2</c:v>
                </c:pt>
                <c:pt idx="17">
                  <c:v>3.1600000000000017E-2</c:v>
                </c:pt>
                <c:pt idx="18">
                  <c:v>2.6000000000000006E-2</c:v>
                </c:pt>
                <c:pt idx="19">
                  <c:v>2.2800000000000015E-2</c:v>
                </c:pt>
                <c:pt idx="20">
                  <c:v>1.9000000000000006E-2</c:v>
                </c:pt>
              </c:numCache>
            </c:numRef>
          </c:yVal>
          <c:smooth val="0"/>
        </c:ser>
        <c:ser>
          <c:idx val="2"/>
          <c:order val="2"/>
          <c:tx>
            <c:strRef>
              <c:f>Sheet1!$K$2</c:f>
              <c:strCache>
                <c:ptCount val="1"/>
                <c:pt idx="0">
                  <c:v>2.2uf</c:v>
                </c:pt>
              </c:strCache>
            </c:strRef>
          </c:tx>
          <c:spPr>
            <a:ln w="22225" cap="rnd">
              <a:solidFill>
                <a:schemeClr val="accent3"/>
              </a:solidFill>
            </a:ln>
            <a:effectLst>
              <a:glow rad="139700">
                <a:schemeClr val="accent3">
                  <a:satMod val="175000"/>
                  <a:alpha val="14000"/>
                </a:schemeClr>
              </a:glow>
            </a:effectLst>
          </c:spPr>
          <c:marker>
            <c:symbol val="circle"/>
            <c:size val="3"/>
            <c:spPr>
              <a:solidFill>
                <a:schemeClr val="accent3">
                  <a:lumMod val="60000"/>
                  <a:lumOff val="40000"/>
                </a:schemeClr>
              </a:solidFill>
              <a:ln>
                <a:noFill/>
              </a:ln>
              <a:effectLst>
                <a:glow rad="63500">
                  <a:schemeClr val="accent3">
                    <a:satMod val="175000"/>
                    <a:alpha val="25000"/>
                  </a:schemeClr>
                </a:glow>
              </a:effectLst>
            </c:spPr>
          </c:marker>
          <c:xVal>
            <c:numRef>
              <c:f>Sheet1!$B$5:$B$25</c:f>
              <c:numCache>
                <c:formatCode>General</c:formatCode>
                <c:ptCount val="21"/>
                <c:pt idx="0">
                  <c:v>10</c:v>
                </c:pt>
                <c:pt idx="1">
                  <c:v>50</c:v>
                </c:pt>
                <c:pt idx="2">
                  <c:v>100</c:v>
                </c:pt>
                <c:pt idx="3">
                  <c:v>200</c:v>
                </c:pt>
                <c:pt idx="4">
                  <c:v>300</c:v>
                </c:pt>
                <c:pt idx="5">
                  <c:v>400</c:v>
                </c:pt>
                <c:pt idx="6">
                  <c:v>500</c:v>
                </c:pt>
                <c:pt idx="7">
                  <c:v>600</c:v>
                </c:pt>
                <c:pt idx="8">
                  <c:v>700</c:v>
                </c:pt>
                <c:pt idx="9">
                  <c:v>800</c:v>
                </c:pt>
                <c:pt idx="10">
                  <c:v>900</c:v>
                </c:pt>
                <c:pt idx="11">
                  <c:v>1000</c:v>
                </c:pt>
                <c:pt idx="12">
                  <c:v>2000</c:v>
                </c:pt>
                <c:pt idx="13">
                  <c:v>3000</c:v>
                </c:pt>
                <c:pt idx="14">
                  <c:v>4000</c:v>
                </c:pt>
                <c:pt idx="15">
                  <c:v>5000</c:v>
                </c:pt>
                <c:pt idx="16">
                  <c:v>6000</c:v>
                </c:pt>
                <c:pt idx="17">
                  <c:v>7000</c:v>
                </c:pt>
                <c:pt idx="18">
                  <c:v>8000</c:v>
                </c:pt>
                <c:pt idx="19">
                  <c:v>9000</c:v>
                </c:pt>
                <c:pt idx="20">
                  <c:v>10000</c:v>
                </c:pt>
              </c:numCache>
            </c:numRef>
          </c:xVal>
          <c:yVal>
            <c:numRef>
              <c:f>Sheet1!$M$5:$M$25</c:f>
              <c:numCache>
                <c:formatCode>0.0000</c:formatCode>
                <c:ptCount val="21"/>
                <c:pt idx="0">
                  <c:v>1</c:v>
                </c:pt>
                <c:pt idx="1">
                  <c:v>0.82000000000000017</c:v>
                </c:pt>
                <c:pt idx="2">
                  <c:v>0.62000000000000022</c:v>
                </c:pt>
                <c:pt idx="3">
                  <c:v>0.3600000000000001</c:v>
                </c:pt>
                <c:pt idx="4">
                  <c:v>0.24000000000000005</c:v>
                </c:pt>
                <c:pt idx="5">
                  <c:v>0.18400000000000005</c:v>
                </c:pt>
                <c:pt idx="6">
                  <c:v>0.15000000000000005</c:v>
                </c:pt>
                <c:pt idx="7">
                  <c:v>0.126</c:v>
                </c:pt>
                <c:pt idx="8">
                  <c:v>0.11000000000000003</c:v>
                </c:pt>
                <c:pt idx="9">
                  <c:v>0.1</c:v>
                </c:pt>
                <c:pt idx="10">
                  <c:v>8.5600000000000051E-2</c:v>
                </c:pt>
                <c:pt idx="11">
                  <c:v>7.8000000000000028E-2</c:v>
                </c:pt>
                <c:pt idx="12">
                  <c:v>4.2400000000000021E-2</c:v>
                </c:pt>
                <c:pt idx="13">
                  <c:v>3.2000000000000015E-2</c:v>
                </c:pt>
                <c:pt idx="14">
                  <c:v>2.3599999999999999E-2</c:v>
                </c:pt>
                <c:pt idx="15">
                  <c:v>2.0799999999999999E-2</c:v>
                </c:pt>
                <c:pt idx="16">
                  <c:v>1.6000000000000007E-2</c:v>
                </c:pt>
                <c:pt idx="17">
                  <c:v>1.4200000000000004E-2</c:v>
                </c:pt>
                <c:pt idx="18">
                  <c:v>1.2000000000000004E-2</c:v>
                </c:pt>
                <c:pt idx="19">
                  <c:v>1.2999999999999998E-2</c:v>
                </c:pt>
                <c:pt idx="20">
                  <c:v>1.0800000000000006E-2</c:v>
                </c:pt>
              </c:numCache>
            </c:numRef>
          </c:yVal>
          <c:smooth val="0"/>
        </c:ser>
        <c:dLbls>
          <c:showLegendKey val="0"/>
          <c:showVal val="0"/>
          <c:showCatName val="0"/>
          <c:showSerName val="0"/>
          <c:showPercent val="0"/>
          <c:showBubbleSize val="0"/>
        </c:dLbls>
        <c:axId val="167807936"/>
        <c:axId val="167812152"/>
      </c:scatterChart>
      <c:valAx>
        <c:axId val="167807936"/>
        <c:scaling>
          <c:logBase val="10"/>
          <c:orientation val="minMax"/>
          <c:min val="10"/>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FREQUENCY</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167812152"/>
        <c:crosses val="autoZero"/>
        <c:crossBetween val="midCat"/>
      </c:valAx>
      <c:valAx>
        <c:axId val="167812152"/>
        <c:scaling>
          <c:orientation val="minMax"/>
        </c:scaling>
        <c:delete val="0"/>
        <c:axPos val="l"/>
        <c:majorGridlines>
          <c:spPr>
            <a:ln w="9525" cap="flat" cmpd="sng" algn="ctr">
              <a:solidFill>
                <a:schemeClr val="dk1">
                  <a:lumMod val="65000"/>
                  <a:lumOff val="35000"/>
                  <a:alpha val="75000"/>
                </a:schemeClr>
              </a:solidFill>
              <a:round/>
            </a:ln>
            <a:effectLst/>
          </c:spPr>
        </c:majorGridlines>
        <c:title>
          <c:tx>
            <c:rich>
              <a:bodyPr rot="0" spcFirstLastPara="1" vertOverflow="ellipsis" vert="wordArtVert" wrap="square" anchor="ctr" anchorCtr="1"/>
              <a:lstStyle/>
              <a:p>
                <a:pPr>
                  <a:defRPr sz="900" b="1" i="0" u="none" strike="noStrike" kern="1200" baseline="0">
                    <a:solidFill>
                      <a:schemeClr val="lt1">
                        <a:lumMod val="75000"/>
                      </a:schemeClr>
                    </a:solidFill>
                    <a:latin typeface="+mn-lt"/>
                    <a:ea typeface="+mn-ea"/>
                    <a:cs typeface="+mn-cs"/>
                  </a:defRPr>
                </a:pPr>
                <a:r>
                  <a:rPr lang="en-US"/>
                  <a:t>OUTPUT</a:t>
                </a:r>
                <a:r>
                  <a:rPr lang="en-US" baseline="0"/>
                  <a:t> VOLTAGE</a:t>
                </a:r>
                <a:endParaRPr lang="en-US"/>
              </a:p>
            </c:rich>
          </c:tx>
          <c:layout/>
          <c:overlay val="0"/>
          <c:spPr>
            <a:noFill/>
            <a:ln>
              <a:noFill/>
            </a:ln>
            <a:effectLst/>
          </c:spPr>
          <c:txPr>
            <a:bodyPr rot="0" spcFirstLastPara="1" vertOverflow="ellipsis" vert="wordArtVert"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0.0000"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167807936"/>
        <c:crosses val="autoZero"/>
        <c:crossBetween val="midCat"/>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ACFC74-5860-486E-AC1A-960816AC5172}" type="datetimeFigureOut">
              <a:rPr lang="en-US" smtClean="0"/>
              <a:pPr/>
              <a:t>5/7/2015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D553C-7D78-4CA9-970B-A3DD77C19097}" type="slidenum">
              <a:rPr lang="en-US" smtClean="0"/>
              <a:pPr/>
              <a:t>‹#›</a:t>
            </a:fld>
            <a:endParaRPr lang="en-US"/>
          </a:p>
        </p:txBody>
      </p:sp>
    </p:spTree>
    <p:extLst>
      <p:ext uri="{BB962C8B-B14F-4D97-AF65-F5344CB8AC3E}">
        <p14:creationId xmlns:p14="http://schemas.microsoft.com/office/powerpoint/2010/main" val="3103236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D553C-7D78-4CA9-970B-A3DD77C19097}" type="slidenum">
              <a:rPr lang="en-US" smtClean="0"/>
              <a:pPr/>
              <a:t>1</a:t>
            </a:fld>
            <a:endParaRPr lang="en-US"/>
          </a:p>
        </p:txBody>
      </p:sp>
    </p:spTree>
    <p:extLst>
      <p:ext uri="{BB962C8B-B14F-4D97-AF65-F5344CB8AC3E}">
        <p14:creationId xmlns:p14="http://schemas.microsoft.com/office/powerpoint/2010/main" val="1781430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D553C-7D78-4CA9-970B-A3DD77C19097}" type="slidenum">
              <a:rPr lang="en-US" smtClean="0"/>
              <a:pPr/>
              <a:t>2</a:t>
            </a:fld>
            <a:endParaRPr lang="en-US"/>
          </a:p>
        </p:txBody>
      </p:sp>
    </p:spTree>
    <p:extLst>
      <p:ext uri="{BB962C8B-B14F-4D97-AF65-F5344CB8AC3E}">
        <p14:creationId xmlns:p14="http://schemas.microsoft.com/office/powerpoint/2010/main" val="1409822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D553C-7D78-4CA9-970B-A3DD77C19097}" type="slidenum">
              <a:rPr lang="en-US" smtClean="0"/>
              <a:pPr/>
              <a:t>4</a:t>
            </a:fld>
            <a:endParaRPr lang="en-US"/>
          </a:p>
        </p:txBody>
      </p:sp>
    </p:spTree>
    <p:extLst>
      <p:ext uri="{BB962C8B-B14F-4D97-AF65-F5344CB8AC3E}">
        <p14:creationId xmlns:p14="http://schemas.microsoft.com/office/powerpoint/2010/main" val="3759933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D553C-7D78-4CA9-970B-A3DD77C19097}" type="slidenum">
              <a:rPr lang="en-US" smtClean="0"/>
              <a:pPr/>
              <a:t>5</a:t>
            </a:fld>
            <a:endParaRPr lang="en-US"/>
          </a:p>
        </p:txBody>
      </p:sp>
    </p:spTree>
    <p:extLst>
      <p:ext uri="{BB962C8B-B14F-4D97-AF65-F5344CB8AC3E}">
        <p14:creationId xmlns:p14="http://schemas.microsoft.com/office/powerpoint/2010/main" val="4110774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D553C-7D78-4CA9-970B-A3DD77C19097}" type="slidenum">
              <a:rPr lang="en-US" smtClean="0"/>
              <a:pPr/>
              <a:t>21</a:t>
            </a:fld>
            <a:endParaRPr lang="en-US"/>
          </a:p>
        </p:txBody>
      </p:sp>
    </p:spTree>
    <p:extLst>
      <p:ext uri="{BB962C8B-B14F-4D97-AF65-F5344CB8AC3E}">
        <p14:creationId xmlns:p14="http://schemas.microsoft.com/office/powerpoint/2010/main" val="967011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D553C-7D78-4CA9-970B-A3DD77C19097}" type="slidenum">
              <a:rPr lang="en-US" smtClean="0"/>
              <a:pPr/>
              <a:t>26</a:t>
            </a:fld>
            <a:endParaRPr lang="en-US"/>
          </a:p>
        </p:txBody>
      </p:sp>
    </p:spTree>
    <p:extLst>
      <p:ext uri="{BB962C8B-B14F-4D97-AF65-F5344CB8AC3E}">
        <p14:creationId xmlns:p14="http://schemas.microsoft.com/office/powerpoint/2010/main" val="352632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D553C-7D78-4CA9-970B-A3DD77C19097}" type="slidenum">
              <a:rPr lang="en-US" smtClean="0"/>
              <a:pPr/>
              <a:t>48</a:t>
            </a:fld>
            <a:endParaRPr lang="en-US"/>
          </a:p>
        </p:txBody>
      </p:sp>
    </p:spTree>
    <p:extLst>
      <p:ext uri="{BB962C8B-B14F-4D97-AF65-F5344CB8AC3E}">
        <p14:creationId xmlns:p14="http://schemas.microsoft.com/office/powerpoint/2010/main" val="562960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8911C52-EDF3-4A9C-BE09-A5B9C0D61065}" type="datetime1">
              <a:rPr lang="en-US" smtClean="0"/>
              <a:pPr/>
              <a:t>5/7/2015</a:t>
            </a:fld>
            <a:endParaRPr lang="en-US"/>
          </a:p>
        </p:txBody>
      </p:sp>
      <p:sp>
        <p:nvSpPr>
          <p:cNvPr id="17" name="Footer Placeholder 16"/>
          <p:cNvSpPr>
            <a:spLocks noGrp="1"/>
          </p:cNvSpPr>
          <p:nvPr>
            <p:ph type="ftr" sz="quarter" idx="11"/>
          </p:nvPr>
        </p:nvSpPr>
        <p:spPr/>
        <p:txBody>
          <a:bodyPr/>
          <a:lstStyle/>
          <a:p>
            <a:r>
              <a:rPr lang="en-US" smtClean="0"/>
              <a:t>EECT 111-50C</a:t>
            </a:r>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39E6DC2-B5B4-4FC3-A903-B0DA82444DF7}"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3A4A93C-A59F-4C9E-A2D2-F4FBB64C33FD}" type="datetime1">
              <a:rPr lang="en-US" smtClean="0"/>
              <a:pPr/>
              <a:t>5/7/2015</a:t>
            </a:fld>
            <a:endParaRPr lang="en-US"/>
          </a:p>
        </p:txBody>
      </p:sp>
      <p:sp>
        <p:nvSpPr>
          <p:cNvPr id="5" name="Footer Placeholder 4"/>
          <p:cNvSpPr>
            <a:spLocks noGrp="1"/>
          </p:cNvSpPr>
          <p:nvPr>
            <p:ph type="ftr" sz="quarter" idx="11"/>
          </p:nvPr>
        </p:nvSpPr>
        <p:spPr/>
        <p:txBody>
          <a:bodyPr/>
          <a:lstStyle/>
          <a:p>
            <a:r>
              <a:rPr lang="en-US" smtClean="0"/>
              <a:t>EECT 111-50C</a:t>
            </a:r>
            <a:endParaRPr lang="en-US"/>
          </a:p>
        </p:txBody>
      </p:sp>
      <p:sp>
        <p:nvSpPr>
          <p:cNvPr id="6" name="Slide Number Placeholder 5"/>
          <p:cNvSpPr>
            <a:spLocks noGrp="1"/>
          </p:cNvSpPr>
          <p:nvPr>
            <p:ph type="sldNum" sz="quarter" idx="12"/>
          </p:nvPr>
        </p:nvSpPr>
        <p:spPr/>
        <p:txBody>
          <a:bodyPr/>
          <a:lstStyle/>
          <a:p>
            <a:fld id="{239E6DC2-B5B4-4FC3-A903-B0DA82444DF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239E6DC2-B5B4-4FC3-A903-B0DA82444DF7}"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AC1288E-3608-4849-878F-A9160FFDB3DA}" type="datetime1">
              <a:rPr lang="en-US" smtClean="0"/>
              <a:pPr/>
              <a:t>5/7/2015</a:t>
            </a:fld>
            <a:endParaRPr lang="en-US"/>
          </a:p>
        </p:txBody>
      </p:sp>
      <p:sp>
        <p:nvSpPr>
          <p:cNvPr id="5" name="Footer Placeholder 4"/>
          <p:cNvSpPr>
            <a:spLocks noGrp="1"/>
          </p:cNvSpPr>
          <p:nvPr>
            <p:ph type="ftr" sz="quarter" idx="11"/>
          </p:nvPr>
        </p:nvSpPr>
        <p:spPr/>
        <p:txBody>
          <a:bodyPr/>
          <a:lstStyle/>
          <a:p>
            <a:r>
              <a:rPr lang="en-US" smtClean="0"/>
              <a:t>EECT 111-50C</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652ADED-66E8-4F19-96A8-E811D456EC13}" type="datetime1">
              <a:rPr lang="en-US" smtClean="0"/>
              <a:pPr/>
              <a:t>5/7/2015</a:t>
            </a:fld>
            <a:endParaRPr lang="en-US"/>
          </a:p>
        </p:txBody>
      </p:sp>
      <p:sp>
        <p:nvSpPr>
          <p:cNvPr id="5" name="Footer Placeholder 4"/>
          <p:cNvSpPr>
            <a:spLocks noGrp="1"/>
          </p:cNvSpPr>
          <p:nvPr>
            <p:ph type="ftr" sz="quarter" idx="11"/>
          </p:nvPr>
        </p:nvSpPr>
        <p:spPr/>
        <p:txBody>
          <a:bodyPr/>
          <a:lstStyle/>
          <a:p>
            <a:r>
              <a:rPr lang="en-US" smtClean="0"/>
              <a:t>EECT 111-50C</a:t>
            </a:r>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239E6DC2-B5B4-4FC3-A903-B0DA82444DF7}"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r>
              <a:rPr lang="en-US" smtClean="0"/>
              <a:t>EECT 111-50C</a:t>
            </a:r>
            <a:endParaRPr lang="en-US"/>
          </a:p>
        </p:txBody>
      </p:sp>
      <p:sp>
        <p:nvSpPr>
          <p:cNvPr id="4" name="Date Placeholder 3"/>
          <p:cNvSpPr>
            <a:spLocks noGrp="1"/>
          </p:cNvSpPr>
          <p:nvPr>
            <p:ph type="dt" sz="half" idx="10"/>
          </p:nvPr>
        </p:nvSpPr>
        <p:spPr/>
        <p:txBody>
          <a:bodyPr/>
          <a:lstStyle/>
          <a:p>
            <a:fld id="{39B8BF8A-15D7-4925-887C-C3CDDE3BA06F}" type="datetime1">
              <a:rPr lang="en-US" smtClean="0"/>
              <a:pPr/>
              <a:t>5/7/2015</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39E6DC2-B5B4-4FC3-A903-B0DA82444DF7}"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22EE20B4-1F03-43B4-9FD3-9CB01236C957}" type="datetime1">
              <a:rPr lang="en-US" smtClean="0"/>
              <a:pPr/>
              <a:t>5/7/2015</a:t>
            </a:fld>
            <a:endParaRPr lang="en-US"/>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7" name="Slide Number Placeholder 6"/>
          <p:cNvSpPr>
            <a:spLocks noGrp="1"/>
          </p:cNvSpPr>
          <p:nvPr>
            <p:ph type="sldNum" sz="quarter" idx="12"/>
          </p:nvPr>
        </p:nvSpPr>
        <p:spPr/>
        <p:txBody>
          <a:bodyPr/>
          <a:lstStyle/>
          <a:p>
            <a:fld id="{239E6DC2-B5B4-4FC3-A903-B0DA82444DF7}"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00942B7-876E-42C4-8E77-5B73DC50D838}" type="datetime1">
              <a:rPr lang="en-US" smtClean="0"/>
              <a:pPr/>
              <a:t>5/7/2015</a:t>
            </a:fld>
            <a:endParaRPr lang="en-US"/>
          </a:p>
        </p:txBody>
      </p:sp>
      <p:sp>
        <p:nvSpPr>
          <p:cNvPr id="8" name="Footer Placeholder 7"/>
          <p:cNvSpPr>
            <a:spLocks noGrp="1"/>
          </p:cNvSpPr>
          <p:nvPr>
            <p:ph type="ftr" sz="quarter" idx="11"/>
          </p:nvPr>
        </p:nvSpPr>
        <p:spPr>
          <a:xfrm>
            <a:off x="304800" y="6409944"/>
            <a:ext cx="3581400" cy="365760"/>
          </a:xfrm>
        </p:spPr>
        <p:txBody>
          <a:bodyPr/>
          <a:lstStyle/>
          <a:p>
            <a:r>
              <a:rPr lang="en-US" smtClean="0"/>
              <a:t>EECT 111-50C</a:t>
            </a:r>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239E6DC2-B5B4-4FC3-A903-B0DA82444DF7}"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4F976A0-B53A-46E0-8230-3CF00DDE8E30}" type="datetime1">
              <a:rPr lang="en-US" smtClean="0"/>
              <a:pPr/>
              <a:t>5/7/2015</a:t>
            </a:fld>
            <a:endParaRPr lang="en-US"/>
          </a:p>
        </p:txBody>
      </p:sp>
      <p:sp>
        <p:nvSpPr>
          <p:cNvPr id="4" name="Footer Placeholder 3"/>
          <p:cNvSpPr>
            <a:spLocks noGrp="1"/>
          </p:cNvSpPr>
          <p:nvPr>
            <p:ph type="ftr" sz="quarter" idx="11"/>
          </p:nvPr>
        </p:nvSpPr>
        <p:spPr/>
        <p:txBody>
          <a:bodyPr/>
          <a:lstStyle/>
          <a:p>
            <a:r>
              <a:rPr lang="en-US" smtClean="0"/>
              <a:t>EECT 111-50C</a:t>
            </a:r>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239E6DC2-B5B4-4FC3-A903-B0DA82444DF7}"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976AFBB8-0341-471A-80C9-887EB7866643}" type="datetime1">
              <a:rPr lang="en-US" smtClean="0"/>
              <a:pPr/>
              <a:t>5/7/2015</a:t>
            </a:fld>
            <a:endParaRPr lang="en-US"/>
          </a:p>
        </p:txBody>
      </p:sp>
      <p:sp>
        <p:nvSpPr>
          <p:cNvPr id="3" name="Footer Placeholder 2"/>
          <p:cNvSpPr>
            <a:spLocks noGrp="1"/>
          </p:cNvSpPr>
          <p:nvPr>
            <p:ph type="ftr" sz="quarter" idx="11"/>
          </p:nvPr>
        </p:nvSpPr>
        <p:spPr/>
        <p:txBody>
          <a:bodyPr/>
          <a:lstStyle/>
          <a:p>
            <a:r>
              <a:rPr lang="en-US" smtClean="0"/>
              <a:t>EECT 111-50C</a:t>
            </a:r>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39E6DC2-B5B4-4FC3-A903-B0DA82444DF7}"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39E6DC2-B5B4-4FC3-A903-B0DA82444DF7}"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337D8C12-3059-461B-8274-3F17F9AF5A7E}" type="datetime1">
              <a:rPr lang="en-US" smtClean="0"/>
              <a:pPr/>
              <a:t>5/7/2015</a:t>
            </a:fld>
            <a:endParaRPr lang="en-US"/>
          </a:p>
        </p:txBody>
      </p:sp>
      <p:sp>
        <p:nvSpPr>
          <p:cNvPr id="6" name="Footer Placeholder 5"/>
          <p:cNvSpPr>
            <a:spLocks noGrp="1"/>
          </p:cNvSpPr>
          <p:nvPr>
            <p:ph type="ftr" sz="quarter" idx="11"/>
          </p:nvPr>
        </p:nvSpPr>
        <p:spPr>
          <a:xfrm>
            <a:off x="301752" y="6410848"/>
            <a:ext cx="3383280" cy="365760"/>
          </a:xfrm>
        </p:spPr>
        <p:txBody>
          <a:bodyPr/>
          <a:lstStyle/>
          <a:p>
            <a:r>
              <a:rPr lang="en-US" smtClean="0"/>
              <a:t>EECT 111-50C</a:t>
            </a:r>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239E6DC2-B5B4-4FC3-A903-B0DA82444DF7}"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2CD2E01D-E270-4419-991F-836508F5EA74}" type="datetime1">
              <a:rPr lang="en-US" smtClean="0"/>
              <a:pPr/>
              <a:t>5/7/2015</a:t>
            </a:fld>
            <a:endParaRPr lang="en-US"/>
          </a:p>
        </p:txBody>
      </p:sp>
      <p:sp>
        <p:nvSpPr>
          <p:cNvPr id="6" name="Footer Placeholder 5"/>
          <p:cNvSpPr>
            <a:spLocks noGrp="1"/>
          </p:cNvSpPr>
          <p:nvPr>
            <p:ph type="ftr" sz="quarter" idx="11"/>
          </p:nvPr>
        </p:nvSpPr>
        <p:spPr>
          <a:xfrm>
            <a:off x="301752" y="6410848"/>
            <a:ext cx="3584448" cy="365760"/>
          </a:xfrm>
        </p:spPr>
        <p:txBody>
          <a:bodyPr/>
          <a:lstStyle/>
          <a:p>
            <a:r>
              <a:rPr lang="en-US" smtClean="0"/>
              <a:t>EECT 111-50C</a:t>
            </a: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0DF5432-C6FF-428A-9492-B8110D2A50E4}" type="datetime1">
              <a:rPr lang="en-US" smtClean="0"/>
              <a:pPr/>
              <a:t>5/7/2015</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r>
              <a:rPr lang="en-US" smtClean="0"/>
              <a:t>EECT 111-50C</a:t>
            </a:r>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239E6DC2-B5B4-4FC3-A903-B0DA82444DF7}"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dirty="0" smtClean="0"/>
              <a:t>By Dakota Johnson</a:t>
            </a:r>
          </a:p>
          <a:p>
            <a:r>
              <a:rPr lang="en-US" dirty="0" smtClean="0"/>
              <a:t>Instructor: Lou </a:t>
            </a:r>
            <a:r>
              <a:rPr lang="en-US" dirty="0" err="1" smtClean="0"/>
              <a:t>Toth</a:t>
            </a:r>
            <a:endParaRPr lang="en-US" dirty="0" smtClean="0"/>
          </a:p>
          <a:p>
            <a:r>
              <a:rPr lang="en-US" dirty="0" smtClean="0"/>
              <a:t>Spring 2015</a:t>
            </a:r>
            <a:endParaRPr lang="en-US" dirty="0"/>
          </a:p>
        </p:txBody>
      </p:sp>
      <p:sp>
        <p:nvSpPr>
          <p:cNvPr id="2" name="Title 1"/>
          <p:cNvSpPr>
            <a:spLocks noGrp="1"/>
          </p:cNvSpPr>
          <p:nvPr>
            <p:ph type="ctrTitle"/>
          </p:nvPr>
        </p:nvSpPr>
        <p:spPr/>
        <p:txBody>
          <a:bodyPr>
            <a:normAutofit fontScale="90000"/>
          </a:bodyPr>
          <a:lstStyle/>
          <a:p>
            <a:r>
              <a:rPr lang="en-US" dirty="0" smtClean="0"/>
              <a:t>EECT 111-50C</a:t>
            </a:r>
            <a:br>
              <a:rPr lang="en-US" dirty="0" smtClean="0"/>
            </a:br>
            <a:r>
              <a:rPr lang="en-US" dirty="0" smtClean="0"/>
              <a:t>Circuit Analysis </a:t>
            </a:r>
            <a:br>
              <a:rPr lang="en-US" dirty="0" smtClean="0"/>
            </a:br>
            <a:r>
              <a:rPr lang="en-US" dirty="0" smtClean="0"/>
              <a:t>Lab Notebook</a:t>
            </a: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2 </a:t>
            </a:r>
            <a:br>
              <a:rPr lang="en-US" dirty="0" smtClean="0"/>
            </a:b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593855732"/>
              </p:ext>
            </p:extLst>
          </p:nvPr>
        </p:nvGraphicFramePr>
        <p:xfrm>
          <a:off x="457200" y="1905000"/>
          <a:ext cx="8204198" cy="3257550"/>
        </p:xfrm>
        <a:graphic>
          <a:graphicData uri="http://schemas.openxmlformats.org/drawingml/2006/table">
            <a:tbl>
              <a:tblPr/>
              <a:tblGrid>
                <a:gridCol w="609364"/>
                <a:gridCol w="609364"/>
                <a:gridCol w="736315"/>
                <a:gridCol w="609364"/>
                <a:gridCol w="609364"/>
                <a:gridCol w="609364"/>
                <a:gridCol w="672840"/>
                <a:gridCol w="609364"/>
                <a:gridCol w="647449"/>
                <a:gridCol w="790269"/>
                <a:gridCol w="1091777"/>
                <a:gridCol w="609364"/>
              </a:tblGrid>
              <a:tr h="190500">
                <a:tc>
                  <a:txBody>
                    <a:bodyPr/>
                    <a:lstStyle/>
                    <a:p>
                      <a:pPr algn="ctr" fontAlgn="b"/>
                      <a:r>
                        <a:rPr lang="en-US" sz="1100" b="1" i="0" u="none" strike="noStrike" dirty="0">
                          <a:solidFill>
                            <a:srgbClr val="000000"/>
                          </a:solidFill>
                          <a:effectLst/>
                          <a:latin typeface="Calibri" panose="020F0502020204030204" pitchFamily="34" charset="0"/>
                        </a:rPr>
                        <a:t>Number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n-US" sz="1100" b="1" i="0" u="none" strike="noStrike">
                          <a:solidFill>
                            <a:srgbClr val="000000"/>
                          </a:solidFill>
                          <a:effectLst/>
                          <a:latin typeface="Calibri" panose="020F0502020204030204" pitchFamily="34" charset="0"/>
                        </a:rPr>
                        <a:t>Color</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n-US" sz="1100" b="1" i="0" u="none" strike="noStrike">
                          <a:solidFill>
                            <a:srgbClr val="000000"/>
                          </a:solidFill>
                          <a:effectLst/>
                          <a:latin typeface="Calibri" panose="020F0502020204030204" pitchFamily="34" charset="0"/>
                        </a:rPr>
                        <a:t>Value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n-US" sz="1100" b="1" i="0" u="none" strike="noStrike">
                          <a:solidFill>
                            <a:srgbClr val="000000"/>
                          </a:solidFill>
                          <a:effectLst/>
                          <a:latin typeface="Calibri" panose="020F0502020204030204" pitchFamily="34" charset="0"/>
                        </a:rPr>
                        <a:t>Min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n-US" sz="1100" b="1" i="0" u="none" strike="noStrike">
                          <a:solidFill>
                            <a:srgbClr val="000000"/>
                          </a:solidFill>
                          <a:effectLst/>
                          <a:latin typeface="Calibri" panose="020F0502020204030204" pitchFamily="34" charset="0"/>
                        </a:rPr>
                        <a:t>Measured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n-US" sz="1100" b="1" i="0" u="none" strike="noStrike">
                          <a:solidFill>
                            <a:srgbClr val="000000"/>
                          </a:solidFill>
                          <a:effectLst/>
                          <a:latin typeface="Calibri" panose="020F0502020204030204" pitchFamily="34" charset="0"/>
                        </a:rPr>
                        <a:t>Max</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n-US" sz="1100" b="1" i="0" u="none" strike="noStrike">
                          <a:solidFill>
                            <a:srgbClr val="000000"/>
                          </a:solidFill>
                          <a:effectLst/>
                          <a:latin typeface="Calibri" panose="020F0502020204030204" pitchFamily="34" charset="0"/>
                        </a:rPr>
                        <a:t>Tolerance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n-US" sz="1100" b="1" i="0" u="none" strike="noStrike">
                          <a:solidFill>
                            <a:srgbClr val="000000"/>
                          </a:solidFill>
                          <a:effectLst/>
                          <a:latin typeface="Calibri" panose="020F0502020204030204" pitchFamily="34" charset="0"/>
                        </a:rPr>
                        <a:t>In Tolerance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n-US" sz="1100" b="1" i="0" u="none" strike="noStrike">
                          <a:solidFill>
                            <a:srgbClr val="000000"/>
                          </a:solidFill>
                          <a:effectLst/>
                          <a:latin typeface="Calibri" panose="020F0502020204030204" pitchFamily="34" charset="0"/>
                        </a:rPr>
                        <a:t>Too Low</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b"/>
                      <a:r>
                        <a:rPr lang="en-US" sz="1100" b="1" i="0" u="none" strike="noStrike">
                          <a:solidFill>
                            <a:srgbClr val="000000"/>
                          </a:solidFill>
                          <a:effectLst/>
                          <a:latin typeface="Calibri" panose="020F0502020204030204" pitchFamily="34" charset="0"/>
                        </a:rPr>
                        <a:t>Too High</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r>
              <a:tr h="200025">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l-GR" sz="1100" b="0" i="0" u="none" strike="noStrike">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l-GR" sz="1100" b="0" i="0" u="none" strike="noStrike">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l-GR" sz="1100" b="0" i="0" u="none" strike="noStrike">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r>
              <a:tr h="190500">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Brown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b"/>
                      <a:r>
                        <a:rPr lang="en-US" sz="1100" b="0" i="0" u="none" strike="noStrike">
                          <a:solidFill>
                            <a:srgbClr val="FFFFFF"/>
                          </a:solidFill>
                          <a:effectLst/>
                          <a:latin typeface="Calibri" panose="020F0502020204030204" pitchFamily="34" charset="0"/>
                        </a:rPr>
                        <a:t>Black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1616"/>
                    </a:solidFill>
                  </a:tcPr>
                </a:tc>
                <a:tc>
                  <a:txBody>
                    <a:bodyPr/>
                    <a:lstStyle/>
                    <a:p>
                      <a:pPr algn="ctr" fontAlgn="b"/>
                      <a:r>
                        <a:rPr lang="en-US" sz="1100" b="0" i="0" u="none" strike="noStrike">
                          <a:solidFill>
                            <a:srgbClr val="000000"/>
                          </a:solidFill>
                          <a:effectLst/>
                          <a:latin typeface="Calibri" panose="020F0502020204030204" pitchFamily="34" charset="0"/>
                        </a:rPr>
                        <a:t>Brown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98.9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0500">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Red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Brown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b"/>
                      <a:r>
                        <a:rPr lang="en-US" sz="1100" b="0" i="0" u="none" strike="noStrike">
                          <a:solidFill>
                            <a:srgbClr val="000000"/>
                          </a:solidFill>
                          <a:effectLst/>
                          <a:latin typeface="Calibri" panose="020F0502020204030204" pitchFamily="34" charset="0"/>
                        </a:rPr>
                        <a:t>220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216.6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231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0500">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Orange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Orange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Brown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b"/>
                      <a:r>
                        <a:rPr lang="en-US" sz="1100" b="0" i="0" u="none" strike="noStrike">
                          <a:solidFill>
                            <a:srgbClr val="000000"/>
                          </a:solidFill>
                          <a:effectLst/>
                          <a:latin typeface="Calibri" panose="020F0502020204030204" pitchFamily="34" charset="0"/>
                        </a:rPr>
                        <a:t>330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313.5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325.19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346.5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0500">
                <a:tc>
                  <a:txBody>
                    <a:bodyPr/>
                    <a:lstStyle/>
                    <a:p>
                      <a:pPr algn="r" fontAlgn="b"/>
                      <a:r>
                        <a:rPr lang="en-US"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Yellow</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Violet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1100" b="0" i="0" u="none" strike="noStrike">
                          <a:solidFill>
                            <a:srgbClr val="000000"/>
                          </a:solidFill>
                          <a:effectLst/>
                          <a:latin typeface="Calibri" panose="020F0502020204030204" pitchFamily="34" charset="0"/>
                        </a:rPr>
                        <a:t>Brown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b"/>
                      <a:r>
                        <a:rPr lang="en-US" sz="1100" b="0" i="0" u="none" strike="noStrike">
                          <a:solidFill>
                            <a:srgbClr val="000000"/>
                          </a:solidFill>
                          <a:effectLst/>
                          <a:latin typeface="Calibri" panose="020F0502020204030204" pitchFamily="34" charset="0"/>
                        </a:rPr>
                        <a:t>470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446.5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461.9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493.5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0500">
                <a:tc>
                  <a:txBody>
                    <a:bodyPr/>
                    <a:lstStyle/>
                    <a:p>
                      <a:pPr algn="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Brown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b"/>
                      <a:r>
                        <a:rPr lang="en-US" sz="1100" b="0" i="0" u="none" strike="noStrike">
                          <a:solidFill>
                            <a:srgbClr val="FFFFFF"/>
                          </a:solidFill>
                          <a:effectLst/>
                          <a:latin typeface="Calibri" panose="020F0502020204030204" pitchFamily="34" charset="0"/>
                        </a:rPr>
                        <a:t>Black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1616"/>
                    </a:solidFill>
                  </a:tcPr>
                </a:tc>
                <a:tc>
                  <a:txBody>
                    <a:bodyPr/>
                    <a:lstStyle/>
                    <a:p>
                      <a:pPr algn="ctr" fontAlgn="b"/>
                      <a:r>
                        <a:rPr lang="en-US" sz="1100" b="0" i="0" u="none" strike="noStrike">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1000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950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983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1050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dirty="0">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0500">
                <a:tc>
                  <a:txBody>
                    <a:bodyPr/>
                    <a:lstStyle/>
                    <a:p>
                      <a:pPr algn="r" fontAlgn="b"/>
                      <a:r>
                        <a:rPr lang="en-US"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Red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2200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2090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2151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2310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0500">
                <a:tc>
                  <a:txBody>
                    <a:bodyPr/>
                    <a:lstStyle/>
                    <a:p>
                      <a:pPr algn="r" fontAlgn="b"/>
                      <a:r>
                        <a:rPr lang="en-US"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Orange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Orange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3300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3135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3255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3465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0500">
                <a:tc>
                  <a:txBody>
                    <a:bodyPr/>
                    <a:lstStyle/>
                    <a:p>
                      <a:pPr algn="r" fontAlgn="b"/>
                      <a:r>
                        <a:rPr lang="en-US"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Yellow</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Violet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1100" b="0" i="0" u="none" strike="noStrike">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4700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4465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4633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4935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0500">
                <a:tc>
                  <a:txBody>
                    <a:bodyPr/>
                    <a:lstStyle/>
                    <a:p>
                      <a:pPr algn="r" fontAlgn="b"/>
                      <a:r>
                        <a:rPr lang="en-US" sz="11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Brown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b"/>
                      <a:r>
                        <a:rPr lang="en-US" sz="1100" b="0" i="0" u="none" strike="noStrike">
                          <a:solidFill>
                            <a:srgbClr val="FFFFFF"/>
                          </a:solidFill>
                          <a:effectLst/>
                          <a:latin typeface="Calibri" panose="020F0502020204030204" pitchFamily="34" charset="0"/>
                        </a:rPr>
                        <a:t>Black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1616"/>
                    </a:solidFill>
                  </a:tcPr>
                </a:tc>
                <a:tc>
                  <a:txBody>
                    <a:bodyPr/>
                    <a:lstStyle/>
                    <a:p>
                      <a:pPr algn="ctr" fontAlgn="b"/>
                      <a:r>
                        <a:rPr lang="en-US" sz="1100" b="0" i="0" u="none" strike="noStrike">
                          <a:solidFill>
                            <a:srgbClr val="000000"/>
                          </a:solidFill>
                          <a:effectLst/>
                          <a:latin typeface="Calibri" panose="020F0502020204030204" pitchFamily="34" charset="0"/>
                        </a:rPr>
                        <a:t>Orange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10000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9500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9788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10500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0500">
                <a:tc>
                  <a:txBody>
                    <a:bodyPr/>
                    <a:lstStyle/>
                    <a:p>
                      <a:pPr algn="r" fontAlgn="b"/>
                      <a:r>
                        <a:rPr lang="en-US"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Red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Orange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22000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20900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21450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23100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0500">
                <a:tc>
                  <a:txBody>
                    <a:bodyPr/>
                    <a:lstStyle/>
                    <a:p>
                      <a:pPr algn="r" fontAlgn="b"/>
                      <a:r>
                        <a:rPr lang="en-US"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Orange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Orange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Orange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33000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31350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33310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34650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0500">
                <a:tc>
                  <a:txBody>
                    <a:bodyPr/>
                    <a:lstStyle/>
                    <a:p>
                      <a:pPr algn="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Yellow</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Violet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1100" b="0" i="0" u="none" strike="noStrike">
                          <a:solidFill>
                            <a:srgbClr val="000000"/>
                          </a:solidFill>
                          <a:effectLst/>
                          <a:latin typeface="Calibri" panose="020F0502020204030204" pitchFamily="34" charset="0"/>
                        </a:rPr>
                        <a:t>Orange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47000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44650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45670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49350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0500">
                <a:tc>
                  <a:txBody>
                    <a:bodyPr/>
                    <a:lstStyle/>
                    <a:p>
                      <a:pPr algn="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Brown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b"/>
                      <a:r>
                        <a:rPr lang="en-US" sz="1100" b="0" i="0" u="none" strike="noStrike">
                          <a:solidFill>
                            <a:srgbClr val="FFFFFF"/>
                          </a:solidFill>
                          <a:effectLst/>
                          <a:latin typeface="Calibri" panose="020F0502020204030204" pitchFamily="34" charset="0"/>
                        </a:rPr>
                        <a:t>Black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1616"/>
                    </a:solidFill>
                  </a:tcPr>
                </a:tc>
                <a:tc>
                  <a:txBody>
                    <a:bodyPr/>
                    <a:lstStyle/>
                    <a:p>
                      <a:pPr algn="ctr" fontAlgn="b"/>
                      <a:r>
                        <a:rPr lang="en-US" sz="1100" b="0" i="0" u="none" strike="noStrike">
                          <a:solidFill>
                            <a:srgbClr val="000000"/>
                          </a:solidFill>
                          <a:effectLst/>
                          <a:latin typeface="Calibri" panose="020F0502020204030204" pitchFamily="34" charset="0"/>
                        </a:rPr>
                        <a:t>Yellow</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100000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95000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98850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105000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90500">
                <a:tc>
                  <a:txBody>
                    <a:bodyPr/>
                    <a:lstStyle/>
                    <a:p>
                      <a:pPr algn="r" fontAlgn="b"/>
                      <a:r>
                        <a:rPr lang="en-US"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Brown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b"/>
                      <a:r>
                        <a:rPr lang="en-US" sz="1100" b="0" i="0" u="none" strike="noStrike">
                          <a:solidFill>
                            <a:srgbClr val="FFFFFF"/>
                          </a:solidFill>
                          <a:effectLst/>
                          <a:latin typeface="Calibri" panose="020F0502020204030204" pitchFamily="34" charset="0"/>
                        </a:rPr>
                        <a:t>Black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1616"/>
                    </a:solidFill>
                  </a:tcPr>
                </a:tc>
                <a:tc>
                  <a:txBody>
                    <a:bodyPr/>
                    <a:lstStyle/>
                    <a:p>
                      <a:pPr algn="ctr" fontAlgn="b"/>
                      <a:r>
                        <a:rPr lang="en-US" sz="1100" b="0" i="0" u="none" strike="noStrike">
                          <a:solidFill>
                            <a:srgbClr val="000000"/>
                          </a:solidFill>
                          <a:effectLst/>
                          <a:latin typeface="Calibri" panose="020F0502020204030204" pitchFamily="34" charset="0"/>
                        </a:rPr>
                        <a:t>Green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1000000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950000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999000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1050000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200025">
                <a:tc>
                  <a:txBody>
                    <a:bodyPr/>
                    <a:lstStyle/>
                    <a:p>
                      <a:pPr algn="r" fontAlgn="b"/>
                      <a:r>
                        <a:rPr lang="en-US"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Brown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6633"/>
                    </a:solidFill>
                  </a:tcPr>
                </a:tc>
                <a:tc>
                  <a:txBody>
                    <a:bodyPr/>
                    <a:lstStyle/>
                    <a:p>
                      <a:pPr algn="ctr" fontAlgn="b"/>
                      <a:r>
                        <a:rPr lang="en-US" sz="1100" b="0" i="0" u="none" strike="noStrike">
                          <a:solidFill>
                            <a:srgbClr val="FFFFFF"/>
                          </a:solidFill>
                          <a:effectLst/>
                          <a:latin typeface="Calibri" panose="020F0502020204030204" pitchFamily="34" charset="0"/>
                        </a:rPr>
                        <a:t>Black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61616"/>
                    </a:solidFill>
                  </a:tcPr>
                </a:tc>
                <a:tc>
                  <a:txBody>
                    <a:bodyPr/>
                    <a:lstStyle/>
                    <a:p>
                      <a:pPr algn="ctr" fontAlgn="b"/>
                      <a:r>
                        <a:rPr lang="en-US" sz="1100" b="0" i="0" u="none" strike="noStrike" dirty="0">
                          <a:solidFill>
                            <a:srgbClr val="000000"/>
                          </a:solidFill>
                          <a:effectLst/>
                          <a:latin typeface="Calibri" panose="020F0502020204030204" pitchFamily="34" charset="0"/>
                        </a:rPr>
                        <a:t>Blue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100" b="0" i="0" u="none" strike="noStrike">
                          <a:solidFill>
                            <a:srgbClr val="000000"/>
                          </a:solidFill>
                          <a:effectLst/>
                          <a:latin typeface="Calibri" panose="020F0502020204030204" pitchFamily="34" charset="0"/>
                        </a:rPr>
                        <a:t>10000000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9500000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10060000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10500000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dirty="0">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bl>
          </a:graphicData>
        </a:graphic>
      </p:graphicFrame>
      <p:sp>
        <p:nvSpPr>
          <p:cNvPr id="6" name="Content Placeholder 2"/>
          <p:cNvSpPr txBox="1">
            <a:spLocks/>
          </p:cNvSpPr>
          <p:nvPr/>
        </p:nvSpPr>
        <p:spPr>
          <a:xfrm>
            <a:off x="279981" y="1524000"/>
            <a:ext cx="786819"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none" strike="noStrike" kern="1200" cap="none" spc="0" normalizeH="0" baseline="0" noProof="0" dirty="0" smtClean="0">
                <a:ln>
                  <a:noFill/>
                </a:ln>
                <a:solidFill>
                  <a:schemeClr val="bg1"/>
                </a:solidFill>
                <a:effectLst/>
                <a:uLnTx/>
                <a:uFillTx/>
                <a:latin typeface="+mn-lt"/>
                <a:ea typeface="+mn-ea"/>
                <a:cs typeface="+mn-cs"/>
              </a:rPr>
              <a:t>Data:</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r>
              <a:rPr lang="en-US" smtClean="0"/>
              <a:t>EECT 111-50C</a:t>
            </a:r>
            <a:endParaRPr lang="en-US"/>
          </a:p>
        </p:txBody>
      </p:sp>
      <p:sp>
        <p:nvSpPr>
          <p:cNvPr id="4" name="Slide Number Placeholder 3"/>
          <p:cNvSpPr>
            <a:spLocks noGrp="1"/>
          </p:cNvSpPr>
          <p:nvPr>
            <p:ph type="sldNum" sz="quarter" idx="12"/>
          </p:nvPr>
        </p:nvSpPr>
        <p:spPr/>
        <p:txBody>
          <a:bodyPr/>
          <a:lstStyle/>
          <a:p>
            <a:fld id="{239E6DC2-B5B4-4FC3-A903-B0DA82444DF7}" type="slidenum">
              <a:rPr lang="en-US" smtClean="0"/>
              <a:pPr/>
              <a:t>10</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2 </a:t>
            </a:r>
            <a:br>
              <a:rPr lang="en-US" dirty="0" smtClean="0"/>
            </a:br>
            <a:endParaRPr lang="en-US" dirty="0"/>
          </a:p>
        </p:txBody>
      </p:sp>
      <p:sp>
        <p:nvSpPr>
          <p:cNvPr id="6" name="Content Placeholder 2"/>
          <p:cNvSpPr>
            <a:spLocks noGrp="1"/>
          </p:cNvSpPr>
          <p:nvPr>
            <p:ph sz="quarter" idx="1"/>
          </p:nvPr>
        </p:nvSpPr>
        <p:spPr>
          <a:xfrm>
            <a:off x="304800" y="1676400"/>
            <a:ext cx="8503920" cy="987552"/>
          </a:xfrm>
          <a:solidFill>
            <a:schemeClr val="accent3"/>
          </a:solidFill>
          <a:ln w="22225">
            <a:solidFill>
              <a:schemeClr val="accent1"/>
            </a:solidFill>
          </a:ln>
        </p:spPr>
        <p:txBody>
          <a:bodyPr/>
          <a:lstStyle/>
          <a:p>
            <a:pPr>
              <a:buNone/>
            </a:pPr>
            <a:r>
              <a:rPr lang="en-US" u="sng" dirty="0" smtClean="0">
                <a:solidFill>
                  <a:schemeClr val="bg1"/>
                </a:solidFill>
              </a:rPr>
              <a:t>Observations: </a:t>
            </a:r>
            <a:r>
              <a:rPr lang="en-US" dirty="0" smtClean="0">
                <a:solidFill>
                  <a:schemeClr val="bg1"/>
                </a:solidFill>
              </a:rPr>
              <a:t> All of the resistors were within 5% tolerance. </a:t>
            </a:r>
            <a:endParaRPr lang="en-US" dirty="0">
              <a:solidFill>
                <a:schemeClr val="bg1"/>
              </a:solidFill>
            </a:endParaRPr>
          </a:p>
        </p:txBody>
      </p:sp>
      <p:sp>
        <p:nvSpPr>
          <p:cNvPr id="7" name="Content Placeholder 2"/>
          <p:cNvSpPr txBox="1">
            <a:spLocks/>
          </p:cNvSpPr>
          <p:nvPr/>
        </p:nvSpPr>
        <p:spPr>
          <a:xfrm>
            <a:off x="304800" y="2819400"/>
            <a:ext cx="8503920" cy="987552"/>
          </a:xfrm>
          <a:prstGeom prst="rect">
            <a:avLst/>
          </a:prstGeom>
          <a:solidFill>
            <a:schemeClr val="accent3"/>
          </a:solidFill>
          <a:ln w="22225">
            <a:solidFill>
              <a:schemeClr val="accent1"/>
            </a:solidFill>
          </a:ln>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Font typeface="Wingdings 2"/>
              <a:buNone/>
            </a:pPr>
            <a:r>
              <a:rPr lang="en-US" u="sng" dirty="0" smtClean="0">
                <a:solidFill>
                  <a:schemeClr val="bg1"/>
                </a:solidFill>
              </a:rPr>
              <a:t>Conclusion: </a:t>
            </a:r>
            <a:r>
              <a:rPr lang="en-US" dirty="0" smtClean="0">
                <a:solidFill>
                  <a:schemeClr val="bg1"/>
                </a:solidFill>
              </a:rPr>
              <a:t> The values measured for the resistors matched the color code found on the resistors.</a:t>
            </a:r>
            <a:endParaRPr lang="en-US" dirty="0">
              <a:solidFill>
                <a:schemeClr val="bg1"/>
              </a:solidFill>
            </a:endParaRPr>
          </a:p>
        </p:txBody>
      </p:sp>
      <p:sp>
        <p:nvSpPr>
          <p:cNvPr id="8" name="Footer Placeholder 7"/>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11</a:t>
            </a:fld>
            <a:endParaRPr lang="en-US"/>
          </a:p>
        </p:txBody>
      </p:sp>
      <p:sp>
        <p:nvSpPr>
          <p:cNvPr id="593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EECT 111-50C</a:t>
            </a:r>
            <a:endParaRPr lang="en-US"/>
          </a:p>
        </p:txBody>
      </p:sp>
      <p:sp>
        <p:nvSpPr>
          <p:cNvPr id="7" name="Title 1"/>
          <p:cNvSpPr>
            <a:spLocks noGrp="1"/>
          </p:cNvSpPr>
          <p:nvPr>
            <p:ph type="title"/>
          </p:nvPr>
        </p:nvSpPr>
        <p:spPr>
          <a:xfrm>
            <a:off x="381000" y="612648"/>
            <a:ext cx="8534400" cy="2587752"/>
          </a:xfrm>
        </p:spPr>
        <p:txBody>
          <a:bodyPr>
            <a:normAutofit/>
          </a:bodyPr>
          <a:lstStyle/>
          <a:p>
            <a:r>
              <a:rPr lang="en-US" sz="5400" dirty="0" smtClean="0">
                <a:solidFill>
                  <a:schemeClr val="accent3"/>
                </a:solidFill>
              </a:rPr>
              <a:t>Lab 3 </a:t>
            </a:r>
            <a:br>
              <a:rPr lang="en-US" sz="5400" dirty="0" smtClean="0">
                <a:solidFill>
                  <a:schemeClr val="accent3"/>
                </a:solidFill>
              </a:rPr>
            </a:br>
            <a:r>
              <a:rPr lang="en-US" sz="3600" dirty="0" smtClean="0">
                <a:solidFill>
                  <a:schemeClr val="accent3"/>
                </a:solidFill>
              </a:rPr>
              <a:t>(Series Resistors Current and Voltage)</a:t>
            </a:r>
            <a:endParaRPr lang="en-US" sz="3600" dirty="0">
              <a:solidFill>
                <a:schemeClr val="accent3"/>
              </a:solidFill>
            </a:endParaRPr>
          </a:p>
        </p:txBody>
      </p:sp>
      <p:sp>
        <p:nvSpPr>
          <p:cNvPr id="9" name="Content Placeholder 2"/>
          <p:cNvSpPr txBox="1">
            <a:spLocks/>
          </p:cNvSpPr>
          <p:nvPr/>
        </p:nvSpPr>
        <p:spPr>
          <a:xfrm>
            <a:off x="3713988" y="3230345"/>
            <a:ext cx="1924812" cy="1447800"/>
          </a:xfrm>
          <a:prstGeom prst="rect">
            <a:avLst/>
          </a:prstGeom>
          <a:ln w="22225">
            <a:noFill/>
          </a:ln>
        </p:spPr>
        <p:txBody>
          <a:bodyPr vert="horz">
            <a:normAutofit/>
          </a:bodyPr>
          <a:lstStyle/>
          <a:p>
            <a:pPr marL="274320" indent="-274320" algn="ctr">
              <a:spcBef>
                <a:spcPct val="20000"/>
              </a:spcBef>
              <a:buClr>
                <a:srgbClr val="D16349"/>
              </a:buClr>
              <a:buSzPct val="85000"/>
              <a:buFont typeface="Wingdings 2"/>
              <a:buNone/>
              <a:defRPr/>
            </a:pPr>
            <a:r>
              <a:rPr lang="en-US" dirty="0" smtClean="0">
                <a:solidFill>
                  <a:schemeClr val="accent3"/>
                </a:solidFill>
              </a:rPr>
              <a:t>(1/29/15)</a:t>
            </a:r>
          </a:p>
          <a:p>
            <a:pPr marL="274320" indent="-274320" algn="ctr">
              <a:spcBef>
                <a:spcPct val="20000"/>
              </a:spcBef>
              <a:buClr>
                <a:srgbClr val="D16349"/>
              </a:buClr>
              <a:buSzPct val="85000"/>
              <a:buFont typeface="Wingdings 2"/>
              <a:buNone/>
              <a:defRPr/>
            </a:pPr>
            <a:r>
              <a:rPr lang="en-US" u="sng" dirty="0" smtClean="0">
                <a:solidFill>
                  <a:schemeClr val="accent3"/>
                </a:solidFill>
              </a:rPr>
              <a:t>Lab Partners </a:t>
            </a:r>
          </a:p>
          <a:p>
            <a:pPr marL="274320" indent="-274320" algn="ctr">
              <a:spcBef>
                <a:spcPct val="20000"/>
              </a:spcBef>
              <a:buClr>
                <a:srgbClr val="D16349"/>
              </a:buClr>
              <a:buSzPct val="85000"/>
              <a:buFont typeface="Wingdings 2"/>
              <a:buNone/>
              <a:defRPr/>
            </a:pPr>
            <a:r>
              <a:rPr lang="en-US" dirty="0" smtClean="0">
                <a:solidFill>
                  <a:schemeClr val="accent3"/>
                </a:solidFill>
              </a:rPr>
              <a:t>Josiah Abel</a:t>
            </a:r>
          </a:p>
          <a:p>
            <a:pPr marL="274320" indent="-274320" algn="ctr">
              <a:spcBef>
                <a:spcPct val="20000"/>
              </a:spcBef>
              <a:buClr>
                <a:srgbClr val="D16349"/>
              </a:buClr>
              <a:buSzPct val="85000"/>
              <a:buFont typeface="Wingdings 2"/>
              <a:buNone/>
              <a:defRPr/>
            </a:pPr>
            <a:r>
              <a:rPr lang="en-US" dirty="0" smtClean="0">
                <a:solidFill>
                  <a:schemeClr val="accent3"/>
                </a:solidFill>
              </a:rPr>
              <a:t>Cody Fletcher</a:t>
            </a:r>
          </a:p>
        </p:txBody>
      </p:sp>
      <p:sp>
        <p:nvSpPr>
          <p:cNvPr id="2" name="Slide Number Placeholder 1"/>
          <p:cNvSpPr>
            <a:spLocks noGrp="1"/>
          </p:cNvSpPr>
          <p:nvPr>
            <p:ph type="sldNum" sz="quarter" idx="12"/>
          </p:nvPr>
        </p:nvSpPr>
        <p:spPr/>
        <p:txBody>
          <a:bodyPr/>
          <a:lstStyle/>
          <a:p>
            <a:fld id="{239E6DC2-B5B4-4FC3-A903-B0DA82444DF7}" type="slidenum">
              <a:rPr lang="en-US" smtClean="0"/>
              <a:pPr/>
              <a:t>12</a:t>
            </a:fld>
            <a:endParaRPr lang="en-US"/>
          </a:p>
        </p:txBody>
      </p:sp>
      <p:pic>
        <p:nvPicPr>
          <p:cNvPr id="62466" name="Picture 2" descr="http://ts3.mm.bing.net/th?id=JN.KFOfJd3IQjhC5isHESYlrw&amp;pid=15.1&amp;H=128&amp;W=160"/>
          <p:cNvPicPr>
            <a:picLocks noChangeAspect="1" noChangeArrowheads="1"/>
          </p:cNvPicPr>
          <p:nvPr/>
        </p:nvPicPr>
        <p:blipFill>
          <a:blip r:embed="rId2" cstate="print"/>
          <a:srcRect/>
          <a:stretch>
            <a:fillRect/>
          </a:stretch>
        </p:blipFill>
        <p:spPr bwMode="auto">
          <a:xfrm>
            <a:off x="609600" y="4724400"/>
            <a:ext cx="2028825" cy="1524001"/>
          </a:xfrm>
          <a:prstGeom prst="rect">
            <a:avLst/>
          </a:prstGeom>
          <a:noFill/>
        </p:spPr>
      </p:pic>
    </p:spTree>
    <p:extLst>
      <p:ext uri="{BB962C8B-B14F-4D97-AF65-F5344CB8AC3E}">
        <p14:creationId xmlns:p14="http://schemas.microsoft.com/office/powerpoint/2010/main" val="848190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3 </a:t>
            </a:r>
            <a:br>
              <a:rPr lang="en-US" dirty="0" smtClean="0"/>
            </a:br>
            <a:endParaRPr lang="en-US" dirty="0"/>
          </a:p>
        </p:txBody>
      </p:sp>
      <p:sp>
        <p:nvSpPr>
          <p:cNvPr id="3" name="Content Placeholder 2"/>
          <p:cNvSpPr>
            <a:spLocks noGrp="1"/>
          </p:cNvSpPr>
          <p:nvPr>
            <p:ph sz="quarter" idx="1"/>
          </p:nvPr>
        </p:nvSpPr>
        <p:spPr>
          <a:xfrm>
            <a:off x="301752" y="1600200"/>
            <a:ext cx="8503920" cy="789956"/>
          </a:xfrm>
          <a:solidFill>
            <a:schemeClr val="accent3"/>
          </a:solidFill>
          <a:ln w="22225">
            <a:solidFill>
              <a:schemeClr val="accent1"/>
            </a:solidFill>
          </a:ln>
        </p:spPr>
        <p:txBody>
          <a:bodyPr>
            <a:normAutofit/>
          </a:bodyPr>
          <a:lstStyle/>
          <a:p>
            <a:pPr>
              <a:buNone/>
            </a:pPr>
            <a:r>
              <a:rPr lang="en-US" sz="2000" u="sng" dirty="0" smtClean="0">
                <a:solidFill>
                  <a:schemeClr val="bg1"/>
                </a:solidFill>
              </a:rPr>
              <a:t>Objective: </a:t>
            </a:r>
            <a:r>
              <a:rPr lang="en-US" sz="2000" dirty="0" smtClean="0">
                <a:solidFill>
                  <a:schemeClr val="bg1"/>
                </a:solidFill>
              </a:rPr>
              <a:t>To experiment with series circuits to see if the simulated, calculated and measured results all agree.</a:t>
            </a:r>
            <a:endParaRPr lang="en-US" sz="2000" dirty="0">
              <a:solidFill>
                <a:schemeClr val="bg1"/>
              </a:solidFill>
            </a:endParaRPr>
          </a:p>
        </p:txBody>
      </p:sp>
      <p:sp>
        <p:nvSpPr>
          <p:cNvPr id="6" name="Content Placeholder 2"/>
          <p:cNvSpPr txBox="1">
            <a:spLocks/>
          </p:cNvSpPr>
          <p:nvPr/>
        </p:nvSpPr>
        <p:spPr>
          <a:xfrm>
            <a:off x="301752" y="4721352"/>
            <a:ext cx="8503920" cy="1524000"/>
          </a:xfrm>
          <a:prstGeom prst="rect">
            <a:avLst/>
          </a:prstGeom>
          <a:solidFill>
            <a:schemeClr val="accent3"/>
          </a:solidFill>
          <a:ln w="22225">
            <a:solidFill>
              <a:schemeClr val="accent1"/>
            </a:solidFill>
          </a:ln>
        </p:spPr>
        <p:txBody>
          <a:bodyPr vert="horz">
            <a:normAutofit fontScale="47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Equipment:</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lang="en-US" sz="2700" dirty="0" smtClean="0">
                <a:solidFill>
                  <a:schemeClr val="bg1"/>
                </a:solidFill>
              </a:rPr>
              <a:t>Bench 6</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lang="en-US" sz="2700" dirty="0">
                <a:solidFill>
                  <a:schemeClr val="bg1"/>
                </a:solidFill>
              </a:rPr>
              <a:t>3</a:t>
            </a:r>
            <a:r>
              <a:rPr lang="en-US" sz="2700" dirty="0" smtClean="0">
                <a:solidFill>
                  <a:schemeClr val="bg1"/>
                </a:solidFill>
              </a:rPr>
              <a:t> Unique resistors</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lang="en-US" sz="2700" dirty="0" smtClean="0">
                <a:solidFill>
                  <a:schemeClr val="bg1"/>
                </a:solidFill>
              </a:rPr>
              <a:t>Elvis II</a:t>
            </a:r>
          </a:p>
          <a:p>
            <a:pPr marL="731520" lvl="1" indent="-274320">
              <a:spcBef>
                <a:spcPct val="20000"/>
              </a:spcBef>
              <a:buClr>
                <a:schemeClr val="accent1"/>
              </a:buClr>
              <a:buSzPct val="85000"/>
              <a:buFont typeface="Arial" pitchFamily="34" charset="0"/>
              <a:buChar char="•"/>
            </a:pPr>
            <a:r>
              <a:rPr lang="en-US" sz="2700" dirty="0" smtClean="0">
                <a:solidFill>
                  <a:schemeClr val="bg1"/>
                </a:solidFill>
              </a:rPr>
              <a:t>Make: National Instruments Model NI Elvis II+ SN: 1677D1E</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lang="en-US" sz="2700" dirty="0" smtClean="0">
                <a:solidFill>
                  <a:schemeClr val="bg1"/>
                </a:solidFill>
              </a:rPr>
              <a:t>Digital </a:t>
            </a:r>
            <a:r>
              <a:rPr lang="en-US" sz="2700" dirty="0" err="1" smtClean="0">
                <a:solidFill>
                  <a:schemeClr val="bg1"/>
                </a:solidFill>
              </a:rPr>
              <a:t>Multimeter</a:t>
            </a:r>
            <a:endParaRPr lang="en-US" sz="2700" dirty="0" smtClean="0">
              <a:solidFill>
                <a:schemeClr val="bg1"/>
              </a:solidFill>
            </a:endParaRPr>
          </a:p>
          <a:p>
            <a:pPr marL="731520" lvl="1" indent="-274320">
              <a:spcBef>
                <a:spcPct val="20000"/>
              </a:spcBef>
              <a:buClr>
                <a:schemeClr val="accent1"/>
              </a:buClr>
              <a:buSzPct val="85000"/>
              <a:buFont typeface="Arial" pitchFamily="34" charset="0"/>
              <a:buChar char="•"/>
            </a:pPr>
            <a:r>
              <a:rPr lang="en-US" sz="2700" dirty="0" smtClean="0">
                <a:solidFill>
                  <a:schemeClr val="bg1"/>
                </a:solidFill>
              </a:rPr>
              <a:t>Make: </a:t>
            </a:r>
            <a:r>
              <a:rPr lang="en-US" sz="2700" dirty="0" err="1" smtClean="0">
                <a:solidFill>
                  <a:schemeClr val="bg1"/>
                </a:solidFill>
              </a:rPr>
              <a:t>GwInstek</a:t>
            </a:r>
            <a:r>
              <a:rPr lang="en-US" sz="2700" dirty="0" smtClean="0">
                <a:solidFill>
                  <a:schemeClr val="bg1"/>
                </a:solidFill>
              </a:rPr>
              <a:t> Model: GDM-8245 SN: CL860332  </a:t>
            </a:r>
            <a:endParaRPr lang="en-US" sz="2700" dirty="0">
              <a:solidFill>
                <a:schemeClr val="bg1"/>
              </a:solidFill>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endParaRPr kumimoji="0" lang="en-US" sz="27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284335" y="2485692"/>
            <a:ext cx="8503920" cy="2070164"/>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Procedure:</a:t>
            </a:r>
            <a:r>
              <a:rPr kumimoji="0" lang="en-US" sz="2700" b="0" i="0" u="sng" strike="noStrike" kern="1200" cap="none" spc="0" normalizeH="0" noProof="0" dirty="0" smtClean="0">
                <a:ln>
                  <a:noFill/>
                </a:ln>
                <a:solidFill>
                  <a:schemeClr val="bg1"/>
                </a:solidFill>
                <a:effectLst/>
                <a:uLnTx/>
                <a:uFillTx/>
                <a:latin typeface="+mn-lt"/>
                <a:ea typeface="+mn-ea"/>
                <a:cs typeface="+mn-cs"/>
              </a:rPr>
              <a:t> </a:t>
            </a:r>
            <a:r>
              <a:rPr lang="en-US" sz="2700" noProof="0" dirty="0" smtClean="0">
                <a:solidFill>
                  <a:schemeClr val="bg1"/>
                </a:solidFill>
              </a:rPr>
              <a:t>3 resistors were chosen and their individual resistances were measured using a </a:t>
            </a:r>
            <a:r>
              <a:rPr lang="en-US" sz="2700" noProof="0" dirty="0" err="1" smtClean="0">
                <a:solidFill>
                  <a:schemeClr val="bg1"/>
                </a:solidFill>
              </a:rPr>
              <a:t>multimeter</a:t>
            </a:r>
            <a:r>
              <a:rPr lang="en-US" sz="2700" noProof="0" dirty="0" smtClean="0">
                <a:solidFill>
                  <a:schemeClr val="bg1"/>
                </a:solidFill>
              </a:rPr>
              <a:t>. The resistors were then placed in series with each other on an Elvis board and their combined total resistance was found using the </a:t>
            </a:r>
            <a:r>
              <a:rPr lang="en-US" sz="2700" noProof="0" dirty="0" err="1" smtClean="0">
                <a:solidFill>
                  <a:schemeClr val="bg1"/>
                </a:solidFill>
              </a:rPr>
              <a:t>multimeter</a:t>
            </a:r>
            <a:r>
              <a:rPr lang="en-US" sz="2700" noProof="0" dirty="0" smtClean="0">
                <a:solidFill>
                  <a:schemeClr val="bg1"/>
                </a:solidFill>
              </a:rPr>
              <a:t>. The resistors were then connected to a 9V power supply provided by the Elvis board. The voltage drop was measured at the points VA, VB, and VC  the total current was also found for the circuit. A </a:t>
            </a:r>
            <a:r>
              <a:rPr lang="en-US" sz="2700" noProof="0" dirty="0" err="1" smtClean="0">
                <a:solidFill>
                  <a:schemeClr val="bg1"/>
                </a:solidFill>
              </a:rPr>
              <a:t>multisim</a:t>
            </a:r>
            <a:r>
              <a:rPr lang="en-US" sz="2700" noProof="0" dirty="0" smtClean="0">
                <a:solidFill>
                  <a:schemeClr val="bg1"/>
                </a:solidFill>
              </a:rPr>
              <a:t> simulation was then made of the circuit and the measurements found in the experiment were found through simulation. Lastly calculations were performed to find the measurements mathematically. </a:t>
            </a:r>
            <a:endParaRPr kumimoji="0" lang="en-US" sz="2700" b="0" i="0" u="none" strike="noStrike" kern="1200" cap="none" spc="0" normalizeH="0" baseline="0" noProof="0" dirty="0">
              <a:ln>
                <a:noFill/>
              </a:ln>
              <a:solidFill>
                <a:schemeClr val="bg1"/>
              </a:solidFill>
              <a:effectLst/>
              <a:uLnTx/>
              <a:uFillTx/>
            </a:endParaRPr>
          </a:p>
        </p:txBody>
      </p:sp>
      <p:sp>
        <p:nvSpPr>
          <p:cNvPr id="10" name="Footer Placeholder 9"/>
          <p:cNvSpPr>
            <a:spLocks noGrp="1"/>
          </p:cNvSpPr>
          <p:nvPr>
            <p:ph type="ftr" sz="quarter" idx="11"/>
          </p:nvPr>
        </p:nvSpPr>
        <p:spPr/>
        <p:txBody>
          <a:bodyPr/>
          <a:lstStyle/>
          <a:p>
            <a:r>
              <a:rPr lang="en-US" smtClean="0"/>
              <a:t>EECT 111-50C</a:t>
            </a:r>
            <a:endParaRPr lang="en-US"/>
          </a:p>
        </p:txBody>
      </p:sp>
      <p:sp>
        <p:nvSpPr>
          <p:cNvPr id="4" name="Slide Number Placeholder 3"/>
          <p:cNvSpPr>
            <a:spLocks noGrp="1"/>
          </p:cNvSpPr>
          <p:nvPr>
            <p:ph type="sldNum" sz="quarter" idx="12"/>
          </p:nvPr>
        </p:nvSpPr>
        <p:spPr/>
        <p:txBody>
          <a:bodyPr/>
          <a:lstStyle/>
          <a:p>
            <a:fld id="{239E6DC2-B5B4-4FC3-A903-B0DA82444DF7}" type="slidenum">
              <a:rPr lang="en-US" smtClean="0"/>
              <a:pPr/>
              <a:t>13</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3 </a:t>
            </a:r>
            <a:br>
              <a:rPr lang="en-US" dirty="0" smtClean="0"/>
            </a:b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8572" y="1752600"/>
            <a:ext cx="1727579" cy="4724400"/>
          </a:xfrm>
          <a:prstGeom prst="rect">
            <a:avLst/>
          </a:prstGeom>
        </p:spPr>
      </p:pic>
      <p:sp>
        <p:nvSpPr>
          <p:cNvPr id="6" name="Content Placeholder 2"/>
          <p:cNvSpPr txBox="1">
            <a:spLocks/>
          </p:cNvSpPr>
          <p:nvPr/>
        </p:nvSpPr>
        <p:spPr>
          <a:xfrm>
            <a:off x="279981" y="1524000"/>
            <a:ext cx="1679448"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lang="en-US" sz="2700" dirty="0" smtClean="0">
                <a:solidFill>
                  <a:schemeClr val="bg1"/>
                </a:solidFill>
              </a:rPr>
              <a:t>Simulations:</a:t>
            </a:r>
            <a:endParaRPr kumimoji="0" lang="en-US" sz="2700" b="0" i="0" u="none" strike="noStrike" kern="1200" cap="none" spc="0" normalizeH="0" baseline="0" noProof="0" dirty="0">
              <a:ln>
                <a:noFill/>
              </a:ln>
              <a:solidFill>
                <a:schemeClr val="bg1"/>
              </a:solidFill>
              <a:effectLst/>
              <a:uLnTx/>
              <a:uFillTx/>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981" y="1981200"/>
            <a:ext cx="2355183" cy="325278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8535" y="2291783"/>
            <a:ext cx="4112791" cy="3341234"/>
          </a:xfrm>
          <a:prstGeom prst="rect">
            <a:avLst/>
          </a:prstGeom>
        </p:spPr>
      </p:pic>
      <p:cxnSp>
        <p:nvCxnSpPr>
          <p:cNvPr id="9" name="Straight Connector 8"/>
          <p:cNvCxnSpPr/>
          <p:nvPr/>
        </p:nvCxnSpPr>
        <p:spPr>
          <a:xfrm>
            <a:off x="4114800" y="2438400"/>
            <a:ext cx="228600" cy="457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715000" y="1981200"/>
            <a:ext cx="1391395" cy="914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858000" y="3810000"/>
            <a:ext cx="276697" cy="381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43268" y="5233988"/>
            <a:ext cx="2463127" cy="3286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99503" y="3378994"/>
            <a:ext cx="313278" cy="50720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632986" y="1934218"/>
            <a:ext cx="1895899" cy="369332"/>
          </a:xfrm>
          <a:prstGeom prst="rect">
            <a:avLst/>
          </a:prstGeom>
          <a:noFill/>
        </p:spPr>
        <p:txBody>
          <a:bodyPr wrap="square" rtlCol="0">
            <a:spAutoFit/>
          </a:bodyPr>
          <a:lstStyle/>
          <a:p>
            <a:r>
              <a:rPr lang="en-US" dirty="0" smtClean="0">
                <a:solidFill>
                  <a:prstClr val="black"/>
                </a:solidFill>
              </a:rPr>
              <a:t>Total Current</a:t>
            </a:r>
            <a:endParaRPr lang="en-US" dirty="0">
              <a:solidFill>
                <a:prstClr val="black"/>
              </a:solidFill>
            </a:endParaRPr>
          </a:p>
        </p:txBody>
      </p:sp>
      <p:sp>
        <p:nvSpPr>
          <p:cNvPr id="20" name="TextBox 19"/>
          <p:cNvSpPr txBox="1"/>
          <p:nvPr/>
        </p:nvSpPr>
        <p:spPr>
          <a:xfrm>
            <a:off x="7150848" y="1383268"/>
            <a:ext cx="1895899" cy="369332"/>
          </a:xfrm>
          <a:prstGeom prst="rect">
            <a:avLst/>
          </a:prstGeom>
          <a:noFill/>
        </p:spPr>
        <p:txBody>
          <a:bodyPr wrap="square" rtlCol="0">
            <a:spAutoFit/>
          </a:bodyPr>
          <a:lstStyle/>
          <a:p>
            <a:r>
              <a:rPr lang="en-US" dirty="0" smtClean="0">
                <a:solidFill>
                  <a:prstClr val="black"/>
                </a:solidFill>
              </a:rPr>
              <a:t>Voltage Drops</a:t>
            </a:r>
            <a:endParaRPr lang="en-US" dirty="0">
              <a:solidFill>
                <a:prstClr val="black"/>
              </a:solidFill>
            </a:endParaRPr>
          </a:p>
        </p:txBody>
      </p:sp>
      <p:sp>
        <p:nvSpPr>
          <p:cNvPr id="21" name="TextBox 20"/>
          <p:cNvSpPr txBox="1"/>
          <p:nvPr/>
        </p:nvSpPr>
        <p:spPr>
          <a:xfrm>
            <a:off x="509576" y="5227422"/>
            <a:ext cx="1895899" cy="369332"/>
          </a:xfrm>
          <a:prstGeom prst="rect">
            <a:avLst/>
          </a:prstGeom>
          <a:noFill/>
        </p:spPr>
        <p:txBody>
          <a:bodyPr wrap="square" rtlCol="0">
            <a:spAutoFit/>
          </a:bodyPr>
          <a:lstStyle/>
          <a:p>
            <a:r>
              <a:rPr lang="en-US" dirty="0" smtClean="0">
                <a:solidFill>
                  <a:prstClr val="black"/>
                </a:solidFill>
              </a:rPr>
              <a:t>Total Resistance</a:t>
            </a:r>
            <a:endParaRPr lang="en-US" dirty="0">
              <a:solidFill>
                <a:prstClr val="black"/>
              </a:solidFill>
            </a:endParaRPr>
          </a:p>
        </p:txBody>
      </p:sp>
      <p:sp>
        <p:nvSpPr>
          <p:cNvPr id="12" name="Footer Placeholder 11"/>
          <p:cNvSpPr>
            <a:spLocks noGrp="1"/>
          </p:cNvSpPr>
          <p:nvPr>
            <p:ph type="ftr" sz="quarter" idx="11"/>
          </p:nvPr>
        </p:nvSpPr>
        <p:spPr/>
        <p:txBody>
          <a:bodyPr/>
          <a:lstStyle/>
          <a:p>
            <a:r>
              <a:rPr lang="en-US" smtClean="0"/>
              <a:t>EECT 111-50C</a:t>
            </a:r>
            <a:endParaRPr lang="en-US"/>
          </a:p>
        </p:txBody>
      </p:sp>
      <p:sp>
        <p:nvSpPr>
          <p:cNvPr id="5" name="Slide Number Placeholder 4"/>
          <p:cNvSpPr>
            <a:spLocks noGrp="1"/>
          </p:cNvSpPr>
          <p:nvPr>
            <p:ph type="sldNum" sz="quarter" idx="12"/>
          </p:nvPr>
        </p:nvSpPr>
        <p:spPr/>
        <p:txBody>
          <a:bodyPr/>
          <a:lstStyle/>
          <a:p>
            <a:fld id="{239E6DC2-B5B4-4FC3-A903-B0DA82444DF7}" type="slidenum">
              <a:rPr lang="en-US" smtClean="0"/>
              <a:pPr/>
              <a:t>14</a:t>
            </a:fld>
            <a:endParaRPr lang="en-US"/>
          </a:p>
        </p:txBody>
      </p:sp>
    </p:spTree>
    <p:extLst>
      <p:ext uri="{BB962C8B-B14F-4D97-AF65-F5344CB8AC3E}">
        <p14:creationId xmlns:p14="http://schemas.microsoft.com/office/powerpoint/2010/main" val="558779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3 </a:t>
            </a:r>
            <a:br>
              <a:rPr lang="en-US" dirty="0" smtClean="0"/>
            </a:b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270553490"/>
              </p:ext>
            </p:extLst>
          </p:nvPr>
        </p:nvGraphicFramePr>
        <p:xfrm>
          <a:off x="2120900" y="1699141"/>
          <a:ext cx="4444999" cy="2076450"/>
        </p:xfrm>
        <a:graphic>
          <a:graphicData uri="http://schemas.openxmlformats.org/drawingml/2006/table">
            <a:tbl>
              <a:tblPr/>
              <a:tblGrid>
                <a:gridCol w="610472"/>
                <a:gridCol w="782167"/>
                <a:gridCol w="610472"/>
                <a:gridCol w="610472"/>
                <a:gridCol w="610472"/>
                <a:gridCol w="610472"/>
                <a:gridCol w="610472"/>
              </a:tblGrid>
              <a:tr h="20002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gridSpan="2">
                  <a:txBody>
                    <a:bodyPr/>
                    <a:lstStyle/>
                    <a:p>
                      <a:pPr algn="ctr" fontAlgn="b"/>
                      <a:r>
                        <a:rPr lang="en-US" sz="1100" b="0" i="0" u="none" strike="noStrike">
                          <a:solidFill>
                            <a:srgbClr val="000000"/>
                          </a:solidFill>
                          <a:effectLst/>
                          <a:latin typeface="Calibri" panose="020F0502020204030204" pitchFamily="34" charset="0"/>
                        </a:rPr>
                        <a:t>Calculated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c gridSpan="2">
                  <a:txBody>
                    <a:bodyPr/>
                    <a:lstStyle/>
                    <a:p>
                      <a:pPr algn="ctr" fontAlgn="b"/>
                      <a:r>
                        <a:rPr lang="en-US" sz="1100" b="0" i="0" u="none" strike="noStrike">
                          <a:solidFill>
                            <a:srgbClr val="000000"/>
                          </a:solidFill>
                          <a:effectLst/>
                          <a:latin typeface="Calibri" panose="020F0502020204030204" pitchFamily="34" charset="0"/>
                        </a:rPr>
                        <a:t>Measured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c gridSpan="2">
                  <a:txBody>
                    <a:bodyPr/>
                    <a:lstStyle/>
                    <a:p>
                      <a:pPr algn="ctr" fontAlgn="b"/>
                      <a:r>
                        <a:rPr lang="en-US" sz="1100" b="0" i="0" u="none" strike="noStrike">
                          <a:solidFill>
                            <a:srgbClr val="000000"/>
                          </a:solidFill>
                          <a:effectLst/>
                          <a:latin typeface="Calibri" panose="020F0502020204030204" pitchFamily="34" charset="0"/>
                        </a:rPr>
                        <a:t>Simulated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r>
              <a:tr h="190500">
                <a:tc>
                  <a:txBody>
                    <a:bodyPr/>
                    <a:lstStyle/>
                    <a:p>
                      <a:pPr algn="l" fontAlgn="b"/>
                      <a:r>
                        <a:rPr lang="en-US" sz="1100" b="0" i="0" u="none" strike="noStrike">
                          <a:solidFill>
                            <a:srgbClr val="000000"/>
                          </a:solidFill>
                          <a:effectLst/>
                          <a:latin typeface="Calibri" panose="020F0502020204030204" pitchFamily="34" charset="0"/>
                        </a:rPr>
                        <a:t>IT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100" b="0" i="0" u="none" strike="noStrike">
                          <a:solidFill>
                            <a:srgbClr val="000000"/>
                          </a:solidFill>
                          <a:effectLst/>
                          <a:latin typeface="Calibri" panose="020F0502020204030204" pitchFamily="34" charset="0"/>
                        </a:rPr>
                        <a:t>532.5E-6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541.3E-6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532.907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μ</a:t>
                      </a:r>
                      <a:r>
                        <a:rPr lang="en-US" sz="1100" b="0" i="0" u="none" strike="noStrike">
                          <a:solidFill>
                            <a:srgbClr val="000000"/>
                          </a:solidFill>
                          <a:effectLst/>
                          <a:latin typeface="Calibri" panose="020F0502020204030204" pitchFamily="34" charset="0"/>
                        </a:rPr>
                        <a:t>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V1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9.019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VA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100" b="0" i="0" u="none" strike="noStrike">
                          <a:solidFill>
                            <a:srgbClr val="000000"/>
                          </a:solidFill>
                          <a:effectLst/>
                          <a:latin typeface="Calibri" panose="020F0502020204030204" pitchFamily="34" charset="0"/>
                        </a:rPr>
                        <a:t>5.325443787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5.315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5.325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VB</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100" b="0" i="0" u="none" strike="noStrike">
                          <a:solidFill>
                            <a:srgbClr val="000000"/>
                          </a:solidFill>
                          <a:effectLst/>
                          <a:latin typeface="Calibri" panose="020F0502020204030204" pitchFamily="34" charset="0"/>
                        </a:rPr>
                        <a:t>1.171597633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1.16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1.172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VC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100" b="0" i="0" u="none" strike="noStrike">
                          <a:solidFill>
                            <a:srgbClr val="000000"/>
                          </a:solidFill>
                          <a:effectLst/>
                          <a:latin typeface="Calibri" panose="020F0502020204030204" pitchFamily="34" charset="0"/>
                        </a:rPr>
                        <a:t>2.50295858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2.529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2.503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V</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228600">
                <a:tc>
                  <a:txBody>
                    <a:bodyPr/>
                    <a:lstStyle/>
                    <a:p>
                      <a:pPr algn="l" fontAlgn="b"/>
                      <a:r>
                        <a:rPr lang="en-US" sz="1100" b="0" i="0" u="none" strike="noStrike">
                          <a:solidFill>
                            <a:srgbClr val="000000"/>
                          </a:solidFill>
                          <a:effectLst/>
                          <a:latin typeface="Calibri" panose="020F0502020204030204" pitchFamily="34" charset="0"/>
                        </a:rPr>
                        <a:t>R</a:t>
                      </a:r>
                      <a:r>
                        <a:rPr lang="en-US" sz="1100" b="0" i="0" u="none" strike="noStrike" baseline="-25000">
                          <a:solidFill>
                            <a:srgbClr val="000000"/>
                          </a:solidFill>
                          <a:effectLst/>
                          <a:latin typeface="Calibri" panose="020F0502020204030204" pitchFamily="34" charset="0"/>
                        </a:rPr>
                        <a:t>1</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100" b="0" i="0" u="none" strike="noStrike">
                          <a:solidFill>
                            <a:srgbClr val="000000"/>
                          </a:solidFill>
                          <a:effectLst/>
                          <a:latin typeface="Calibri" panose="020F0502020204030204" pitchFamily="34" charset="0"/>
                        </a:rPr>
                        <a:t>10.0E+3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9.8E+3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1.00E+03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228600">
                <a:tc>
                  <a:txBody>
                    <a:bodyPr/>
                    <a:lstStyle/>
                    <a:p>
                      <a:pPr algn="l" fontAlgn="b"/>
                      <a:r>
                        <a:rPr lang="en-US" sz="1100" b="0" i="0" u="none" strike="noStrike">
                          <a:solidFill>
                            <a:srgbClr val="000000"/>
                          </a:solidFill>
                          <a:effectLst/>
                          <a:latin typeface="Calibri" panose="020F0502020204030204" pitchFamily="34" charset="0"/>
                        </a:rPr>
                        <a:t>R</a:t>
                      </a:r>
                      <a:r>
                        <a:rPr lang="en-US" sz="1100" b="0" i="0" u="none" strike="noStrike" baseline="-25000">
                          <a:solidFill>
                            <a:srgbClr val="000000"/>
                          </a:solidFill>
                          <a:effectLst/>
                          <a:latin typeface="Calibri" panose="020F0502020204030204" pitchFamily="34" charset="0"/>
                        </a:rPr>
                        <a:t>2</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100" b="0" i="0" u="none" strike="noStrike">
                          <a:solidFill>
                            <a:srgbClr val="000000"/>
                          </a:solidFill>
                          <a:effectLst/>
                          <a:latin typeface="Calibri" panose="020F0502020204030204" pitchFamily="34" charset="0"/>
                        </a:rPr>
                        <a:t>2.2E+3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2.2E+3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2.20E+03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228600">
                <a:tc>
                  <a:txBody>
                    <a:bodyPr/>
                    <a:lstStyle/>
                    <a:p>
                      <a:pPr algn="l" fontAlgn="b"/>
                      <a:r>
                        <a:rPr lang="en-US" sz="1100" b="0" i="0" u="none" strike="noStrike">
                          <a:solidFill>
                            <a:srgbClr val="000000"/>
                          </a:solidFill>
                          <a:effectLst/>
                          <a:latin typeface="Calibri" panose="020F0502020204030204" pitchFamily="34" charset="0"/>
                        </a:rPr>
                        <a:t>R</a:t>
                      </a:r>
                      <a:r>
                        <a:rPr lang="en-US" sz="1100" b="0" i="0" u="none" strike="noStrike" baseline="-25000">
                          <a:solidFill>
                            <a:srgbClr val="000000"/>
                          </a:solidFill>
                          <a:effectLst/>
                          <a:latin typeface="Calibri" panose="020F0502020204030204" pitchFamily="34" charset="0"/>
                        </a:rPr>
                        <a:t>3</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100" b="0" i="0" u="none" strike="noStrike">
                          <a:solidFill>
                            <a:srgbClr val="000000"/>
                          </a:solidFill>
                          <a:effectLst/>
                          <a:latin typeface="Calibri" panose="020F0502020204030204" pitchFamily="34" charset="0"/>
                        </a:rPr>
                        <a:t>4.7E+3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4.6E+3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4.70E+03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238125">
                <a:tc>
                  <a:txBody>
                    <a:bodyPr/>
                    <a:lstStyle/>
                    <a:p>
                      <a:pPr algn="l" fontAlgn="b"/>
                      <a:r>
                        <a:rPr lang="en-US" sz="1100" b="0" i="0" u="none" strike="noStrike">
                          <a:solidFill>
                            <a:srgbClr val="000000"/>
                          </a:solidFill>
                          <a:effectLst/>
                          <a:latin typeface="Calibri" panose="020F0502020204030204" pitchFamily="34" charset="0"/>
                        </a:rPr>
                        <a:t>R</a:t>
                      </a:r>
                      <a:r>
                        <a:rPr lang="en-US" sz="1100" b="0" i="0" u="none" strike="noStrike" baseline="-25000">
                          <a:solidFill>
                            <a:srgbClr val="000000"/>
                          </a:solidFill>
                          <a:effectLst/>
                          <a:latin typeface="Calibri" panose="020F0502020204030204" pitchFamily="34" charset="0"/>
                        </a:rPr>
                        <a:t>T</a:t>
                      </a:r>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100" b="0" i="0" u="none" strike="noStrike">
                          <a:solidFill>
                            <a:srgbClr val="000000"/>
                          </a:solidFill>
                          <a:effectLst/>
                          <a:latin typeface="Calibri" panose="020F0502020204030204" pitchFamily="34" charset="0"/>
                        </a:rPr>
                        <a:t>16.9E+3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dirty="0">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16.6E+3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16.9E+3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dirty="0">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
        <p:nvSpPr>
          <p:cNvPr id="7" name="Content Placeholder 2"/>
          <p:cNvSpPr txBox="1">
            <a:spLocks/>
          </p:cNvSpPr>
          <p:nvPr/>
        </p:nvSpPr>
        <p:spPr>
          <a:xfrm>
            <a:off x="279981" y="1524000"/>
            <a:ext cx="786819"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none" strike="noStrike" kern="1200" cap="none" spc="0" normalizeH="0" baseline="0" noProof="0" dirty="0" smtClean="0">
                <a:ln>
                  <a:noFill/>
                </a:ln>
                <a:solidFill>
                  <a:schemeClr val="bg1"/>
                </a:solidFill>
                <a:effectLst/>
                <a:uLnTx/>
                <a:uFillTx/>
                <a:latin typeface="+mn-lt"/>
                <a:ea typeface="+mn-ea"/>
                <a:cs typeface="+mn-cs"/>
              </a:rPr>
              <a:t>Data:</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10" name="Content Placeholder 2"/>
          <p:cNvSpPr>
            <a:spLocks noGrp="1"/>
          </p:cNvSpPr>
          <p:nvPr>
            <p:ph sz="quarter" idx="1"/>
          </p:nvPr>
        </p:nvSpPr>
        <p:spPr>
          <a:xfrm>
            <a:off x="269095" y="5260848"/>
            <a:ext cx="8503920" cy="987552"/>
          </a:xfrm>
          <a:solidFill>
            <a:schemeClr val="accent3"/>
          </a:solidFill>
          <a:ln w="22225">
            <a:solidFill>
              <a:schemeClr val="accent1"/>
            </a:solidFill>
          </a:ln>
        </p:spPr>
        <p:txBody>
          <a:bodyPr>
            <a:normAutofit fontScale="92500"/>
          </a:bodyPr>
          <a:lstStyle/>
          <a:p>
            <a:pPr>
              <a:buNone/>
            </a:pPr>
            <a:r>
              <a:rPr lang="en-US" u="sng" dirty="0" smtClean="0">
                <a:solidFill>
                  <a:schemeClr val="bg1">
                    <a:lumMod val="95000"/>
                  </a:schemeClr>
                </a:solidFill>
              </a:rPr>
              <a:t>Observations: </a:t>
            </a:r>
            <a:r>
              <a:rPr lang="en-US" dirty="0" smtClean="0">
                <a:solidFill>
                  <a:schemeClr val="bg1">
                    <a:lumMod val="95000"/>
                  </a:schemeClr>
                </a:solidFill>
              </a:rPr>
              <a:t> The calculated measured and simulated measurements were all very close if not the same value.</a:t>
            </a:r>
            <a:endParaRPr lang="en-US" dirty="0">
              <a:solidFill>
                <a:schemeClr val="bg1">
                  <a:lumMod val="95000"/>
                </a:schemeClr>
              </a:solidFill>
            </a:endParaRPr>
          </a:p>
        </p:txBody>
      </p:sp>
      <p:sp>
        <p:nvSpPr>
          <p:cNvPr id="8" name="Footer Placeholder 7"/>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15</a:t>
            </a:fld>
            <a:endParaRPr lang="en-US"/>
          </a:p>
        </p:txBody>
      </p:sp>
      <p:sp>
        <p:nvSpPr>
          <p:cNvPr id="552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529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81200" y="4724400"/>
            <a:ext cx="914400" cy="381000"/>
          </a:xfrm>
          <a:prstGeom prst="rect">
            <a:avLst/>
          </a:prstGeom>
          <a:noFill/>
        </p:spPr>
      </p:pic>
      <p:sp>
        <p:nvSpPr>
          <p:cNvPr id="12" name="Content Placeholder 2"/>
          <p:cNvSpPr txBox="1">
            <a:spLocks/>
          </p:cNvSpPr>
          <p:nvPr/>
        </p:nvSpPr>
        <p:spPr>
          <a:xfrm>
            <a:off x="304800" y="3886200"/>
            <a:ext cx="1905000" cy="533400"/>
          </a:xfrm>
          <a:prstGeom prst="rect">
            <a:avLst/>
          </a:prstGeom>
          <a:solidFill>
            <a:schemeClr val="accent3"/>
          </a:solidFill>
          <a:ln w="22225">
            <a:solidFill>
              <a:schemeClr val="accent1"/>
            </a:solidFill>
          </a:ln>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Equations:</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TextBox 12"/>
          <p:cNvSpPr txBox="1"/>
          <p:nvPr/>
        </p:nvSpPr>
        <p:spPr>
          <a:xfrm>
            <a:off x="1981200" y="4492823"/>
            <a:ext cx="1752600" cy="307777"/>
          </a:xfrm>
          <a:prstGeom prst="rect">
            <a:avLst/>
          </a:prstGeom>
          <a:noFill/>
        </p:spPr>
        <p:txBody>
          <a:bodyPr wrap="square" rtlCol="0">
            <a:spAutoFit/>
          </a:bodyPr>
          <a:lstStyle/>
          <a:p>
            <a:r>
              <a:rPr lang="en-US" sz="1400" u="sng" dirty="0" smtClean="0"/>
              <a:t>Ohm’s Law</a:t>
            </a:r>
            <a:endParaRPr lang="en-US" sz="1400" u="sng" dirty="0"/>
          </a:p>
        </p:txBody>
      </p:sp>
      <p:sp>
        <p:nvSpPr>
          <p:cNvPr id="553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p>
        </p:txBody>
      </p:sp>
      <p:pic>
        <p:nvPicPr>
          <p:cNvPr id="5529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495800" y="4724400"/>
            <a:ext cx="2474423" cy="304800"/>
          </a:xfrm>
          <a:prstGeom prst="rect">
            <a:avLst/>
          </a:prstGeom>
          <a:noFill/>
        </p:spPr>
      </p:pic>
      <p:sp>
        <p:nvSpPr>
          <p:cNvPr id="15" name="TextBox 14"/>
          <p:cNvSpPr txBox="1"/>
          <p:nvPr/>
        </p:nvSpPr>
        <p:spPr>
          <a:xfrm>
            <a:off x="4648200" y="4419600"/>
            <a:ext cx="2057400" cy="307777"/>
          </a:xfrm>
          <a:prstGeom prst="rect">
            <a:avLst/>
          </a:prstGeom>
          <a:noFill/>
        </p:spPr>
        <p:txBody>
          <a:bodyPr wrap="square" rtlCol="0">
            <a:spAutoFit/>
          </a:bodyPr>
          <a:lstStyle/>
          <a:p>
            <a:r>
              <a:rPr lang="en-US" sz="1400" u="sng" dirty="0" smtClean="0"/>
              <a:t>Series  Resistance</a:t>
            </a:r>
            <a:endParaRPr lang="en-US" sz="1400" u="sng" dirty="0"/>
          </a:p>
        </p:txBody>
      </p:sp>
    </p:spTree>
    <p:extLst>
      <p:ext uri="{BB962C8B-B14F-4D97-AF65-F5344CB8AC3E}">
        <p14:creationId xmlns:p14="http://schemas.microsoft.com/office/powerpoint/2010/main" val="101909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3 </a:t>
            </a:r>
            <a:br>
              <a:rPr lang="en-US" dirty="0" smtClean="0"/>
            </a:br>
            <a:endParaRPr lang="en-US" dirty="0"/>
          </a:p>
        </p:txBody>
      </p:sp>
      <p:sp>
        <p:nvSpPr>
          <p:cNvPr id="11" name="Content Placeholder 2"/>
          <p:cNvSpPr txBox="1">
            <a:spLocks/>
          </p:cNvSpPr>
          <p:nvPr/>
        </p:nvSpPr>
        <p:spPr>
          <a:xfrm>
            <a:off x="304800" y="1600200"/>
            <a:ext cx="8503920" cy="2057400"/>
          </a:xfrm>
          <a:prstGeom prst="rect">
            <a:avLst/>
          </a:prstGeom>
          <a:solidFill>
            <a:schemeClr val="accent3"/>
          </a:solidFill>
          <a:ln w="22225">
            <a:solidFill>
              <a:schemeClr val="accent1"/>
            </a:solidFill>
          </a:ln>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Font typeface="Wingdings 2"/>
              <a:buNone/>
            </a:pPr>
            <a:r>
              <a:rPr lang="en-US" u="sng" dirty="0" smtClean="0">
                <a:solidFill>
                  <a:schemeClr val="bg1">
                    <a:lumMod val="95000"/>
                  </a:schemeClr>
                </a:solidFill>
              </a:rPr>
              <a:t>Conclusion: </a:t>
            </a:r>
            <a:r>
              <a:rPr lang="en-US" dirty="0" smtClean="0">
                <a:solidFill>
                  <a:schemeClr val="bg1">
                    <a:lumMod val="95000"/>
                  </a:schemeClr>
                </a:solidFill>
              </a:rPr>
              <a:t> The three different ways of finding the measurements all agreed with each other. Doing all three approaches to find the measurements is a great way to ensure accuracy in an experiment. </a:t>
            </a:r>
            <a:endParaRPr lang="en-US" dirty="0">
              <a:solidFill>
                <a:schemeClr val="bg1">
                  <a:lumMod val="95000"/>
                </a:schemeClr>
              </a:solidFill>
            </a:endParaRPr>
          </a:p>
        </p:txBody>
      </p:sp>
      <p:sp>
        <p:nvSpPr>
          <p:cNvPr id="8" name="Footer Placeholder 7"/>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16</a:t>
            </a:fld>
            <a:endParaRPr lang="en-US"/>
          </a:p>
        </p:txBody>
      </p:sp>
      <p:sp>
        <p:nvSpPr>
          <p:cNvPr id="552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01909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EECT 111-50C</a:t>
            </a:r>
            <a:endParaRPr lang="en-US"/>
          </a:p>
        </p:txBody>
      </p:sp>
      <p:sp>
        <p:nvSpPr>
          <p:cNvPr id="7" name="Title 1"/>
          <p:cNvSpPr>
            <a:spLocks noGrp="1"/>
          </p:cNvSpPr>
          <p:nvPr>
            <p:ph type="title"/>
          </p:nvPr>
        </p:nvSpPr>
        <p:spPr>
          <a:xfrm>
            <a:off x="381000" y="612648"/>
            <a:ext cx="8534400" cy="2587752"/>
          </a:xfrm>
        </p:spPr>
        <p:txBody>
          <a:bodyPr>
            <a:normAutofit/>
          </a:bodyPr>
          <a:lstStyle/>
          <a:p>
            <a:r>
              <a:rPr lang="en-US" sz="5400" dirty="0" smtClean="0">
                <a:solidFill>
                  <a:schemeClr val="accent3"/>
                </a:solidFill>
              </a:rPr>
              <a:t>Lab </a:t>
            </a:r>
            <a:r>
              <a:rPr lang="en-US" sz="5400" dirty="0">
                <a:solidFill>
                  <a:schemeClr val="accent3"/>
                </a:solidFill>
              </a:rPr>
              <a:t>4</a:t>
            </a:r>
            <a:r>
              <a:rPr lang="en-US" sz="5400" dirty="0" smtClean="0">
                <a:solidFill>
                  <a:schemeClr val="accent3"/>
                </a:solidFill>
              </a:rPr>
              <a:t> </a:t>
            </a:r>
            <a:br>
              <a:rPr lang="en-US" sz="5400" dirty="0" smtClean="0">
                <a:solidFill>
                  <a:schemeClr val="accent3"/>
                </a:solidFill>
              </a:rPr>
            </a:br>
            <a:r>
              <a:rPr lang="en-US" sz="4400" dirty="0" smtClean="0">
                <a:solidFill>
                  <a:schemeClr val="accent3"/>
                </a:solidFill>
              </a:rPr>
              <a:t>(Black Box Design-Series)</a:t>
            </a:r>
            <a:endParaRPr lang="en-US" sz="4400" dirty="0">
              <a:solidFill>
                <a:schemeClr val="accent3"/>
              </a:solidFill>
            </a:endParaRPr>
          </a:p>
        </p:txBody>
      </p:sp>
      <p:sp>
        <p:nvSpPr>
          <p:cNvPr id="9" name="Content Placeholder 2"/>
          <p:cNvSpPr txBox="1">
            <a:spLocks/>
          </p:cNvSpPr>
          <p:nvPr/>
        </p:nvSpPr>
        <p:spPr>
          <a:xfrm>
            <a:off x="3713988" y="3230345"/>
            <a:ext cx="1924812" cy="1447800"/>
          </a:xfrm>
          <a:prstGeom prst="rect">
            <a:avLst/>
          </a:prstGeom>
          <a:ln w="22225">
            <a:noFill/>
          </a:ln>
        </p:spPr>
        <p:txBody>
          <a:bodyPr vert="horz">
            <a:normAutofit/>
          </a:bodyPr>
          <a:lstStyle/>
          <a:p>
            <a:pPr marL="274320" indent="-274320" algn="ctr">
              <a:spcBef>
                <a:spcPct val="20000"/>
              </a:spcBef>
              <a:buClr>
                <a:srgbClr val="D16349"/>
              </a:buClr>
              <a:buSzPct val="85000"/>
              <a:buFont typeface="Wingdings 2"/>
              <a:buNone/>
              <a:defRPr/>
            </a:pPr>
            <a:r>
              <a:rPr lang="en-US" dirty="0" smtClean="0">
                <a:solidFill>
                  <a:schemeClr val="accent3"/>
                </a:solidFill>
              </a:rPr>
              <a:t>(2/12/15)</a:t>
            </a:r>
          </a:p>
          <a:p>
            <a:pPr marL="274320" indent="-274320" algn="ctr">
              <a:spcBef>
                <a:spcPct val="20000"/>
              </a:spcBef>
              <a:buClr>
                <a:srgbClr val="D16349"/>
              </a:buClr>
              <a:buSzPct val="85000"/>
              <a:buFont typeface="Wingdings 2"/>
              <a:buNone/>
              <a:defRPr/>
            </a:pPr>
            <a:r>
              <a:rPr lang="en-US" u="sng" dirty="0" smtClean="0">
                <a:solidFill>
                  <a:schemeClr val="accent3"/>
                </a:solidFill>
              </a:rPr>
              <a:t>Lab Partners </a:t>
            </a:r>
          </a:p>
          <a:p>
            <a:pPr marL="274320" indent="-274320" algn="ctr">
              <a:spcBef>
                <a:spcPct val="20000"/>
              </a:spcBef>
              <a:buClr>
                <a:srgbClr val="D16349"/>
              </a:buClr>
              <a:buSzPct val="85000"/>
              <a:buFont typeface="Wingdings 2"/>
              <a:buNone/>
              <a:defRPr/>
            </a:pPr>
            <a:r>
              <a:rPr lang="en-US" dirty="0" smtClean="0">
                <a:solidFill>
                  <a:schemeClr val="accent3"/>
                </a:solidFill>
              </a:rPr>
              <a:t>Josiah Abel</a:t>
            </a:r>
          </a:p>
          <a:p>
            <a:pPr marL="274320" indent="-274320" algn="ctr">
              <a:spcBef>
                <a:spcPct val="20000"/>
              </a:spcBef>
              <a:buClr>
                <a:srgbClr val="D16349"/>
              </a:buClr>
              <a:buSzPct val="85000"/>
              <a:buFont typeface="Wingdings 2"/>
              <a:buNone/>
              <a:defRPr/>
            </a:pPr>
            <a:r>
              <a:rPr lang="en-US" dirty="0" smtClean="0">
                <a:solidFill>
                  <a:schemeClr val="accent3"/>
                </a:solidFill>
              </a:rPr>
              <a:t>Cody Fletcher</a:t>
            </a:r>
          </a:p>
        </p:txBody>
      </p:sp>
      <p:sp>
        <p:nvSpPr>
          <p:cNvPr id="2" name="Slide Number Placeholder 1"/>
          <p:cNvSpPr>
            <a:spLocks noGrp="1"/>
          </p:cNvSpPr>
          <p:nvPr>
            <p:ph type="sldNum" sz="quarter" idx="12"/>
          </p:nvPr>
        </p:nvSpPr>
        <p:spPr/>
        <p:txBody>
          <a:bodyPr/>
          <a:lstStyle/>
          <a:p>
            <a:fld id="{239E6DC2-B5B4-4FC3-A903-B0DA82444DF7}" type="slidenum">
              <a:rPr lang="en-US" smtClean="0"/>
              <a:pPr/>
              <a:t>17</a:t>
            </a:fld>
            <a:endParaRPr lang="en-US"/>
          </a:p>
        </p:txBody>
      </p:sp>
    </p:spTree>
    <p:extLst>
      <p:ext uri="{BB962C8B-B14F-4D97-AF65-F5344CB8AC3E}">
        <p14:creationId xmlns:p14="http://schemas.microsoft.com/office/powerpoint/2010/main" val="2014764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4 </a:t>
            </a:r>
            <a:br>
              <a:rPr lang="en-US" dirty="0" smtClean="0"/>
            </a:br>
            <a:endParaRPr lang="en-US" dirty="0"/>
          </a:p>
        </p:txBody>
      </p:sp>
      <p:sp>
        <p:nvSpPr>
          <p:cNvPr id="3" name="Content Placeholder 2"/>
          <p:cNvSpPr>
            <a:spLocks noGrp="1"/>
          </p:cNvSpPr>
          <p:nvPr>
            <p:ph sz="quarter" idx="1"/>
          </p:nvPr>
        </p:nvSpPr>
        <p:spPr>
          <a:xfrm>
            <a:off x="301752" y="1600200"/>
            <a:ext cx="8503920" cy="518684"/>
          </a:xfrm>
          <a:solidFill>
            <a:schemeClr val="accent3"/>
          </a:solidFill>
          <a:ln w="22225">
            <a:solidFill>
              <a:schemeClr val="accent1"/>
            </a:solidFill>
          </a:ln>
        </p:spPr>
        <p:txBody>
          <a:bodyPr>
            <a:normAutofit/>
          </a:bodyPr>
          <a:lstStyle/>
          <a:p>
            <a:pPr>
              <a:buNone/>
            </a:pPr>
            <a:r>
              <a:rPr lang="en-US" u="sng" dirty="0" smtClean="0">
                <a:solidFill>
                  <a:schemeClr val="bg1"/>
                </a:solidFill>
              </a:rPr>
              <a:t>Objective: </a:t>
            </a:r>
            <a:r>
              <a:rPr lang="en-US" dirty="0" smtClean="0">
                <a:solidFill>
                  <a:schemeClr val="bg1"/>
                </a:solidFill>
              </a:rPr>
              <a:t>To learn about series circuits.</a:t>
            </a:r>
            <a:endParaRPr lang="en-US" dirty="0">
              <a:solidFill>
                <a:schemeClr val="bg1"/>
              </a:solidFill>
            </a:endParaRPr>
          </a:p>
        </p:txBody>
      </p:sp>
      <p:sp>
        <p:nvSpPr>
          <p:cNvPr id="6" name="Content Placeholder 2"/>
          <p:cNvSpPr txBox="1">
            <a:spLocks/>
          </p:cNvSpPr>
          <p:nvPr/>
        </p:nvSpPr>
        <p:spPr>
          <a:xfrm>
            <a:off x="301752" y="4648200"/>
            <a:ext cx="8503920" cy="1524000"/>
          </a:xfrm>
          <a:prstGeom prst="rect">
            <a:avLst/>
          </a:prstGeom>
          <a:solidFill>
            <a:schemeClr val="accent3"/>
          </a:solidFill>
          <a:ln w="22225">
            <a:solidFill>
              <a:schemeClr val="accent1"/>
            </a:solidFill>
          </a:ln>
        </p:spPr>
        <p:txBody>
          <a:bodyPr vert="horz">
            <a:normAutofit fontScale="47500" lnSpcReduction="20000"/>
          </a:bodyPr>
          <a:lstStyle/>
          <a:p>
            <a:pPr marL="274320" indent="-274320">
              <a:spcBef>
                <a:spcPct val="20000"/>
              </a:spcBef>
              <a:buClr>
                <a:srgbClr val="D16349"/>
              </a:buClr>
              <a:buSzPct val="85000"/>
              <a:buFont typeface="Wingdings 2"/>
              <a:buNone/>
              <a:defRPr/>
            </a:pPr>
            <a:r>
              <a:rPr lang="en-US" sz="2700" u="sng" dirty="0" smtClean="0">
                <a:solidFill>
                  <a:schemeClr val="bg1"/>
                </a:solidFill>
              </a:rPr>
              <a:t>Equipment:</a:t>
            </a:r>
          </a:p>
          <a:p>
            <a:pPr marL="274320" indent="-274320">
              <a:spcBef>
                <a:spcPct val="20000"/>
              </a:spcBef>
              <a:buClr>
                <a:srgbClr val="D16349"/>
              </a:buClr>
              <a:buSzPct val="85000"/>
              <a:buFont typeface="Arial" pitchFamily="34" charset="0"/>
              <a:buChar char="•"/>
              <a:defRPr/>
            </a:pPr>
            <a:r>
              <a:rPr lang="en-US" sz="2700" dirty="0" smtClean="0">
                <a:solidFill>
                  <a:schemeClr val="bg1"/>
                </a:solidFill>
              </a:rPr>
              <a:t>Bench 6</a:t>
            </a:r>
          </a:p>
          <a:p>
            <a:pPr marL="274320" indent="-274320">
              <a:spcBef>
                <a:spcPct val="20000"/>
              </a:spcBef>
              <a:buClr>
                <a:srgbClr val="D16349"/>
              </a:buClr>
              <a:buSzPct val="85000"/>
              <a:buFont typeface="Arial" pitchFamily="34" charset="0"/>
              <a:buChar char="•"/>
              <a:defRPr/>
            </a:pPr>
            <a:r>
              <a:rPr lang="en-US" sz="2700" dirty="0">
                <a:solidFill>
                  <a:schemeClr val="bg1"/>
                </a:solidFill>
              </a:rPr>
              <a:t>3</a:t>
            </a:r>
            <a:r>
              <a:rPr lang="en-US" sz="2700" dirty="0" smtClean="0">
                <a:solidFill>
                  <a:schemeClr val="bg1"/>
                </a:solidFill>
              </a:rPr>
              <a:t> Standard resistors</a:t>
            </a:r>
          </a:p>
          <a:p>
            <a:pPr marL="274320" indent="-274320">
              <a:spcBef>
                <a:spcPct val="20000"/>
              </a:spcBef>
              <a:buClr>
                <a:srgbClr val="D16349"/>
              </a:buClr>
              <a:buSzPct val="85000"/>
              <a:buFont typeface="Arial" pitchFamily="34" charset="0"/>
              <a:buChar char="•"/>
              <a:defRPr/>
            </a:pPr>
            <a:r>
              <a:rPr lang="en-US" sz="2700" dirty="0" smtClean="0">
                <a:solidFill>
                  <a:schemeClr val="bg1"/>
                </a:solidFill>
              </a:rPr>
              <a:t>Elvis II</a:t>
            </a:r>
          </a:p>
          <a:p>
            <a:pPr marL="731520" lvl="1" indent="-274320">
              <a:spcBef>
                <a:spcPct val="20000"/>
              </a:spcBef>
              <a:buClr>
                <a:srgbClr val="D16349"/>
              </a:buClr>
              <a:buSzPct val="85000"/>
              <a:buFont typeface="Arial" pitchFamily="34" charset="0"/>
              <a:buChar char="•"/>
            </a:pPr>
            <a:r>
              <a:rPr lang="en-US" sz="2700" dirty="0" smtClean="0">
                <a:solidFill>
                  <a:schemeClr val="bg1"/>
                </a:solidFill>
              </a:rPr>
              <a:t>Make: National Instruments Model NI Elvis II+ SN: 1677D1E</a:t>
            </a:r>
          </a:p>
          <a:p>
            <a:pPr marL="274320" indent="-274320">
              <a:spcBef>
                <a:spcPct val="20000"/>
              </a:spcBef>
              <a:buClr>
                <a:srgbClr val="D16349"/>
              </a:buClr>
              <a:buSzPct val="85000"/>
              <a:buFont typeface="Arial" pitchFamily="34" charset="0"/>
              <a:buChar char="•"/>
              <a:defRPr/>
            </a:pPr>
            <a:r>
              <a:rPr lang="en-US" sz="2700" dirty="0" smtClean="0">
                <a:solidFill>
                  <a:schemeClr val="bg1"/>
                </a:solidFill>
              </a:rPr>
              <a:t>Digital </a:t>
            </a:r>
            <a:r>
              <a:rPr lang="en-US" sz="2700" dirty="0" err="1" smtClean="0">
                <a:solidFill>
                  <a:schemeClr val="bg1"/>
                </a:solidFill>
              </a:rPr>
              <a:t>Multimeter</a:t>
            </a:r>
            <a:endParaRPr lang="en-US" sz="2700" dirty="0" smtClean="0">
              <a:solidFill>
                <a:schemeClr val="bg1"/>
              </a:solidFill>
            </a:endParaRPr>
          </a:p>
          <a:p>
            <a:pPr marL="731520" lvl="1" indent="-274320">
              <a:spcBef>
                <a:spcPct val="20000"/>
              </a:spcBef>
              <a:buClr>
                <a:srgbClr val="D16349"/>
              </a:buClr>
              <a:buSzPct val="85000"/>
              <a:buFont typeface="Arial" pitchFamily="34" charset="0"/>
              <a:buChar char="•"/>
            </a:pPr>
            <a:r>
              <a:rPr lang="en-US" sz="2700" dirty="0" smtClean="0">
                <a:solidFill>
                  <a:schemeClr val="bg1"/>
                </a:solidFill>
              </a:rPr>
              <a:t>Make: </a:t>
            </a:r>
            <a:r>
              <a:rPr lang="en-US" sz="2700" dirty="0" err="1" smtClean="0">
                <a:solidFill>
                  <a:schemeClr val="bg1"/>
                </a:solidFill>
              </a:rPr>
              <a:t>GwInstek</a:t>
            </a:r>
            <a:r>
              <a:rPr lang="en-US" sz="2700" dirty="0" smtClean="0">
                <a:solidFill>
                  <a:schemeClr val="bg1"/>
                </a:solidFill>
              </a:rPr>
              <a:t> Model: GDM-8245 SN: CL860332  </a:t>
            </a:r>
            <a:endParaRPr lang="en-US" sz="2700" dirty="0">
              <a:solidFill>
                <a:schemeClr val="bg1"/>
              </a:solidFill>
            </a:endParaRPr>
          </a:p>
          <a:p>
            <a:pPr marL="274320" indent="-274320">
              <a:spcBef>
                <a:spcPct val="20000"/>
              </a:spcBef>
              <a:buClr>
                <a:srgbClr val="D16349"/>
              </a:buClr>
              <a:buSzPct val="85000"/>
              <a:buFont typeface="Arial" pitchFamily="34" charset="0"/>
              <a:buChar char="•"/>
              <a:defRPr/>
            </a:pPr>
            <a:endParaRPr lang="en-US" sz="2700" dirty="0" smtClean="0">
              <a:solidFill>
                <a:prstClr val="black"/>
              </a:solidFill>
            </a:endParaRPr>
          </a:p>
        </p:txBody>
      </p:sp>
      <p:sp>
        <p:nvSpPr>
          <p:cNvPr id="8" name="Content Placeholder 2"/>
          <p:cNvSpPr txBox="1">
            <a:spLocks/>
          </p:cNvSpPr>
          <p:nvPr/>
        </p:nvSpPr>
        <p:spPr>
          <a:xfrm>
            <a:off x="301752" y="2354982"/>
            <a:ext cx="8503920" cy="143498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Procedure: </a:t>
            </a:r>
            <a:r>
              <a:rPr kumimoji="0" lang="en-US" sz="2700" b="0" i="0" strike="noStrike" kern="1200" cap="none" spc="0" normalizeH="0" baseline="0" noProof="0" dirty="0" smtClean="0">
                <a:ln>
                  <a:noFill/>
                </a:ln>
                <a:solidFill>
                  <a:schemeClr val="bg1"/>
                </a:solidFill>
                <a:effectLst/>
                <a:uLnTx/>
                <a:uFillTx/>
                <a:latin typeface="+mn-lt"/>
                <a:ea typeface="+mn-ea"/>
                <a:cs typeface="+mn-cs"/>
              </a:rPr>
              <a:t>A</a:t>
            </a:r>
            <a:r>
              <a:rPr kumimoji="0" lang="en-US" sz="2700" b="0" i="0" strike="noStrike" kern="1200" cap="none" spc="0" normalizeH="0" noProof="0" dirty="0" smtClean="0">
                <a:ln>
                  <a:noFill/>
                </a:ln>
                <a:solidFill>
                  <a:schemeClr val="bg1"/>
                </a:solidFill>
                <a:effectLst/>
                <a:uLnTx/>
                <a:uFillTx/>
                <a:latin typeface="+mn-lt"/>
                <a:ea typeface="+mn-ea"/>
                <a:cs typeface="+mn-cs"/>
              </a:rPr>
              <a:t> circuit was to be constructed that contained 3 resistors in series with a 9V source and a total current of 10mA. </a:t>
            </a:r>
            <a:r>
              <a:rPr lang="en-US" sz="2700" dirty="0" smtClean="0">
                <a:solidFill>
                  <a:schemeClr val="bg1"/>
                </a:solidFill>
              </a:rPr>
              <a:t>Ohm’s Law was used to find the total resistance and 3 resistors were chosen that would equal the total resistance when put in series with each other. The resistances of the 3 resistors were measured separately and in series to make sure the calculations were correct. A 9V source was applied and then the total current was measured using a </a:t>
            </a:r>
            <a:r>
              <a:rPr lang="en-US" sz="2700" dirty="0" err="1" smtClean="0">
                <a:solidFill>
                  <a:schemeClr val="bg1"/>
                </a:solidFill>
              </a:rPr>
              <a:t>multimeter</a:t>
            </a:r>
            <a:r>
              <a:rPr lang="en-US" sz="2700" dirty="0" smtClean="0">
                <a:solidFill>
                  <a:schemeClr val="bg1"/>
                </a:solidFill>
              </a:rPr>
              <a:t>.</a:t>
            </a:r>
            <a:r>
              <a:rPr kumimoji="0" lang="en-US" sz="2700" b="0" i="0" u="sng" strike="noStrike" kern="1200" cap="none" spc="0" normalizeH="0" noProof="0" dirty="0" smtClean="0">
                <a:ln>
                  <a:noFill/>
                </a:ln>
                <a:solidFill>
                  <a:schemeClr val="bg1"/>
                </a:solidFill>
                <a:effectLst/>
                <a:uLnTx/>
                <a:uFillTx/>
                <a:latin typeface="+mn-lt"/>
                <a:ea typeface="+mn-ea"/>
                <a:cs typeface="+mn-cs"/>
              </a:rPr>
              <a:t> </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10" name="Footer Placeholder 9"/>
          <p:cNvSpPr>
            <a:spLocks noGrp="1"/>
          </p:cNvSpPr>
          <p:nvPr>
            <p:ph type="ftr" sz="quarter" idx="11"/>
          </p:nvPr>
        </p:nvSpPr>
        <p:spPr/>
        <p:txBody>
          <a:bodyPr/>
          <a:lstStyle/>
          <a:p>
            <a:r>
              <a:rPr lang="en-US" smtClean="0"/>
              <a:t>EECT 111-50C</a:t>
            </a:r>
            <a:endParaRPr lang="en-US"/>
          </a:p>
        </p:txBody>
      </p:sp>
      <p:sp>
        <p:nvSpPr>
          <p:cNvPr id="4" name="Slide Number Placeholder 3"/>
          <p:cNvSpPr>
            <a:spLocks noGrp="1"/>
          </p:cNvSpPr>
          <p:nvPr>
            <p:ph type="sldNum" sz="quarter" idx="12"/>
          </p:nvPr>
        </p:nvSpPr>
        <p:spPr/>
        <p:txBody>
          <a:bodyPr/>
          <a:lstStyle/>
          <a:p>
            <a:fld id="{239E6DC2-B5B4-4FC3-A903-B0DA82444DF7}" type="slidenum">
              <a:rPr lang="en-US" smtClean="0"/>
              <a:pPr/>
              <a:t>18</a:t>
            </a:fld>
            <a:endParaRPr lang="en-US"/>
          </a:p>
        </p:txBody>
      </p:sp>
    </p:spTree>
    <p:extLst>
      <p:ext uri="{BB962C8B-B14F-4D97-AF65-F5344CB8AC3E}">
        <p14:creationId xmlns:p14="http://schemas.microsoft.com/office/powerpoint/2010/main" val="3963438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4 </a:t>
            </a:r>
            <a:br>
              <a:rPr lang="en-US" dirty="0" smtClean="0"/>
            </a:br>
            <a:endParaRPr lang="en-US" dirty="0"/>
          </a:p>
        </p:txBody>
      </p:sp>
      <p:sp>
        <p:nvSpPr>
          <p:cNvPr id="8" name="Content Placeholder 2"/>
          <p:cNvSpPr txBox="1">
            <a:spLocks/>
          </p:cNvSpPr>
          <p:nvPr/>
        </p:nvSpPr>
        <p:spPr>
          <a:xfrm>
            <a:off x="279981" y="1524000"/>
            <a:ext cx="1244019"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lang="en-US" sz="2700" noProof="0" dirty="0" smtClean="0">
                <a:solidFill>
                  <a:schemeClr val="bg1"/>
                </a:solidFill>
              </a:rPr>
              <a:t>Lab set up:</a:t>
            </a:r>
            <a:endParaRPr kumimoji="0" lang="en-US" sz="2700" b="0" i="0" u="none" strike="noStrike" kern="1200" cap="none" spc="0" normalizeH="0" baseline="0" noProof="0" dirty="0">
              <a:ln>
                <a:noFill/>
              </a:ln>
              <a:solidFill>
                <a:schemeClr val="bg1"/>
              </a:solidFill>
              <a:effectLst/>
              <a:uLnTx/>
              <a:uFillTx/>
            </a:endParaRPr>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19</a:t>
            </a:fld>
            <a:endParaRPr lang="en-US"/>
          </a:p>
        </p:txBody>
      </p:sp>
      <p:pic>
        <p:nvPicPr>
          <p:cNvPr id="52225" name="Picture 1" descr="E:\Engineering\2015 Spring\Circuit Analysis\Pictures\lab_4pic.jpg"/>
          <p:cNvPicPr>
            <a:picLocks noChangeAspect="1" noChangeArrowheads="1"/>
          </p:cNvPicPr>
          <p:nvPr/>
        </p:nvPicPr>
        <p:blipFill>
          <a:blip r:embed="rId2" cstate="print"/>
          <a:srcRect l="11890" t="15854" r="33232" b="18293"/>
          <a:stretch>
            <a:fillRect/>
          </a:stretch>
        </p:blipFill>
        <p:spPr bwMode="auto">
          <a:xfrm>
            <a:off x="2057400" y="1981200"/>
            <a:ext cx="4572000" cy="4114800"/>
          </a:xfrm>
          <a:prstGeom prst="rect">
            <a:avLst/>
          </a:prstGeom>
          <a:noFill/>
        </p:spPr>
      </p:pic>
      <p:sp>
        <p:nvSpPr>
          <p:cNvPr id="7" name="TextBox 6"/>
          <p:cNvSpPr txBox="1"/>
          <p:nvPr/>
        </p:nvSpPr>
        <p:spPr>
          <a:xfrm>
            <a:off x="6705600" y="2438400"/>
            <a:ext cx="1752600" cy="369332"/>
          </a:xfrm>
          <a:prstGeom prst="rect">
            <a:avLst/>
          </a:prstGeom>
          <a:solidFill>
            <a:schemeClr val="accent1"/>
          </a:solidFill>
        </p:spPr>
        <p:txBody>
          <a:bodyPr wrap="square" rtlCol="0">
            <a:spAutoFit/>
          </a:bodyPr>
          <a:lstStyle/>
          <a:p>
            <a:r>
              <a:rPr lang="en-US" dirty="0" smtClean="0"/>
              <a:t>100</a:t>
            </a:r>
            <a:r>
              <a:rPr lang="el-GR" dirty="0" smtClean="0"/>
              <a:t>Ω</a:t>
            </a:r>
            <a:r>
              <a:rPr lang="en-US" dirty="0" smtClean="0"/>
              <a:t> Resistor</a:t>
            </a:r>
            <a:endParaRPr lang="en-US" dirty="0"/>
          </a:p>
        </p:txBody>
      </p:sp>
      <p:cxnSp>
        <p:nvCxnSpPr>
          <p:cNvPr id="9" name="Straight Connector 8"/>
          <p:cNvCxnSpPr/>
          <p:nvPr/>
        </p:nvCxnSpPr>
        <p:spPr>
          <a:xfrm flipH="1">
            <a:off x="6400800" y="3886200"/>
            <a:ext cx="400796" cy="304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81800" y="3657600"/>
            <a:ext cx="1752600" cy="369332"/>
          </a:xfrm>
          <a:prstGeom prst="rect">
            <a:avLst/>
          </a:prstGeom>
          <a:solidFill>
            <a:schemeClr val="accent1"/>
          </a:solidFill>
        </p:spPr>
        <p:txBody>
          <a:bodyPr wrap="square" rtlCol="0">
            <a:spAutoFit/>
          </a:bodyPr>
          <a:lstStyle/>
          <a:p>
            <a:r>
              <a:rPr lang="en-US" dirty="0" smtClean="0"/>
              <a:t>470</a:t>
            </a:r>
            <a:r>
              <a:rPr lang="el-GR" dirty="0" smtClean="0"/>
              <a:t>Ω</a:t>
            </a:r>
            <a:r>
              <a:rPr lang="en-US" dirty="0" smtClean="0"/>
              <a:t> Resistor</a:t>
            </a:r>
            <a:endParaRPr lang="en-US" dirty="0"/>
          </a:p>
        </p:txBody>
      </p:sp>
      <p:cxnSp>
        <p:nvCxnSpPr>
          <p:cNvPr id="13" name="Straight Connector 12"/>
          <p:cNvCxnSpPr/>
          <p:nvPr/>
        </p:nvCxnSpPr>
        <p:spPr>
          <a:xfrm flipH="1">
            <a:off x="5562600" y="2819400"/>
            <a:ext cx="1143000" cy="685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05600" y="5105400"/>
            <a:ext cx="1752600" cy="369332"/>
          </a:xfrm>
          <a:prstGeom prst="rect">
            <a:avLst/>
          </a:prstGeom>
          <a:solidFill>
            <a:schemeClr val="accent1"/>
          </a:solidFill>
        </p:spPr>
        <p:txBody>
          <a:bodyPr wrap="square" rtlCol="0">
            <a:spAutoFit/>
          </a:bodyPr>
          <a:lstStyle/>
          <a:p>
            <a:r>
              <a:rPr lang="en-US" dirty="0" smtClean="0"/>
              <a:t>470</a:t>
            </a:r>
            <a:r>
              <a:rPr lang="el-GR" dirty="0" smtClean="0"/>
              <a:t>Ω</a:t>
            </a:r>
            <a:r>
              <a:rPr lang="en-US" dirty="0" smtClean="0"/>
              <a:t> Resistor</a:t>
            </a:r>
            <a:endParaRPr lang="en-US" dirty="0"/>
          </a:p>
        </p:txBody>
      </p:sp>
      <p:cxnSp>
        <p:nvCxnSpPr>
          <p:cNvPr id="16" name="Straight Connector 15"/>
          <p:cNvCxnSpPr/>
          <p:nvPr/>
        </p:nvCxnSpPr>
        <p:spPr>
          <a:xfrm flipH="1" flipV="1">
            <a:off x="5486400" y="4876800"/>
            <a:ext cx="1238996" cy="457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87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Content Placeholder 2"/>
          <p:cNvSpPr>
            <a:spLocks noGrp="1"/>
          </p:cNvSpPr>
          <p:nvPr>
            <p:ph sz="quarter" idx="1"/>
          </p:nvPr>
        </p:nvSpPr>
        <p:spPr/>
        <p:txBody>
          <a:bodyPr>
            <a:normAutofit fontScale="70000" lnSpcReduction="20000"/>
          </a:bodyPr>
          <a:lstStyle/>
          <a:p>
            <a:r>
              <a:rPr lang="en-US" dirty="0" smtClean="0"/>
              <a:t>Title page				                                               Pg. 1</a:t>
            </a:r>
          </a:p>
          <a:p>
            <a:r>
              <a:rPr lang="en-US" dirty="0" smtClean="0"/>
              <a:t>Table of Contents			                                               Pg.2</a:t>
            </a:r>
          </a:p>
          <a:p>
            <a:r>
              <a:rPr lang="en-US" dirty="0" smtClean="0"/>
              <a:t>Lab 1 (Resistor Variability)    	              		                               Pg.3</a:t>
            </a:r>
          </a:p>
          <a:p>
            <a:r>
              <a:rPr lang="en-US" dirty="0" smtClean="0"/>
              <a:t>Lab 2 (Reading and Sorting Resistors</a:t>
            </a:r>
            <a:r>
              <a:rPr lang="en-US" dirty="0"/>
              <a:t>) </a:t>
            </a:r>
            <a:r>
              <a:rPr lang="en-US" dirty="0" smtClean="0"/>
              <a:t>                     </a:t>
            </a:r>
            <a:r>
              <a:rPr lang="en-US" dirty="0"/>
              <a:t> </a:t>
            </a:r>
            <a:r>
              <a:rPr lang="en-US" dirty="0" smtClean="0"/>
              <a:t>                           Pg.8</a:t>
            </a:r>
          </a:p>
          <a:p>
            <a:r>
              <a:rPr lang="en-US" dirty="0" smtClean="0"/>
              <a:t>Lab 3 ( Series Resistors Current and Voltage)                                      Pg.12</a:t>
            </a:r>
          </a:p>
          <a:p>
            <a:r>
              <a:rPr lang="en-US" dirty="0" smtClean="0"/>
              <a:t>Lab 4 (Black Box Design-Series)                                                             Pg.17</a:t>
            </a:r>
          </a:p>
          <a:p>
            <a:r>
              <a:rPr lang="en-US" dirty="0" smtClean="0"/>
              <a:t>Lab 5 (Black Box Design-Parallel)                                                          Pg.22</a:t>
            </a:r>
          </a:p>
          <a:p>
            <a:r>
              <a:rPr lang="en-US" dirty="0" smtClean="0"/>
              <a:t>Lab 6 (N/A)</a:t>
            </a:r>
          </a:p>
          <a:p>
            <a:r>
              <a:rPr lang="en-US" dirty="0" smtClean="0"/>
              <a:t>Lab </a:t>
            </a:r>
            <a:r>
              <a:rPr lang="en-US" dirty="0"/>
              <a:t>7</a:t>
            </a:r>
            <a:r>
              <a:rPr lang="en-US" dirty="0" smtClean="0"/>
              <a:t> (4 Resistor Parallel Circuit)                                 </a:t>
            </a:r>
            <a:r>
              <a:rPr lang="en-US" dirty="0"/>
              <a:t> </a:t>
            </a:r>
            <a:r>
              <a:rPr lang="en-US" dirty="0" smtClean="0"/>
              <a:t>                         Pg.29</a:t>
            </a:r>
          </a:p>
          <a:p>
            <a:r>
              <a:rPr lang="en-US" dirty="0" smtClean="0"/>
              <a:t>Lab 8 (Black Box 3 Design)                                                                      Pg.36</a:t>
            </a:r>
          </a:p>
          <a:p>
            <a:r>
              <a:rPr lang="en-US" dirty="0" smtClean="0"/>
              <a:t>Lab 9 ( Series/Parallel Resistors)                                  </a:t>
            </a:r>
            <a:r>
              <a:rPr lang="en-US" dirty="0"/>
              <a:t> </a:t>
            </a:r>
            <a:r>
              <a:rPr lang="en-US" dirty="0" smtClean="0"/>
              <a:t>                         Pg.44</a:t>
            </a:r>
          </a:p>
          <a:p>
            <a:r>
              <a:rPr lang="en-US" dirty="0" smtClean="0"/>
              <a:t>Lab 10 (Series/ Parallel Capacitors)                             		Pg.50    </a:t>
            </a:r>
          </a:p>
          <a:p>
            <a:r>
              <a:rPr lang="en-US" dirty="0" smtClean="0"/>
              <a:t>Lab 11 (RC Lab)                                                                 		Pg.56</a:t>
            </a:r>
            <a:endParaRPr lang="en-US" dirty="0"/>
          </a:p>
          <a:p>
            <a:r>
              <a:rPr lang="en-US" dirty="0" smtClean="0"/>
              <a:t>Lab 12 ( Series/Parallel Inductors)				Pg.64</a:t>
            </a:r>
            <a:endParaRPr lang="en-US" dirty="0"/>
          </a:p>
        </p:txBody>
      </p:sp>
      <p:sp>
        <p:nvSpPr>
          <p:cNvPr id="7" name="Footer Placeholder 6"/>
          <p:cNvSpPr>
            <a:spLocks noGrp="1"/>
          </p:cNvSpPr>
          <p:nvPr>
            <p:ph type="ftr" sz="quarter" idx="11"/>
          </p:nvPr>
        </p:nvSpPr>
        <p:spPr/>
        <p:txBody>
          <a:bodyPr/>
          <a:lstStyle/>
          <a:p>
            <a:r>
              <a:rPr lang="en-US" smtClean="0"/>
              <a:t>EECT 111-50C</a:t>
            </a:r>
            <a:endParaRPr lang="en-US"/>
          </a:p>
        </p:txBody>
      </p:sp>
      <p:sp>
        <p:nvSpPr>
          <p:cNvPr id="4" name="Slide Number Placeholder 3"/>
          <p:cNvSpPr>
            <a:spLocks noGrp="1"/>
          </p:cNvSpPr>
          <p:nvPr>
            <p:ph type="sldNum" sz="quarter" idx="12"/>
          </p:nvPr>
        </p:nvSpPr>
        <p:spPr/>
        <p:txBody>
          <a:bodyPr/>
          <a:lstStyle/>
          <a:p>
            <a:fld id="{239E6DC2-B5B4-4FC3-A903-B0DA82444DF7}" type="slidenum">
              <a:rPr lang="en-US" smtClean="0"/>
              <a:pPr/>
              <a:t>2</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4 </a:t>
            </a:r>
            <a:br>
              <a:rPr lang="en-US" dirty="0" smtClean="0"/>
            </a:br>
            <a:endParaRPr lang="en-US" dirty="0"/>
          </a:p>
        </p:txBody>
      </p:sp>
      <p:sp>
        <p:nvSpPr>
          <p:cNvPr id="4" name="Content Placeholder 2"/>
          <p:cNvSpPr txBox="1">
            <a:spLocks/>
          </p:cNvSpPr>
          <p:nvPr/>
        </p:nvSpPr>
        <p:spPr>
          <a:xfrm>
            <a:off x="279981" y="1524000"/>
            <a:ext cx="1679448"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lang="en-US" sz="2700" dirty="0" smtClean="0">
                <a:solidFill>
                  <a:schemeClr val="bg1"/>
                </a:solidFill>
              </a:rPr>
              <a:t>Simulations:</a:t>
            </a:r>
            <a:endParaRPr kumimoji="0" lang="en-US" sz="2700" b="0" i="0" u="none" strike="noStrike" kern="1200" cap="none" spc="0" normalizeH="0" baseline="0" noProof="0" dirty="0">
              <a:ln>
                <a:noFill/>
              </a:ln>
              <a:solidFill>
                <a:schemeClr val="bg1"/>
              </a:solidFill>
              <a:effectLst/>
              <a:uLnTx/>
              <a:uFillTx/>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752" y="1981200"/>
            <a:ext cx="3237271" cy="320261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1447799"/>
            <a:ext cx="2997394" cy="242381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799" y="3962400"/>
            <a:ext cx="2896579" cy="2362199"/>
          </a:xfrm>
          <a:prstGeom prst="rect">
            <a:avLst/>
          </a:prstGeom>
        </p:spPr>
      </p:pic>
      <p:cxnSp>
        <p:nvCxnSpPr>
          <p:cNvPr id="8" name="Straight Connector 7"/>
          <p:cNvCxnSpPr/>
          <p:nvPr/>
        </p:nvCxnSpPr>
        <p:spPr>
          <a:xfrm flipH="1">
            <a:off x="6934200" y="2362200"/>
            <a:ext cx="781796" cy="29750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800600" y="4726611"/>
            <a:ext cx="636410" cy="3025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Footer Placeholder 12"/>
          <p:cNvSpPr>
            <a:spLocks noGrp="1"/>
          </p:cNvSpPr>
          <p:nvPr>
            <p:ph type="ftr" sz="quarter" idx="11"/>
          </p:nvPr>
        </p:nvSpPr>
        <p:spPr/>
        <p:txBody>
          <a:bodyPr/>
          <a:lstStyle/>
          <a:p>
            <a:r>
              <a:rPr lang="en-US" smtClean="0"/>
              <a:t>EECT 111-50C</a:t>
            </a:r>
            <a:endParaRPr lang="en-US"/>
          </a:p>
        </p:txBody>
      </p:sp>
      <p:sp>
        <p:nvSpPr>
          <p:cNvPr id="14" name="TextBox 13"/>
          <p:cNvSpPr txBox="1"/>
          <p:nvPr/>
        </p:nvSpPr>
        <p:spPr>
          <a:xfrm>
            <a:off x="1752600" y="3319790"/>
            <a:ext cx="381000" cy="261610"/>
          </a:xfrm>
          <a:prstGeom prst="rect">
            <a:avLst/>
          </a:prstGeom>
          <a:solidFill>
            <a:schemeClr val="bg1"/>
          </a:solidFill>
        </p:spPr>
        <p:txBody>
          <a:bodyPr wrap="square" rtlCol="0">
            <a:spAutoFit/>
          </a:bodyPr>
          <a:lstStyle/>
          <a:p>
            <a:r>
              <a:rPr lang="en-US" sz="1100" dirty="0" smtClean="0"/>
              <a:t>R2</a:t>
            </a:r>
            <a:endParaRPr lang="en-US" sz="1100" dirty="0"/>
          </a:p>
        </p:txBody>
      </p:sp>
      <p:sp>
        <p:nvSpPr>
          <p:cNvPr id="5" name="Slide Number Placeholder 4"/>
          <p:cNvSpPr>
            <a:spLocks noGrp="1"/>
          </p:cNvSpPr>
          <p:nvPr>
            <p:ph type="sldNum" sz="quarter" idx="12"/>
          </p:nvPr>
        </p:nvSpPr>
        <p:spPr/>
        <p:txBody>
          <a:bodyPr/>
          <a:lstStyle/>
          <a:p>
            <a:fld id="{239E6DC2-B5B4-4FC3-A903-B0DA82444DF7}" type="slidenum">
              <a:rPr lang="en-US" smtClean="0"/>
              <a:pPr/>
              <a:t>20</a:t>
            </a:fld>
            <a:endParaRPr lang="en-US"/>
          </a:p>
        </p:txBody>
      </p:sp>
      <p:sp>
        <p:nvSpPr>
          <p:cNvPr id="9" name="TextBox 8"/>
          <p:cNvSpPr txBox="1"/>
          <p:nvPr/>
        </p:nvSpPr>
        <p:spPr>
          <a:xfrm>
            <a:off x="2209800" y="2444595"/>
            <a:ext cx="381000" cy="261610"/>
          </a:xfrm>
          <a:prstGeom prst="rect">
            <a:avLst/>
          </a:prstGeom>
          <a:solidFill>
            <a:schemeClr val="bg1"/>
          </a:solidFill>
        </p:spPr>
        <p:txBody>
          <a:bodyPr wrap="square" rtlCol="0">
            <a:spAutoFit/>
          </a:bodyPr>
          <a:lstStyle/>
          <a:p>
            <a:r>
              <a:rPr lang="en-US" sz="1100" dirty="0" smtClean="0"/>
              <a:t>R1</a:t>
            </a:r>
            <a:endParaRPr lang="en-US" sz="1100" dirty="0"/>
          </a:p>
        </p:txBody>
      </p:sp>
      <p:cxnSp>
        <p:nvCxnSpPr>
          <p:cNvPr id="12" name="Straight Connector 11"/>
          <p:cNvCxnSpPr/>
          <p:nvPr/>
        </p:nvCxnSpPr>
        <p:spPr>
          <a:xfrm>
            <a:off x="1741714" y="3125305"/>
            <a:ext cx="1077686" cy="3036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09800" y="3780908"/>
            <a:ext cx="381000" cy="261610"/>
          </a:xfrm>
          <a:prstGeom prst="rect">
            <a:avLst/>
          </a:prstGeom>
          <a:solidFill>
            <a:schemeClr val="bg1"/>
          </a:solidFill>
        </p:spPr>
        <p:txBody>
          <a:bodyPr wrap="square" rtlCol="0">
            <a:spAutoFit/>
          </a:bodyPr>
          <a:lstStyle/>
          <a:p>
            <a:r>
              <a:rPr lang="en-US" sz="1100" dirty="0" smtClean="0"/>
              <a:t>R3</a:t>
            </a:r>
            <a:endParaRPr lang="en-US" sz="1100" dirty="0"/>
          </a:p>
        </p:txBody>
      </p:sp>
      <p:sp>
        <p:nvSpPr>
          <p:cNvPr id="16" name="TextBox 15"/>
          <p:cNvSpPr txBox="1"/>
          <p:nvPr/>
        </p:nvSpPr>
        <p:spPr>
          <a:xfrm>
            <a:off x="7303327" y="2528903"/>
            <a:ext cx="381000" cy="261610"/>
          </a:xfrm>
          <a:prstGeom prst="rect">
            <a:avLst/>
          </a:prstGeom>
          <a:solidFill>
            <a:schemeClr val="bg1"/>
          </a:solidFill>
        </p:spPr>
        <p:txBody>
          <a:bodyPr wrap="square" rtlCol="0">
            <a:spAutoFit/>
          </a:bodyPr>
          <a:lstStyle/>
          <a:p>
            <a:r>
              <a:rPr lang="en-US" sz="1100" dirty="0" smtClean="0"/>
              <a:t>R1</a:t>
            </a:r>
            <a:endParaRPr lang="en-US" sz="1100" dirty="0"/>
          </a:p>
        </p:txBody>
      </p:sp>
      <p:sp>
        <p:nvSpPr>
          <p:cNvPr id="17" name="TextBox 16"/>
          <p:cNvSpPr txBox="1"/>
          <p:nvPr/>
        </p:nvSpPr>
        <p:spPr>
          <a:xfrm>
            <a:off x="7696403" y="2697760"/>
            <a:ext cx="381000" cy="261610"/>
          </a:xfrm>
          <a:prstGeom prst="rect">
            <a:avLst/>
          </a:prstGeom>
          <a:solidFill>
            <a:schemeClr val="bg1"/>
          </a:solidFill>
        </p:spPr>
        <p:txBody>
          <a:bodyPr wrap="square" rtlCol="0">
            <a:spAutoFit/>
          </a:bodyPr>
          <a:lstStyle/>
          <a:p>
            <a:r>
              <a:rPr lang="en-US" sz="1100" dirty="0" smtClean="0"/>
              <a:t>R2</a:t>
            </a:r>
            <a:endParaRPr lang="en-US" sz="1100" dirty="0"/>
          </a:p>
        </p:txBody>
      </p:sp>
      <p:sp>
        <p:nvSpPr>
          <p:cNvPr id="18" name="TextBox 17"/>
          <p:cNvSpPr txBox="1"/>
          <p:nvPr/>
        </p:nvSpPr>
        <p:spPr>
          <a:xfrm>
            <a:off x="7161788" y="3429000"/>
            <a:ext cx="381000" cy="261610"/>
          </a:xfrm>
          <a:prstGeom prst="rect">
            <a:avLst/>
          </a:prstGeom>
          <a:solidFill>
            <a:schemeClr val="bg1"/>
          </a:solidFill>
        </p:spPr>
        <p:txBody>
          <a:bodyPr wrap="square" rtlCol="0">
            <a:spAutoFit/>
          </a:bodyPr>
          <a:lstStyle/>
          <a:p>
            <a:r>
              <a:rPr lang="en-US" sz="1100" dirty="0" smtClean="0"/>
              <a:t>R3</a:t>
            </a:r>
            <a:endParaRPr lang="en-US" sz="1100" dirty="0"/>
          </a:p>
        </p:txBody>
      </p:sp>
    </p:spTree>
    <p:extLst>
      <p:ext uri="{BB962C8B-B14F-4D97-AF65-F5344CB8AC3E}">
        <p14:creationId xmlns:p14="http://schemas.microsoft.com/office/powerpoint/2010/main" val="224847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4 </a:t>
            </a:r>
            <a:br>
              <a:rPr lang="en-US" dirty="0" smtClean="0"/>
            </a:b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422594676"/>
              </p:ext>
            </p:extLst>
          </p:nvPr>
        </p:nvGraphicFramePr>
        <p:xfrm>
          <a:off x="1676400" y="1676400"/>
          <a:ext cx="5524499" cy="1352550"/>
        </p:xfrm>
        <a:graphic>
          <a:graphicData uri="http://schemas.openxmlformats.org/drawingml/2006/table">
            <a:tbl>
              <a:tblPr/>
              <a:tblGrid>
                <a:gridCol w="218823"/>
                <a:gridCol w="520102"/>
                <a:gridCol w="735754"/>
                <a:gridCol w="1522250"/>
                <a:gridCol w="1167059"/>
                <a:gridCol w="751611"/>
                <a:gridCol w="608900"/>
              </a:tblGrid>
              <a:tr h="200025">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100" b="1" i="0" u="none" strike="noStrike">
                          <a:solidFill>
                            <a:srgbClr val="000000"/>
                          </a:solidFill>
                          <a:effectLst/>
                          <a:latin typeface="Calibri" panose="020F0502020204030204" pitchFamily="34" charset="0"/>
                        </a:rPr>
                        <a:t>DESIGN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1" i="0" u="none" strike="noStrike">
                          <a:solidFill>
                            <a:srgbClr val="000000"/>
                          </a:solidFill>
                          <a:effectLst/>
                          <a:latin typeface="Calibri" panose="020F0502020204030204" pitchFamily="34" charset="0"/>
                        </a:rPr>
                        <a:t>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1" i="0" u="none" strike="noStrike">
                          <a:solidFill>
                            <a:srgbClr val="000000"/>
                          </a:solidFill>
                          <a:effectLst/>
                          <a:latin typeface="Calibri" panose="020F0502020204030204" pitchFamily="34" charset="0"/>
                        </a:rPr>
                        <a:t>CALCULATED 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1" i="0" u="none" strike="noStrike">
                          <a:solidFill>
                            <a:srgbClr val="000000"/>
                          </a:solidFill>
                          <a:effectLst/>
                          <a:latin typeface="Calibri" panose="020F0502020204030204" pitchFamily="34" charset="0"/>
                        </a:rPr>
                        <a:t>CALCULATED CALC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1" i="0" u="none" strike="noStrike">
                          <a:solidFill>
                            <a:srgbClr val="000000"/>
                          </a:solidFill>
                          <a:effectLst/>
                          <a:latin typeface="Calibri" panose="020F0502020204030204" pitchFamily="34" charset="0"/>
                        </a:rPr>
                        <a:t>SIMULATED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1" i="0" u="none" strike="noStrike">
                          <a:solidFill>
                            <a:srgbClr val="000000"/>
                          </a:solidFill>
                          <a:effectLst/>
                          <a:latin typeface="Calibri" panose="020F0502020204030204" pitchFamily="34" charset="0"/>
                        </a:rPr>
                        <a:t>UNITS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90500">
                <a:tc>
                  <a:txBody>
                    <a:bodyPr/>
                    <a:lstStyle/>
                    <a:p>
                      <a:pPr algn="ctr" fontAlgn="b"/>
                      <a:r>
                        <a:rPr lang="en-US" sz="1100" b="1" i="0" u="none" strike="noStrike">
                          <a:solidFill>
                            <a:srgbClr val="000000"/>
                          </a:solidFill>
                          <a:effectLst/>
                          <a:latin typeface="Calibri" panose="020F0502020204030204" pitchFamily="34" charset="0"/>
                        </a:rPr>
                        <a:t>V1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9.006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8.922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9.091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1" i="0" u="none" strike="noStrike">
                          <a:solidFill>
                            <a:srgbClr val="000000"/>
                          </a:solidFill>
                          <a:effectLst/>
                          <a:latin typeface="Calibri" panose="020F0502020204030204" pitchFamily="34" charset="0"/>
                        </a:rPr>
                        <a:t>V</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b"/>
                      <a:r>
                        <a:rPr lang="en-US" sz="1100" b="1" i="0" u="none" strike="noStrike">
                          <a:solidFill>
                            <a:srgbClr val="000000"/>
                          </a:solidFill>
                          <a:effectLst/>
                          <a:latin typeface="Calibri" panose="020F0502020204030204" pitchFamily="34" charset="0"/>
                        </a:rPr>
                        <a:t>IT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10.109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10.204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10.015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10.001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1" i="0" u="none" strike="noStrike">
                          <a:solidFill>
                            <a:srgbClr val="000000"/>
                          </a:solidFill>
                          <a:effectLst/>
                          <a:latin typeface="Calibri" panose="020F0502020204030204" pitchFamily="34" charset="0"/>
                        </a:rPr>
                        <a:t>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b"/>
                      <a:r>
                        <a:rPr lang="en-US" sz="1100" b="1" i="0" u="none" strike="noStrike">
                          <a:solidFill>
                            <a:srgbClr val="000000"/>
                          </a:solidFill>
                          <a:effectLst/>
                          <a:latin typeface="Calibri" panose="020F0502020204030204" pitchFamily="34" charset="0"/>
                        </a:rPr>
                        <a:t>RT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900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882.57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890.889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874.328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900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l-GR" sz="1100" b="1" i="0" u="none" strike="noStrike">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b"/>
                      <a:r>
                        <a:rPr lang="en-US" sz="1100" b="1" i="0" u="none" strike="noStrike">
                          <a:solidFill>
                            <a:srgbClr val="000000"/>
                          </a:solidFill>
                          <a:effectLst/>
                          <a:latin typeface="Calibri" panose="020F0502020204030204" pitchFamily="34" charset="0"/>
                        </a:rPr>
                        <a:t>R1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470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458.32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100" b="0" i="0" u="none" strike="noStrike">
                          <a:solidFill>
                            <a:srgbClr val="000000"/>
                          </a:solidFill>
                          <a:effectLst/>
                          <a:latin typeface="Calibri" panose="020F0502020204030204" pitchFamily="34" charset="0"/>
                        </a:rPr>
                        <a:t>470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l-GR" sz="1100" b="1" i="0" u="none" strike="noStrike">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ctr" fontAlgn="b"/>
                      <a:r>
                        <a:rPr lang="en-US" sz="1100" b="1" i="0" u="none" strike="noStrike">
                          <a:solidFill>
                            <a:srgbClr val="000000"/>
                          </a:solidFill>
                          <a:effectLst/>
                          <a:latin typeface="Calibri" panose="020F0502020204030204" pitchFamily="34" charset="0"/>
                        </a:rPr>
                        <a:t>R2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99.92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l-GR" sz="1100" b="1" i="0" u="none" strike="noStrike">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00025">
                <a:tc>
                  <a:txBody>
                    <a:bodyPr/>
                    <a:lstStyle/>
                    <a:p>
                      <a:pPr algn="ctr" fontAlgn="b"/>
                      <a:r>
                        <a:rPr lang="en-US" sz="1100" b="1" i="0" u="none" strike="noStrike">
                          <a:solidFill>
                            <a:srgbClr val="000000"/>
                          </a:solidFill>
                          <a:effectLst/>
                          <a:latin typeface="Calibri" panose="020F0502020204030204" pitchFamily="34" charset="0"/>
                        </a:rPr>
                        <a:t>R3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330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324.7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100" b="0" i="0" u="none" strike="noStrike">
                          <a:solidFill>
                            <a:srgbClr val="000000"/>
                          </a:solidFill>
                          <a:effectLst/>
                          <a:latin typeface="Calibri" panose="020F0502020204030204" pitchFamily="34" charset="0"/>
                        </a:rPr>
                        <a:t>330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l-GR" sz="1100" b="1" i="0" u="none" strike="noStrike" dirty="0">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6" name="Content Placeholder 2"/>
          <p:cNvSpPr txBox="1">
            <a:spLocks/>
          </p:cNvSpPr>
          <p:nvPr/>
        </p:nvSpPr>
        <p:spPr>
          <a:xfrm>
            <a:off x="279981" y="1524000"/>
            <a:ext cx="786819"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none" strike="noStrike" kern="1200" cap="none" spc="0" normalizeH="0" baseline="0" noProof="0" dirty="0" smtClean="0">
                <a:ln>
                  <a:noFill/>
                </a:ln>
                <a:solidFill>
                  <a:schemeClr val="bg1"/>
                </a:solidFill>
                <a:effectLst/>
                <a:uLnTx/>
                <a:uFillTx/>
                <a:latin typeface="+mn-lt"/>
                <a:ea typeface="+mn-ea"/>
                <a:cs typeface="+mn-cs"/>
              </a:rPr>
              <a:t>Data:</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Content Placeholder 2"/>
          <p:cNvSpPr>
            <a:spLocks noGrp="1"/>
          </p:cNvSpPr>
          <p:nvPr>
            <p:ph sz="quarter" idx="1"/>
          </p:nvPr>
        </p:nvSpPr>
        <p:spPr>
          <a:xfrm>
            <a:off x="304800" y="4419600"/>
            <a:ext cx="8503920" cy="682752"/>
          </a:xfrm>
          <a:solidFill>
            <a:schemeClr val="accent3"/>
          </a:solidFill>
          <a:ln w="22225">
            <a:solidFill>
              <a:schemeClr val="accent1"/>
            </a:solidFill>
          </a:ln>
        </p:spPr>
        <p:txBody>
          <a:bodyPr>
            <a:normAutofit fontScale="85000" lnSpcReduction="20000"/>
          </a:bodyPr>
          <a:lstStyle/>
          <a:p>
            <a:pPr>
              <a:buNone/>
            </a:pPr>
            <a:r>
              <a:rPr lang="en-US" u="sng" dirty="0" smtClean="0">
                <a:solidFill>
                  <a:schemeClr val="bg1"/>
                </a:solidFill>
              </a:rPr>
              <a:t>Observations: </a:t>
            </a:r>
            <a:r>
              <a:rPr lang="en-US" dirty="0" smtClean="0">
                <a:solidFill>
                  <a:schemeClr val="bg1"/>
                </a:solidFill>
              </a:rPr>
              <a:t> The circuit was able to be built and tested with ease once it had been properly grounded.</a:t>
            </a:r>
            <a:endParaRPr lang="en-US" dirty="0">
              <a:solidFill>
                <a:schemeClr val="bg1"/>
              </a:solidFill>
            </a:endParaRPr>
          </a:p>
        </p:txBody>
      </p:sp>
      <p:sp>
        <p:nvSpPr>
          <p:cNvPr id="8" name="Content Placeholder 2"/>
          <p:cNvSpPr txBox="1">
            <a:spLocks/>
          </p:cNvSpPr>
          <p:nvPr/>
        </p:nvSpPr>
        <p:spPr>
          <a:xfrm>
            <a:off x="304800" y="5257800"/>
            <a:ext cx="8503920" cy="987552"/>
          </a:xfrm>
          <a:prstGeom prst="rect">
            <a:avLst/>
          </a:prstGeom>
          <a:solidFill>
            <a:schemeClr val="accent3"/>
          </a:solidFill>
          <a:ln w="22225">
            <a:solidFill>
              <a:schemeClr val="accent1"/>
            </a:solidFill>
          </a:ln>
        </p:spPr>
        <p:txBody>
          <a:bodyPr vert="horz">
            <a:normAutofit fontScale="70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Font typeface="Wingdings 2"/>
              <a:buNone/>
            </a:pPr>
            <a:r>
              <a:rPr lang="en-US" u="sng" dirty="0" smtClean="0">
                <a:solidFill>
                  <a:schemeClr val="bg1"/>
                </a:solidFill>
              </a:rPr>
              <a:t>Conclusion: </a:t>
            </a:r>
            <a:r>
              <a:rPr lang="en-US" dirty="0" smtClean="0">
                <a:solidFill>
                  <a:schemeClr val="bg1"/>
                </a:solidFill>
              </a:rPr>
              <a:t>If a series circuit’s voltage and total current is known the total resistance can be found by using Ohm’s Law. And because resistors add in series the desired 3 resistors were easily found with simple arithmetic. </a:t>
            </a:r>
            <a:r>
              <a:rPr lang="en-US" u="sng" dirty="0" smtClean="0">
                <a:solidFill>
                  <a:schemeClr val="bg1"/>
                </a:solidFill>
              </a:rPr>
              <a:t> </a:t>
            </a:r>
            <a:r>
              <a:rPr lang="en-US" dirty="0" smtClean="0">
                <a:solidFill>
                  <a:schemeClr val="bg1"/>
                </a:solidFill>
              </a:rPr>
              <a:t> </a:t>
            </a:r>
            <a:endParaRPr lang="en-US" dirty="0">
              <a:solidFill>
                <a:schemeClr val="bg1"/>
              </a:solidFill>
            </a:endParaRPr>
          </a:p>
        </p:txBody>
      </p:sp>
      <p:sp>
        <p:nvSpPr>
          <p:cNvPr id="10" name="Footer Placeholder 9"/>
          <p:cNvSpPr>
            <a:spLocks noGrp="1"/>
          </p:cNvSpPr>
          <p:nvPr>
            <p:ph type="ftr" sz="quarter" idx="11"/>
          </p:nvPr>
        </p:nvSpPr>
        <p:spPr/>
        <p:txBody>
          <a:bodyPr/>
          <a:lstStyle/>
          <a:p>
            <a:r>
              <a:rPr lang="en-US" smtClean="0"/>
              <a:t>EECT 111-50C</a:t>
            </a:r>
            <a:endParaRPr lang="en-US"/>
          </a:p>
        </p:txBody>
      </p:sp>
      <p:sp>
        <p:nvSpPr>
          <p:cNvPr id="4" name="Slide Number Placeholder 3"/>
          <p:cNvSpPr>
            <a:spLocks noGrp="1"/>
          </p:cNvSpPr>
          <p:nvPr>
            <p:ph type="sldNum" sz="quarter" idx="12"/>
          </p:nvPr>
        </p:nvSpPr>
        <p:spPr/>
        <p:txBody>
          <a:bodyPr/>
          <a:lstStyle/>
          <a:p>
            <a:fld id="{239E6DC2-B5B4-4FC3-A903-B0DA82444DF7}" type="slidenum">
              <a:rPr lang="en-US" smtClean="0"/>
              <a:pPr/>
              <a:t>21</a:t>
            </a:fld>
            <a:endParaRPr lang="en-US"/>
          </a:p>
        </p:txBody>
      </p:sp>
      <p:sp>
        <p:nvSpPr>
          <p:cNvPr id="9" name="Content Placeholder 2"/>
          <p:cNvSpPr txBox="1">
            <a:spLocks/>
          </p:cNvSpPr>
          <p:nvPr/>
        </p:nvSpPr>
        <p:spPr>
          <a:xfrm>
            <a:off x="304800" y="3124200"/>
            <a:ext cx="1905000" cy="533400"/>
          </a:xfrm>
          <a:prstGeom prst="rect">
            <a:avLst/>
          </a:prstGeom>
          <a:solidFill>
            <a:schemeClr val="accent3"/>
          </a:solidFill>
          <a:ln w="22225">
            <a:solidFill>
              <a:schemeClr val="accent1"/>
            </a:solidFill>
          </a:ln>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Equations:</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pic>
        <p:nvPicPr>
          <p:cNvPr id="11"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81200" y="3962400"/>
            <a:ext cx="914400" cy="381000"/>
          </a:xfrm>
          <a:prstGeom prst="rect">
            <a:avLst/>
          </a:prstGeom>
          <a:noFill/>
        </p:spPr>
      </p:pic>
      <p:sp>
        <p:nvSpPr>
          <p:cNvPr id="12" name="TextBox 11"/>
          <p:cNvSpPr txBox="1"/>
          <p:nvPr/>
        </p:nvSpPr>
        <p:spPr>
          <a:xfrm>
            <a:off x="1905000" y="3730823"/>
            <a:ext cx="1752600" cy="307777"/>
          </a:xfrm>
          <a:prstGeom prst="rect">
            <a:avLst/>
          </a:prstGeom>
          <a:noFill/>
        </p:spPr>
        <p:txBody>
          <a:bodyPr wrap="square" rtlCol="0">
            <a:spAutoFit/>
          </a:bodyPr>
          <a:lstStyle/>
          <a:p>
            <a:r>
              <a:rPr lang="en-US" sz="1400" u="sng" dirty="0" smtClean="0"/>
              <a:t>Ohm’s Law</a:t>
            </a:r>
            <a:endParaRPr lang="en-US" sz="1400" u="sng" dirty="0"/>
          </a:p>
        </p:txBody>
      </p:sp>
      <p:pic>
        <p:nvPicPr>
          <p:cNvPr id="13"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495800" y="3962400"/>
            <a:ext cx="2474423" cy="304800"/>
          </a:xfrm>
          <a:prstGeom prst="rect">
            <a:avLst/>
          </a:prstGeom>
          <a:noFill/>
        </p:spPr>
      </p:pic>
      <p:sp>
        <p:nvSpPr>
          <p:cNvPr id="14" name="TextBox 13"/>
          <p:cNvSpPr txBox="1"/>
          <p:nvPr/>
        </p:nvSpPr>
        <p:spPr>
          <a:xfrm>
            <a:off x="4648200" y="3657600"/>
            <a:ext cx="2057400" cy="307777"/>
          </a:xfrm>
          <a:prstGeom prst="rect">
            <a:avLst/>
          </a:prstGeom>
          <a:noFill/>
        </p:spPr>
        <p:txBody>
          <a:bodyPr wrap="square" rtlCol="0">
            <a:spAutoFit/>
          </a:bodyPr>
          <a:lstStyle/>
          <a:p>
            <a:r>
              <a:rPr lang="en-US" sz="1400" u="sng" dirty="0" smtClean="0"/>
              <a:t>Series Resistance</a:t>
            </a:r>
            <a:endParaRPr lang="en-US" sz="1400" u="sng" dirty="0"/>
          </a:p>
        </p:txBody>
      </p:sp>
    </p:spTree>
    <p:extLst>
      <p:ext uri="{BB962C8B-B14F-4D97-AF65-F5344CB8AC3E}">
        <p14:creationId xmlns:p14="http://schemas.microsoft.com/office/powerpoint/2010/main" val="2355409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EECT 111-50C</a:t>
            </a:r>
            <a:endParaRPr lang="en-US"/>
          </a:p>
        </p:txBody>
      </p:sp>
      <p:sp>
        <p:nvSpPr>
          <p:cNvPr id="7" name="Title 1"/>
          <p:cNvSpPr>
            <a:spLocks noGrp="1"/>
          </p:cNvSpPr>
          <p:nvPr>
            <p:ph type="title"/>
          </p:nvPr>
        </p:nvSpPr>
        <p:spPr>
          <a:xfrm>
            <a:off x="381000" y="612648"/>
            <a:ext cx="8534400" cy="2587752"/>
          </a:xfrm>
        </p:spPr>
        <p:txBody>
          <a:bodyPr>
            <a:normAutofit/>
          </a:bodyPr>
          <a:lstStyle/>
          <a:p>
            <a:r>
              <a:rPr lang="en-US" sz="5400" dirty="0" smtClean="0">
                <a:solidFill>
                  <a:schemeClr val="accent3"/>
                </a:solidFill>
              </a:rPr>
              <a:t>Lab 5 </a:t>
            </a:r>
            <a:br>
              <a:rPr lang="en-US" sz="5400" dirty="0" smtClean="0">
                <a:solidFill>
                  <a:schemeClr val="accent3"/>
                </a:solidFill>
              </a:rPr>
            </a:br>
            <a:r>
              <a:rPr lang="en-US" sz="4400" dirty="0" smtClean="0">
                <a:solidFill>
                  <a:schemeClr val="accent3"/>
                </a:solidFill>
              </a:rPr>
              <a:t>(Black Box Design-Parallel)</a:t>
            </a:r>
            <a:endParaRPr lang="en-US" sz="4400" dirty="0">
              <a:solidFill>
                <a:schemeClr val="accent3"/>
              </a:solidFill>
            </a:endParaRPr>
          </a:p>
        </p:txBody>
      </p:sp>
      <p:sp>
        <p:nvSpPr>
          <p:cNvPr id="9" name="Content Placeholder 2"/>
          <p:cNvSpPr txBox="1">
            <a:spLocks/>
          </p:cNvSpPr>
          <p:nvPr/>
        </p:nvSpPr>
        <p:spPr>
          <a:xfrm>
            <a:off x="3713988" y="3230345"/>
            <a:ext cx="1924812" cy="1447800"/>
          </a:xfrm>
          <a:prstGeom prst="rect">
            <a:avLst/>
          </a:prstGeom>
          <a:ln w="22225">
            <a:noFill/>
          </a:ln>
        </p:spPr>
        <p:txBody>
          <a:bodyPr vert="horz">
            <a:normAutofit/>
          </a:bodyPr>
          <a:lstStyle/>
          <a:p>
            <a:pPr marL="274320" indent="-274320" algn="ctr">
              <a:spcBef>
                <a:spcPct val="20000"/>
              </a:spcBef>
              <a:buClr>
                <a:srgbClr val="D16349"/>
              </a:buClr>
              <a:buSzPct val="85000"/>
              <a:buFont typeface="Wingdings 2"/>
              <a:buNone/>
              <a:defRPr/>
            </a:pPr>
            <a:r>
              <a:rPr lang="en-US" dirty="0" smtClean="0">
                <a:solidFill>
                  <a:schemeClr val="accent3"/>
                </a:solidFill>
              </a:rPr>
              <a:t>(2/19/15)</a:t>
            </a:r>
          </a:p>
          <a:p>
            <a:pPr marL="274320" indent="-274320" algn="ctr">
              <a:spcBef>
                <a:spcPct val="20000"/>
              </a:spcBef>
              <a:buClr>
                <a:srgbClr val="D16349"/>
              </a:buClr>
              <a:buSzPct val="85000"/>
              <a:buFont typeface="Wingdings 2"/>
              <a:buNone/>
              <a:defRPr/>
            </a:pPr>
            <a:r>
              <a:rPr lang="en-US" u="sng" dirty="0" smtClean="0">
                <a:solidFill>
                  <a:schemeClr val="accent3"/>
                </a:solidFill>
              </a:rPr>
              <a:t>Lab Partners </a:t>
            </a:r>
          </a:p>
          <a:p>
            <a:pPr marL="274320" indent="-274320" algn="ctr">
              <a:spcBef>
                <a:spcPct val="20000"/>
              </a:spcBef>
              <a:buClr>
                <a:srgbClr val="D16349"/>
              </a:buClr>
              <a:buSzPct val="85000"/>
              <a:buFont typeface="Wingdings 2"/>
              <a:buNone/>
              <a:defRPr/>
            </a:pPr>
            <a:r>
              <a:rPr lang="en-US" dirty="0" smtClean="0">
                <a:solidFill>
                  <a:schemeClr val="accent3"/>
                </a:solidFill>
              </a:rPr>
              <a:t>Josiah Abel</a:t>
            </a:r>
          </a:p>
          <a:p>
            <a:pPr marL="274320" indent="-274320" algn="ctr">
              <a:spcBef>
                <a:spcPct val="20000"/>
              </a:spcBef>
              <a:buClr>
                <a:srgbClr val="D16349"/>
              </a:buClr>
              <a:buSzPct val="85000"/>
              <a:buFont typeface="Wingdings 2"/>
              <a:buNone/>
              <a:defRPr/>
            </a:pPr>
            <a:r>
              <a:rPr lang="en-US" dirty="0" smtClean="0">
                <a:solidFill>
                  <a:schemeClr val="accent3"/>
                </a:solidFill>
              </a:rPr>
              <a:t>Cody Fletcher</a:t>
            </a:r>
          </a:p>
        </p:txBody>
      </p:sp>
      <p:sp>
        <p:nvSpPr>
          <p:cNvPr id="2" name="Slide Number Placeholder 1"/>
          <p:cNvSpPr>
            <a:spLocks noGrp="1"/>
          </p:cNvSpPr>
          <p:nvPr>
            <p:ph type="sldNum" sz="quarter" idx="12"/>
          </p:nvPr>
        </p:nvSpPr>
        <p:spPr/>
        <p:txBody>
          <a:bodyPr/>
          <a:lstStyle/>
          <a:p>
            <a:fld id="{239E6DC2-B5B4-4FC3-A903-B0DA82444DF7}" type="slidenum">
              <a:rPr lang="en-US" smtClean="0"/>
              <a:pPr/>
              <a:t>22</a:t>
            </a:fld>
            <a:endParaRPr lang="en-US"/>
          </a:p>
        </p:txBody>
      </p:sp>
      <p:pic>
        <p:nvPicPr>
          <p:cNvPr id="51202" name="Picture 2" descr="http://ts1.mm.bing.net/th?id=JN.%2fyXyCLl9c7j%2fVfUdSG%2fc2Q&amp;pid=15.1&amp;H=98&amp;W=160"/>
          <p:cNvPicPr>
            <a:picLocks noChangeAspect="1" noChangeArrowheads="1"/>
          </p:cNvPicPr>
          <p:nvPr/>
        </p:nvPicPr>
        <p:blipFill>
          <a:blip r:embed="rId2" cstate="print"/>
          <a:srcRect/>
          <a:stretch>
            <a:fillRect/>
          </a:stretch>
        </p:blipFill>
        <p:spPr bwMode="auto">
          <a:xfrm>
            <a:off x="533400" y="4495800"/>
            <a:ext cx="3009900" cy="1524001"/>
          </a:xfrm>
          <a:prstGeom prst="rect">
            <a:avLst/>
          </a:prstGeom>
          <a:noFill/>
        </p:spPr>
      </p:pic>
    </p:spTree>
    <p:extLst>
      <p:ext uri="{BB962C8B-B14F-4D97-AF65-F5344CB8AC3E}">
        <p14:creationId xmlns:p14="http://schemas.microsoft.com/office/powerpoint/2010/main" val="2170668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5 </a:t>
            </a:r>
            <a:br>
              <a:rPr lang="en-US" dirty="0" smtClean="0"/>
            </a:br>
            <a:endParaRPr lang="en-US" dirty="0"/>
          </a:p>
        </p:txBody>
      </p:sp>
      <p:sp>
        <p:nvSpPr>
          <p:cNvPr id="9" name="Content Placeholder 2"/>
          <p:cNvSpPr>
            <a:spLocks noGrp="1"/>
          </p:cNvSpPr>
          <p:nvPr>
            <p:ph sz="quarter" idx="1"/>
          </p:nvPr>
        </p:nvSpPr>
        <p:spPr>
          <a:xfrm>
            <a:off x="301752" y="1600200"/>
            <a:ext cx="8503920" cy="518684"/>
          </a:xfrm>
          <a:solidFill>
            <a:schemeClr val="accent3"/>
          </a:solidFill>
          <a:ln w="22225">
            <a:solidFill>
              <a:schemeClr val="accent1"/>
            </a:solidFill>
          </a:ln>
        </p:spPr>
        <p:txBody>
          <a:bodyPr>
            <a:normAutofit/>
          </a:bodyPr>
          <a:lstStyle/>
          <a:p>
            <a:pPr>
              <a:buNone/>
            </a:pPr>
            <a:r>
              <a:rPr lang="en-US" u="sng" dirty="0" smtClean="0">
                <a:solidFill>
                  <a:schemeClr val="bg1"/>
                </a:solidFill>
              </a:rPr>
              <a:t>Objective: </a:t>
            </a:r>
            <a:r>
              <a:rPr lang="en-US" dirty="0" smtClean="0">
                <a:solidFill>
                  <a:schemeClr val="bg1"/>
                </a:solidFill>
              </a:rPr>
              <a:t>To learn about parallel circuits.</a:t>
            </a:r>
            <a:endParaRPr lang="en-US" dirty="0">
              <a:solidFill>
                <a:schemeClr val="bg1"/>
              </a:solidFill>
            </a:endParaRPr>
          </a:p>
        </p:txBody>
      </p:sp>
      <p:sp>
        <p:nvSpPr>
          <p:cNvPr id="10" name="Content Placeholder 2"/>
          <p:cNvSpPr txBox="1">
            <a:spLocks/>
          </p:cNvSpPr>
          <p:nvPr/>
        </p:nvSpPr>
        <p:spPr>
          <a:xfrm>
            <a:off x="301752" y="2354982"/>
            <a:ext cx="8503920" cy="2054570"/>
          </a:xfrm>
          <a:prstGeom prst="rect">
            <a:avLst/>
          </a:prstGeom>
          <a:solidFill>
            <a:schemeClr val="accent3"/>
          </a:solidFill>
          <a:ln w="22225">
            <a:solidFill>
              <a:schemeClr val="accent1"/>
            </a:solidFill>
          </a:ln>
        </p:spPr>
        <p:txBody>
          <a:bodyPr vert="horz">
            <a:normAutofit fontScale="70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Procedure: </a:t>
            </a:r>
            <a:r>
              <a:rPr kumimoji="0" lang="en-US" sz="2700" b="0" i="0" strike="noStrike" kern="1200" cap="none" spc="0" normalizeH="0" baseline="0" noProof="0" dirty="0" smtClean="0">
                <a:ln>
                  <a:noFill/>
                </a:ln>
                <a:solidFill>
                  <a:schemeClr val="bg1"/>
                </a:solidFill>
                <a:effectLst/>
                <a:uLnTx/>
                <a:uFillTx/>
                <a:latin typeface="+mn-lt"/>
                <a:ea typeface="+mn-ea"/>
                <a:cs typeface="+mn-cs"/>
              </a:rPr>
              <a:t>A</a:t>
            </a:r>
            <a:r>
              <a:rPr kumimoji="0" lang="en-US" sz="2700" b="0" i="0" strike="noStrike" kern="1200" cap="none" spc="0" normalizeH="0" noProof="0" dirty="0" smtClean="0">
                <a:ln>
                  <a:noFill/>
                </a:ln>
                <a:solidFill>
                  <a:schemeClr val="bg1"/>
                </a:solidFill>
                <a:effectLst/>
                <a:uLnTx/>
                <a:uFillTx/>
                <a:latin typeface="+mn-lt"/>
                <a:ea typeface="+mn-ea"/>
                <a:cs typeface="+mn-cs"/>
              </a:rPr>
              <a:t> circuit was to be constructed that contained 2 resistors in parallel with a 9V source and a total current of 4.642mA. </a:t>
            </a:r>
            <a:r>
              <a:rPr lang="en-US" sz="2700" dirty="0" smtClean="0">
                <a:solidFill>
                  <a:schemeClr val="bg1"/>
                </a:solidFill>
              </a:rPr>
              <a:t>Ohm’s Law was used to find the total resistance and 2 resistors were chosen that would equal the total resistance when put in parallel with each other. The resistances of the 2 resistors were measured separately and in parallel to make sure the calculations were correct. A 9V source was applied and then the total current was measured using a </a:t>
            </a:r>
            <a:r>
              <a:rPr lang="en-US" sz="2700" dirty="0" err="1" smtClean="0">
                <a:solidFill>
                  <a:schemeClr val="bg1"/>
                </a:solidFill>
              </a:rPr>
              <a:t>multimeter</a:t>
            </a:r>
            <a:r>
              <a:rPr lang="en-US" sz="2700" dirty="0" smtClean="0">
                <a:solidFill>
                  <a:schemeClr val="bg1"/>
                </a:solidFill>
              </a:rPr>
              <a:t>.</a:t>
            </a:r>
            <a:r>
              <a:rPr lang="en-US" sz="2700" dirty="0">
                <a:solidFill>
                  <a:schemeClr val="bg1"/>
                </a:solidFill>
              </a:rPr>
              <a:t> </a:t>
            </a:r>
            <a:r>
              <a:rPr kumimoji="0" lang="en-US" sz="2700" b="0" i="0" strike="noStrike" kern="1200" cap="none" spc="0" normalizeH="0" noProof="0" dirty="0" smtClean="0">
                <a:ln>
                  <a:noFill/>
                </a:ln>
                <a:solidFill>
                  <a:schemeClr val="bg1"/>
                </a:solidFill>
                <a:uLnTx/>
                <a:uFillTx/>
              </a:rPr>
              <a:t>The</a:t>
            </a:r>
            <a:r>
              <a:rPr kumimoji="0" lang="en-US" sz="2700" b="0" i="0" strike="noStrike" kern="1200" cap="none" spc="0" normalizeH="0" noProof="0" dirty="0" smtClean="0">
                <a:ln>
                  <a:noFill/>
                </a:ln>
                <a:solidFill>
                  <a:schemeClr val="bg1"/>
                </a:solidFill>
                <a:uLnTx/>
                <a:uFillTx/>
                <a:latin typeface="+mn-lt"/>
                <a:ea typeface="+mn-ea"/>
                <a:cs typeface="+mn-cs"/>
              </a:rPr>
              <a:t> same steps were done with a 3 resistor parallel circuit.</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12" name="Content Placeholder 2"/>
          <p:cNvSpPr txBox="1">
            <a:spLocks/>
          </p:cNvSpPr>
          <p:nvPr/>
        </p:nvSpPr>
        <p:spPr>
          <a:xfrm>
            <a:off x="301752" y="4648200"/>
            <a:ext cx="8503920" cy="1524000"/>
          </a:xfrm>
          <a:prstGeom prst="rect">
            <a:avLst/>
          </a:prstGeom>
          <a:solidFill>
            <a:schemeClr val="accent3"/>
          </a:solidFill>
          <a:ln w="22225">
            <a:solidFill>
              <a:schemeClr val="accent1"/>
            </a:solidFill>
          </a:ln>
        </p:spPr>
        <p:txBody>
          <a:bodyPr vert="horz">
            <a:normAutofit fontScale="47500" lnSpcReduction="20000"/>
          </a:bodyPr>
          <a:lstStyle/>
          <a:p>
            <a:pPr marL="274320" indent="-274320">
              <a:spcBef>
                <a:spcPct val="20000"/>
              </a:spcBef>
              <a:buClr>
                <a:srgbClr val="D16349"/>
              </a:buClr>
              <a:buSzPct val="85000"/>
              <a:buFont typeface="Wingdings 2"/>
              <a:buNone/>
              <a:defRPr/>
            </a:pPr>
            <a:r>
              <a:rPr lang="en-US" sz="2700" u="sng" dirty="0" smtClean="0">
                <a:solidFill>
                  <a:schemeClr val="bg1"/>
                </a:solidFill>
              </a:rPr>
              <a:t>Equipment:</a:t>
            </a:r>
          </a:p>
          <a:p>
            <a:pPr marL="274320" indent="-274320">
              <a:spcBef>
                <a:spcPct val="20000"/>
              </a:spcBef>
              <a:buClr>
                <a:srgbClr val="D16349"/>
              </a:buClr>
              <a:buSzPct val="85000"/>
              <a:buFont typeface="Arial" pitchFamily="34" charset="0"/>
              <a:buChar char="•"/>
              <a:defRPr/>
            </a:pPr>
            <a:r>
              <a:rPr lang="en-US" sz="2700" dirty="0" smtClean="0">
                <a:solidFill>
                  <a:schemeClr val="bg1"/>
                </a:solidFill>
              </a:rPr>
              <a:t>Bench 6</a:t>
            </a:r>
          </a:p>
          <a:p>
            <a:pPr marL="274320" indent="-274320">
              <a:spcBef>
                <a:spcPct val="20000"/>
              </a:spcBef>
              <a:buClr>
                <a:srgbClr val="D16349"/>
              </a:buClr>
              <a:buSzPct val="85000"/>
              <a:buFont typeface="Arial" pitchFamily="34" charset="0"/>
              <a:buChar char="•"/>
              <a:defRPr/>
            </a:pPr>
            <a:r>
              <a:rPr lang="en-US" sz="2700" dirty="0">
                <a:solidFill>
                  <a:schemeClr val="bg1"/>
                </a:solidFill>
              </a:rPr>
              <a:t>5</a:t>
            </a:r>
            <a:r>
              <a:rPr lang="en-US" sz="2700" dirty="0" smtClean="0">
                <a:solidFill>
                  <a:schemeClr val="bg1"/>
                </a:solidFill>
              </a:rPr>
              <a:t> Standard resistors</a:t>
            </a:r>
          </a:p>
          <a:p>
            <a:pPr marL="274320" indent="-274320">
              <a:spcBef>
                <a:spcPct val="20000"/>
              </a:spcBef>
              <a:buClr>
                <a:srgbClr val="D16349"/>
              </a:buClr>
              <a:buSzPct val="85000"/>
              <a:buFont typeface="Arial" pitchFamily="34" charset="0"/>
              <a:buChar char="•"/>
              <a:defRPr/>
            </a:pPr>
            <a:r>
              <a:rPr lang="en-US" sz="2700" dirty="0" smtClean="0">
                <a:solidFill>
                  <a:schemeClr val="bg1"/>
                </a:solidFill>
              </a:rPr>
              <a:t>Elvis II</a:t>
            </a:r>
          </a:p>
          <a:p>
            <a:pPr marL="731520" lvl="1" indent="-274320">
              <a:spcBef>
                <a:spcPct val="20000"/>
              </a:spcBef>
              <a:buClr>
                <a:srgbClr val="D16349"/>
              </a:buClr>
              <a:buSzPct val="85000"/>
              <a:buFont typeface="Arial" pitchFamily="34" charset="0"/>
              <a:buChar char="•"/>
            </a:pPr>
            <a:r>
              <a:rPr lang="en-US" sz="2700" dirty="0" smtClean="0">
                <a:solidFill>
                  <a:schemeClr val="bg1"/>
                </a:solidFill>
              </a:rPr>
              <a:t>Make: National Instruments Model NI Elvis II+ SN: 1677D1E</a:t>
            </a:r>
          </a:p>
          <a:p>
            <a:pPr marL="274320" indent="-274320">
              <a:spcBef>
                <a:spcPct val="20000"/>
              </a:spcBef>
              <a:buClr>
                <a:srgbClr val="D16349"/>
              </a:buClr>
              <a:buSzPct val="85000"/>
              <a:buFont typeface="Arial" pitchFamily="34" charset="0"/>
              <a:buChar char="•"/>
              <a:defRPr/>
            </a:pPr>
            <a:r>
              <a:rPr lang="en-US" sz="2700" dirty="0" smtClean="0">
                <a:solidFill>
                  <a:schemeClr val="bg1"/>
                </a:solidFill>
              </a:rPr>
              <a:t>Digital </a:t>
            </a:r>
            <a:r>
              <a:rPr lang="en-US" sz="2700" dirty="0" err="1" smtClean="0">
                <a:solidFill>
                  <a:schemeClr val="bg1"/>
                </a:solidFill>
              </a:rPr>
              <a:t>Multimeter</a:t>
            </a:r>
            <a:endParaRPr lang="en-US" sz="2700" dirty="0" smtClean="0">
              <a:solidFill>
                <a:schemeClr val="bg1"/>
              </a:solidFill>
            </a:endParaRPr>
          </a:p>
          <a:p>
            <a:pPr marL="731520" lvl="1" indent="-274320">
              <a:spcBef>
                <a:spcPct val="20000"/>
              </a:spcBef>
              <a:buClr>
                <a:srgbClr val="D16349"/>
              </a:buClr>
              <a:buSzPct val="85000"/>
              <a:buFont typeface="Arial" pitchFamily="34" charset="0"/>
              <a:buChar char="•"/>
            </a:pPr>
            <a:r>
              <a:rPr lang="en-US" sz="2700" dirty="0" smtClean="0">
                <a:solidFill>
                  <a:schemeClr val="bg1"/>
                </a:solidFill>
              </a:rPr>
              <a:t>Make: </a:t>
            </a:r>
            <a:r>
              <a:rPr lang="en-US" sz="2700" dirty="0" err="1" smtClean="0">
                <a:solidFill>
                  <a:schemeClr val="bg1"/>
                </a:solidFill>
              </a:rPr>
              <a:t>GwInstek</a:t>
            </a:r>
            <a:r>
              <a:rPr lang="en-US" sz="2700" dirty="0" smtClean="0">
                <a:solidFill>
                  <a:schemeClr val="bg1"/>
                </a:solidFill>
              </a:rPr>
              <a:t> Model: GDM-8245 SN: CL860332  </a:t>
            </a:r>
            <a:endParaRPr lang="en-US" sz="2700" dirty="0">
              <a:solidFill>
                <a:schemeClr val="bg1"/>
              </a:solidFill>
            </a:endParaRPr>
          </a:p>
          <a:p>
            <a:pPr marL="274320" indent="-274320">
              <a:spcBef>
                <a:spcPct val="20000"/>
              </a:spcBef>
              <a:buClr>
                <a:srgbClr val="D16349"/>
              </a:buClr>
              <a:buSzPct val="85000"/>
              <a:buFont typeface="Arial" pitchFamily="34" charset="0"/>
              <a:buChar char="•"/>
              <a:defRPr/>
            </a:pPr>
            <a:endParaRPr lang="en-US" sz="2700" dirty="0" smtClean="0">
              <a:solidFill>
                <a:schemeClr val="bg1"/>
              </a:solidFill>
            </a:endParaRPr>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23</a:t>
            </a:fld>
            <a:endParaRPr lang="en-US"/>
          </a:p>
        </p:txBody>
      </p:sp>
    </p:spTree>
    <p:extLst>
      <p:ext uri="{BB962C8B-B14F-4D97-AF65-F5344CB8AC3E}">
        <p14:creationId xmlns:p14="http://schemas.microsoft.com/office/powerpoint/2010/main" val="288167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5 </a:t>
            </a:r>
            <a:br>
              <a:rPr lang="en-US" dirty="0" smtClean="0"/>
            </a:br>
            <a:endParaRPr lang="en-US" dirty="0"/>
          </a:p>
        </p:txBody>
      </p:sp>
      <p:sp>
        <p:nvSpPr>
          <p:cNvPr id="13" name="Content Placeholder 2"/>
          <p:cNvSpPr txBox="1">
            <a:spLocks/>
          </p:cNvSpPr>
          <p:nvPr/>
        </p:nvSpPr>
        <p:spPr>
          <a:xfrm>
            <a:off x="279981" y="1524000"/>
            <a:ext cx="1244019"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lang="en-US" sz="2700" noProof="0" dirty="0" smtClean="0">
                <a:solidFill>
                  <a:schemeClr val="bg1"/>
                </a:solidFill>
              </a:rPr>
              <a:t>Lab set up:</a:t>
            </a:r>
            <a:endParaRPr kumimoji="0" lang="en-US" sz="2700" b="0" i="0" u="none" strike="noStrike" kern="1200" cap="none" spc="0" normalizeH="0" baseline="0" noProof="0" dirty="0">
              <a:ln>
                <a:noFill/>
              </a:ln>
              <a:solidFill>
                <a:schemeClr val="bg1"/>
              </a:solidFill>
              <a:effectLst/>
              <a:uLnTx/>
              <a:uFillTx/>
            </a:endParaRPr>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24</a:t>
            </a:fld>
            <a:endParaRPr lang="en-US"/>
          </a:p>
        </p:txBody>
      </p:sp>
      <p:pic>
        <p:nvPicPr>
          <p:cNvPr id="46081" name="Picture 1" descr="E:\Engineering\2015 Spring\Circuit Analysis\Pictures\Lab 5\DSCN2393.JPG"/>
          <p:cNvPicPr>
            <a:picLocks noChangeAspect="1" noChangeArrowheads="1"/>
          </p:cNvPicPr>
          <p:nvPr/>
        </p:nvPicPr>
        <p:blipFill>
          <a:blip r:embed="rId2" cstate="print"/>
          <a:srcRect l="40000" t="16667" r="39167" b="56666"/>
          <a:stretch>
            <a:fillRect/>
          </a:stretch>
        </p:blipFill>
        <p:spPr bwMode="auto">
          <a:xfrm>
            <a:off x="609600" y="2514600"/>
            <a:ext cx="3333750" cy="3200400"/>
          </a:xfrm>
          <a:prstGeom prst="rect">
            <a:avLst/>
          </a:prstGeom>
          <a:noFill/>
        </p:spPr>
      </p:pic>
      <p:pic>
        <p:nvPicPr>
          <p:cNvPr id="46082" name="Picture 2" descr="E:\Engineering\2015 Spring\Circuit Analysis\Pictures\Lab 5\3 resistors Parallel (2).JPG"/>
          <p:cNvPicPr>
            <a:picLocks noChangeAspect="1" noChangeArrowheads="1"/>
          </p:cNvPicPr>
          <p:nvPr/>
        </p:nvPicPr>
        <p:blipFill>
          <a:blip r:embed="rId3" cstate="print"/>
          <a:srcRect l="40000" t="24444" r="35833" b="31111"/>
          <a:stretch>
            <a:fillRect/>
          </a:stretch>
        </p:blipFill>
        <p:spPr bwMode="auto">
          <a:xfrm>
            <a:off x="5257800" y="2362200"/>
            <a:ext cx="2695575" cy="3718034"/>
          </a:xfrm>
          <a:prstGeom prst="rect">
            <a:avLst/>
          </a:prstGeom>
          <a:noFill/>
        </p:spPr>
      </p:pic>
      <p:sp>
        <p:nvSpPr>
          <p:cNvPr id="8" name="TextBox 7"/>
          <p:cNvSpPr txBox="1"/>
          <p:nvPr/>
        </p:nvSpPr>
        <p:spPr>
          <a:xfrm>
            <a:off x="609600" y="1981200"/>
            <a:ext cx="1752600" cy="369332"/>
          </a:xfrm>
          <a:prstGeom prst="rect">
            <a:avLst/>
          </a:prstGeom>
          <a:solidFill>
            <a:schemeClr val="accent1"/>
          </a:solidFill>
        </p:spPr>
        <p:txBody>
          <a:bodyPr wrap="square" rtlCol="0">
            <a:spAutoFit/>
          </a:bodyPr>
          <a:lstStyle/>
          <a:p>
            <a:r>
              <a:rPr lang="en-US" dirty="0" smtClean="0"/>
              <a:t>3.3k</a:t>
            </a:r>
            <a:r>
              <a:rPr lang="el-GR" dirty="0" smtClean="0"/>
              <a:t>Ω</a:t>
            </a:r>
            <a:r>
              <a:rPr lang="en-US" dirty="0" smtClean="0"/>
              <a:t> Resistor</a:t>
            </a:r>
            <a:endParaRPr lang="en-US" dirty="0"/>
          </a:p>
        </p:txBody>
      </p:sp>
      <p:cxnSp>
        <p:nvCxnSpPr>
          <p:cNvPr id="9" name="Straight Connector 8"/>
          <p:cNvCxnSpPr/>
          <p:nvPr/>
        </p:nvCxnSpPr>
        <p:spPr>
          <a:xfrm>
            <a:off x="2362200" y="2338392"/>
            <a:ext cx="228600" cy="109060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667000" y="1981200"/>
            <a:ext cx="1752600" cy="369332"/>
          </a:xfrm>
          <a:prstGeom prst="rect">
            <a:avLst/>
          </a:prstGeom>
          <a:solidFill>
            <a:schemeClr val="accent1"/>
          </a:solidFill>
        </p:spPr>
        <p:txBody>
          <a:bodyPr wrap="square" rtlCol="0">
            <a:spAutoFit/>
          </a:bodyPr>
          <a:lstStyle/>
          <a:p>
            <a:r>
              <a:rPr lang="en-US" dirty="0" smtClean="0"/>
              <a:t>4.7k</a:t>
            </a:r>
            <a:r>
              <a:rPr lang="el-GR" dirty="0" smtClean="0"/>
              <a:t>Ω</a:t>
            </a:r>
            <a:r>
              <a:rPr lang="en-US" dirty="0" smtClean="0"/>
              <a:t> Resistor</a:t>
            </a:r>
            <a:endParaRPr lang="en-US" dirty="0"/>
          </a:p>
        </p:txBody>
      </p:sp>
      <p:cxnSp>
        <p:nvCxnSpPr>
          <p:cNvPr id="12" name="Straight Connector 11"/>
          <p:cNvCxnSpPr/>
          <p:nvPr/>
        </p:nvCxnSpPr>
        <p:spPr>
          <a:xfrm>
            <a:off x="3200400" y="2362200"/>
            <a:ext cx="152400" cy="1066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00400" y="2362200"/>
            <a:ext cx="2743200" cy="1447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029200" y="1840468"/>
            <a:ext cx="1752600" cy="369332"/>
          </a:xfrm>
          <a:prstGeom prst="rect">
            <a:avLst/>
          </a:prstGeom>
          <a:solidFill>
            <a:schemeClr val="accent1"/>
          </a:solidFill>
        </p:spPr>
        <p:txBody>
          <a:bodyPr wrap="square" rtlCol="0">
            <a:spAutoFit/>
          </a:bodyPr>
          <a:lstStyle/>
          <a:p>
            <a:r>
              <a:rPr lang="en-US" dirty="0" smtClean="0"/>
              <a:t>5.6k</a:t>
            </a:r>
            <a:r>
              <a:rPr lang="el-GR" dirty="0" smtClean="0"/>
              <a:t>Ω</a:t>
            </a:r>
            <a:r>
              <a:rPr lang="en-US" dirty="0" smtClean="0"/>
              <a:t> Resistor</a:t>
            </a:r>
            <a:endParaRPr lang="en-US" dirty="0"/>
          </a:p>
        </p:txBody>
      </p:sp>
      <p:cxnSp>
        <p:nvCxnSpPr>
          <p:cNvPr id="18" name="Straight Connector 17"/>
          <p:cNvCxnSpPr/>
          <p:nvPr/>
        </p:nvCxnSpPr>
        <p:spPr>
          <a:xfrm>
            <a:off x="5562600" y="2209800"/>
            <a:ext cx="990600" cy="1371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934200" y="1905000"/>
            <a:ext cx="1752600" cy="369332"/>
          </a:xfrm>
          <a:prstGeom prst="rect">
            <a:avLst/>
          </a:prstGeom>
          <a:solidFill>
            <a:schemeClr val="accent1"/>
          </a:solidFill>
        </p:spPr>
        <p:txBody>
          <a:bodyPr wrap="square" rtlCol="0">
            <a:spAutoFit/>
          </a:bodyPr>
          <a:lstStyle/>
          <a:p>
            <a:r>
              <a:rPr lang="en-US" dirty="0" smtClean="0"/>
              <a:t>8.2k</a:t>
            </a:r>
            <a:r>
              <a:rPr lang="el-GR" dirty="0" smtClean="0"/>
              <a:t>Ω</a:t>
            </a:r>
            <a:r>
              <a:rPr lang="en-US" dirty="0" smtClean="0"/>
              <a:t> Resistor</a:t>
            </a:r>
            <a:endParaRPr lang="en-US" dirty="0"/>
          </a:p>
        </p:txBody>
      </p:sp>
      <p:cxnSp>
        <p:nvCxnSpPr>
          <p:cNvPr id="21" name="Straight Connector 20"/>
          <p:cNvCxnSpPr/>
          <p:nvPr/>
        </p:nvCxnSpPr>
        <p:spPr>
          <a:xfrm>
            <a:off x="7391400" y="2286000"/>
            <a:ext cx="76200" cy="1066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89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5 </a:t>
            </a:r>
            <a:br>
              <a:rPr lang="en-US" dirty="0" smtClean="0"/>
            </a:br>
            <a:endParaRPr lang="en-US" dirty="0"/>
          </a:p>
        </p:txBody>
      </p:sp>
      <p:sp>
        <p:nvSpPr>
          <p:cNvPr id="6" name="Content Placeholder 2"/>
          <p:cNvSpPr txBox="1">
            <a:spLocks/>
          </p:cNvSpPr>
          <p:nvPr/>
        </p:nvSpPr>
        <p:spPr>
          <a:xfrm>
            <a:off x="279981" y="1524000"/>
            <a:ext cx="1679448"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lang="en-US" sz="2700" dirty="0" smtClean="0">
                <a:solidFill>
                  <a:schemeClr val="bg1"/>
                </a:solidFill>
              </a:rPr>
              <a:t>Simulations:</a:t>
            </a:r>
            <a:endParaRPr kumimoji="0" lang="en-US" sz="2700" b="0" i="0" u="none" strike="noStrike" kern="1200" cap="none" spc="0" normalizeH="0" baseline="0" noProof="0" dirty="0">
              <a:ln>
                <a:noFill/>
              </a:ln>
              <a:solidFill>
                <a:schemeClr val="bg1"/>
              </a:solidFill>
              <a:effectLst/>
              <a:uLnTx/>
              <a:uFillTx/>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752" y="2409455"/>
            <a:ext cx="4876800" cy="253851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747" y="4763303"/>
            <a:ext cx="1649653" cy="15072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8952" y="4250497"/>
            <a:ext cx="4038600" cy="1990725"/>
          </a:xfrm>
          <a:prstGeom prst="rect">
            <a:avLst/>
          </a:prstGeom>
        </p:spPr>
      </p:pic>
      <p:sp>
        <p:nvSpPr>
          <p:cNvPr id="9" name="Content Placeholder 2"/>
          <p:cNvSpPr txBox="1">
            <a:spLocks/>
          </p:cNvSpPr>
          <p:nvPr/>
        </p:nvSpPr>
        <p:spPr>
          <a:xfrm>
            <a:off x="4037076" y="1905000"/>
            <a:ext cx="1679448" cy="316468"/>
          </a:xfrm>
          <a:prstGeom prst="rect">
            <a:avLst/>
          </a:prstGeom>
          <a:solidFill>
            <a:schemeClr val="accent3"/>
          </a:solidFill>
          <a:ln w="22225">
            <a:solidFill>
              <a:schemeClr val="accent1"/>
            </a:solidFill>
          </a:ln>
        </p:spPr>
        <p:txBody>
          <a:bodyPr vert="horz">
            <a:normAutofit fontScale="55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none" strike="noStrike" kern="1200" cap="none" spc="0" normalizeH="0" baseline="0" noProof="0" dirty="0" smtClean="0">
                <a:ln>
                  <a:noFill/>
                </a:ln>
                <a:solidFill>
                  <a:schemeClr val="bg1"/>
                </a:solidFill>
                <a:effectLst/>
                <a:uLnTx/>
                <a:uFillTx/>
                <a:latin typeface="+mn-lt"/>
                <a:ea typeface="+mn-ea"/>
                <a:cs typeface="+mn-cs"/>
              </a:rPr>
              <a:t>2</a:t>
            </a:r>
            <a:r>
              <a:rPr kumimoji="0" lang="en-US" sz="2700" b="0" i="0" u="none" strike="noStrike" kern="1200" cap="none" spc="0" normalizeH="0" noProof="0" dirty="0" smtClean="0">
                <a:ln>
                  <a:noFill/>
                </a:ln>
                <a:solidFill>
                  <a:schemeClr val="bg1"/>
                </a:solidFill>
                <a:effectLst/>
                <a:uLnTx/>
                <a:uFillTx/>
                <a:latin typeface="+mn-lt"/>
                <a:ea typeface="+mn-ea"/>
                <a:cs typeface="+mn-cs"/>
              </a:rPr>
              <a:t> Resistor Circuit</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cxnSp>
        <p:nvCxnSpPr>
          <p:cNvPr id="10" name="Straight Connector 9"/>
          <p:cNvCxnSpPr/>
          <p:nvPr/>
        </p:nvCxnSpPr>
        <p:spPr>
          <a:xfrm flipV="1">
            <a:off x="1905000" y="3048000"/>
            <a:ext cx="1828800" cy="5239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343400" y="5338372"/>
            <a:ext cx="914400" cy="7338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Footer Placeholder 12"/>
          <p:cNvSpPr>
            <a:spLocks noGrp="1"/>
          </p:cNvSpPr>
          <p:nvPr>
            <p:ph type="ftr" sz="quarter" idx="11"/>
          </p:nvPr>
        </p:nvSpPr>
        <p:spPr/>
        <p:txBody>
          <a:bodyPr/>
          <a:lstStyle/>
          <a:p>
            <a:r>
              <a:rPr lang="en-US" smtClean="0"/>
              <a:t>EECT 111-50C</a:t>
            </a:r>
            <a:endParaRPr lang="en-US"/>
          </a:p>
        </p:txBody>
      </p:sp>
      <p:sp>
        <p:nvSpPr>
          <p:cNvPr id="5" name="Slide Number Placeholder 4"/>
          <p:cNvSpPr>
            <a:spLocks noGrp="1"/>
          </p:cNvSpPr>
          <p:nvPr>
            <p:ph type="sldNum" sz="quarter" idx="12"/>
          </p:nvPr>
        </p:nvSpPr>
        <p:spPr/>
        <p:txBody>
          <a:bodyPr/>
          <a:lstStyle/>
          <a:p>
            <a:fld id="{239E6DC2-B5B4-4FC3-A903-B0DA82444DF7}" type="slidenum">
              <a:rPr lang="en-US" smtClean="0"/>
              <a:pPr/>
              <a:t>25</a:t>
            </a:fld>
            <a:endParaRPr lang="en-US"/>
          </a:p>
        </p:txBody>
      </p:sp>
      <p:sp>
        <p:nvSpPr>
          <p:cNvPr id="14" name="TextBox 13"/>
          <p:cNvSpPr txBox="1"/>
          <p:nvPr/>
        </p:nvSpPr>
        <p:spPr>
          <a:xfrm>
            <a:off x="7772400" y="4892894"/>
            <a:ext cx="381000" cy="261610"/>
          </a:xfrm>
          <a:prstGeom prst="rect">
            <a:avLst/>
          </a:prstGeom>
          <a:solidFill>
            <a:schemeClr val="bg1"/>
          </a:solidFill>
        </p:spPr>
        <p:txBody>
          <a:bodyPr wrap="square" rtlCol="0">
            <a:spAutoFit/>
          </a:bodyPr>
          <a:lstStyle/>
          <a:p>
            <a:r>
              <a:rPr lang="en-US" sz="1100" dirty="0" smtClean="0"/>
              <a:t>R1</a:t>
            </a:r>
            <a:endParaRPr lang="en-US" sz="1100" dirty="0"/>
          </a:p>
        </p:txBody>
      </p:sp>
      <p:sp>
        <p:nvSpPr>
          <p:cNvPr id="15" name="TextBox 14"/>
          <p:cNvSpPr txBox="1"/>
          <p:nvPr/>
        </p:nvSpPr>
        <p:spPr>
          <a:xfrm>
            <a:off x="6768052" y="4892894"/>
            <a:ext cx="381000" cy="261610"/>
          </a:xfrm>
          <a:prstGeom prst="rect">
            <a:avLst/>
          </a:prstGeom>
          <a:solidFill>
            <a:schemeClr val="bg1"/>
          </a:solidFill>
        </p:spPr>
        <p:txBody>
          <a:bodyPr wrap="square" rtlCol="0">
            <a:spAutoFit/>
          </a:bodyPr>
          <a:lstStyle/>
          <a:p>
            <a:r>
              <a:rPr lang="en-US" sz="1100" dirty="0" smtClean="0"/>
              <a:t>R2</a:t>
            </a:r>
            <a:endParaRPr lang="en-US" sz="1100" dirty="0"/>
          </a:p>
        </p:txBody>
      </p:sp>
    </p:spTree>
    <p:extLst>
      <p:ext uri="{BB962C8B-B14F-4D97-AF65-F5344CB8AC3E}">
        <p14:creationId xmlns:p14="http://schemas.microsoft.com/office/powerpoint/2010/main" val="3038582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981" y="2318743"/>
            <a:ext cx="5334000" cy="2747124"/>
          </a:xfrm>
          <a:prstGeom prst="rect">
            <a:avLst/>
          </a:prstGeom>
        </p:spPr>
      </p:pic>
      <p:sp>
        <p:nvSpPr>
          <p:cNvPr id="2" name="Title 1"/>
          <p:cNvSpPr>
            <a:spLocks noGrp="1"/>
          </p:cNvSpPr>
          <p:nvPr>
            <p:ph type="title"/>
          </p:nvPr>
        </p:nvSpPr>
        <p:spPr>
          <a:xfrm>
            <a:off x="301752" y="384048"/>
            <a:ext cx="8534400" cy="758952"/>
          </a:xfrm>
        </p:spPr>
        <p:txBody>
          <a:bodyPr>
            <a:normAutofit fontScale="90000"/>
          </a:bodyPr>
          <a:lstStyle/>
          <a:p>
            <a:r>
              <a:rPr lang="en-US" dirty="0" smtClean="0"/>
              <a:t>Lab 5 </a:t>
            </a:r>
            <a:br>
              <a:rPr lang="en-US" dirty="0" smtClean="0"/>
            </a:br>
            <a:endParaRPr lang="en-US" dirty="0"/>
          </a:p>
        </p:txBody>
      </p:sp>
      <p:sp>
        <p:nvSpPr>
          <p:cNvPr id="6" name="Content Placeholder 2"/>
          <p:cNvSpPr txBox="1">
            <a:spLocks/>
          </p:cNvSpPr>
          <p:nvPr/>
        </p:nvSpPr>
        <p:spPr>
          <a:xfrm>
            <a:off x="279981" y="1524000"/>
            <a:ext cx="1679448" cy="316468"/>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D16349"/>
              </a:buClr>
              <a:buSzPct val="85000"/>
              <a:buFont typeface="Wingdings 2"/>
              <a:buNone/>
              <a:defRPr/>
            </a:pPr>
            <a:r>
              <a:rPr lang="en-US" sz="2700" dirty="0" smtClean="0">
                <a:solidFill>
                  <a:schemeClr val="bg1"/>
                </a:solidFill>
              </a:rPr>
              <a:t>Simulations:</a:t>
            </a:r>
            <a:endParaRPr lang="en-US" sz="2700" dirty="0">
              <a:solidFill>
                <a:schemeClr val="bg1"/>
              </a:solidFill>
            </a:endParaRPr>
          </a:p>
        </p:txBody>
      </p:sp>
      <p:sp>
        <p:nvSpPr>
          <p:cNvPr id="9" name="Content Placeholder 2"/>
          <p:cNvSpPr txBox="1">
            <a:spLocks/>
          </p:cNvSpPr>
          <p:nvPr/>
        </p:nvSpPr>
        <p:spPr>
          <a:xfrm>
            <a:off x="4037076" y="1905000"/>
            <a:ext cx="1679448" cy="316468"/>
          </a:xfrm>
          <a:prstGeom prst="rect">
            <a:avLst/>
          </a:prstGeom>
          <a:solidFill>
            <a:schemeClr val="accent3"/>
          </a:solidFill>
          <a:ln w="22225">
            <a:solidFill>
              <a:schemeClr val="accent1"/>
            </a:solidFill>
          </a:ln>
        </p:spPr>
        <p:txBody>
          <a:bodyPr vert="horz">
            <a:normAutofit fontScale="55000" lnSpcReduction="20000"/>
          </a:bodyPr>
          <a:lstStyle/>
          <a:p>
            <a:pPr marL="274320" indent="-274320">
              <a:spcBef>
                <a:spcPct val="20000"/>
              </a:spcBef>
              <a:buClr>
                <a:srgbClr val="D16349"/>
              </a:buClr>
              <a:buSzPct val="85000"/>
              <a:buFont typeface="Wingdings 2"/>
              <a:buNone/>
              <a:defRPr/>
            </a:pPr>
            <a:r>
              <a:rPr lang="en-US" sz="2700" dirty="0">
                <a:solidFill>
                  <a:schemeClr val="bg1"/>
                </a:solidFill>
              </a:rPr>
              <a:t>3</a:t>
            </a:r>
            <a:r>
              <a:rPr lang="en-US" sz="2700" dirty="0" smtClean="0">
                <a:solidFill>
                  <a:schemeClr val="bg1"/>
                </a:solidFill>
              </a:rPr>
              <a:t> Resistor Circuit</a:t>
            </a:r>
            <a:endParaRPr lang="en-US" sz="2700" dirty="0">
              <a:solidFill>
                <a:schemeClr val="bg1"/>
              </a:solidFill>
            </a:endParaRPr>
          </a:p>
        </p:txBody>
      </p:sp>
      <p:cxnSp>
        <p:nvCxnSpPr>
          <p:cNvPr id="10" name="Straight Connector 9"/>
          <p:cNvCxnSpPr/>
          <p:nvPr/>
        </p:nvCxnSpPr>
        <p:spPr>
          <a:xfrm flipV="1">
            <a:off x="1828800" y="3124200"/>
            <a:ext cx="2286000" cy="12859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4435504"/>
            <a:ext cx="4492752" cy="181089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2289" y="4724400"/>
            <a:ext cx="1679522" cy="1515033"/>
          </a:xfrm>
          <a:prstGeom prst="rect">
            <a:avLst/>
          </a:prstGeom>
        </p:spPr>
      </p:pic>
      <p:cxnSp>
        <p:nvCxnSpPr>
          <p:cNvPr id="12" name="Straight Connector 11"/>
          <p:cNvCxnSpPr/>
          <p:nvPr/>
        </p:nvCxnSpPr>
        <p:spPr>
          <a:xfrm flipV="1">
            <a:off x="4151811" y="5565913"/>
            <a:ext cx="1182189" cy="30148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26</a:t>
            </a:fld>
            <a:endParaRPr lang="en-US"/>
          </a:p>
        </p:txBody>
      </p:sp>
      <p:sp>
        <p:nvSpPr>
          <p:cNvPr id="15" name="TextBox 14"/>
          <p:cNvSpPr txBox="1"/>
          <p:nvPr/>
        </p:nvSpPr>
        <p:spPr>
          <a:xfrm>
            <a:off x="2756481" y="3659495"/>
            <a:ext cx="381000" cy="261610"/>
          </a:xfrm>
          <a:prstGeom prst="rect">
            <a:avLst/>
          </a:prstGeom>
          <a:solidFill>
            <a:schemeClr val="bg1"/>
          </a:solidFill>
        </p:spPr>
        <p:txBody>
          <a:bodyPr wrap="square" rtlCol="0">
            <a:spAutoFit/>
          </a:bodyPr>
          <a:lstStyle/>
          <a:p>
            <a:r>
              <a:rPr lang="en-US" sz="1100" dirty="0" smtClean="0"/>
              <a:t>R1</a:t>
            </a:r>
            <a:endParaRPr lang="en-US" sz="1100" dirty="0"/>
          </a:p>
        </p:txBody>
      </p:sp>
      <p:sp>
        <p:nvSpPr>
          <p:cNvPr id="16" name="TextBox 15"/>
          <p:cNvSpPr txBox="1"/>
          <p:nvPr/>
        </p:nvSpPr>
        <p:spPr>
          <a:xfrm>
            <a:off x="3505200" y="3659542"/>
            <a:ext cx="381000" cy="261610"/>
          </a:xfrm>
          <a:prstGeom prst="rect">
            <a:avLst/>
          </a:prstGeom>
          <a:solidFill>
            <a:schemeClr val="bg1"/>
          </a:solidFill>
        </p:spPr>
        <p:txBody>
          <a:bodyPr wrap="square" rtlCol="0">
            <a:spAutoFit/>
          </a:bodyPr>
          <a:lstStyle/>
          <a:p>
            <a:r>
              <a:rPr lang="en-US" sz="1100" dirty="0" smtClean="0"/>
              <a:t>R2</a:t>
            </a:r>
            <a:endParaRPr lang="en-US" sz="1100" dirty="0"/>
          </a:p>
        </p:txBody>
      </p:sp>
      <p:sp>
        <p:nvSpPr>
          <p:cNvPr id="17" name="TextBox 16"/>
          <p:cNvSpPr txBox="1"/>
          <p:nvPr/>
        </p:nvSpPr>
        <p:spPr>
          <a:xfrm>
            <a:off x="4110445" y="3641442"/>
            <a:ext cx="381000" cy="261610"/>
          </a:xfrm>
          <a:prstGeom prst="rect">
            <a:avLst/>
          </a:prstGeom>
          <a:solidFill>
            <a:schemeClr val="bg1"/>
          </a:solidFill>
        </p:spPr>
        <p:txBody>
          <a:bodyPr wrap="square" rtlCol="0">
            <a:spAutoFit/>
          </a:bodyPr>
          <a:lstStyle/>
          <a:p>
            <a:r>
              <a:rPr lang="en-US" sz="1100" dirty="0" smtClean="0"/>
              <a:t>R3</a:t>
            </a:r>
            <a:endParaRPr lang="en-US" sz="1100" dirty="0"/>
          </a:p>
        </p:txBody>
      </p:sp>
      <p:sp>
        <p:nvSpPr>
          <p:cNvPr id="18" name="TextBox 17"/>
          <p:cNvSpPr txBox="1"/>
          <p:nvPr/>
        </p:nvSpPr>
        <p:spPr>
          <a:xfrm>
            <a:off x="6629400" y="4935015"/>
            <a:ext cx="381000" cy="261610"/>
          </a:xfrm>
          <a:prstGeom prst="rect">
            <a:avLst/>
          </a:prstGeom>
          <a:solidFill>
            <a:schemeClr val="bg1"/>
          </a:solidFill>
        </p:spPr>
        <p:txBody>
          <a:bodyPr wrap="square" rtlCol="0">
            <a:spAutoFit/>
          </a:bodyPr>
          <a:lstStyle/>
          <a:p>
            <a:r>
              <a:rPr lang="en-US" sz="1100" dirty="0" smtClean="0"/>
              <a:t>R1</a:t>
            </a:r>
            <a:endParaRPr lang="en-US" sz="1100" dirty="0"/>
          </a:p>
        </p:txBody>
      </p:sp>
      <p:sp>
        <p:nvSpPr>
          <p:cNvPr id="19" name="TextBox 18"/>
          <p:cNvSpPr txBox="1"/>
          <p:nvPr/>
        </p:nvSpPr>
        <p:spPr>
          <a:xfrm>
            <a:off x="7425289" y="4935062"/>
            <a:ext cx="381000" cy="261610"/>
          </a:xfrm>
          <a:prstGeom prst="rect">
            <a:avLst/>
          </a:prstGeom>
          <a:solidFill>
            <a:schemeClr val="bg1"/>
          </a:solidFill>
        </p:spPr>
        <p:txBody>
          <a:bodyPr wrap="square" rtlCol="0">
            <a:spAutoFit/>
          </a:bodyPr>
          <a:lstStyle/>
          <a:p>
            <a:r>
              <a:rPr lang="en-US" sz="1100" dirty="0" smtClean="0"/>
              <a:t>R2</a:t>
            </a:r>
            <a:endParaRPr lang="en-US" sz="1100" dirty="0"/>
          </a:p>
        </p:txBody>
      </p:sp>
      <p:sp>
        <p:nvSpPr>
          <p:cNvPr id="20" name="TextBox 19"/>
          <p:cNvSpPr txBox="1"/>
          <p:nvPr/>
        </p:nvSpPr>
        <p:spPr>
          <a:xfrm>
            <a:off x="8030534" y="4916962"/>
            <a:ext cx="381000" cy="261610"/>
          </a:xfrm>
          <a:prstGeom prst="rect">
            <a:avLst/>
          </a:prstGeom>
          <a:solidFill>
            <a:schemeClr val="bg1"/>
          </a:solidFill>
        </p:spPr>
        <p:txBody>
          <a:bodyPr wrap="square" rtlCol="0">
            <a:spAutoFit/>
          </a:bodyPr>
          <a:lstStyle/>
          <a:p>
            <a:r>
              <a:rPr lang="en-US" sz="1100" dirty="0" smtClean="0"/>
              <a:t>R3</a:t>
            </a:r>
            <a:endParaRPr lang="en-US" sz="1100" dirty="0"/>
          </a:p>
        </p:txBody>
      </p:sp>
    </p:spTree>
    <p:extLst>
      <p:ext uri="{BB962C8B-B14F-4D97-AF65-F5344CB8AC3E}">
        <p14:creationId xmlns:p14="http://schemas.microsoft.com/office/powerpoint/2010/main" val="3508726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5 </a:t>
            </a:r>
            <a:br>
              <a:rPr lang="en-US" dirty="0" smtClean="0"/>
            </a:br>
            <a:endParaRPr lang="en-US" dirty="0"/>
          </a:p>
        </p:txBody>
      </p:sp>
      <p:sp>
        <p:nvSpPr>
          <p:cNvPr id="6" name="Content Placeholder 2"/>
          <p:cNvSpPr txBox="1">
            <a:spLocks/>
          </p:cNvSpPr>
          <p:nvPr/>
        </p:nvSpPr>
        <p:spPr>
          <a:xfrm>
            <a:off x="279981" y="1524000"/>
            <a:ext cx="786819"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none" strike="noStrike" kern="1200" cap="none" spc="0" normalizeH="0" baseline="0" noProof="0" dirty="0" smtClean="0">
                <a:ln>
                  <a:noFill/>
                </a:ln>
                <a:solidFill>
                  <a:schemeClr val="bg1"/>
                </a:solidFill>
                <a:effectLst/>
                <a:uLnTx/>
                <a:uFillTx/>
                <a:latin typeface="+mn-lt"/>
                <a:ea typeface="+mn-ea"/>
                <a:cs typeface="+mn-cs"/>
              </a:rPr>
              <a:t>Data:</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2379055284"/>
              </p:ext>
            </p:extLst>
          </p:nvPr>
        </p:nvGraphicFramePr>
        <p:xfrm>
          <a:off x="1447800" y="1752600"/>
          <a:ext cx="6159503" cy="1562100"/>
        </p:xfrm>
        <a:graphic>
          <a:graphicData uri="http://schemas.openxmlformats.org/drawingml/2006/table">
            <a:tbl>
              <a:tblPr/>
              <a:tblGrid>
                <a:gridCol w="1026056"/>
                <a:gridCol w="294516"/>
                <a:gridCol w="709372"/>
                <a:gridCol w="712539"/>
                <a:gridCol w="712539"/>
                <a:gridCol w="712539"/>
                <a:gridCol w="712539"/>
                <a:gridCol w="671370"/>
                <a:gridCol w="608033"/>
              </a:tblGrid>
              <a:tr h="200025">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2 resistors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1" i="0" u="none" strike="noStrike">
                          <a:solidFill>
                            <a:srgbClr val="000000"/>
                          </a:solidFill>
                          <a:effectLst/>
                          <a:latin typeface="Calibri" panose="020F0502020204030204" pitchFamily="34" charset="0"/>
                        </a:rPr>
                        <a:t>2 resistors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1" i="0" u="none" strike="noStrike">
                          <a:solidFill>
                            <a:srgbClr val="000000"/>
                          </a:solidFill>
                          <a:effectLst/>
                          <a:latin typeface="Calibri" panose="020F0502020204030204" pitchFamily="34" charset="0"/>
                        </a:rPr>
                        <a:t>2 resistors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1" i="0" u="none" strike="noStrike">
                          <a:solidFill>
                            <a:srgbClr val="000000"/>
                          </a:solidFill>
                          <a:effectLst/>
                          <a:latin typeface="Calibri" panose="020F0502020204030204" pitchFamily="34" charset="0"/>
                        </a:rPr>
                        <a:t>3 resistors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1100" b="1" i="0" u="none" strike="noStrike">
                          <a:solidFill>
                            <a:srgbClr val="000000"/>
                          </a:solidFill>
                          <a:effectLst/>
                          <a:latin typeface="Calibri" panose="020F0502020204030204" pitchFamily="34" charset="0"/>
                        </a:rPr>
                        <a:t>3 resistors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1100" b="1" i="0" u="none" strike="noStrike">
                          <a:solidFill>
                            <a:srgbClr val="000000"/>
                          </a:solidFill>
                          <a:effectLst/>
                          <a:latin typeface="Calibri" panose="020F0502020204030204" pitchFamily="34" charset="0"/>
                        </a:rPr>
                        <a:t>3 resistors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r>
              <a:tr h="200025">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design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1" i="0" u="none" strike="noStrike">
                          <a:solidFill>
                            <a:srgbClr val="000000"/>
                          </a:solidFill>
                          <a:effectLst/>
                          <a:latin typeface="Calibri" panose="020F0502020204030204" pitchFamily="34" charset="0"/>
                        </a:rPr>
                        <a:t>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1" i="0" u="none" strike="noStrike">
                          <a:solidFill>
                            <a:srgbClr val="000000"/>
                          </a:solidFill>
                          <a:effectLst/>
                          <a:latin typeface="Calibri" panose="020F0502020204030204" pitchFamily="34" charset="0"/>
                        </a:rPr>
                        <a:t>simulated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1" i="0" u="none" strike="noStrike">
                          <a:solidFill>
                            <a:srgbClr val="000000"/>
                          </a:solidFill>
                          <a:effectLst/>
                          <a:latin typeface="Calibri" panose="020F0502020204030204" pitchFamily="34" charset="0"/>
                        </a:rPr>
                        <a:t>design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1100" b="1" i="0" u="none" strike="noStrike">
                          <a:solidFill>
                            <a:srgbClr val="000000"/>
                          </a:solidFill>
                          <a:effectLst/>
                          <a:latin typeface="Calibri" panose="020F0502020204030204" pitchFamily="34" charset="0"/>
                        </a:rPr>
                        <a:t>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1100" b="1" i="0" u="none" strike="noStrike">
                          <a:solidFill>
                            <a:srgbClr val="000000"/>
                          </a:solidFill>
                          <a:effectLst/>
                          <a:latin typeface="Calibri" panose="020F0502020204030204" pitchFamily="34" charset="0"/>
                        </a:rPr>
                        <a:t>simulated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r>
              <a:tr h="190500">
                <a:tc>
                  <a:txBody>
                    <a:bodyPr/>
                    <a:lstStyle/>
                    <a:p>
                      <a:pPr algn="ctr" fontAlgn="b"/>
                      <a:r>
                        <a:rPr lang="en-US" sz="1100" b="1" i="0" u="none" strike="noStrike">
                          <a:solidFill>
                            <a:srgbClr val="000000"/>
                          </a:solidFill>
                          <a:effectLst/>
                          <a:latin typeface="Calibri" panose="020F0502020204030204" pitchFamily="34" charset="0"/>
                        </a:rPr>
                        <a:t>Total Voltage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1" i="0" u="none" strike="noStrike">
                          <a:solidFill>
                            <a:srgbClr val="000000"/>
                          </a:solidFill>
                          <a:effectLst/>
                          <a:latin typeface="Calibri" panose="020F0502020204030204" pitchFamily="34" charset="0"/>
                        </a:rPr>
                        <a:t>Vt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9.007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9.008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0" i="0" u="none" strike="noStrike">
                          <a:solidFill>
                            <a:srgbClr val="000000"/>
                          </a:solidFill>
                          <a:effectLst/>
                          <a:latin typeface="Calibri" panose="020F0502020204030204" pitchFamily="34" charset="0"/>
                        </a:rPr>
                        <a:t>9.008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100" b="1" i="0" u="none" strike="noStrike">
                          <a:solidFill>
                            <a:srgbClr val="000000"/>
                          </a:solidFill>
                          <a:effectLst/>
                          <a:latin typeface="Calibri" panose="020F0502020204030204" pitchFamily="34" charset="0"/>
                        </a:rPr>
                        <a:t>V</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90500">
                <a:tc>
                  <a:txBody>
                    <a:bodyPr/>
                    <a:lstStyle/>
                    <a:p>
                      <a:pPr algn="ctr" fontAlgn="b"/>
                      <a:r>
                        <a:rPr lang="en-US" sz="1100" b="1" i="0" u="none" strike="noStrike">
                          <a:solidFill>
                            <a:srgbClr val="000000"/>
                          </a:solidFill>
                          <a:effectLst/>
                          <a:latin typeface="Calibri" panose="020F0502020204030204" pitchFamily="34" charset="0"/>
                        </a:rPr>
                        <a:t>Resistance1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1" i="0" u="none" strike="noStrike">
                          <a:solidFill>
                            <a:srgbClr val="000000"/>
                          </a:solidFill>
                          <a:effectLst/>
                          <a:latin typeface="Calibri" panose="020F0502020204030204" pitchFamily="34" charset="0"/>
                        </a:rPr>
                        <a:t>R1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3300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3251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3300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4700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4598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4700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l-GR" sz="1100" b="1" i="0" u="none" strike="noStrike">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90500">
                <a:tc>
                  <a:txBody>
                    <a:bodyPr/>
                    <a:lstStyle/>
                    <a:p>
                      <a:pPr algn="ctr" fontAlgn="b"/>
                      <a:r>
                        <a:rPr lang="en-US" sz="1100" b="1" i="0" u="none" strike="noStrike">
                          <a:solidFill>
                            <a:srgbClr val="000000"/>
                          </a:solidFill>
                          <a:effectLst/>
                          <a:latin typeface="Calibri" panose="020F0502020204030204" pitchFamily="34" charset="0"/>
                        </a:rPr>
                        <a:t>Resistance2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1" i="0" u="none" strike="noStrike">
                          <a:solidFill>
                            <a:srgbClr val="000000"/>
                          </a:solidFill>
                          <a:effectLst/>
                          <a:latin typeface="Calibri" panose="020F0502020204030204" pitchFamily="34" charset="0"/>
                        </a:rPr>
                        <a:t>R2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4700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4597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4700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5600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5521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5600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l-GR" sz="1100" b="1" i="0" u="none" strike="noStrike">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100" b="1" i="0" u="none" strike="noStrike">
                          <a:solidFill>
                            <a:srgbClr val="000000"/>
                          </a:solidFill>
                          <a:effectLst/>
                          <a:latin typeface="Calibri" panose="020F0502020204030204" pitchFamily="34" charset="0"/>
                        </a:rPr>
                        <a:t>Resistance3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1" i="0" u="none" strike="noStrike">
                          <a:solidFill>
                            <a:srgbClr val="000000"/>
                          </a:solidFill>
                          <a:effectLst/>
                          <a:latin typeface="Calibri" panose="020F0502020204030204" pitchFamily="34" charset="0"/>
                        </a:rPr>
                        <a:t>R3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8200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8065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8200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l-GR" sz="1100" b="1" i="0" u="none" strike="noStrike">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190500">
                <a:tc>
                  <a:txBody>
                    <a:bodyPr/>
                    <a:lstStyle/>
                    <a:p>
                      <a:pPr algn="ctr" fontAlgn="b"/>
                      <a:r>
                        <a:rPr lang="en-US" sz="1100" b="1" i="0" u="none" strike="noStrike">
                          <a:solidFill>
                            <a:srgbClr val="000000"/>
                          </a:solidFill>
                          <a:effectLst/>
                          <a:latin typeface="Calibri" panose="020F0502020204030204" pitchFamily="34" charset="0"/>
                        </a:rPr>
                        <a:t>Total Resistance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1" i="0" u="none" strike="noStrike">
                          <a:solidFill>
                            <a:srgbClr val="000000"/>
                          </a:solidFill>
                          <a:effectLst/>
                          <a:latin typeface="Calibri" panose="020F0502020204030204" pitchFamily="34" charset="0"/>
                        </a:rPr>
                        <a:t>Rt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1938.750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1904.287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1939.000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1948.222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1913.491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effectLst/>
                          <a:latin typeface="Calibri" panose="020F0502020204030204" pitchFamily="34" charset="0"/>
                        </a:rPr>
                        <a:t>1948.000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l-GR" sz="1100" b="1" i="0" u="none" strike="noStrike">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100" b="1" i="0" u="none" strike="noStrike">
                          <a:solidFill>
                            <a:srgbClr val="000000"/>
                          </a:solidFill>
                          <a:effectLst/>
                          <a:latin typeface="Calibri" panose="020F0502020204030204" pitchFamily="34" charset="0"/>
                        </a:rPr>
                        <a:t>Total Current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1" i="0" u="none" strike="noStrike">
                          <a:solidFill>
                            <a:srgbClr val="000000"/>
                          </a:solidFill>
                          <a:effectLst/>
                          <a:latin typeface="Calibri" panose="020F0502020204030204" pitchFamily="34" charset="0"/>
                        </a:rPr>
                        <a:t>It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4.642E-3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4.730E-3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dirty="0">
                          <a:solidFill>
                            <a:srgbClr val="000000"/>
                          </a:solidFill>
                          <a:effectLst/>
                          <a:latin typeface="Calibri" panose="020F0502020204030204" pitchFamily="34" charset="0"/>
                        </a:rPr>
                        <a:t>4.642E-3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4.620E-3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4.708E-3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0" i="0" u="none" strike="noStrike">
                          <a:solidFill>
                            <a:srgbClr val="000000"/>
                          </a:solidFill>
                          <a:effectLst/>
                          <a:latin typeface="Calibri" panose="020F0502020204030204" pitchFamily="34" charset="0"/>
                        </a:rPr>
                        <a:t>4.620E-3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r>
                        <a:rPr lang="en-US" sz="1100" b="1" i="0" u="none" strike="noStrike" dirty="0">
                          <a:solidFill>
                            <a:srgbClr val="000000"/>
                          </a:solidFill>
                          <a:effectLst/>
                          <a:latin typeface="Calibri" panose="020F0502020204030204" pitchFamily="34" charset="0"/>
                        </a:rPr>
                        <a:t>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r>
            </a:tbl>
          </a:graphicData>
        </a:graphic>
      </p:graphicFrame>
      <p:sp>
        <p:nvSpPr>
          <p:cNvPr id="8" name="Content Placeholder 2"/>
          <p:cNvSpPr>
            <a:spLocks noGrp="1"/>
          </p:cNvSpPr>
          <p:nvPr>
            <p:ph sz="quarter" idx="1"/>
          </p:nvPr>
        </p:nvSpPr>
        <p:spPr>
          <a:xfrm>
            <a:off x="304800" y="5257800"/>
            <a:ext cx="8503920" cy="987552"/>
          </a:xfrm>
          <a:solidFill>
            <a:schemeClr val="accent3"/>
          </a:solidFill>
          <a:ln w="22225">
            <a:solidFill>
              <a:schemeClr val="accent1"/>
            </a:solidFill>
          </a:ln>
        </p:spPr>
        <p:txBody>
          <a:bodyPr>
            <a:normAutofit/>
          </a:bodyPr>
          <a:lstStyle/>
          <a:p>
            <a:pPr>
              <a:buNone/>
            </a:pPr>
            <a:r>
              <a:rPr lang="en-US" u="sng" dirty="0" smtClean="0">
                <a:solidFill>
                  <a:schemeClr val="bg1"/>
                </a:solidFill>
              </a:rPr>
              <a:t>Observations: </a:t>
            </a:r>
            <a:r>
              <a:rPr lang="en-US" dirty="0" smtClean="0">
                <a:solidFill>
                  <a:schemeClr val="bg1"/>
                </a:solidFill>
              </a:rPr>
              <a:t> The total resistance in a parallel circuit is less than the smallest value of one of its parts.</a:t>
            </a:r>
            <a:endParaRPr lang="en-US" dirty="0">
              <a:solidFill>
                <a:schemeClr val="bg1"/>
              </a:solidFill>
            </a:endParaRPr>
          </a:p>
        </p:txBody>
      </p:sp>
      <p:sp>
        <p:nvSpPr>
          <p:cNvPr id="10" name="Footer Placeholder 9"/>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27</a:t>
            </a:fld>
            <a:endParaRPr lang="en-US"/>
          </a:p>
        </p:txBody>
      </p:sp>
      <p:sp>
        <p:nvSpPr>
          <p:cNvPr id="11" name="Content Placeholder 2"/>
          <p:cNvSpPr txBox="1">
            <a:spLocks/>
          </p:cNvSpPr>
          <p:nvPr/>
        </p:nvSpPr>
        <p:spPr>
          <a:xfrm>
            <a:off x="304800" y="3505200"/>
            <a:ext cx="1905000" cy="533400"/>
          </a:xfrm>
          <a:prstGeom prst="rect">
            <a:avLst/>
          </a:prstGeom>
          <a:solidFill>
            <a:schemeClr val="accent3"/>
          </a:solidFill>
          <a:ln w="22225">
            <a:solidFill>
              <a:schemeClr val="accent1"/>
            </a:solidFill>
          </a:ln>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Equations:</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pic>
        <p:nvPicPr>
          <p:cNvPr id="12"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24000" y="4572000"/>
            <a:ext cx="914400" cy="381000"/>
          </a:xfrm>
          <a:prstGeom prst="rect">
            <a:avLst/>
          </a:prstGeom>
          <a:noFill/>
        </p:spPr>
      </p:pic>
      <p:sp>
        <p:nvSpPr>
          <p:cNvPr id="13" name="TextBox 12"/>
          <p:cNvSpPr txBox="1"/>
          <p:nvPr/>
        </p:nvSpPr>
        <p:spPr>
          <a:xfrm>
            <a:off x="1447800" y="4340423"/>
            <a:ext cx="1752600" cy="307777"/>
          </a:xfrm>
          <a:prstGeom prst="rect">
            <a:avLst/>
          </a:prstGeom>
          <a:noFill/>
        </p:spPr>
        <p:txBody>
          <a:bodyPr wrap="square" rtlCol="0">
            <a:spAutoFit/>
          </a:bodyPr>
          <a:lstStyle/>
          <a:p>
            <a:r>
              <a:rPr lang="en-US" sz="1400" u="sng" dirty="0" smtClean="0"/>
              <a:t>Ohm’s Law</a:t>
            </a:r>
            <a:endParaRPr lang="en-US" sz="1400" u="sng" dirty="0"/>
          </a:p>
        </p:txBody>
      </p:sp>
      <p:sp>
        <p:nvSpPr>
          <p:cNvPr id="419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198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43400" y="4345789"/>
            <a:ext cx="2209550" cy="759611"/>
          </a:xfrm>
          <a:prstGeom prst="rect">
            <a:avLst/>
          </a:prstGeom>
          <a:noFill/>
        </p:spPr>
      </p:pic>
      <p:sp>
        <p:nvSpPr>
          <p:cNvPr id="14" name="TextBox 13"/>
          <p:cNvSpPr txBox="1"/>
          <p:nvPr/>
        </p:nvSpPr>
        <p:spPr>
          <a:xfrm>
            <a:off x="4724400" y="4038600"/>
            <a:ext cx="2209800" cy="307777"/>
          </a:xfrm>
          <a:prstGeom prst="rect">
            <a:avLst/>
          </a:prstGeom>
          <a:noFill/>
        </p:spPr>
        <p:txBody>
          <a:bodyPr wrap="square" rtlCol="0">
            <a:spAutoFit/>
          </a:bodyPr>
          <a:lstStyle/>
          <a:p>
            <a:r>
              <a:rPr lang="en-US" sz="1400" u="sng" dirty="0" smtClean="0"/>
              <a:t> Parallel Resistance</a:t>
            </a:r>
            <a:endParaRPr lang="en-US" sz="1400" u="sng" dirty="0"/>
          </a:p>
        </p:txBody>
      </p:sp>
    </p:spTree>
    <p:extLst>
      <p:ext uri="{BB962C8B-B14F-4D97-AF65-F5344CB8AC3E}">
        <p14:creationId xmlns:p14="http://schemas.microsoft.com/office/powerpoint/2010/main" val="3237658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5 </a:t>
            </a:r>
            <a:br>
              <a:rPr lang="en-US" dirty="0" smtClean="0"/>
            </a:br>
            <a:endParaRPr lang="en-US" dirty="0"/>
          </a:p>
        </p:txBody>
      </p:sp>
      <p:sp>
        <p:nvSpPr>
          <p:cNvPr id="9" name="Content Placeholder 2"/>
          <p:cNvSpPr txBox="1">
            <a:spLocks/>
          </p:cNvSpPr>
          <p:nvPr/>
        </p:nvSpPr>
        <p:spPr>
          <a:xfrm>
            <a:off x="304800" y="1600200"/>
            <a:ext cx="8503920" cy="2819400"/>
          </a:xfrm>
          <a:prstGeom prst="rect">
            <a:avLst/>
          </a:prstGeom>
          <a:solidFill>
            <a:schemeClr val="accent3"/>
          </a:solidFill>
          <a:ln w="22225">
            <a:solidFill>
              <a:schemeClr val="accent1"/>
            </a:solidFill>
          </a:ln>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Font typeface="Wingdings 2"/>
              <a:buNone/>
            </a:pPr>
            <a:r>
              <a:rPr lang="en-US" u="sng" dirty="0" smtClean="0">
                <a:solidFill>
                  <a:schemeClr val="bg1"/>
                </a:solidFill>
              </a:rPr>
              <a:t>Conclusion: </a:t>
            </a:r>
            <a:r>
              <a:rPr lang="en-US" dirty="0" smtClean="0">
                <a:solidFill>
                  <a:schemeClr val="bg1"/>
                </a:solidFill>
              </a:rPr>
              <a:t>If a parallel circuit’s voltage and total current is known the total resistance can be found by using Ohm’s Law. Total resistance in a parallel circuit with two resistors is easy to find because it is just the total resistance divided by two.</a:t>
            </a:r>
            <a:endParaRPr lang="en-US" dirty="0">
              <a:solidFill>
                <a:schemeClr val="bg1"/>
              </a:solidFill>
            </a:endParaRPr>
          </a:p>
        </p:txBody>
      </p:sp>
      <p:sp>
        <p:nvSpPr>
          <p:cNvPr id="10" name="Footer Placeholder 9"/>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28</a:t>
            </a:fld>
            <a:endParaRPr lang="en-US"/>
          </a:p>
        </p:txBody>
      </p:sp>
    </p:spTree>
    <p:extLst>
      <p:ext uri="{BB962C8B-B14F-4D97-AF65-F5344CB8AC3E}">
        <p14:creationId xmlns:p14="http://schemas.microsoft.com/office/powerpoint/2010/main" val="3237658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EECT 111-50C</a:t>
            </a:r>
            <a:endParaRPr lang="en-US"/>
          </a:p>
        </p:txBody>
      </p:sp>
      <p:sp>
        <p:nvSpPr>
          <p:cNvPr id="7" name="Title 1"/>
          <p:cNvSpPr>
            <a:spLocks noGrp="1"/>
          </p:cNvSpPr>
          <p:nvPr>
            <p:ph type="title"/>
          </p:nvPr>
        </p:nvSpPr>
        <p:spPr>
          <a:xfrm>
            <a:off x="381000" y="612648"/>
            <a:ext cx="8534400" cy="2587752"/>
          </a:xfrm>
        </p:spPr>
        <p:txBody>
          <a:bodyPr>
            <a:normAutofit/>
          </a:bodyPr>
          <a:lstStyle/>
          <a:p>
            <a:r>
              <a:rPr lang="en-US" sz="5400" dirty="0" smtClean="0">
                <a:solidFill>
                  <a:schemeClr val="accent3"/>
                </a:solidFill>
              </a:rPr>
              <a:t>Lab </a:t>
            </a:r>
            <a:r>
              <a:rPr lang="en-US" sz="5400" dirty="0">
                <a:solidFill>
                  <a:schemeClr val="accent3"/>
                </a:solidFill>
              </a:rPr>
              <a:t>7</a:t>
            </a:r>
            <a:r>
              <a:rPr lang="en-US" sz="5400" dirty="0" smtClean="0">
                <a:solidFill>
                  <a:schemeClr val="accent3"/>
                </a:solidFill>
              </a:rPr>
              <a:t> </a:t>
            </a:r>
            <a:br>
              <a:rPr lang="en-US" sz="5400" dirty="0" smtClean="0">
                <a:solidFill>
                  <a:schemeClr val="accent3"/>
                </a:solidFill>
              </a:rPr>
            </a:br>
            <a:r>
              <a:rPr lang="en-US" sz="4400" dirty="0" smtClean="0">
                <a:solidFill>
                  <a:schemeClr val="accent3"/>
                </a:solidFill>
              </a:rPr>
              <a:t>(4 Resistor Parallel Circuit)</a:t>
            </a:r>
            <a:endParaRPr lang="en-US" sz="4400" dirty="0">
              <a:solidFill>
                <a:schemeClr val="accent3"/>
              </a:solidFill>
            </a:endParaRPr>
          </a:p>
        </p:txBody>
      </p:sp>
      <p:sp>
        <p:nvSpPr>
          <p:cNvPr id="9" name="Content Placeholder 2"/>
          <p:cNvSpPr txBox="1">
            <a:spLocks/>
          </p:cNvSpPr>
          <p:nvPr/>
        </p:nvSpPr>
        <p:spPr>
          <a:xfrm>
            <a:off x="3713988" y="3230345"/>
            <a:ext cx="1924812" cy="1447800"/>
          </a:xfrm>
          <a:prstGeom prst="rect">
            <a:avLst/>
          </a:prstGeom>
          <a:ln w="22225">
            <a:noFill/>
          </a:ln>
        </p:spPr>
        <p:txBody>
          <a:bodyPr vert="horz">
            <a:normAutofit/>
          </a:bodyPr>
          <a:lstStyle/>
          <a:p>
            <a:pPr marL="274320" indent="-274320" algn="ctr">
              <a:spcBef>
                <a:spcPct val="20000"/>
              </a:spcBef>
              <a:buClr>
                <a:srgbClr val="D16349"/>
              </a:buClr>
              <a:buSzPct val="85000"/>
              <a:buFont typeface="Wingdings 2"/>
              <a:buNone/>
              <a:defRPr/>
            </a:pPr>
            <a:r>
              <a:rPr lang="en-US" dirty="0" smtClean="0">
                <a:solidFill>
                  <a:schemeClr val="accent3"/>
                </a:solidFill>
              </a:rPr>
              <a:t>(2/26/15)</a:t>
            </a:r>
          </a:p>
          <a:p>
            <a:pPr marL="274320" indent="-274320" algn="ctr">
              <a:spcBef>
                <a:spcPct val="20000"/>
              </a:spcBef>
              <a:buClr>
                <a:srgbClr val="D16349"/>
              </a:buClr>
              <a:buSzPct val="85000"/>
              <a:buFont typeface="Wingdings 2"/>
              <a:buNone/>
              <a:defRPr/>
            </a:pPr>
            <a:r>
              <a:rPr lang="en-US" u="sng" dirty="0" smtClean="0">
                <a:solidFill>
                  <a:schemeClr val="accent3"/>
                </a:solidFill>
              </a:rPr>
              <a:t>Lab Partners </a:t>
            </a:r>
          </a:p>
          <a:p>
            <a:pPr marL="274320" indent="-274320" algn="ctr">
              <a:spcBef>
                <a:spcPct val="20000"/>
              </a:spcBef>
              <a:buClr>
                <a:srgbClr val="D16349"/>
              </a:buClr>
              <a:buSzPct val="85000"/>
              <a:buFont typeface="Wingdings 2"/>
              <a:buNone/>
              <a:defRPr/>
            </a:pPr>
            <a:r>
              <a:rPr lang="en-US" dirty="0" smtClean="0">
                <a:solidFill>
                  <a:schemeClr val="accent3"/>
                </a:solidFill>
              </a:rPr>
              <a:t>Josiah Abel</a:t>
            </a:r>
          </a:p>
          <a:p>
            <a:pPr marL="274320" indent="-274320" algn="ctr">
              <a:spcBef>
                <a:spcPct val="20000"/>
              </a:spcBef>
              <a:buClr>
                <a:srgbClr val="D16349"/>
              </a:buClr>
              <a:buSzPct val="85000"/>
              <a:buFont typeface="Wingdings 2"/>
              <a:buNone/>
              <a:defRPr/>
            </a:pPr>
            <a:r>
              <a:rPr lang="en-US" dirty="0" smtClean="0">
                <a:solidFill>
                  <a:schemeClr val="accent3"/>
                </a:solidFill>
              </a:rPr>
              <a:t>Cody Fletcher</a:t>
            </a:r>
          </a:p>
        </p:txBody>
      </p:sp>
      <p:sp>
        <p:nvSpPr>
          <p:cNvPr id="2" name="Slide Number Placeholder 1"/>
          <p:cNvSpPr>
            <a:spLocks noGrp="1"/>
          </p:cNvSpPr>
          <p:nvPr>
            <p:ph type="sldNum" sz="quarter" idx="12"/>
          </p:nvPr>
        </p:nvSpPr>
        <p:spPr/>
        <p:txBody>
          <a:bodyPr/>
          <a:lstStyle/>
          <a:p>
            <a:fld id="{239E6DC2-B5B4-4FC3-A903-B0DA82444DF7}" type="slidenum">
              <a:rPr lang="en-US" smtClean="0"/>
              <a:pPr/>
              <a:t>29</a:t>
            </a:fld>
            <a:endParaRPr lang="en-US"/>
          </a:p>
        </p:txBody>
      </p:sp>
    </p:spTree>
    <p:extLst>
      <p:ext uri="{BB962C8B-B14F-4D97-AF65-F5344CB8AC3E}">
        <p14:creationId xmlns:p14="http://schemas.microsoft.com/office/powerpoint/2010/main" val="2450749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EECT 111-50C</a:t>
            </a:r>
            <a:endParaRPr lang="en-US"/>
          </a:p>
        </p:txBody>
      </p:sp>
      <p:sp>
        <p:nvSpPr>
          <p:cNvPr id="7" name="Title 1"/>
          <p:cNvSpPr>
            <a:spLocks noGrp="1"/>
          </p:cNvSpPr>
          <p:nvPr>
            <p:ph type="title"/>
          </p:nvPr>
        </p:nvSpPr>
        <p:spPr>
          <a:xfrm>
            <a:off x="381000" y="612648"/>
            <a:ext cx="8534400" cy="2587752"/>
          </a:xfrm>
        </p:spPr>
        <p:txBody>
          <a:bodyPr>
            <a:normAutofit/>
          </a:bodyPr>
          <a:lstStyle/>
          <a:p>
            <a:r>
              <a:rPr lang="en-US" sz="5400" dirty="0" smtClean="0">
                <a:solidFill>
                  <a:schemeClr val="accent3"/>
                </a:solidFill>
              </a:rPr>
              <a:t>Lab 1 </a:t>
            </a:r>
            <a:br>
              <a:rPr lang="en-US" sz="5400" dirty="0" smtClean="0">
                <a:solidFill>
                  <a:schemeClr val="accent3"/>
                </a:solidFill>
              </a:rPr>
            </a:br>
            <a:r>
              <a:rPr lang="en-US" sz="5400" dirty="0" smtClean="0">
                <a:solidFill>
                  <a:schemeClr val="accent3"/>
                </a:solidFill>
              </a:rPr>
              <a:t>(Resistor Variability)</a:t>
            </a:r>
            <a:endParaRPr lang="en-US" sz="5400" dirty="0">
              <a:solidFill>
                <a:schemeClr val="accent3"/>
              </a:solidFill>
            </a:endParaRPr>
          </a:p>
        </p:txBody>
      </p:sp>
      <p:sp>
        <p:nvSpPr>
          <p:cNvPr id="9" name="Content Placeholder 2"/>
          <p:cNvSpPr txBox="1">
            <a:spLocks/>
          </p:cNvSpPr>
          <p:nvPr/>
        </p:nvSpPr>
        <p:spPr>
          <a:xfrm>
            <a:off x="3713988" y="3230345"/>
            <a:ext cx="1752600" cy="1447800"/>
          </a:xfrm>
          <a:prstGeom prst="rect">
            <a:avLst/>
          </a:prstGeom>
          <a:ln w="22225">
            <a:noFill/>
          </a:ln>
        </p:spPr>
        <p:txBody>
          <a:bodyPr vert="horz">
            <a:normAutofit/>
          </a:bodyPr>
          <a:lstStyle/>
          <a:p>
            <a:pPr marL="274320" marR="0" lvl="0" indent="-27432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lang="en-US" dirty="0" smtClean="0">
                <a:solidFill>
                  <a:schemeClr val="accent3"/>
                </a:solidFill>
              </a:rPr>
              <a:t>(1/15/15)</a:t>
            </a:r>
            <a:endParaRPr kumimoji="0" lang="en-US" b="0" i="0" strike="noStrike" kern="1200" cap="none" spc="0" normalizeH="0" baseline="0" noProof="0" dirty="0" smtClean="0">
              <a:ln>
                <a:noFill/>
              </a:ln>
              <a:solidFill>
                <a:schemeClr val="accent3"/>
              </a:solidFill>
              <a:effectLst/>
              <a:uLnTx/>
              <a:uFillTx/>
            </a:endParaRPr>
          </a:p>
          <a:p>
            <a:pPr marL="274320" marR="0" lvl="0" indent="-27432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b="0" i="0" u="sng" strike="noStrike" kern="1200" cap="none" spc="0" normalizeH="0" baseline="0" noProof="0" dirty="0" smtClean="0">
                <a:ln>
                  <a:noFill/>
                </a:ln>
                <a:solidFill>
                  <a:schemeClr val="accent3"/>
                </a:solidFill>
                <a:effectLst/>
                <a:uLnTx/>
                <a:uFillTx/>
                <a:latin typeface="+mn-lt"/>
                <a:ea typeface="+mn-ea"/>
                <a:cs typeface="+mn-cs"/>
              </a:rPr>
              <a:t>Lab</a:t>
            </a:r>
            <a:r>
              <a:rPr kumimoji="0" lang="en-US" b="0" i="0" u="sng" strike="noStrike" kern="1200" cap="none" spc="0" normalizeH="0" noProof="0" dirty="0" smtClean="0">
                <a:ln>
                  <a:noFill/>
                </a:ln>
                <a:solidFill>
                  <a:schemeClr val="accent3"/>
                </a:solidFill>
                <a:effectLst/>
                <a:uLnTx/>
                <a:uFillTx/>
                <a:latin typeface="+mn-lt"/>
                <a:ea typeface="+mn-ea"/>
                <a:cs typeface="+mn-cs"/>
              </a:rPr>
              <a:t> Partners </a:t>
            </a:r>
          </a:p>
          <a:p>
            <a:pPr marL="274320" marR="0" lvl="0" indent="-27432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b="0" i="0" u="none" strike="noStrike" kern="1200" cap="none" spc="0" normalizeH="0" noProof="0" dirty="0" smtClean="0">
                <a:ln>
                  <a:noFill/>
                </a:ln>
                <a:solidFill>
                  <a:schemeClr val="accent3"/>
                </a:solidFill>
                <a:effectLst/>
                <a:uLnTx/>
                <a:uFillTx/>
                <a:latin typeface="+mn-lt"/>
                <a:ea typeface="+mn-ea"/>
                <a:cs typeface="+mn-cs"/>
              </a:rPr>
              <a:t>Josiah Abel </a:t>
            </a:r>
          </a:p>
          <a:p>
            <a:pPr marL="274320" marR="0" lvl="0" indent="-27432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b="0" i="0" u="none" strike="noStrike" kern="1200" cap="none" spc="0" normalizeH="0" noProof="0" dirty="0" smtClean="0">
                <a:ln>
                  <a:noFill/>
                </a:ln>
                <a:solidFill>
                  <a:schemeClr val="accent3"/>
                </a:solidFill>
                <a:effectLst/>
                <a:uLnTx/>
                <a:uFillTx/>
                <a:latin typeface="+mn-lt"/>
                <a:ea typeface="+mn-ea"/>
                <a:cs typeface="+mn-cs"/>
              </a:rPr>
              <a:t>Alex Richards</a:t>
            </a:r>
            <a:endParaRPr kumimoji="0" lang="en-US" b="0" i="0" u="none" strike="noStrike" kern="1200" cap="none" spc="0" normalizeH="0" baseline="0" noProof="0" dirty="0">
              <a:ln>
                <a:noFill/>
              </a:ln>
              <a:solidFill>
                <a:schemeClr val="accent3"/>
              </a:solidFill>
              <a:effectLst/>
              <a:uLnTx/>
              <a:uFillTx/>
              <a:latin typeface="+mn-lt"/>
              <a:ea typeface="+mn-ea"/>
              <a:cs typeface="+mn-cs"/>
            </a:endParaRPr>
          </a:p>
        </p:txBody>
      </p:sp>
      <p:sp>
        <p:nvSpPr>
          <p:cNvPr id="2" name="Slide Number Placeholder 1"/>
          <p:cNvSpPr>
            <a:spLocks noGrp="1"/>
          </p:cNvSpPr>
          <p:nvPr>
            <p:ph type="sldNum" sz="quarter" idx="12"/>
          </p:nvPr>
        </p:nvSpPr>
        <p:spPr/>
        <p:txBody>
          <a:bodyPr/>
          <a:lstStyle/>
          <a:p>
            <a:fld id="{239E6DC2-B5B4-4FC3-A903-B0DA82444DF7}" type="slidenum">
              <a:rPr lang="en-US" smtClean="0"/>
              <a:pPr/>
              <a:t>3</a:t>
            </a:fld>
            <a:endParaRPr lang="en-US"/>
          </a:p>
        </p:txBody>
      </p:sp>
      <p:pic>
        <p:nvPicPr>
          <p:cNvPr id="73730" name="Picture 2" descr="http://ts3.mm.bing.net/th?id=JN.7s9wHkvMzm%2bhscZzjLYgpg&amp;pid=15.1&amp;H=160&amp;W=160"/>
          <p:cNvPicPr>
            <a:picLocks noChangeAspect="1" noChangeArrowheads="1"/>
          </p:cNvPicPr>
          <p:nvPr/>
        </p:nvPicPr>
        <p:blipFill>
          <a:blip r:embed="rId2" cstate="print"/>
          <a:srcRect/>
          <a:stretch>
            <a:fillRect/>
          </a:stretch>
        </p:blipFill>
        <p:spPr bwMode="auto">
          <a:xfrm>
            <a:off x="6934200" y="4648200"/>
            <a:ext cx="1524000" cy="1524001"/>
          </a:xfrm>
          <a:prstGeom prst="rect">
            <a:avLst/>
          </a:prstGeom>
          <a:noFill/>
        </p:spPr>
      </p:pic>
      <p:pic>
        <p:nvPicPr>
          <p:cNvPr id="73732" name="Picture 4" descr="http://ts1.mm.bing.net/th?id=JN.%2ba5gsGbSfs6DsxsoGTrTug&amp;pid=15.1&amp;H=61&amp;W=160"/>
          <p:cNvPicPr>
            <a:picLocks noChangeAspect="1" noChangeArrowheads="1"/>
          </p:cNvPicPr>
          <p:nvPr/>
        </p:nvPicPr>
        <p:blipFill>
          <a:blip r:embed="rId3" cstate="print"/>
          <a:srcRect/>
          <a:stretch>
            <a:fillRect/>
          </a:stretch>
        </p:blipFill>
        <p:spPr bwMode="auto">
          <a:xfrm>
            <a:off x="762000" y="4267200"/>
            <a:ext cx="1981200" cy="1293846"/>
          </a:xfrm>
          <a:prstGeom prst="rect">
            <a:avLst/>
          </a:prstGeom>
          <a:noFill/>
        </p:spPr>
      </p:pic>
    </p:spTree>
    <p:extLst>
      <p:ext uri="{BB962C8B-B14F-4D97-AF65-F5344CB8AC3E}">
        <p14:creationId xmlns:p14="http://schemas.microsoft.com/office/powerpoint/2010/main" val="217357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a:t>
            </a:r>
            <a:r>
              <a:rPr lang="en-US" dirty="0"/>
              <a:t>7</a:t>
            </a:r>
            <a:r>
              <a:rPr lang="en-US" dirty="0" smtClean="0"/>
              <a:t> </a:t>
            </a:r>
            <a:br>
              <a:rPr lang="en-US" dirty="0" smtClean="0"/>
            </a:br>
            <a:endParaRPr lang="en-US" dirty="0"/>
          </a:p>
        </p:txBody>
      </p:sp>
      <p:sp>
        <p:nvSpPr>
          <p:cNvPr id="4" name="Content Placeholder 2"/>
          <p:cNvSpPr>
            <a:spLocks noGrp="1"/>
          </p:cNvSpPr>
          <p:nvPr>
            <p:ph sz="quarter" idx="1"/>
          </p:nvPr>
        </p:nvSpPr>
        <p:spPr>
          <a:xfrm>
            <a:off x="301752" y="1600200"/>
            <a:ext cx="8503920" cy="518684"/>
          </a:xfrm>
          <a:solidFill>
            <a:schemeClr val="accent3"/>
          </a:solidFill>
          <a:ln w="22225">
            <a:solidFill>
              <a:schemeClr val="accent1"/>
            </a:solidFill>
          </a:ln>
        </p:spPr>
        <p:txBody>
          <a:bodyPr>
            <a:normAutofit fontScale="62500" lnSpcReduction="20000"/>
          </a:bodyPr>
          <a:lstStyle/>
          <a:p>
            <a:pPr>
              <a:buNone/>
            </a:pPr>
            <a:r>
              <a:rPr lang="en-US" u="sng" dirty="0" smtClean="0">
                <a:solidFill>
                  <a:schemeClr val="bg1"/>
                </a:solidFill>
              </a:rPr>
              <a:t>Objective: </a:t>
            </a:r>
            <a:r>
              <a:rPr lang="en-US" dirty="0" smtClean="0">
                <a:solidFill>
                  <a:schemeClr val="bg1"/>
                </a:solidFill>
              </a:rPr>
              <a:t>To measure the total resistance total current and all of the branch currents in a 4 resistor parallel circuit.</a:t>
            </a:r>
            <a:endParaRPr lang="en-US" dirty="0">
              <a:solidFill>
                <a:schemeClr val="bg1"/>
              </a:solidFill>
            </a:endParaRPr>
          </a:p>
        </p:txBody>
      </p:sp>
      <p:sp>
        <p:nvSpPr>
          <p:cNvPr id="6" name="Content Placeholder 2"/>
          <p:cNvSpPr txBox="1">
            <a:spLocks/>
          </p:cNvSpPr>
          <p:nvPr/>
        </p:nvSpPr>
        <p:spPr>
          <a:xfrm>
            <a:off x="301752" y="2354982"/>
            <a:ext cx="8503920" cy="2054570"/>
          </a:xfrm>
          <a:prstGeom prst="rect">
            <a:avLst/>
          </a:prstGeom>
          <a:solidFill>
            <a:schemeClr val="accent3"/>
          </a:solidFill>
          <a:ln w="22225">
            <a:solidFill>
              <a:schemeClr val="accent1"/>
            </a:solidFill>
          </a:ln>
        </p:spPr>
        <p:txBody>
          <a:bodyPr vert="horz">
            <a:normAutofit fontScale="925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Procedure: </a:t>
            </a:r>
            <a:r>
              <a:rPr lang="en-US" sz="2700" dirty="0" smtClean="0">
                <a:solidFill>
                  <a:schemeClr val="bg1"/>
                </a:solidFill>
              </a:rPr>
              <a:t>4 resistors were measured with a </a:t>
            </a:r>
            <a:r>
              <a:rPr lang="en-US" sz="2700" dirty="0" err="1" smtClean="0">
                <a:solidFill>
                  <a:schemeClr val="bg1"/>
                </a:solidFill>
              </a:rPr>
              <a:t>multimeter</a:t>
            </a:r>
            <a:r>
              <a:rPr lang="en-US" sz="2700" dirty="0" smtClean="0">
                <a:solidFill>
                  <a:schemeClr val="bg1"/>
                </a:solidFill>
              </a:rPr>
              <a:t> then placed in a parallel circuit on an Elvis board. The total resistance was then measured. The circuit was hooked up to a 9V source and the total current and branch currents were measured with a </a:t>
            </a:r>
            <a:r>
              <a:rPr lang="en-US" sz="2700" dirty="0" err="1" smtClean="0">
                <a:solidFill>
                  <a:schemeClr val="bg1"/>
                </a:solidFill>
              </a:rPr>
              <a:t>multimeter</a:t>
            </a:r>
            <a:r>
              <a:rPr lang="en-US" sz="2700" dirty="0" smtClean="0">
                <a:solidFill>
                  <a:schemeClr val="bg1"/>
                </a:solidFill>
              </a:rPr>
              <a:t>. </a:t>
            </a:r>
            <a:r>
              <a:rPr kumimoji="0" lang="en-US" sz="2700" b="0" i="0" strike="noStrike" kern="1200" cap="none" spc="0" normalizeH="0" noProof="0" dirty="0" smtClean="0">
                <a:ln>
                  <a:noFill/>
                </a:ln>
                <a:solidFill>
                  <a:schemeClr val="bg1"/>
                </a:solidFill>
                <a:effectLst/>
                <a:uLnTx/>
                <a:uFillTx/>
                <a:latin typeface="+mn-lt"/>
                <a:ea typeface="+mn-ea"/>
                <a:cs typeface="+mn-cs"/>
              </a:rPr>
              <a:t> </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Content Placeholder 2"/>
          <p:cNvSpPr txBox="1">
            <a:spLocks/>
          </p:cNvSpPr>
          <p:nvPr/>
        </p:nvSpPr>
        <p:spPr>
          <a:xfrm>
            <a:off x="301752" y="4648200"/>
            <a:ext cx="8503920" cy="1524000"/>
          </a:xfrm>
          <a:prstGeom prst="rect">
            <a:avLst/>
          </a:prstGeom>
          <a:solidFill>
            <a:schemeClr val="accent3"/>
          </a:solidFill>
          <a:ln w="22225">
            <a:solidFill>
              <a:schemeClr val="accent1"/>
            </a:solidFill>
          </a:ln>
        </p:spPr>
        <p:txBody>
          <a:bodyPr vert="horz">
            <a:normAutofit fontScale="47500" lnSpcReduction="20000"/>
          </a:bodyPr>
          <a:lstStyle/>
          <a:p>
            <a:pPr marL="274320" indent="-274320">
              <a:spcBef>
                <a:spcPct val="20000"/>
              </a:spcBef>
              <a:buClr>
                <a:srgbClr val="D16349"/>
              </a:buClr>
              <a:buSzPct val="85000"/>
              <a:buFont typeface="Wingdings 2"/>
              <a:buNone/>
              <a:defRPr/>
            </a:pPr>
            <a:r>
              <a:rPr lang="en-US" sz="2700" u="sng" dirty="0" smtClean="0">
                <a:solidFill>
                  <a:schemeClr val="bg1"/>
                </a:solidFill>
              </a:rPr>
              <a:t>Equipment:</a:t>
            </a:r>
          </a:p>
          <a:p>
            <a:pPr marL="274320" indent="-274320">
              <a:spcBef>
                <a:spcPct val="20000"/>
              </a:spcBef>
              <a:buClr>
                <a:srgbClr val="D16349"/>
              </a:buClr>
              <a:buSzPct val="85000"/>
              <a:buFont typeface="Arial" pitchFamily="34" charset="0"/>
              <a:buChar char="•"/>
              <a:defRPr/>
            </a:pPr>
            <a:r>
              <a:rPr lang="en-US" sz="2700" dirty="0" smtClean="0">
                <a:solidFill>
                  <a:schemeClr val="bg1"/>
                </a:solidFill>
              </a:rPr>
              <a:t>Bench 6</a:t>
            </a:r>
          </a:p>
          <a:p>
            <a:pPr marL="274320" indent="-274320">
              <a:spcBef>
                <a:spcPct val="20000"/>
              </a:spcBef>
              <a:buClr>
                <a:srgbClr val="D16349"/>
              </a:buClr>
              <a:buSzPct val="85000"/>
              <a:buFont typeface="Arial" pitchFamily="34" charset="0"/>
              <a:buChar char="•"/>
              <a:defRPr/>
            </a:pPr>
            <a:r>
              <a:rPr lang="en-US" sz="2700" dirty="0">
                <a:solidFill>
                  <a:schemeClr val="bg1"/>
                </a:solidFill>
              </a:rPr>
              <a:t>4</a:t>
            </a:r>
            <a:r>
              <a:rPr lang="en-US" sz="2700" dirty="0" smtClean="0">
                <a:solidFill>
                  <a:schemeClr val="bg1"/>
                </a:solidFill>
              </a:rPr>
              <a:t> Standard resistors</a:t>
            </a:r>
          </a:p>
          <a:p>
            <a:pPr marL="274320" indent="-274320">
              <a:spcBef>
                <a:spcPct val="20000"/>
              </a:spcBef>
              <a:buClr>
                <a:srgbClr val="D16349"/>
              </a:buClr>
              <a:buSzPct val="85000"/>
              <a:buFont typeface="Arial" pitchFamily="34" charset="0"/>
              <a:buChar char="•"/>
              <a:defRPr/>
            </a:pPr>
            <a:r>
              <a:rPr lang="en-US" sz="2700" dirty="0" smtClean="0">
                <a:solidFill>
                  <a:schemeClr val="bg1"/>
                </a:solidFill>
              </a:rPr>
              <a:t>Elvis II</a:t>
            </a:r>
          </a:p>
          <a:p>
            <a:pPr marL="731520" lvl="1" indent="-274320">
              <a:spcBef>
                <a:spcPct val="20000"/>
              </a:spcBef>
              <a:buClr>
                <a:srgbClr val="D16349"/>
              </a:buClr>
              <a:buSzPct val="85000"/>
              <a:buFont typeface="Arial" pitchFamily="34" charset="0"/>
              <a:buChar char="•"/>
            </a:pPr>
            <a:r>
              <a:rPr lang="en-US" sz="2700" dirty="0" smtClean="0">
                <a:solidFill>
                  <a:schemeClr val="bg1"/>
                </a:solidFill>
              </a:rPr>
              <a:t>Make: National Instruments Model NI Elvis II+ SN: 1677D1E</a:t>
            </a:r>
          </a:p>
          <a:p>
            <a:pPr marL="274320" indent="-274320">
              <a:spcBef>
                <a:spcPct val="20000"/>
              </a:spcBef>
              <a:buClr>
                <a:srgbClr val="D16349"/>
              </a:buClr>
              <a:buSzPct val="85000"/>
              <a:buFont typeface="Arial" pitchFamily="34" charset="0"/>
              <a:buChar char="•"/>
              <a:defRPr/>
            </a:pPr>
            <a:r>
              <a:rPr lang="en-US" sz="2700" dirty="0" smtClean="0">
                <a:solidFill>
                  <a:schemeClr val="bg1"/>
                </a:solidFill>
              </a:rPr>
              <a:t>Digital </a:t>
            </a:r>
            <a:r>
              <a:rPr lang="en-US" sz="2700" dirty="0" err="1" smtClean="0">
                <a:solidFill>
                  <a:schemeClr val="bg1"/>
                </a:solidFill>
              </a:rPr>
              <a:t>Multimeter</a:t>
            </a:r>
            <a:endParaRPr lang="en-US" sz="2700" dirty="0" smtClean="0">
              <a:solidFill>
                <a:schemeClr val="bg1"/>
              </a:solidFill>
            </a:endParaRPr>
          </a:p>
          <a:p>
            <a:pPr marL="731520" lvl="1" indent="-274320">
              <a:spcBef>
                <a:spcPct val="20000"/>
              </a:spcBef>
              <a:buClr>
                <a:srgbClr val="D16349"/>
              </a:buClr>
              <a:buSzPct val="85000"/>
              <a:buFont typeface="Arial" pitchFamily="34" charset="0"/>
              <a:buChar char="•"/>
            </a:pPr>
            <a:r>
              <a:rPr lang="en-US" sz="2700" dirty="0" smtClean="0">
                <a:solidFill>
                  <a:schemeClr val="bg1"/>
                </a:solidFill>
              </a:rPr>
              <a:t>Make: </a:t>
            </a:r>
            <a:r>
              <a:rPr lang="en-US" sz="2700" dirty="0" err="1" smtClean="0">
                <a:solidFill>
                  <a:schemeClr val="bg1"/>
                </a:solidFill>
              </a:rPr>
              <a:t>GwInstek</a:t>
            </a:r>
            <a:r>
              <a:rPr lang="en-US" sz="2700" dirty="0" smtClean="0">
                <a:solidFill>
                  <a:schemeClr val="bg1"/>
                </a:solidFill>
              </a:rPr>
              <a:t> Model: GDM-8245 SN: CL860332  </a:t>
            </a:r>
            <a:endParaRPr lang="en-US" sz="2700" dirty="0">
              <a:solidFill>
                <a:schemeClr val="bg1"/>
              </a:solidFill>
            </a:endParaRPr>
          </a:p>
          <a:p>
            <a:pPr marL="274320" indent="-274320">
              <a:spcBef>
                <a:spcPct val="20000"/>
              </a:spcBef>
              <a:buClr>
                <a:srgbClr val="D16349"/>
              </a:buClr>
              <a:buSzPct val="85000"/>
              <a:buFont typeface="Arial" pitchFamily="34" charset="0"/>
              <a:buChar char="•"/>
              <a:defRPr/>
            </a:pPr>
            <a:endParaRPr lang="en-US" sz="2700" dirty="0" smtClean="0">
              <a:solidFill>
                <a:schemeClr val="bg1"/>
              </a:solidFill>
            </a:endParaRPr>
          </a:p>
        </p:txBody>
      </p:sp>
      <p:sp>
        <p:nvSpPr>
          <p:cNvPr id="10" name="Footer Placeholder 9"/>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30</a:t>
            </a:fld>
            <a:endParaRPr lang="en-US"/>
          </a:p>
        </p:txBody>
      </p:sp>
    </p:spTree>
    <p:extLst>
      <p:ext uri="{BB962C8B-B14F-4D97-AF65-F5344CB8AC3E}">
        <p14:creationId xmlns:p14="http://schemas.microsoft.com/office/powerpoint/2010/main" val="2193554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a:t>
            </a:r>
            <a:r>
              <a:rPr lang="en-US" dirty="0"/>
              <a:t>7</a:t>
            </a:r>
            <a:r>
              <a:rPr lang="en-US" dirty="0" smtClean="0"/>
              <a:t> </a:t>
            </a:r>
            <a:br>
              <a:rPr lang="en-US" dirty="0" smtClean="0"/>
            </a:br>
            <a:endParaRPr lang="en-US" dirty="0"/>
          </a:p>
        </p:txBody>
      </p:sp>
      <p:sp>
        <p:nvSpPr>
          <p:cNvPr id="13" name="Content Placeholder 2"/>
          <p:cNvSpPr txBox="1">
            <a:spLocks/>
          </p:cNvSpPr>
          <p:nvPr/>
        </p:nvSpPr>
        <p:spPr>
          <a:xfrm>
            <a:off x="279981" y="1524000"/>
            <a:ext cx="1244019" cy="316468"/>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D16349"/>
              </a:buClr>
              <a:buSzPct val="85000"/>
              <a:buFont typeface="Wingdings 2"/>
              <a:buNone/>
              <a:defRPr/>
            </a:pPr>
            <a:r>
              <a:rPr lang="en-US" sz="2700" dirty="0" smtClean="0">
                <a:solidFill>
                  <a:schemeClr val="bg1"/>
                </a:solidFill>
              </a:rPr>
              <a:t>Lab set up:</a:t>
            </a:r>
            <a:endParaRPr lang="en-US" sz="2700" dirty="0">
              <a:solidFill>
                <a:schemeClr val="bg1"/>
              </a:solidFill>
            </a:endParaRPr>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31</a:t>
            </a:fld>
            <a:endParaRPr lang="en-US"/>
          </a:p>
        </p:txBody>
      </p:sp>
      <p:pic>
        <p:nvPicPr>
          <p:cNvPr id="38914" name="Picture 2" descr="E:\Engineering\2015 Spring\Circuit Analysis\Pictures\Lab 7 (2).JPG"/>
          <p:cNvPicPr>
            <a:picLocks noChangeAspect="1" noChangeArrowheads="1"/>
          </p:cNvPicPr>
          <p:nvPr/>
        </p:nvPicPr>
        <p:blipFill>
          <a:blip r:embed="rId2" cstate="print"/>
          <a:srcRect l="23333" t="25556" r="32500" b="15555"/>
          <a:stretch>
            <a:fillRect/>
          </a:stretch>
        </p:blipFill>
        <p:spPr bwMode="auto">
          <a:xfrm>
            <a:off x="2209800" y="1600200"/>
            <a:ext cx="4648200" cy="4648200"/>
          </a:xfrm>
          <a:prstGeom prst="rect">
            <a:avLst/>
          </a:prstGeom>
          <a:noFill/>
        </p:spPr>
      </p:pic>
      <p:sp>
        <p:nvSpPr>
          <p:cNvPr id="8" name="TextBox 7"/>
          <p:cNvSpPr txBox="1"/>
          <p:nvPr/>
        </p:nvSpPr>
        <p:spPr>
          <a:xfrm>
            <a:off x="381000" y="1981200"/>
            <a:ext cx="1752600" cy="369332"/>
          </a:xfrm>
          <a:prstGeom prst="rect">
            <a:avLst/>
          </a:prstGeom>
          <a:solidFill>
            <a:schemeClr val="accent1"/>
          </a:solidFill>
        </p:spPr>
        <p:txBody>
          <a:bodyPr wrap="square" rtlCol="0">
            <a:spAutoFit/>
          </a:bodyPr>
          <a:lstStyle/>
          <a:p>
            <a:r>
              <a:rPr lang="en-US" dirty="0" smtClean="0"/>
              <a:t>2.2k</a:t>
            </a:r>
            <a:r>
              <a:rPr lang="el-GR" dirty="0" smtClean="0"/>
              <a:t>Ω</a:t>
            </a:r>
            <a:r>
              <a:rPr lang="en-US" dirty="0" smtClean="0"/>
              <a:t> Resistor</a:t>
            </a:r>
            <a:endParaRPr lang="en-US" dirty="0"/>
          </a:p>
        </p:txBody>
      </p:sp>
      <p:cxnSp>
        <p:nvCxnSpPr>
          <p:cNvPr id="9" name="Straight Connector 8"/>
          <p:cNvCxnSpPr/>
          <p:nvPr/>
        </p:nvCxnSpPr>
        <p:spPr>
          <a:xfrm flipH="1" flipV="1">
            <a:off x="1828800" y="2362200"/>
            <a:ext cx="1676400" cy="838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1000" y="4038600"/>
            <a:ext cx="1752600" cy="369332"/>
          </a:xfrm>
          <a:prstGeom prst="rect">
            <a:avLst/>
          </a:prstGeom>
          <a:solidFill>
            <a:schemeClr val="accent1"/>
          </a:solidFill>
        </p:spPr>
        <p:txBody>
          <a:bodyPr wrap="square" rtlCol="0">
            <a:spAutoFit/>
          </a:bodyPr>
          <a:lstStyle/>
          <a:p>
            <a:r>
              <a:rPr lang="en-US" dirty="0" smtClean="0"/>
              <a:t>3.3k</a:t>
            </a:r>
            <a:r>
              <a:rPr lang="el-GR" dirty="0" smtClean="0"/>
              <a:t>Ω</a:t>
            </a:r>
            <a:r>
              <a:rPr lang="en-US" dirty="0" smtClean="0"/>
              <a:t> Resistor</a:t>
            </a:r>
            <a:endParaRPr lang="en-US" dirty="0"/>
          </a:p>
        </p:txBody>
      </p:sp>
      <p:cxnSp>
        <p:nvCxnSpPr>
          <p:cNvPr id="12" name="Straight Connector 11"/>
          <p:cNvCxnSpPr/>
          <p:nvPr/>
        </p:nvCxnSpPr>
        <p:spPr>
          <a:xfrm flipH="1">
            <a:off x="1981200" y="3505200"/>
            <a:ext cx="2209800" cy="533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010400" y="1905000"/>
            <a:ext cx="1752600" cy="369332"/>
          </a:xfrm>
          <a:prstGeom prst="rect">
            <a:avLst/>
          </a:prstGeom>
          <a:solidFill>
            <a:schemeClr val="accent1"/>
          </a:solidFill>
        </p:spPr>
        <p:txBody>
          <a:bodyPr wrap="square" rtlCol="0">
            <a:spAutoFit/>
          </a:bodyPr>
          <a:lstStyle/>
          <a:p>
            <a:r>
              <a:rPr lang="en-US" dirty="0" smtClean="0"/>
              <a:t>4.7k</a:t>
            </a:r>
            <a:r>
              <a:rPr lang="el-GR" dirty="0" smtClean="0"/>
              <a:t>Ω</a:t>
            </a:r>
            <a:r>
              <a:rPr lang="en-US" dirty="0" smtClean="0"/>
              <a:t> Resistor</a:t>
            </a:r>
            <a:endParaRPr lang="en-US" dirty="0"/>
          </a:p>
        </p:txBody>
      </p:sp>
      <p:cxnSp>
        <p:nvCxnSpPr>
          <p:cNvPr id="18" name="Straight Connector 17"/>
          <p:cNvCxnSpPr/>
          <p:nvPr/>
        </p:nvCxnSpPr>
        <p:spPr>
          <a:xfrm flipH="1">
            <a:off x="5334000" y="2209800"/>
            <a:ext cx="1676400" cy="685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553200" y="2209800"/>
            <a:ext cx="457200" cy="838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893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a:t>
            </a:r>
            <a:r>
              <a:rPr lang="en-US" dirty="0"/>
              <a:t>7</a:t>
            </a:r>
            <a:r>
              <a:rPr lang="en-US" dirty="0" smtClean="0"/>
              <a:t/>
            </a:r>
            <a:br>
              <a:rPr lang="en-US" dirty="0" smtClean="0"/>
            </a:br>
            <a:endParaRPr lang="en-US" dirty="0"/>
          </a:p>
        </p:txBody>
      </p:sp>
      <p:sp>
        <p:nvSpPr>
          <p:cNvPr id="6" name="Content Placeholder 2"/>
          <p:cNvSpPr txBox="1">
            <a:spLocks/>
          </p:cNvSpPr>
          <p:nvPr/>
        </p:nvSpPr>
        <p:spPr>
          <a:xfrm>
            <a:off x="279981" y="1524000"/>
            <a:ext cx="1679448"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lang="en-US" sz="2700" dirty="0" smtClean="0">
                <a:solidFill>
                  <a:schemeClr val="bg1"/>
                </a:solidFill>
              </a:rPr>
              <a:t>Simulations:</a:t>
            </a:r>
            <a:endParaRPr kumimoji="0" lang="en-US" sz="2700" b="0" i="0" u="none" strike="noStrike" kern="1200" cap="none" spc="0" normalizeH="0" baseline="0" noProof="0" dirty="0">
              <a:ln>
                <a:noFill/>
              </a:ln>
              <a:solidFill>
                <a:schemeClr val="bg1"/>
              </a:solidFill>
              <a:effectLst/>
              <a:uLnTx/>
              <a:uFillTx/>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2514600"/>
            <a:ext cx="3982598" cy="1371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3581" y="3886200"/>
            <a:ext cx="1460573" cy="1333891"/>
          </a:xfrm>
          <a:prstGeom prst="rect">
            <a:avLst/>
          </a:prstGeom>
        </p:spPr>
      </p:pic>
      <p:sp>
        <p:nvSpPr>
          <p:cNvPr id="7" name="TextBox 6"/>
          <p:cNvSpPr txBox="1"/>
          <p:nvPr/>
        </p:nvSpPr>
        <p:spPr>
          <a:xfrm>
            <a:off x="3581400" y="2513638"/>
            <a:ext cx="2438400" cy="369332"/>
          </a:xfrm>
          <a:prstGeom prst="rect">
            <a:avLst/>
          </a:prstGeom>
          <a:noFill/>
        </p:spPr>
        <p:txBody>
          <a:bodyPr wrap="square" rtlCol="0">
            <a:spAutoFit/>
          </a:bodyPr>
          <a:lstStyle/>
          <a:p>
            <a:r>
              <a:rPr lang="en-US" dirty="0" smtClean="0"/>
              <a:t>Total Resistance</a:t>
            </a:r>
            <a:endParaRPr lang="en-US" dirty="0"/>
          </a:p>
        </p:txBody>
      </p:sp>
      <p:cxnSp>
        <p:nvCxnSpPr>
          <p:cNvPr id="9" name="Straight Connector 8"/>
          <p:cNvCxnSpPr/>
          <p:nvPr/>
        </p:nvCxnSpPr>
        <p:spPr>
          <a:xfrm flipV="1">
            <a:off x="2731154" y="3320289"/>
            <a:ext cx="88246" cy="5615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Footer Placeholder 10"/>
          <p:cNvSpPr>
            <a:spLocks noGrp="1"/>
          </p:cNvSpPr>
          <p:nvPr>
            <p:ph type="ftr" sz="quarter" idx="11"/>
          </p:nvPr>
        </p:nvSpPr>
        <p:spPr/>
        <p:txBody>
          <a:bodyPr/>
          <a:lstStyle/>
          <a:p>
            <a:r>
              <a:rPr lang="en-US" smtClean="0"/>
              <a:t>EECT 111-50C</a:t>
            </a:r>
            <a:endParaRPr lang="en-US"/>
          </a:p>
        </p:txBody>
      </p:sp>
      <p:sp>
        <p:nvSpPr>
          <p:cNvPr id="5" name="Slide Number Placeholder 4"/>
          <p:cNvSpPr>
            <a:spLocks noGrp="1"/>
          </p:cNvSpPr>
          <p:nvPr>
            <p:ph type="sldNum" sz="quarter" idx="12"/>
          </p:nvPr>
        </p:nvSpPr>
        <p:spPr/>
        <p:txBody>
          <a:bodyPr/>
          <a:lstStyle/>
          <a:p>
            <a:fld id="{239E6DC2-B5B4-4FC3-A903-B0DA82444DF7}" type="slidenum">
              <a:rPr lang="en-US" smtClean="0"/>
              <a:pPr/>
              <a:t>32</a:t>
            </a:fld>
            <a:endParaRPr lang="en-US"/>
          </a:p>
        </p:txBody>
      </p:sp>
      <p:sp>
        <p:nvSpPr>
          <p:cNvPr id="10" name="TextBox 9"/>
          <p:cNvSpPr txBox="1"/>
          <p:nvPr/>
        </p:nvSpPr>
        <p:spPr>
          <a:xfrm>
            <a:off x="3980688" y="3506264"/>
            <a:ext cx="381000" cy="261610"/>
          </a:xfrm>
          <a:prstGeom prst="rect">
            <a:avLst/>
          </a:prstGeom>
          <a:solidFill>
            <a:schemeClr val="bg1"/>
          </a:solidFill>
        </p:spPr>
        <p:txBody>
          <a:bodyPr wrap="square" rtlCol="0">
            <a:spAutoFit/>
          </a:bodyPr>
          <a:lstStyle/>
          <a:p>
            <a:r>
              <a:rPr lang="en-US" sz="1100" dirty="0" smtClean="0"/>
              <a:t>R1</a:t>
            </a:r>
            <a:endParaRPr lang="en-US" sz="1100" dirty="0"/>
          </a:p>
        </p:txBody>
      </p:sp>
      <p:sp>
        <p:nvSpPr>
          <p:cNvPr id="12" name="TextBox 11"/>
          <p:cNvSpPr txBox="1"/>
          <p:nvPr/>
        </p:nvSpPr>
        <p:spPr>
          <a:xfrm>
            <a:off x="4729407" y="3506311"/>
            <a:ext cx="381000" cy="261610"/>
          </a:xfrm>
          <a:prstGeom prst="rect">
            <a:avLst/>
          </a:prstGeom>
          <a:solidFill>
            <a:schemeClr val="bg1"/>
          </a:solidFill>
        </p:spPr>
        <p:txBody>
          <a:bodyPr wrap="square" rtlCol="0">
            <a:spAutoFit/>
          </a:bodyPr>
          <a:lstStyle/>
          <a:p>
            <a:r>
              <a:rPr lang="en-US" sz="1100" dirty="0" smtClean="0"/>
              <a:t>R2</a:t>
            </a:r>
            <a:endParaRPr lang="en-US" sz="1100" dirty="0"/>
          </a:p>
        </p:txBody>
      </p:sp>
      <p:sp>
        <p:nvSpPr>
          <p:cNvPr id="13" name="TextBox 12"/>
          <p:cNvSpPr txBox="1"/>
          <p:nvPr/>
        </p:nvSpPr>
        <p:spPr>
          <a:xfrm>
            <a:off x="5334652" y="3488211"/>
            <a:ext cx="381000" cy="261610"/>
          </a:xfrm>
          <a:prstGeom prst="rect">
            <a:avLst/>
          </a:prstGeom>
          <a:solidFill>
            <a:schemeClr val="bg1"/>
          </a:solidFill>
        </p:spPr>
        <p:txBody>
          <a:bodyPr wrap="square" rtlCol="0">
            <a:spAutoFit/>
          </a:bodyPr>
          <a:lstStyle/>
          <a:p>
            <a:r>
              <a:rPr lang="en-US" sz="1100" dirty="0" smtClean="0"/>
              <a:t>R3</a:t>
            </a:r>
            <a:endParaRPr lang="en-US" sz="1100" dirty="0"/>
          </a:p>
        </p:txBody>
      </p:sp>
      <p:sp>
        <p:nvSpPr>
          <p:cNvPr id="14" name="TextBox 13"/>
          <p:cNvSpPr txBox="1"/>
          <p:nvPr/>
        </p:nvSpPr>
        <p:spPr>
          <a:xfrm>
            <a:off x="6192398" y="2698304"/>
            <a:ext cx="381000" cy="261610"/>
          </a:xfrm>
          <a:prstGeom prst="rect">
            <a:avLst/>
          </a:prstGeom>
          <a:solidFill>
            <a:schemeClr val="bg1"/>
          </a:solidFill>
        </p:spPr>
        <p:txBody>
          <a:bodyPr wrap="square" rtlCol="0">
            <a:spAutoFit/>
          </a:bodyPr>
          <a:lstStyle/>
          <a:p>
            <a:r>
              <a:rPr lang="en-US" sz="1100" dirty="0" smtClean="0"/>
              <a:t>R4</a:t>
            </a:r>
            <a:endParaRPr lang="en-US" sz="1100" dirty="0"/>
          </a:p>
        </p:txBody>
      </p:sp>
    </p:spTree>
    <p:extLst>
      <p:ext uri="{BB962C8B-B14F-4D97-AF65-F5344CB8AC3E}">
        <p14:creationId xmlns:p14="http://schemas.microsoft.com/office/powerpoint/2010/main" val="1026061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a:t>
            </a:r>
            <a:r>
              <a:rPr lang="en-US" dirty="0"/>
              <a:t>7</a:t>
            </a:r>
            <a:r>
              <a:rPr lang="en-US" dirty="0" smtClean="0"/>
              <a:t/>
            </a:r>
            <a:br>
              <a:rPr lang="en-US" dirty="0" smtClean="0"/>
            </a:br>
            <a:endParaRPr lang="en-US" dirty="0"/>
          </a:p>
        </p:txBody>
      </p:sp>
      <p:sp>
        <p:nvSpPr>
          <p:cNvPr id="6" name="Content Placeholder 2"/>
          <p:cNvSpPr txBox="1">
            <a:spLocks/>
          </p:cNvSpPr>
          <p:nvPr/>
        </p:nvSpPr>
        <p:spPr>
          <a:xfrm>
            <a:off x="279981" y="1524000"/>
            <a:ext cx="1679448" cy="316468"/>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D16349"/>
              </a:buClr>
              <a:buSzPct val="85000"/>
              <a:buFont typeface="Wingdings 2"/>
              <a:buNone/>
              <a:defRPr/>
            </a:pPr>
            <a:r>
              <a:rPr lang="en-US" sz="2700" dirty="0" smtClean="0">
                <a:solidFill>
                  <a:schemeClr val="bg1"/>
                </a:solidFill>
              </a:rPr>
              <a:t>Simulations:</a:t>
            </a:r>
            <a:endParaRPr lang="en-US" sz="2700" dirty="0">
              <a:solidFill>
                <a:schemeClr val="bg1"/>
              </a:solidFill>
            </a:endParaRPr>
          </a:p>
        </p:txBody>
      </p:sp>
      <p:sp>
        <p:nvSpPr>
          <p:cNvPr id="7" name="TextBox 6"/>
          <p:cNvSpPr txBox="1"/>
          <p:nvPr/>
        </p:nvSpPr>
        <p:spPr>
          <a:xfrm>
            <a:off x="2590800" y="2524524"/>
            <a:ext cx="4343401" cy="369332"/>
          </a:xfrm>
          <a:prstGeom prst="rect">
            <a:avLst/>
          </a:prstGeom>
          <a:noFill/>
        </p:spPr>
        <p:txBody>
          <a:bodyPr wrap="square" rtlCol="0">
            <a:spAutoFit/>
          </a:bodyPr>
          <a:lstStyle/>
          <a:p>
            <a:r>
              <a:rPr lang="en-US" dirty="0" smtClean="0">
                <a:solidFill>
                  <a:prstClr val="black"/>
                </a:solidFill>
              </a:rPr>
              <a:t>Total Current and </a:t>
            </a:r>
            <a:r>
              <a:rPr lang="en-US" dirty="0">
                <a:solidFill>
                  <a:prstClr val="black"/>
                </a:solidFill>
              </a:rPr>
              <a:t>B</a:t>
            </a:r>
            <a:r>
              <a:rPr lang="en-US" dirty="0" smtClean="0">
                <a:solidFill>
                  <a:prstClr val="black"/>
                </a:solidFill>
              </a:rPr>
              <a:t>ranch Currents</a:t>
            </a:r>
            <a:endParaRPr lang="en-US" dirty="0">
              <a:solidFill>
                <a:prstClr val="black"/>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1653931"/>
            <a:ext cx="1597797" cy="452437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867" y="2221468"/>
            <a:ext cx="1286487" cy="233300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439" y="2873559"/>
            <a:ext cx="4410075" cy="2362200"/>
          </a:xfrm>
          <a:prstGeom prst="rect">
            <a:avLst/>
          </a:prstGeom>
        </p:spPr>
      </p:pic>
      <p:cxnSp>
        <p:nvCxnSpPr>
          <p:cNvPr id="9" name="Straight Connector 8"/>
          <p:cNvCxnSpPr/>
          <p:nvPr/>
        </p:nvCxnSpPr>
        <p:spPr>
          <a:xfrm flipH="1" flipV="1">
            <a:off x="1664354" y="2893856"/>
            <a:ext cx="1078846" cy="49411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664354" y="4191000"/>
            <a:ext cx="2221846" cy="3634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6470978" y="4275380"/>
            <a:ext cx="615621" cy="135000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638801" y="3429000"/>
            <a:ext cx="1447798" cy="55324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953000" y="2453306"/>
            <a:ext cx="2133600" cy="14628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34567" y="1920928"/>
            <a:ext cx="1573085" cy="369332"/>
          </a:xfrm>
          <a:prstGeom prst="rect">
            <a:avLst/>
          </a:prstGeom>
          <a:noFill/>
        </p:spPr>
        <p:txBody>
          <a:bodyPr wrap="square" rtlCol="0">
            <a:spAutoFit/>
          </a:bodyPr>
          <a:lstStyle/>
          <a:p>
            <a:r>
              <a:rPr lang="en-US" dirty="0" smtClean="0">
                <a:solidFill>
                  <a:prstClr val="black"/>
                </a:solidFill>
              </a:rPr>
              <a:t>Total Current</a:t>
            </a:r>
            <a:endParaRPr lang="en-US" dirty="0">
              <a:solidFill>
                <a:prstClr val="black"/>
              </a:solidFill>
            </a:endParaRPr>
          </a:p>
        </p:txBody>
      </p:sp>
      <p:sp>
        <p:nvSpPr>
          <p:cNvPr id="24" name="TextBox 23"/>
          <p:cNvSpPr txBox="1"/>
          <p:nvPr/>
        </p:nvSpPr>
        <p:spPr>
          <a:xfrm>
            <a:off x="198340" y="4554476"/>
            <a:ext cx="1895899" cy="369332"/>
          </a:xfrm>
          <a:prstGeom prst="rect">
            <a:avLst/>
          </a:prstGeom>
          <a:noFill/>
        </p:spPr>
        <p:txBody>
          <a:bodyPr wrap="square" rtlCol="0">
            <a:spAutoFit/>
          </a:bodyPr>
          <a:lstStyle/>
          <a:p>
            <a:r>
              <a:rPr lang="en-US" dirty="0" smtClean="0">
                <a:solidFill>
                  <a:prstClr val="black"/>
                </a:solidFill>
              </a:rPr>
              <a:t>Branch Current</a:t>
            </a:r>
            <a:endParaRPr lang="en-US" dirty="0">
              <a:solidFill>
                <a:prstClr val="black"/>
              </a:solidFill>
            </a:endParaRPr>
          </a:p>
        </p:txBody>
      </p:sp>
      <p:sp>
        <p:nvSpPr>
          <p:cNvPr id="25" name="TextBox 24"/>
          <p:cNvSpPr txBox="1"/>
          <p:nvPr/>
        </p:nvSpPr>
        <p:spPr>
          <a:xfrm>
            <a:off x="7010400" y="6102106"/>
            <a:ext cx="1895899" cy="369332"/>
          </a:xfrm>
          <a:prstGeom prst="rect">
            <a:avLst/>
          </a:prstGeom>
          <a:noFill/>
        </p:spPr>
        <p:txBody>
          <a:bodyPr wrap="square" rtlCol="0">
            <a:spAutoFit/>
          </a:bodyPr>
          <a:lstStyle/>
          <a:p>
            <a:r>
              <a:rPr lang="en-US" dirty="0" smtClean="0">
                <a:solidFill>
                  <a:prstClr val="black"/>
                </a:solidFill>
              </a:rPr>
              <a:t>Branch Currents</a:t>
            </a:r>
            <a:endParaRPr lang="en-US" dirty="0">
              <a:solidFill>
                <a:prstClr val="black"/>
              </a:solidFill>
            </a:endParaRPr>
          </a:p>
        </p:txBody>
      </p:sp>
      <p:sp>
        <p:nvSpPr>
          <p:cNvPr id="12" name="Footer Placeholder 11"/>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33</a:t>
            </a:fld>
            <a:endParaRPr lang="en-US"/>
          </a:p>
        </p:txBody>
      </p:sp>
    </p:spTree>
    <p:extLst>
      <p:ext uri="{BB962C8B-B14F-4D97-AF65-F5344CB8AC3E}">
        <p14:creationId xmlns:p14="http://schemas.microsoft.com/office/powerpoint/2010/main" val="280878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a:t>
            </a:r>
            <a:r>
              <a:rPr lang="en-US" dirty="0"/>
              <a:t>7</a:t>
            </a:r>
            <a:r>
              <a:rPr lang="en-US" dirty="0" smtClean="0"/>
              <a:t> </a:t>
            </a:r>
            <a:br>
              <a:rPr lang="en-US" dirty="0" smtClean="0"/>
            </a:br>
            <a:endParaRPr lang="en-US" dirty="0"/>
          </a:p>
        </p:txBody>
      </p:sp>
      <p:sp>
        <p:nvSpPr>
          <p:cNvPr id="6" name="Content Placeholder 2"/>
          <p:cNvSpPr txBox="1">
            <a:spLocks/>
          </p:cNvSpPr>
          <p:nvPr/>
        </p:nvSpPr>
        <p:spPr>
          <a:xfrm>
            <a:off x="279981" y="1524000"/>
            <a:ext cx="786819"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none" strike="noStrike" kern="1200" cap="none" spc="0" normalizeH="0" baseline="0" noProof="0" dirty="0" smtClean="0">
                <a:ln>
                  <a:noFill/>
                </a:ln>
                <a:solidFill>
                  <a:schemeClr val="bg1"/>
                </a:solidFill>
                <a:effectLst/>
                <a:uLnTx/>
                <a:uFillTx/>
                <a:latin typeface="+mn-lt"/>
                <a:ea typeface="+mn-ea"/>
                <a:cs typeface="+mn-cs"/>
              </a:rPr>
              <a:t>Data:</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731760495"/>
              </p:ext>
            </p:extLst>
          </p:nvPr>
        </p:nvGraphicFramePr>
        <p:xfrm>
          <a:off x="2819400" y="1676400"/>
          <a:ext cx="3301999" cy="2628900"/>
        </p:xfrm>
        <a:graphic>
          <a:graphicData uri="http://schemas.openxmlformats.org/drawingml/2006/table">
            <a:tbl>
              <a:tblPr/>
              <a:tblGrid>
                <a:gridCol w="315843"/>
                <a:gridCol w="296701"/>
                <a:gridCol w="516835"/>
                <a:gridCol w="727397"/>
                <a:gridCol w="746539"/>
                <a:gridCol w="698684"/>
              </a:tblGrid>
              <a:tr h="209550">
                <a:tc gridSpan="6">
                  <a:txBody>
                    <a:bodyPr/>
                    <a:lstStyle/>
                    <a:p>
                      <a:pPr algn="ctr" fontAlgn="b"/>
                      <a:r>
                        <a:rPr lang="en-US" sz="1200" b="1" i="0" u="none" strike="noStrike" dirty="0">
                          <a:solidFill>
                            <a:srgbClr val="000000"/>
                          </a:solidFill>
                          <a:effectLst/>
                          <a:latin typeface="Times New Roman" panose="02020603050405020304" pitchFamily="18" charset="0"/>
                        </a:rPr>
                        <a:t>LAB </a:t>
                      </a:r>
                      <a:r>
                        <a:rPr lang="en-US" sz="1200" b="1" i="0" u="none" strike="noStrike" dirty="0" smtClean="0">
                          <a:solidFill>
                            <a:srgbClr val="000000"/>
                          </a:solidFill>
                          <a:effectLst/>
                          <a:latin typeface="Times New Roman" panose="02020603050405020304" pitchFamily="18" charset="0"/>
                        </a:rPr>
                        <a:t>7</a:t>
                      </a:r>
                      <a:endParaRPr lang="en-US" sz="12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9550">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Design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Calculated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Simulated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V</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V1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9.003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2.151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dirty="0">
                          <a:solidFill>
                            <a:srgbClr val="000000"/>
                          </a:solidFill>
                          <a:effectLst/>
                          <a:latin typeface="Times New Roman" panose="02020603050405020304" pitchFamily="18" charset="0"/>
                        </a:rPr>
                        <a:t>3.255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3.3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4.623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4.634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0.8299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0.8304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dirty="0" smtClean="0">
                          <a:solidFill>
                            <a:srgbClr val="000000"/>
                          </a:solidFill>
                          <a:effectLst/>
                          <a:latin typeface="Times New Roman" panose="02020603050405020304" pitchFamily="18" charset="0"/>
                        </a:rPr>
                        <a:t>.845</a:t>
                      </a:r>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I 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3.992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4.1855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dirty="0" smtClean="0">
                          <a:solidFill>
                            <a:srgbClr val="000000"/>
                          </a:solidFill>
                          <a:effectLst/>
                          <a:latin typeface="Times New Roman" panose="02020603050405020304" pitchFamily="18" charset="0"/>
                        </a:rPr>
                        <a:t>4.091</a:t>
                      </a:r>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I 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2.679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2.7659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dirty="0" smtClean="0">
                          <a:solidFill>
                            <a:srgbClr val="000000"/>
                          </a:solidFill>
                          <a:effectLst/>
                          <a:latin typeface="Times New Roman" panose="02020603050405020304" pitchFamily="18" charset="0"/>
                        </a:rPr>
                        <a:t>2.727</a:t>
                      </a:r>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I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1.845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1.9474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dirty="0" smtClean="0">
                          <a:solidFill>
                            <a:srgbClr val="000000"/>
                          </a:solidFill>
                          <a:effectLst/>
                          <a:latin typeface="Times New Roman" panose="02020603050405020304" pitchFamily="18" charset="0"/>
                        </a:rPr>
                        <a:t>1.915</a:t>
                      </a:r>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I 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1.8996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1.9428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dirty="0" smtClean="0">
                          <a:solidFill>
                            <a:srgbClr val="000000"/>
                          </a:solidFill>
                          <a:effectLst/>
                          <a:latin typeface="Times New Roman" panose="02020603050405020304" pitchFamily="18" charset="0"/>
                        </a:rPr>
                        <a:t>1.915</a:t>
                      </a:r>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9550">
                <a:tc>
                  <a:txBody>
                    <a:bodyPr/>
                    <a:lstStyle/>
                    <a:p>
                      <a:pPr algn="ctr" fontAlgn="b"/>
                      <a:r>
                        <a:rPr lang="en-US" sz="1200" b="1" i="0" u="none" strike="noStrike">
                          <a:solidFill>
                            <a:srgbClr val="000000"/>
                          </a:solidFill>
                          <a:effectLst/>
                          <a:latin typeface="Times New Roman" panose="02020603050405020304" pitchFamily="18" charset="0"/>
                        </a:rPr>
                        <a:t>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IT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10.667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10.8483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dirty="0" smtClean="0">
                          <a:solidFill>
                            <a:srgbClr val="000000"/>
                          </a:solidFill>
                          <a:effectLst/>
                          <a:latin typeface="Times New Roman" panose="02020603050405020304" pitchFamily="18" charset="0"/>
                        </a:rPr>
                        <a:t>10.649</a:t>
                      </a:r>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r>
            </a:tbl>
          </a:graphicData>
        </a:graphic>
      </p:graphicFrame>
      <p:sp>
        <p:nvSpPr>
          <p:cNvPr id="10" name="Footer Placeholder 9"/>
          <p:cNvSpPr>
            <a:spLocks noGrp="1"/>
          </p:cNvSpPr>
          <p:nvPr>
            <p:ph type="ftr" sz="quarter" idx="11"/>
          </p:nvPr>
        </p:nvSpPr>
        <p:spPr/>
        <p:txBody>
          <a:bodyPr/>
          <a:lstStyle/>
          <a:p>
            <a:r>
              <a:rPr lang="en-US" smtClean="0"/>
              <a:t>EECT 111-50C</a:t>
            </a:r>
            <a:endParaRPr lang="en-US"/>
          </a:p>
        </p:txBody>
      </p:sp>
      <p:sp>
        <p:nvSpPr>
          <p:cNvPr id="4" name="Slide Number Placeholder 3"/>
          <p:cNvSpPr>
            <a:spLocks noGrp="1"/>
          </p:cNvSpPr>
          <p:nvPr>
            <p:ph type="sldNum" sz="quarter" idx="12"/>
          </p:nvPr>
        </p:nvSpPr>
        <p:spPr/>
        <p:txBody>
          <a:bodyPr/>
          <a:lstStyle/>
          <a:p>
            <a:fld id="{239E6DC2-B5B4-4FC3-A903-B0DA82444DF7}" type="slidenum">
              <a:rPr lang="en-US" smtClean="0"/>
              <a:pPr/>
              <a:t>34</a:t>
            </a:fld>
            <a:endParaRPr lang="en-US"/>
          </a:p>
        </p:txBody>
      </p:sp>
      <p:sp>
        <p:nvSpPr>
          <p:cNvPr id="12" name="Content Placeholder 2"/>
          <p:cNvSpPr txBox="1">
            <a:spLocks/>
          </p:cNvSpPr>
          <p:nvPr/>
        </p:nvSpPr>
        <p:spPr>
          <a:xfrm>
            <a:off x="304800" y="4648200"/>
            <a:ext cx="1905000" cy="533400"/>
          </a:xfrm>
          <a:prstGeom prst="rect">
            <a:avLst/>
          </a:prstGeom>
          <a:solidFill>
            <a:schemeClr val="accent3"/>
          </a:solidFill>
          <a:ln w="22225">
            <a:solidFill>
              <a:schemeClr val="accent1"/>
            </a:solidFill>
          </a:ln>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Equations:</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pic>
        <p:nvPicPr>
          <p:cNvPr id="1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676400" y="5562600"/>
            <a:ext cx="914400" cy="381000"/>
          </a:xfrm>
          <a:prstGeom prst="rect">
            <a:avLst/>
          </a:prstGeom>
          <a:noFill/>
        </p:spPr>
      </p:pic>
      <p:sp>
        <p:nvSpPr>
          <p:cNvPr id="14" name="TextBox 13"/>
          <p:cNvSpPr txBox="1"/>
          <p:nvPr/>
        </p:nvSpPr>
        <p:spPr>
          <a:xfrm>
            <a:off x="1600200" y="5331023"/>
            <a:ext cx="1752600" cy="307777"/>
          </a:xfrm>
          <a:prstGeom prst="rect">
            <a:avLst/>
          </a:prstGeom>
          <a:noFill/>
        </p:spPr>
        <p:txBody>
          <a:bodyPr wrap="square" rtlCol="0">
            <a:spAutoFit/>
          </a:bodyPr>
          <a:lstStyle/>
          <a:p>
            <a:r>
              <a:rPr lang="en-US" sz="1400" u="sng" dirty="0" smtClean="0"/>
              <a:t>Ohm’s Law</a:t>
            </a:r>
            <a:endParaRPr lang="en-US" sz="1400" u="sng" dirty="0"/>
          </a:p>
        </p:txBody>
      </p:sp>
      <p:pic>
        <p:nvPicPr>
          <p:cNvPr id="1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495800" y="5336389"/>
            <a:ext cx="2209550" cy="759611"/>
          </a:xfrm>
          <a:prstGeom prst="rect">
            <a:avLst/>
          </a:prstGeom>
          <a:noFill/>
        </p:spPr>
      </p:pic>
      <p:sp>
        <p:nvSpPr>
          <p:cNvPr id="16" name="TextBox 15"/>
          <p:cNvSpPr txBox="1"/>
          <p:nvPr/>
        </p:nvSpPr>
        <p:spPr>
          <a:xfrm>
            <a:off x="4876800" y="5029200"/>
            <a:ext cx="2209800" cy="307777"/>
          </a:xfrm>
          <a:prstGeom prst="rect">
            <a:avLst/>
          </a:prstGeom>
          <a:noFill/>
        </p:spPr>
        <p:txBody>
          <a:bodyPr wrap="square" rtlCol="0">
            <a:spAutoFit/>
          </a:bodyPr>
          <a:lstStyle/>
          <a:p>
            <a:r>
              <a:rPr lang="en-US" sz="1400" u="sng" dirty="0" smtClean="0"/>
              <a:t> Parallel Resistance</a:t>
            </a:r>
            <a:endParaRPr lang="en-US" sz="1400" u="sng" dirty="0"/>
          </a:p>
        </p:txBody>
      </p:sp>
    </p:spTree>
    <p:extLst>
      <p:ext uri="{BB962C8B-B14F-4D97-AF65-F5344CB8AC3E}">
        <p14:creationId xmlns:p14="http://schemas.microsoft.com/office/powerpoint/2010/main" val="3921714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a:t>
            </a:r>
            <a:r>
              <a:rPr lang="en-US" dirty="0"/>
              <a:t>7</a:t>
            </a:r>
            <a:r>
              <a:rPr lang="en-US" dirty="0" smtClean="0"/>
              <a:t> </a:t>
            </a:r>
            <a:br>
              <a:rPr lang="en-US" dirty="0" smtClean="0"/>
            </a:br>
            <a:endParaRPr lang="en-US" dirty="0"/>
          </a:p>
        </p:txBody>
      </p:sp>
      <p:sp>
        <p:nvSpPr>
          <p:cNvPr id="7" name="Content Placeholder 2"/>
          <p:cNvSpPr>
            <a:spLocks noGrp="1"/>
          </p:cNvSpPr>
          <p:nvPr>
            <p:ph sz="quarter" idx="1"/>
          </p:nvPr>
        </p:nvSpPr>
        <p:spPr>
          <a:xfrm>
            <a:off x="335280" y="1828800"/>
            <a:ext cx="8503920" cy="1752600"/>
          </a:xfrm>
          <a:solidFill>
            <a:schemeClr val="accent3"/>
          </a:solidFill>
          <a:ln w="22225">
            <a:solidFill>
              <a:schemeClr val="accent1"/>
            </a:solidFill>
          </a:ln>
        </p:spPr>
        <p:txBody>
          <a:bodyPr>
            <a:normAutofit/>
          </a:bodyPr>
          <a:lstStyle/>
          <a:p>
            <a:pPr>
              <a:buNone/>
            </a:pPr>
            <a:r>
              <a:rPr lang="en-US" u="sng" dirty="0" smtClean="0">
                <a:solidFill>
                  <a:schemeClr val="bg1"/>
                </a:solidFill>
              </a:rPr>
              <a:t>Observations: </a:t>
            </a:r>
            <a:r>
              <a:rPr lang="en-US" dirty="0" smtClean="0">
                <a:solidFill>
                  <a:schemeClr val="bg1"/>
                </a:solidFill>
              </a:rPr>
              <a:t> Current is not constant in a parallel resistor circuit and differs depending on the size of the resistor on the branch.</a:t>
            </a:r>
            <a:endParaRPr lang="en-US" dirty="0">
              <a:solidFill>
                <a:schemeClr val="bg1"/>
              </a:solidFill>
            </a:endParaRPr>
          </a:p>
        </p:txBody>
      </p:sp>
      <p:sp>
        <p:nvSpPr>
          <p:cNvPr id="9" name="Content Placeholder 2"/>
          <p:cNvSpPr txBox="1">
            <a:spLocks/>
          </p:cNvSpPr>
          <p:nvPr/>
        </p:nvSpPr>
        <p:spPr>
          <a:xfrm>
            <a:off x="335280" y="3886200"/>
            <a:ext cx="8503920" cy="1527048"/>
          </a:xfrm>
          <a:prstGeom prst="rect">
            <a:avLst/>
          </a:prstGeom>
          <a:solidFill>
            <a:schemeClr val="accent3"/>
          </a:solidFill>
          <a:ln w="22225">
            <a:solidFill>
              <a:schemeClr val="accent1"/>
            </a:solidFill>
          </a:ln>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Font typeface="Wingdings 2"/>
              <a:buNone/>
            </a:pPr>
            <a:r>
              <a:rPr lang="en-US" u="sng" dirty="0" smtClean="0">
                <a:solidFill>
                  <a:schemeClr val="bg1"/>
                </a:solidFill>
              </a:rPr>
              <a:t>Conclusion: </a:t>
            </a:r>
            <a:r>
              <a:rPr lang="en-US" dirty="0" smtClean="0">
                <a:solidFill>
                  <a:schemeClr val="bg1"/>
                </a:solidFill>
              </a:rPr>
              <a:t>The total current and branch currents were successfully measured.</a:t>
            </a:r>
            <a:endParaRPr lang="en-US" dirty="0">
              <a:solidFill>
                <a:schemeClr val="bg1"/>
              </a:solidFill>
            </a:endParaRPr>
          </a:p>
        </p:txBody>
      </p:sp>
      <p:sp>
        <p:nvSpPr>
          <p:cNvPr id="10" name="Footer Placeholder 9"/>
          <p:cNvSpPr>
            <a:spLocks noGrp="1"/>
          </p:cNvSpPr>
          <p:nvPr>
            <p:ph type="ftr" sz="quarter" idx="11"/>
          </p:nvPr>
        </p:nvSpPr>
        <p:spPr/>
        <p:txBody>
          <a:bodyPr/>
          <a:lstStyle/>
          <a:p>
            <a:r>
              <a:rPr lang="en-US" smtClean="0"/>
              <a:t>EECT 111-50C</a:t>
            </a:r>
            <a:endParaRPr lang="en-US"/>
          </a:p>
        </p:txBody>
      </p:sp>
      <p:sp>
        <p:nvSpPr>
          <p:cNvPr id="4" name="Slide Number Placeholder 3"/>
          <p:cNvSpPr>
            <a:spLocks noGrp="1"/>
          </p:cNvSpPr>
          <p:nvPr>
            <p:ph type="sldNum" sz="quarter" idx="12"/>
          </p:nvPr>
        </p:nvSpPr>
        <p:spPr/>
        <p:txBody>
          <a:bodyPr/>
          <a:lstStyle/>
          <a:p>
            <a:fld id="{239E6DC2-B5B4-4FC3-A903-B0DA82444DF7}" type="slidenum">
              <a:rPr lang="en-US" smtClean="0"/>
              <a:pPr/>
              <a:t>35</a:t>
            </a:fld>
            <a:endParaRPr lang="en-US"/>
          </a:p>
        </p:txBody>
      </p:sp>
    </p:spTree>
    <p:extLst>
      <p:ext uri="{BB962C8B-B14F-4D97-AF65-F5344CB8AC3E}">
        <p14:creationId xmlns:p14="http://schemas.microsoft.com/office/powerpoint/2010/main" val="3921714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EECT 111-50C</a:t>
            </a:r>
            <a:endParaRPr lang="en-US"/>
          </a:p>
        </p:txBody>
      </p:sp>
      <p:sp>
        <p:nvSpPr>
          <p:cNvPr id="7" name="Title 1"/>
          <p:cNvSpPr>
            <a:spLocks noGrp="1"/>
          </p:cNvSpPr>
          <p:nvPr>
            <p:ph type="title"/>
          </p:nvPr>
        </p:nvSpPr>
        <p:spPr>
          <a:xfrm>
            <a:off x="381000" y="612648"/>
            <a:ext cx="8534400" cy="2587752"/>
          </a:xfrm>
        </p:spPr>
        <p:txBody>
          <a:bodyPr>
            <a:normAutofit/>
          </a:bodyPr>
          <a:lstStyle/>
          <a:p>
            <a:r>
              <a:rPr lang="en-US" sz="5400" dirty="0" smtClean="0">
                <a:solidFill>
                  <a:schemeClr val="accent3"/>
                </a:solidFill>
              </a:rPr>
              <a:t>Lab </a:t>
            </a:r>
            <a:r>
              <a:rPr lang="en-US" sz="5400" dirty="0">
                <a:solidFill>
                  <a:schemeClr val="accent3"/>
                </a:solidFill>
              </a:rPr>
              <a:t>8</a:t>
            </a:r>
            <a:r>
              <a:rPr lang="en-US" sz="5400" dirty="0" smtClean="0">
                <a:solidFill>
                  <a:schemeClr val="accent3"/>
                </a:solidFill>
              </a:rPr>
              <a:t> </a:t>
            </a:r>
            <a:br>
              <a:rPr lang="en-US" sz="5400" dirty="0" smtClean="0">
                <a:solidFill>
                  <a:schemeClr val="accent3"/>
                </a:solidFill>
              </a:rPr>
            </a:br>
            <a:r>
              <a:rPr lang="en-US" sz="4400" dirty="0" smtClean="0">
                <a:solidFill>
                  <a:schemeClr val="accent3"/>
                </a:solidFill>
              </a:rPr>
              <a:t>(Black Box 3 Design)</a:t>
            </a:r>
            <a:endParaRPr lang="en-US" sz="4400" dirty="0">
              <a:solidFill>
                <a:schemeClr val="accent3"/>
              </a:solidFill>
            </a:endParaRPr>
          </a:p>
        </p:txBody>
      </p:sp>
      <p:sp>
        <p:nvSpPr>
          <p:cNvPr id="9" name="Content Placeholder 2"/>
          <p:cNvSpPr txBox="1">
            <a:spLocks/>
          </p:cNvSpPr>
          <p:nvPr/>
        </p:nvSpPr>
        <p:spPr>
          <a:xfrm>
            <a:off x="3713988" y="3230345"/>
            <a:ext cx="1924812" cy="1447800"/>
          </a:xfrm>
          <a:prstGeom prst="rect">
            <a:avLst/>
          </a:prstGeom>
          <a:ln w="22225">
            <a:noFill/>
          </a:ln>
        </p:spPr>
        <p:txBody>
          <a:bodyPr vert="horz">
            <a:normAutofit/>
          </a:bodyPr>
          <a:lstStyle/>
          <a:p>
            <a:pPr marL="274320" indent="-274320" algn="ctr">
              <a:spcBef>
                <a:spcPct val="20000"/>
              </a:spcBef>
              <a:buClr>
                <a:srgbClr val="D16349"/>
              </a:buClr>
              <a:buSzPct val="85000"/>
              <a:buFont typeface="Wingdings 2"/>
              <a:buNone/>
              <a:defRPr/>
            </a:pPr>
            <a:r>
              <a:rPr lang="en-US" dirty="0" smtClean="0">
                <a:solidFill>
                  <a:schemeClr val="accent3"/>
                </a:solidFill>
              </a:rPr>
              <a:t>(2/26/15)</a:t>
            </a:r>
          </a:p>
          <a:p>
            <a:pPr marL="274320" indent="-274320" algn="ctr">
              <a:spcBef>
                <a:spcPct val="20000"/>
              </a:spcBef>
              <a:buClr>
                <a:srgbClr val="D16349"/>
              </a:buClr>
              <a:buSzPct val="85000"/>
              <a:buFont typeface="Wingdings 2"/>
              <a:buNone/>
              <a:defRPr/>
            </a:pPr>
            <a:r>
              <a:rPr lang="en-US" u="sng" dirty="0" smtClean="0">
                <a:solidFill>
                  <a:schemeClr val="accent3"/>
                </a:solidFill>
              </a:rPr>
              <a:t>Lab Partners </a:t>
            </a:r>
          </a:p>
          <a:p>
            <a:pPr marL="274320" indent="-274320" algn="ctr">
              <a:spcBef>
                <a:spcPct val="20000"/>
              </a:spcBef>
              <a:buClr>
                <a:srgbClr val="D16349"/>
              </a:buClr>
              <a:buSzPct val="85000"/>
              <a:buFont typeface="Wingdings 2"/>
              <a:buNone/>
              <a:defRPr/>
            </a:pPr>
            <a:r>
              <a:rPr lang="en-US" dirty="0" smtClean="0">
                <a:solidFill>
                  <a:schemeClr val="accent3"/>
                </a:solidFill>
              </a:rPr>
              <a:t>Josiah Abel</a:t>
            </a:r>
          </a:p>
          <a:p>
            <a:pPr marL="274320" indent="-274320" algn="ctr">
              <a:spcBef>
                <a:spcPct val="20000"/>
              </a:spcBef>
              <a:buClr>
                <a:srgbClr val="D16349"/>
              </a:buClr>
              <a:buSzPct val="85000"/>
              <a:buFont typeface="Wingdings 2"/>
              <a:buNone/>
              <a:defRPr/>
            </a:pPr>
            <a:r>
              <a:rPr lang="en-US" dirty="0" smtClean="0">
                <a:solidFill>
                  <a:schemeClr val="accent3"/>
                </a:solidFill>
              </a:rPr>
              <a:t>Cody Fletcher</a:t>
            </a:r>
          </a:p>
        </p:txBody>
      </p:sp>
      <p:sp>
        <p:nvSpPr>
          <p:cNvPr id="2" name="Slide Number Placeholder 1"/>
          <p:cNvSpPr>
            <a:spLocks noGrp="1"/>
          </p:cNvSpPr>
          <p:nvPr>
            <p:ph type="sldNum" sz="quarter" idx="12"/>
          </p:nvPr>
        </p:nvSpPr>
        <p:spPr/>
        <p:txBody>
          <a:bodyPr/>
          <a:lstStyle/>
          <a:p>
            <a:fld id="{239E6DC2-B5B4-4FC3-A903-B0DA82444DF7}" type="slidenum">
              <a:rPr lang="en-US" smtClean="0">
                <a:solidFill>
                  <a:srgbClr val="1B587C">
                    <a:shade val="75000"/>
                  </a:srgbClr>
                </a:solidFill>
              </a:rPr>
              <a:pPr/>
              <a:t>36</a:t>
            </a:fld>
            <a:endParaRPr lang="en-US">
              <a:solidFill>
                <a:srgbClr val="1B587C">
                  <a:shade val="75000"/>
                </a:srgbClr>
              </a:solidFill>
            </a:endParaRPr>
          </a:p>
        </p:txBody>
      </p:sp>
    </p:spTree>
    <p:extLst>
      <p:ext uri="{BB962C8B-B14F-4D97-AF65-F5344CB8AC3E}">
        <p14:creationId xmlns:p14="http://schemas.microsoft.com/office/powerpoint/2010/main" val="1388991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8 </a:t>
            </a:r>
            <a:br>
              <a:rPr lang="en-US" dirty="0" smtClean="0"/>
            </a:br>
            <a:endParaRPr lang="en-US" dirty="0"/>
          </a:p>
        </p:txBody>
      </p:sp>
      <p:sp>
        <p:nvSpPr>
          <p:cNvPr id="10" name="Content Placeholder 2"/>
          <p:cNvSpPr>
            <a:spLocks noGrp="1"/>
          </p:cNvSpPr>
          <p:nvPr>
            <p:ph sz="quarter" idx="1"/>
          </p:nvPr>
        </p:nvSpPr>
        <p:spPr>
          <a:xfrm>
            <a:off x="301752" y="1600200"/>
            <a:ext cx="8503920" cy="518684"/>
          </a:xfrm>
          <a:solidFill>
            <a:schemeClr val="accent3"/>
          </a:solidFill>
          <a:ln w="22225">
            <a:solidFill>
              <a:schemeClr val="accent1"/>
            </a:solidFill>
          </a:ln>
        </p:spPr>
        <p:txBody>
          <a:bodyPr>
            <a:normAutofit/>
          </a:bodyPr>
          <a:lstStyle/>
          <a:p>
            <a:pPr>
              <a:buNone/>
            </a:pPr>
            <a:r>
              <a:rPr lang="en-US" u="sng" dirty="0" smtClean="0">
                <a:solidFill>
                  <a:schemeClr val="bg1"/>
                </a:solidFill>
              </a:rPr>
              <a:t>Objective: </a:t>
            </a:r>
            <a:r>
              <a:rPr lang="en-US" dirty="0" smtClean="0">
                <a:solidFill>
                  <a:schemeClr val="bg1"/>
                </a:solidFill>
              </a:rPr>
              <a:t>To build a circuit that produces exactly 1.3V</a:t>
            </a:r>
            <a:endParaRPr lang="en-US" dirty="0">
              <a:solidFill>
                <a:schemeClr val="bg1"/>
              </a:solidFill>
            </a:endParaRPr>
          </a:p>
        </p:txBody>
      </p:sp>
      <p:sp>
        <p:nvSpPr>
          <p:cNvPr id="11" name="Content Placeholder 2"/>
          <p:cNvSpPr txBox="1">
            <a:spLocks/>
          </p:cNvSpPr>
          <p:nvPr/>
        </p:nvSpPr>
        <p:spPr>
          <a:xfrm>
            <a:off x="335280" y="2362200"/>
            <a:ext cx="8503920" cy="3276600"/>
          </a:xfrm>
          <a:prstGeom prst="rect">
            <a:avLst/>
          </a:prstGeom>
          <a:solidFill>
            <a:schemeClr val="accent3"/>
          </a:solidFill>
          <a:ln w="22225">
            <a:solidFill>
              <a:schemeClr val="accent1"/>
            </a:solidFill>
          </a:ln>
        </p:spPr>
        <p:txBody>
          <a:bodyPr vert="horz">
            <a:normAutofit fontScale="70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Procedure: </a:t>
            </a:r>
            <a:r>
              <a:rPr kumimoji="0" lang="en-US" sz="2700" b="0" i="0" strike="noStrike" kern="1200" cap="none" spc="0" normalizeH="0" baseline="0" noProof="0" dirty="0" smtClean="0">
                <a:ln>
                  <a:noFill/>
                </a:ln>
                <a:solidFill>
                  <a:schemeClr val="bg1"/>
                </a:solidFill>
                <a:uLnTx/>
                <a:uFillTx/>
                <a:latin typeface="+mn-lt"/>
                <a:ea typeface="+mn-ea"/>
                <a:cs typeface="+mn-cs"/>
              </a:rPr>
              <a:t>A</a:t>
            </a:r>
            <a:r>
              <a:rPr kumimoji="0" lang="en-US" sz="2700" b="0" i="0" strike="noStrike" kern="1200" cap="none" spc="0" normalizeH="0" noProof="0" dirty="0" smtClean="0">
                <a:ln>
                  <a:noFill/>
                </a:ln>
                <a:solidFill>
                  <a:schemeClr val="bg1"/>
                </a:solidFill>
                <a:uLnTx/>
                <a:uFillTx/>
                <a:latin typeface="+mn-lt"/>
                <a:ea typeface="+mn-ea"/>
                <a:cs typeface="+mn-cs"/>
              </a:rPr>
              <a:t> circuit with 2 known resistors,3 unknown resistors, 2 known nodal voltages, and a known input voltage was presented and the resistor values had to be found that would equal the difference between the two nodal voltages. </a:t>
            </a:r>
            <a:r>
              <a:rPr lang="en-US" sz="2700" dirty="0" smtClean="0">
                <a:solidFill>
                  <a:schemeClr val="bg1"/>
                </a:solidFill>
              </a:rPr>
              <a:t>In order to do this the total current had to be found and once that was found the total resistance could be found using Ohm’s law. The two known resistor values were subtracted from the total to get the total of the unknown resistors. Once the total unknown resistor value was found the number was divided by 3 to find the values of the three resistors in a parallel circuit. The circuit was then built and the nodal voltages were tested to see if the circuit was correct. Once the circuit was found to be correct a 10kohm potentiometer replaced with one of the known resistors and then the nodal voltages were adjusted to be the exact numbers desired.</a:t>
            </a:r>
            <a:r>
              <a:rPr kumimoji="0" lang="en-US" sz="2700" b="0" i="0" strike="noStrike" kern="1200" cap="none" spc="0" normalizeH="0" noProof="0" dirty="0" smtClean="0">
                <a:ln>
                  <a:noFill/>
                </a:ln>
                <a:solidFill>
                  <a:schemeClr val="bg1"/>
                </a:solidFill>
                <a:uLnTx/>
                <a:uFillTx/>
                <a:latin typeface="+mn-lt"/>
                <a:ea typeface="+mn-ea"/>
                <a:cs typeface="+mn-cs"/>
              </a:rPr>
              <a:t>  </a:t>
            </a:r>
            <a:r>
              <a:rPr kumimoji="0" lang="en-US" sz="2700" b="0" i="0" u="sng" strike="noStrike" kern="1200" cap="none" spc="0" normalizeH="0" baseline="0" noProof="0" dirty="0" smtClean="0">
                <a:ln>
                  <a:noFill/>
                </a:ln>
                <a:solidFill>
                  <a:schemeClr val="bg1"/>
                </a:solidFill>
                <a:effectLst/>
                <a:uLnTx/>
                <a:uFillTx/>
                <a:latin typeface="+mn-lt"/>
                <a:ea typeface="+mn-ea"/>
                <a:cs typeface="+mn-cs"/>
              </a:rPr>
              <a:t> </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37</a:t>
            </a:fld>
            <a:endParaRPr lang="en-US"/>
          </a:p>
        </p:txBody>
      </p:sp>
    </p:spTree>
    <p:extLst>
      <p:ext uri="{BB962C8B-B14F-4D97-AF65-F5344CB8AC3E}">
        <p14:creationId xmlns:p14="http://schemas.microsoft.com/office/powerpoint/2010/main" val="849129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8 </a:t>
            </a:r>
            <a:br>
              <a:rPr lang="en-US" dirty="0" smtClean="0"/>
            </a:br>
            <a:endParaRPr lang="en-US" dirty="0"/>
          </a:p>
        </p:txBody>
      </p:sp>
      <p:sp>
        <p:nvSpPr>
          <p:cNvPr id="12" name="Content Placeholder 2"/>
          <p:cNvSpPr txBox="1">
            <a:spLocks/>
          </p:cNvSpPr>
          <p:nvPr/>
        </p:nvSpPr>
        <p:spPr>
          <a:xfrm>
            <a:off x="301752" y="1676400"/>
            <a:ext cx="8503920" cy="1524000"/>
          </a:xfrm>
          <a:prstGeom prst="rect">
            <a:avLst/>
          </a:prstGeom>
          <a:solidFill>
            <a:schemeClr val="accent3"/>
          </a:solidFill>
          <a:ln w="22225">
            <a:solidFill>
              <a:schemeClr val="accent1"/>
            </a:solidFill>
          </a:ln>
        </p:spPr>
        <p:txBody>
          <a:bodyPr vert="horz">
            <a:normAutofit fontScale="47500" lnSpcReduction="20000"/>
          </a:bodyPr>
          <a:lstStyle/>
          <a:p>
            <a:pPr marL="274320" indent="-274320">
              <a:spcBef>
                <a:spcPct val="20000"/>
              </a:spcBef>
              <a:buClr>
                <a:srgbClr val="D16349"/>
              </a:buClr>
              <a:buSzPct val="85000"/>
              <a:buFont typeface="Wingdings 2"/>
              <a:buNone/>
              <a:defRPr/>
            </a:pPr>
            <a:r>
              <a:rPr lang="en-US" sz="2700" u="sng" dirty="0" smtClean="0">
                <a:solidFill>
                  <a:schemeClr val="bg1"/>
                </a:solidFill>
              </a:rPr>
              <a:t>Equipment:</a:t>
            </a:r>
          </a:p>
          <a:p>
            <a:pPr marL="274320" indent="-274320">
              <a:spcBef>
                <a:spcPct val="20000"/>
              </a:spcBef>
              <a:buClr>
                <a:srgbClr val="D16349"/>
              </a:buClr>
              <a:buSzPct val="85000"/>
              <a:buFont typeface="Arial" pitchFamily="34" charset="0"/>
              <a:buChar char="•"/>
              <a:defRPr/>
            </a:pPr>
            <a:r>
              <a:rPr lang="en-US" sz="2700" dirty="0" smtClean="0">
                <a:solidFill>
                  <a:schemeClr val="bg1"/>
                </a:solidFill>
              </a:rPr>
              <a:t>Bench 6</a:t>
            </a:r>
          </a:p>
          <a:p>
            <a:pPr marL="274320" indent="-274320">
              <a:spcBef>
                <a:spcPct val="20000"/>
              </a:spcBef>
              <a:buClr>
                <a:srgbClr val="D16349"/>
              </a:buClr>
              <a:buSzPct val="85000"/>
              <a:buFont typeface="Arial" pitchFamily="34" charset="0"/>
              <a:buChar char="•"/>
              <a:defRPr/>
            </a:pPr>
            <a:r>
              <a:rPr lang="en-US" sz="2700" dirty="0">
                <a:solidFill>
                  <a:schemeClr val="bg1"/>
                </a:solidFill>
              </a:rPr>
              <a:t>5</a:t>
            </a:r>
            <a:r>
              <a:rPr lang="en-US" sz="2700" dirty="0" smtClean="0">
                <a:solidFill>
                  <a:schemeClr val="bg1"/>
                </a:solidFill>
              </a:rPr>
              <a:t> Standard resistors</a:t>
            </a:r>
          </a:p>
          <a:p>
            <a:pPr marL="274320" indent="-274320">
              <a:spcBef>
                <a:spcPct val="20000"/>
              </a:spcBef>
              <a:buClr>
                <a:srgbClr val="D16349"/>
              </a:buClr>
              <a:buSzPct val="85000"/>
              <a:buFont typeface="Arial" pitchFamily="34" charset="0"/>
              <a:buChar char="•"/>
              <a:defRPr/>
            </a:pPr>
            <a:r>
              <a:rPr lang="en-US" sz="2700" dirty="0" smtClean="0">
                <a:solidFill>
                  <a:schemeClr val="bg1"/>
                </a:solidFill>
              </a:rPr>
              <a:t>Elvis II</a:t>
            </a:r>
          </a:p>
          <a:p>
            <a:pPr marL="731520" lvl="1" indent="-274320">
              <a:spcBef>
                <a:spcPct val="20000"/>
              </a:spcBef>
              <a:buClr>
                <a:srgbClr val="D16349"/>
              </a:buClr>
              <a:buSzPct val="85000"/>
              <a:buFont typeface="Arial" pitchFamily="34" charset="0"/>
              <a:buChar char="•"/>
            </a:pPr>
            <a:r>
              <a:rPr lang="en-US" sz="2700" dirty="0" smtClean="0">
                <a:solidFill>
                  <a:schemeClr val="bg1"/>
                </a:solidFill>
              </a:rPr>
              <a:t>Make: National Instruments Model NI Elvis II+ SN: 1677D1E</a:t>
            </a:r>
          </a:p>
          <a:p>
            <a:pPr marL="274320" indent="-274320">
              <a:spcBef>
                <a:spcPct val="20000"/>
              </a:spcBef>
              <a:buClr>
                <a:srgbClr val="D16349"/>
              </a:buClr>
              <a:buSzPct val="85000"/>
              <a:buFont typeface="Arial" pitchFamily="34" charset="0"/>
              <a:buChar char="•"/>
              <a:defRPr/>
            </a:pPr>
            <a:r>
              <a:rPr lang="en-US" sz="2700" dirty="0" smtClean="0">
                <a:solidFill>
                  <a:schemeClr val="bg1"/>
                </a:solidFill>
              </a:rPr>
              <a:t>Digital </a:t>
            </a:r>
            <a:r>
              <a:rPr lang="en-US" sz="2700" dirty="0" err="1" smtClean="0">
                <a:solidFill>
                  <a:schemeClr val="bg1"/>
                </a:solidFill>
              </a:rPr>
              <a:t>Multimeter</a:t>
            </a:r>
            <a:endParaRPr lang="en-US" sz="2700" dirty="0" smtClean="0">
              <a:solidFill>
                <a:schemeClr val="bg1"/>
              </a:solidFill>
            </a:endParaRPr>
          </a:p>
          <a:p>
            <a:pPr marL="731520" lvl="1" indent="-274320">
              <a:spcBef>
                <a:spcPct val="20000"/>
              </a:spcBef>
              <a:buClr>
                <a:srgbClr val="D16349"/>
              </a:buClr>
              <a:buSzPct val="85000"/>
              <a:buFont typeface="Arial" pitchFamily="34" charset="0"/>
              <a:buChar char="•"/>
            </a:pPr>
            <a:r>
              <a:rPr lang="en-US" sz="2700" dirty="0" smtClean="0">
                <a:solidFill>
                  <a:schemeClr val="bg1"/>
                </a:solidFill>
              </a:rPr>
              <a:t>Make: </a:t>
            </a:r>
            <a:r>
              <a:rPr lang="en-US" sz="2700" dirty="0" err="1" smtClean="0">
                <a:solidFill>
                  <a:schemeClr val="bg1"/>
                </a:solidFill>
              </a:rPr>
              <a:t>GwInstek</a:t>
            </a:r>
            <a:r>
              <a:rPr lang="en-US" sz="2700" dirty="0" smtClean="0">
                <a:solidFill>
                  <a:schemeClr val="bg1"/>
                </a:solidFill>
              </a:rPr>
              <a:t> Model: GDM-8245 SN: CL860332  </a:t>
            </a:r>
            <a:endParaRPr lang="en-US" sz="2700" dirty="0">
              <a:solidFill>
                <a:schemeClr val="bg1"/>
              </a:solidFill>
            </a:endParaRPr>
          </a:p>
          <a:p>
            <a:pPr marL="274320" indent="-274320">
              <a:spcBef>
                <a:spcPct val="20000"/>
              </a:spcBef>
              <a:buClr>
                <a:srgbClr val="D16349"/>
              </a:buClr>
              <a:buSzPct val="85000"/>
              <a:buFont typeface="Arial" pitchFamily="34" charset="0"/>
              <a:buChar char="•"/>
              <a:defRPr/>
            </a:pPr>
            <a:endParaRPr lang="en-US" sz="2700" dirty="0" smtClean="0">
              <a:solidFill>
                <a:schemeClr val="bg1"/>
              </a:solidFill>
            </a:endParaRPr>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38</a:t>
            </a:fld>
            <a:endParaRPr lang="en-US"/>
          </a:p>
        </p:txBody>
      </p:sp>
    </p:spTree>
    <p:extLst>
      <p:ext uri="{BB962C8B-B14F-4D97-AF65-F5344CB8AC3E}">
        <p14:creationId xmlns:p14="http://schemas.microsoft.com/office/powerpoint/2010/main" val="2117140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8 </a:t>
            </a:r>
            <a:br>
              <a:rPr lang="en-US" dirty="0" smtClean="0"/>
            </a:br>
            <a:endParaRPr lang="en-US" dirty="0"/>
          </a:p>
        </p:txBody>
      </p:sp>
      <p:sp>
        <p:nvSpPr>
          <p:cNvPr id="6" name="Content Placeholder 2"/>
          <p:cNvSpPr txBox="1">
            <a:spLocks/>
          </p:cNvSpPr>
          <p:nvPr/>
        </p:nvSpPr>
        <p:spPr>
          <a:xfrm>
            <a:off x="279981" y="1524000"/>
            <a:ext cx="1244019" cy="316468"/>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D16349"/>
              </a:buClr>
              <a:buSzPct val="85000"/>
              <a:buFont typeface="Wingdings 2"/>
              <a:buNone/>
              <a:defRPr/>
            </a:pPr>
            <a:r>
              <a:rPr lang="en-US" sz="2700" dirty="0" smtClean="0">
                <a:solidFill>
                  <a:schemeClr val="bg1"/>
                </a:solidFill>
              </a:rPr>
              <a:t>Lab set up:</a:t>
            </a:r>
            <a:endParaRPr lang="en-US" sz="2700" dirty="0">
              <a:solidFill>
                <a:schemeClr val="bg1"/>
              </a:solidFill>
            </a:endParaRPr>
          </a:p>
        </p:txBody>
      </p:sp>
      <p:sp>
        <p:nvSpPr>
          <p:cNvPr id="7" name="Footer Placeholder 6"/>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39</a:t>
            </a:fld>
            <a:endParaRPr lang="en-US"/>
          </a:p>
        </p:txBody>
      </p:sp>
      <p:pic>
        <p:nvPicPr>
          <p:cNvPr id="31745" name="Picture 1" descr="E:\Engineering\2015 Spring\Circuit Analysis\Pictures\Lab 8 (1).JPG"/>
          <p:cNvPicPr>
            <a:picLocks noChangeAspect="1" noChangeArrowheads="1"/>
          </p:cNvPicPr>
          <p:nvPr/>
        </p:nvPicPr>
        <p:blipFill>
          <a:blip r:embed="rId2" cstate="print"/>
          <a:srcRect l="24167" t="23333" r="40000" b="30000"/>
          <a:stretch>
            <a:fillRect/>
          </a:stretch>
        </p:blipFill>
        <p:spPr bwMode="auto">
          <a:xfrm>
            <a:off x="2286000" y="1676400"/>
            <a:ext cx="4524828" cy="4419600"/>
          </a:xfrm>
          <a:prstGeom prst="rect">
            <a:avLst/>
          </a:prstGeom>
          <a:noFill/>
        </p:spPr>
      </p:pic>
      <p:sp>
        <p:nvSpPr>
          <p:cNvPr id="8" name="TextBox 7"/>
          <p:cNvSpPr txBox="1"/>
          <p:nvPr/>
        </p:nvSpPr>
        <p:spPr>
          <a:xfrm>
            <a:off x="304800" y="4038600"/>
            <a:ext cx="1752600" cy="369332"/>
          </a:xfrm>
          <a:prstGeom prst="rect">
            <a:avLst/>
          </a:prstGeom>
          <a:solidFill>
            <a:schemeClr val="accent1"/>
          </a:solidFill>
        </p:spPr>
        <p:txBody>
          <a:bodyPr wrap="square" rtlCol="0">
            <a:spAutoFit/>
          </a:bodyPr>
          <a:lstStyle/>
          <a:p>
            <a:r>
              <a:rPr lang="en-US" dirty="0" smtClean="0"/>
              <a:t>4.7k</a:t>
            </a:r>
            <a:r>
              <a:rPr lang="el-GR" dirty="0" smtClean="0"/>
              <a:t>Ω</a:t>
            </a:r>
            <a:r>
              <a:rPr lang="en-US" dirty="0" smtClean="0"/>
              <a:t> Resistor</a:t>
            </a:r>
            <a:endParaRPr lang="en-US" dirty="0"/>
          </a:p>
        </p:txBody>
      </p:sp>
      <p:cxnSp>
        <p:nvCxnSpPr>
          <p:cNvPr id="9" name="Straight Connector 8"/>
          <p:cNvCxnSpPr/>
          <p:nvPr/>
        </p:nvCxnSpPr>
        <p:spPr>
          <a:xfrm>
            <a:off x="2057400" y="4400674"/>
            <a:ext cx="990600" cy="62852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57400" y="4267200"/>
            <a:ext cx="2971800" cy="152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057400" y="3810000"/>
            <a:ext cx="3657600" cy="609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057400" y="3581400"/>
            <a:ext cx="4114800" cy="838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4800" y="2438400"/>
            <a:ext cx="2209800" cy="369332"/>
          </a:xfrm>
          <a:prstGeom prst="rect">
            <a:avLst/>
          </a:prstGeom>
          <a:solidFill>
            <a:schemeClr val="accent1"/>
          </a:solidFill>
        </p:spPr>
        <p:txBody>
          <a:bodyPr wrap="square" rtlCol="0">
            <a:spAutoFit/>
          </a:bodyPr>
          <a:lstStyle/>
          <a:p>
            <a:r>
              <a:rPr lang="en-US" dirty="0" smtClean="0"/>
              <a:t>10k Potentiometer</a:t>
            </a:r>
            <a:endParaRPr lang="en-US" dirty="0"/>
          </a:p>
        </p:txBody>
      </p:sp>
      <p:cxnSp>
        <p:nvCxnSpPr>
          <p:cNvPr id="18" name="Straight Connector 17"/>
          <p:cNvCxnSpPr/>
          <p:nvPr/>
        </p:nvCxnSpPr>
        <p:spPr>
          <a:xfrm>
            <a:off x="1600200" y="2819400"/>
            <a:ext cx="2819400" cy="76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69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 </a:t>
            </a:r>
            <a:br>
              <a:rPr lang="en-US" dirty="0" smtClean="0"/>
            </a:br>
            <a:endParaRPr lang="en-US" dirty="0"/>
          </a:p>
        </p:txBody>
      </p:sp>
      <p:sp>
        <p:nvSpPr>
          <p:cNvPr id="3" name="Content Placeholder 2"/>
          <p:cNvSpPr>
            <a:spLocks noGrp="1"/>
          </p:cNvSpPr>
          <p:nvPr>
            <p:ph sz="quarter" idx="1"/>
          </p:nvPr>
        </p:nvSpPr>
        <p:spPr>
          <a:xfrm>
            <a:off x="301752" y="1755648"/>
            <a:ext cx="8503920" cy="987552"/>
          </a:xfrm>
          <a:solidFill>
            <a:schemeClr val="accent3"/>
          </a:solidFill>
          <a:ln w="22225">
            <a:solidFill>
              <a:schemeClr val="accent1"/>
            </a:solidFill>
          </a:ln>
        </p:spPr>
        <p:txBody>
          <a:bodyPr/>
          <a:lstStyle/>
          <a:p>
            <a:pPr>
              <a:buNone/>
            </a:pPr>
            <a:r>
              <a:rPr lang="en-US" u="sng" dirty="0" smtClean="0">
                <a:solidFill>
                  <a:schemeClr val="bg1">
                    <a:lumMod val="95000"/>
                  </a:schemeClr>
                </a:solidFill>
              </a:rPr>
              <a:t>Objective: </a:t>
            </a:r>
            <a:r>
              <a:rPr lang="en-US" dirty="0" smtClean="0">
                <a:solidFill>
                  <a:schemeClr val="bg1">
                    <a:lumMod val="95000"/>
                  </a:schemeClr>
                </a:solidFill>
              </a:rPr>
              <a:t>To learn how resistor values can vary by using 10 resistors with the same color code.</a:t>
            </a:r>
            <a:endParaRPr lang="en-US" dirty="0">
              <a:solidFill>
                <a:schemeClr val="bg1">
                  <a:lumMod val="95000"/>
                </a:schemeClr>
              </a:solidFill>
            </a:endParaRPr>
          </a:p>
        </p:txBody>
      </p:sp>
      <p:sp>
        <p:nvSpPr>
          <p:cNvPr id="6" name="Content Placeholder 2"/>
          <p:cNvSpPr txBox="1">
            <a:spLocks/>
          </p:cNvSpPr>
          <p:nvPr/>
        </p:nvSpPr>
        <p:spPr>
          <a:xfrm>
            <a:off x="301752" y="4715112"/>
            <a:ext cx="8503920" cy="1524000"/>
          </a:xfrm>
          <a:prstGeom prst="rect">
            <a:avLst/>
          </a:prstGeom>
          <a:solidFill>
            <a:schemeClr val="accent3"/>
          </a:solidFill>
          <a:ln w="22225">
            <a:solidFill>
              <a:schemeClr val="accent1"/>
            </a:solidFill>
          </a:ln>
        </p:spPr>
        <p:txBody>
          <a:bodyPr vert="horz">
            <a:normAutofit fontScale="70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Equipment:</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lang="en-US" sz="2700" dirty="0" smtClean="0">
                <a:solidFill>
                  <a:schemeClr val="bg1"/>
                </a:solidFill>
              </a:rPr>
              <a:t>Bench 1</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lang="en-US" sz="2700" dirty="0" smtClean="0">
                <a:solidFill>
                  <a:schemeClr val="bg1"/>
                </a:solidFill>
              </a:rPr>
              <a:t>10 1k resistors</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lang="en-US" sz="2700" dirty="0" smtClean="0">
                <a:solidFill>
                  <a:schemeClr val="bg1"/>
                </a:solidFill>
              </a:rPr>
              <a:t>Digital </a:t>
            </a:r>
            <a:r>
              <a:rPr lang="en-US" sz="2700" dirty="0" err="1" smtClean="0">
                <a:solidFill>
                  <a:schemeClr val="bg1"/>
                </a:solidFill>
              </a:rPr>
              <a:t>Multimeter</a:t>
            </a:r>
            <a:endParaRPr lang="en-US" sz="2700" dirty="0" smtClean="0">
              <a:solidFill>
                <a:schemeClr val="bg1"/>
              </a:solidFill>
            </a:endParaRPr>
          </a:p>
          <a:p>
            <a:pPr marL="731520" lvl="1" indent="-274320">
              <a:spcBef>
                <a:spcPct val="20000"/>
              </a:spcBef>
              <a:buClr>
                <a:schemeClr val="accent1"/>
              </a:buClr>
              <a:buSzPct val="85000"/>
              <a:buFont typeface="Arial" pitchFamily="34" charset="0"/>
              <a:buChar char="•"/>
            </a:pPr>
            <a:r>
              <a:rPr lang="en-US" sz="2700" dirty="0" smtClean="0">
                <a:solidFill>
                  <a:schemeClr val="bg1"/>
                </a:solidFill>
              </a:rPr>
              <a:t>Make: </a:t>
            </a:r>
            <a:r>
              <a:rPr lang="en-US" sz="2700" dirty="0" err="1" smtClean="0">
                <a:solidFill>
                  <a:schemeClr val="bg1"/>
                </a:solidFill>
              </a:rPr>
              <a:t>GwInstek</a:t>
            </a:r>
            <a:r>
              <a:rPr lang="en-US" sz="2700" dirty="0" smtClean="0">
                <a:solidFill>
                  <a:schemeClr val="bg1"/>
                </a:solidFill>
              </a:rPr>
              <a:t> Model: GDM-8245 SN: CL860259  </a:t>
            </a:r>
            <a:endParaRPr lang="en-US" sz="2700" dirty="0">
              <a:solidFill>
                <a:schemeClr val="bg1"/>
              </a:solidFill>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endParaRPr kumimoji="0" lang="en-US" sz="27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284335" y="3048000"/>
            <a:ext cx="8503920" cy="1390936"/>
          </a:xfrm>
          <a:prstGeom prst="rect">
            <a:avLst/>
          </a:prstGeom>
          <a:solidFill>
            <a:schemeClr val="accent3"/>
          </a:solidFill>
          <a:ln w="22225">
            <a:solidFill>
              <a:schemeClr val="accent1"/>
            </a:solidFill>
          </a:ln>
        </p:spPr>
        <p:txBody>
          <a:bodyPr vert="horz">
            <a:normAutofit fontScale="85000" lnSpcReduction="1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lumMod val="95000"/>
                  </a:schemeClr>
                </a:solidFill>
                <a:effectLst/>
                <a:uLnTx/>
                <a:uFillTx/>
                <a:latin typeface="+mn-lt"/>
                <a:ea typeface="+mn-ea"/>
                <a:cs typeface="+mn-cs"/>
              </a:rPr>
              <a:t>Procedure:</a:t>
            </a:r>
            <a:r>
              <a:rPr kumimoji="0" lang="en-US" sz="2700" b="0" i="0" u="sng" strike="noStrike" kern="1200" cap="none" spc="0" normalizeH="0" noProof="0" dirty="0" smtClean="0">
                <a:ln>
                  <a:noFill/>
                </a:ln>
                <a:solidFill>
                  <a:schemeClr val="bg1">
                    <a:lumMod val="95000"/>
                  </a:schemeClr>
                </a:solidFill>
                <a:effectLst/>
                <a:uLnTx/>
                <a:uFillTx/>
                <a:latin typeface="+mn-lt"/>
                <a:ea typeface="+mn-ea"/>
                <a:cs typeface="+mn-cs"/>
              </a:rPr>
              <a:t> </a:t>
            </a:r>
            <a:r>
              <a:rPr kumimoji="0" lang="en-US" sz="2700" b="0" i="0" u="none" strike="noStrike" kern="1200" cap="none" spc="0" normalizeH="0" noProof="0" dirty="0" smtClean="0">
                <a:ln>
                  <a:noFill/>
                </a:ln>
                <a:solidFill>
                  <a:schemeClr val="bg1">
                    <a:lumMod val="95000"/>
                  </a:schemeClr>
                </a:solidFill>
                <a:effectLst/>
                <a:uLnTx/>
                <a:uFillTx/>
                <a:latin typeface="+mn-lt"/>
                <a:ea typeface="+mn-ea"/>
                <a:cs typeface="+mn-cs"/>
              </a:rPr>
              <a:t>10 resistors with the color code Brown, Black, Red, Gold were chosen and measured with a </a:t>
            </a:r>
            <a:r>
              <a:rPr kumimoji="0" lang="en-US" sz="2700" b="0" i="0" u="none" strike="noStrike" kern="1200" cap="none" spc="0" normalizeH="0" noProof="0" dirty="0" err="1" smtClean="0">
                <a:ln>
                  <a:noFill/>
                </a:ln>
                <a:solidFill>
                  <a:schemeClr val="bg1">
                    <a:lumMod val="95000"/>
                  </a:schemeClr>
                </a:solidFill>
                <a:effectLst/>
                <a:uLnTx/>
                <a:uFillTx/>
                <a:latin typeface="+mn-lt"/>
                <a:ea typeface="+mn-ea"/>
                <a:cs typeface="+mn-cs"/>
              </a:rPr>
              <a:t>multimeter</a:t>
            </a:r>
            <a:r>
              <a:rPr kumimoji="0" lang="en-US" sz="2700" b="0" i="0" u="none" strike="noStrike" kern="1200" cap="none" spc="0" normalizeH="0" noProof="0" dirty="0" smtClean="0">
                <a:ln>
                  <a:noFill/>
                </a:ln>
                <a:solidFill>
                  <a:schemeClr val="bg1">
                    <a:lumMod val="95000"/>
                  </a:schemeClr>
                </a:solidFill>
                <a:effectLst/>
                <a:uLnTx/>
                <a:uFillTx/>
                <a:latin typeface="+mn-lt"/>
                <a:ea typeface="+mn-ea"/>
                <a:cs typeface="+mn-cs"/>
              </a:rPr>
              <a:t>. The data from 6 other groups performing the same experiment were then collected and the information was put into Excel. </a:t>
            </a:r>
            <a:endParaRPr kumimoji="0" lang="en-US" sz="2700" b="0" i="0" u="none" strike="noStrike" kern="1200" cap="none" spc="0" normalizeH="0" baseline="0" noProof="0" dirty="0">
              <a:ln>
                <a:noFill/>
              </a:ln>
              <a:solidFill>
                <a:schemeClr val="bg1">
                  <a:lumMod val="95000"/>
                </a:schemeClr>
              </a:solidFill>
              <a:effectLst/>
              <a:uLnTx/>
              <a:uFillTx/>
              <a:latin typeface="+mn-lt"/>
              <a:ea typeface="+mn-ea"/>
              <a:cs typeface="+mn-cs"/>
            </a:endParaRPr>
          </a:p>
        </p:txBody>
      </p:sp>
      <p:sp>
        <p:nvSpPr>
          <p:cNvPr id="10" name="Footer Placeholder 9"/>
          <p:cNvSpPr>
            <a:spLocks noGrp="1"/>
          </p:cNvSpPr>
          <p:nvPr>
            <p:ph type="ftr" sz="quarter" idx="11"/>
          </p:nvPr>
        </p:nvSpPr>
        <p:spPr/>
        <p:txBody>
          <a:bodyPr/>
          <a:lstStyle/>
          <a:p>
            <a:r>
              <a:rPr lang="en-US" smtClean="0"/>
              <a:t>EECT 111-50C</a:t>
            </a:r>
            <a:endParaRPr lang="en-US"/>
          </a:p>
        </p:txBody>
      </p:sp>
      <p:sp>
        <p:nvSpPr>
          <p:cNvPr id="4" name="Slide Number Placeholder 3"/>
          <p:cNvSpPr>
            <a:spLocks noGrp="1"/>
          </p:cNvSpPr>
          <p:nvPr>
            <p:ph type="sldNum" sz="quarter" idx="12"/>
          </p:nvPr>
        </p:nvSpPr>
        <p:spPr/>
        <p:txBody>
          <a:bodyPr/>
          <a:lstStyle/>
          <a:p>
            <a:fld id="{239E6DC2-B5B4-4FC3-A903-B0DA82444DF7}" type="slidenum">
              <a:rPr lang="en-US" smtClean="0"/>
              <a:pPr/>
              <a:t>4</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8 </a:t>
            </a:r>
            <a:br>
              <a:rPr lang="en-US" dirty="0" smtClean="0"/>
            </a:br>
            <a:endParaRPr lang="en-US" dirty="0"/>
          </a:p>
        </p:txBody>
      </p:sp>
      <p:sp>
        <p:nvSpPr>
          <p:cNvPr id="4" name="Content Placeholder 2"/>
          <p:cNvSpPr txBox="1">
            <a:spLocks/>
          </p:cNvSpPr>
          <p:nvPr/>
        </p:nvSpPr>
        <p:spPr>
          <a:xfrm>
            <a:off x="279981" y="1524000"/>
            <a:ext cx="1679448" cy="316468"/>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D16349"/>
              </a:buClr>
              <a:buSzPct val="85000"/>
              <a:buFont typeface="Wingdings 2"/>
              <a:buNone/>
              <a:defRPr/>
            </a:pPr>
            <a:r>
              <a:rPr lang="en-US" sz="2700" dirty="0" smtClean="0">
                <a:solidFill>
                  <a:schemeClr val="bg1"/>
                </a:solidFill>
              </a:rPr>
              <a:t>Simulations:</a:t>
            </a:r>
            <a:endParaRPr lang="en-US" sz="270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0786" y="1682234"/>
            <a:ext cx="5934075" cy="220027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981" y="3962400"/>
            <a:ext cx="4981575" cy="2238375"/>
          </a:xfrm>
          <a:prstGeom prst="rect">
            <a:avLst/>
          </a:prstGeom>
        </p:spPr>
      </p:pic>
      <p:sp>
        <p:nvSpPr>
          <p:cNvPr id="7" name="TextBox 6"/>
          <p:cNvSpPr txBox="1"/>
          <p:nvPr/>
        </p:nvSpPr>
        <p:spPr>
          <a:xfrm>
            <a:off x="1752600" y="4085068"/>
            <a:ext cx="1895899" cy="369332"/>
          </a:xfrm>
          <a:prstGeom prst="rect">
            <a:avLst/>
          </a:prstGeom>
          <a:noFill/>
        </p:spPr>
        <p:txBody>
          <a:bodyPr wrap="square" rtlCol="0">
            <a:spAutoFit/>
          </a:bodyPr>
          <a:lstStyle/>
          <a:p>
            <a:r>
              <a:rPr lang="en-US" dirty="0" smtClean="0">
                <a:solidFill>
                  <a:prstClr val="black"/>
                </a:solidFill>
              </a:rPr>
              <a:t>Total Resistance</a:t>
            </a:r>
            <a:endParaRPr lang="en-US" dirty="0">
              <a:solidFill>
                <a:prstClr val="black"/>
              </a:solidFill>
            </a:endParaRPr>
          </a:p>
        </p:txBody>
      </p:sp>
      <p:cxnSp>
        <p:nvCxnSpPr>
          <p:cNvPr id="8" name="Straight Connector 7"/>
          <p:cNvCxnSpPr/>
          <p:nvPr/>
        </p:nvCxnSpPr>
        <p:spPr>
          <a:xfrm flipV="1">
            <a:off x="6629400" y="2533526"/>
            <a:ext cx="228600" cy="1334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91000" y="1693120"/>
            <a:ext cx="514975" cy="369332"/>
          </a:xfrm>
          <a:prstGeom prst="rect">
            <a:avLst/>
          </a:prstGeom>
          <a:noFill/>
        </p:spPr>
        <p:txBody>
          <a:bodyPr wrap="square" rtlCol="0">
            <a:spAutoFit/>
          </a:bodyPr>
          <a:lstStyle/>
          <a:p>
            <a:r>
              <a:rPr lang="en-US" dirty="0" smtClean="0">
                <a:solidFill>
                  <a:srgbClr val="FF0000"/>
                </a:solidFill>
              </a:rPr>
              <a:t>VA</a:t>
            </a:r>
            <a:endParaRPr lang="en-US" dirty="0">
              <a:solidFill>
                <a:srgbClr val="FF0000"/>
              </a:solidFill>
            </a:endParaRPr>
          </a:p>
        </p:txBody>
      </p:sp>
      <p:sp>
        <p:nvSpPr>
          <p:cNvPr id="11" name="TextBox 10"/>
          <p:cNvSpPr txBox="1"/>
          <p:nvPr/>
        </p:nvSpPr>
        <p:spPr>
          <a:xfrm>
            <a:off x="4191000" y="3498872"/>
            <a:ext cx="514975" cy="369332"/>
          </a:xfrm>
          <a:prstGeom prst="rect">
            <a:avLst/>
          </a:prstGeom>
          <a:noFill/>
        </p:spPr>
        <p:txBody>
          <a:bodyPr wrap="square" rtlCol="0">
            <a:spAutoFit/>
          </a:bodyPr>
          <a:lstStyle/>
          <a:p>
            <a:r>
              <a:rPr lang="en-US" dirty="0" smtClean="0">
                <a:solidFill>
                  <a:srgbClr val="FF0000"/>
                </a:solidFill>
              </a:rPr>
              <a:t>VB</a:t>
            </a:r>
            <a:endParaRPr lang="en-US" dirty="0">
              <a:solidFill>
                <a:srgbClr val="FF0000"/>
              </a:solidFill>
            </a:endParaRPr>
          </a:p>
        </p:txBody>
      </p:sp>
      <p:sp>
        <p:nvSpPr>
          <p:cNvPr id="12" name="TextBox 11"/>
          <p:cNvSpPr txBox="1"/>
          <p:nvPr/>
        </p:nvSpPr>
        <p:spPr>
          <a:xfrm>
            <a:off x="7467600" y="3576314"/>
            <a:ext cx="1219200" cy="369332"/>
          </a:xfrm>
          <a:prstGeom prst="rect">
            <a:avLst/>
          </a:prstGeom>
          <a:noFill/>
        </p:spPr>
        <p:txBody>
          <a:bodyPr wrap="square" rtlCol="0">
            <a:spAutoFit/>
          </a:bodyPr>
          <a:lstStyle/>
          <a:p>
            <a:r>
              <a:rPr lang="en-US" dirty="0" smtClean="0">
                <a:solidFill>
                  <a:srgbClr val="FF0000"/>
                </a:solidFill>
              </a:rPr>
              <a:t>VA-VB</a:t>
            </a:r>
            <a:endParaRPr lang="en-US" dirty="0">
              <a:solidFill>
                <a:srgbClr val="FF0000"/>
              </a:solidFill>
            </a:endParaRPr>
          </a:p>
        </p:txBody>
      </p:sp>
      <p:sp>
        <p:nvSpPr>
          <p:cNvPr id="14" name="Footer Placeholder 13"/>
          <p:cNvSpPr>
            <a:spLocks noGrp="1"/>
          </p:cNvSpPr>
          <p:nvPr>
            <p:ph type="ftr" sz="quarter" idx="11"/>
          </p:nvPr>
        </p:nvSpPr>
        <p:spPr/>
        <p:txBody>
          <a:bodyPr/>
          <a:lstStyle/>
          <a:p>
            <a:r>
              <a:rPr lang="en-US" smtClean="0"/>
              <a:t>EECT 111-50C</a:t>
            </a:r>
            <a:endParaRPr lang="en-US"/>
          </a:p>
        </p:txBody>
      </p:sp>
      <p:sp>
        <p:nvSpPr>
          <p:cNvPr id="5" name="Slide Number Placeholder 4"/>
          <p:cNvSpPr>
            <a:spLocks noGrp="1"/>
          </p:cNvSpPr>
          <p:nvPr>
            <p:ph type="sldNum" sz="quarter" idx="12"/>
          </p:nvPr>
        </p:nvSpPr>
        <p:spPr/>
        <p:txBody>
          <a:bodyPr/>
          <a:lstStyle/>
          <a:p>
            <a:fld id="{239E6DC2-B5B4-4FC3-A903-B0DA82444DF7}" type="slidenum">
              <a:rPr lang="en-US" smtClean="0"/>
              <a:pPr/>
              <a:t>40</a:t>
            </a:fld>
            <a:endParaRPr lang="en-US"/>
          </a:p>
        </p:txBody>
      </p:sp>
      <p:sp>
        <p:nvSpPr>
          <p:cNvPr id="13" name="TextBox 12"/>
          <p:cNvSpPr txBox="1"/>
          <p:nvPr/>
        </p:nvSpPr>
        <p:spPr>
          <a:xfrm>
            <a:off x="929205" y="4138929"/>
            <a:ext cx="381000" cy="261610"/>
          </a:xfrm>
          <a:prstGeom prst="rect">
            <a:avLst/>
          </a:prstGeom>
          <a:solidFill>
            <a:schemeClr val="bg1"/>
          </a:solidFill>
        </p:spPr>
        <p:txBody>
          <a:bodyPr wrap="square" rtlCol="0">
            <a:spAutoFit/>
          </a:bodyPr>
          <a:lstStyle/>
          <a:p>
            <a:r>
              <a:rPr lang="en-US" sz="1100" dirty="0" smtClean="0"/>
              <a:t>R1</a:t>
            </a:r>
            <a:endParaRPr lang="en-US" sz="1100" dirty="0"/>
          </a:p>
        </p:txBody>
      </p:sp>
      <p:sp>
        <p:nvSpPr>
          <p:cNvPr id="15" name="TextBox 14"/>
          <p:cNvSpPr txBox="1"/>
          <p:nvPr/>
        </p:nvSpPr>
        <p:spPr>
          <a:xfrm>
            <a:off x="1560794" y="4691062"/>
            <a:ext cx="381000" cy="261610"/>
          </a:xfrm>
          <a:prstGeom prst="rect">
            <a:avLst/>
          </a:prstGeom>
          <a:solidFill>
            <a:schemeClr val="bg1"/>
          </a:solidFill>
        </p:spPr>
        <p:txBody>
          <a:bodyPr wrap="square" rtlCol="0">
            <a:spAutoFit/>
          </a:bodyPr>
          <a:lstStyle/>
          <a:p>
            <a:r>
              <a:rPr lang="en-US" sz="1100" dirty="0" smtClean="0"/>
              <a:t>R2</a:t>
            </a:r>
            <a:endParaRPr lang="en-US" sz="1100" dirty="0"/>
          </a:p>
        </p:txBody>
      </p:sp>
      <p:sp>
        <p:nvSpPr>
          <p:cNvPr id="16" name="TextBox 15"/>
          <p:cNvSpPr txBox="1"/>
          <p:nvPr/>
        </p:nvSpPr>
        <p:spPr>
          <a:xfrm>
            <a:off x="2590800" y="4419600"/>
            <a:ext cx="381000" cy="261610"/>
          </a:xfrm>
          <a:prstGeom prst="rect">
            <a:avLst/>
          </a:prstGeom>
          <a:solidFill>
            <a:schemeClr val="bg1"/>
          </a:solidFill>
        </p:spPr>
        <p:txBody>
          <a:bodyPr wrap="square" rtlCol="0">
            <a:spAutoFit/>
          </a:bodyPr>
          <a:lstStyle/>
          <a:p>
            <a:r>
              <a:rPr lang="en-US" sz="1100" dirty="0" smtClean="0"/>
              <a:t>R3</a:t>
            </a:r>
            <a:endParaRPr lang="en-US" sz="1100" dirty="0"/>
          </a:p>
        </p:txBody>
      </p:sp>
      <p:sp>
        <p:nvSpPr>
          <p:cNvPr id="17" name="TextBox 16"/>
          <p:cNvSpPr txBox="1"/>
          <p:nvPr/>
        </p:nvSpPr>
        <p:spPr>
          <a:xfrm>
            <a:off x="3048000" y="4691390"/>
            <a:ext cx="381000" cy="261610"/>
          </a:xfrm>
          <a:prstGeom prst="rect">
            <a:avLst/>
          </a:prstGeom>
          <a:solidFill>
            <a:schemeClr val="bg1"/>
          </a:solidFill>
        </p:spPr>
        <p:txBody>
          <a:bodyPr wrap="square" rtlCol="0">
            <a:spAutoFit/>
          </a:bodyPr>
          <a:lstStyle/>
          <a:p>
            <a:r>
              <a:rPr lang="en-US" sz="1100" dirty="0" smtClean="0"/>
              <a:t>R4</a:t>
            </a:r>
            <a:endParaRPr lang="en-US" sz="1100" dirty="0"/>
          </a:p>
        </p:txBody>
      </p:sp>
      <p:sp>
        <p:nvSpPr>
          <p:cNvPr id="18" name="TextBox 17"/>
          <p:cNvSpPr txBox="1"/>
          <p:nvPr/>
        </p:nvSpPr>
        <p:spPr>
          <a:xfrm>
            <a:off x="1066800" y="5300990"/>
            <a:ext cx="381000" cy="261610"/>
          </a:xfrm>
          <a:prstGeom prst="rect">
            <a:avLst/>
          </a:prstGeom>
          <a:solidFill>
            <a:schemeClr val="bg1"/>
          </a:solidFill>
        </p:spPr>
        <p:txBody>
          <a:bodyPr wrap="square" rtlCol="0">
            <a:spAutoFit/>
          </a:bodyPr>
          <a:lstStyle/>
          <a:p>
            <a:r>
              <a:rPr lang="en-US" sz="1100" dirty="0" smtClean="0"/>
              <a:t>R5</a:t>
            </a:r>
            <a:endParaRPr lang="en-US" sz="1100" dirty="0"/>
          </a:p>
        </p:txBody>
      </p:sp>
    </p:spTree>
    <p:extLst>
      <p:ext uri="{BB962C8B-B14F-4D97-AF65-F5344CB8AC3E}">
        <p14:creationId xmlns:p14="http://schemas.microsoft.com/office/powerpoint/2010/main" val="2090139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8 </a:t>
            </a:r>
            <a:br>
              <a:rPr lang="en-US" dirty="0" smtClean="0"/>
            </a:br>
            <a:endParaRPr lang="en-US" dirty="0"/>
          </a:p>
        </p:txBody>
      </p:sp>
      <p:sp>
        <p:nvSpPr>
          <p:cNvPr id="7" name="Content Placeholder 2"/>
          <p:cNvSpPr txBox="1">
            <a:spLocks/>
          </p:cNvSpPr>
          <p:nvPr/>
        </p:nvSpPr>
        <p:spPr>
          <a:xfrm>
            <a:off x="279981" y="1524000"/>
            <a:ext cx="786819"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none" strike="noStrike" kern="1200" cap="none" spc="0" normalizeH="0" baseline="0" noProof="0" dirty="0" smtClean="0">
                <a:ln>
                  <a:noFill/>
                </a:ln>
                <a:solidFill>
                  <a:schemeClr val="bg1"/>
                </a:solidFill>
                <a:effectLst/>
                <a:uLnTx/>
                <a:uFillTx/>
                <a:latin typeface="+mn-lt"/>
                <a:ea typeface="+mn-ea"/>
                <a:cs typeface="+mn-cs"/>
              </a:rPr>
              <a:t>Data:</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507789911"/>
              </p:ext>
            </p:extLst>
          </p:nvPr>
        </p:nvGraphicFramePr>
        <p:xfrm>
          <a:off x="2286000" y="1829582"/>
          <a:ext cx="4809378" cy="3238500"/>
        </p:xfrm>
        <a:graphic>
          <a:graphicData uri="http://schemas.openxmlformats.org/drawingml/2006/table">
            <a:tbl>
              <a:tblPr/>
              <a:tblGrid>
                <a:gridCol w="316029"/>
                <a:gridCol w="976816"/>
                <a:gridCol w="517138"/>
                <a:gridCol w="727824"/>
                <a:gridCol w="825500"/>
                <a:gridCol w="746977"/>
                <a:gridCol w="699094"/>
              </a:tblGrid>
              <a:tr h="209550">
                <a:tc gridSpan="7">
                  <a:txBody>
                    <a:bodyPr/>
                    <a:lstStyle/>
                    <a:p>
                      <a:pPr algn="ctr" fontAlgn="b"/>
                      <a:r>
                        <a:rPr lang="en-US" sz="1200" b="1" i="0" u="none" strike="noStrike" dirty="0">
                          <a:solidFill>
                            <a:srgbClr val="000000"/>
                          </a:solidFill>
                          <a:effectLst/>
                          <a:latin typeface="Times New Roman" panose="02020603050405020304" pitchFamily="18" charset="0"/>
                        </a:rPr>
                        <a:t>LAB </a:t>
                      </a:r>
                      <a:r>
                        <a:rPr lang="en-US" sz="1200" b="1" i="0" u="none" strike="noStrike" dirty="0" smtClean="0">
                          <a:solidFill>
                            <a:srgbClr val="000000"/>
                          </a:solidFill>
                          <a:effectLst/>
                          <a:latin typeface="Times New Roman" panose="02020603050405020304" pitchFamily="18" charset="0"/>
                        </a:rPr>
                        <a:t>8</a:t>
                      </a:r>
                      <a:endParaRPr lang="en-US" sz="12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9550">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Design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smtClean="0">
                          <a:solidFill>
                            <a:srgbClr val="000000"/>
                          </a:solidFill>
                          <a:effectLst/>
                          <a:latin typeface="Times New Roman" panose="02020603050405020304" pitchFamily="18" charset="0"/>
                        </a:rPr>
                        <a:t>Adjustment</a:t>
                      </a:r>
                      <a:endParaRPr lang="en-US" sz="1200" b="1" i="0" u="none" strike="noStrike" dirty="0">
                        <a:solidFill>
                          <a:srgbClr val="000000"/>
                        </a:solidFill>
                        <a:effectLst/>
                        <a:latin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Calculated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Simulated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4.702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4.64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4.732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4.732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4.631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4.631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10.967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10.86867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10.80667</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10.966667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10.96667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dirty="0">
                          <a:solidFill>
                            <a:srgbClr val="000000"/>
                          </a:solidFill>
                          <a:effectLst/>
                          <a:latin typeface="Times New Roman" panose="02020603050405020304" pitchFamily="18" charset="0"/>
                        </a:rPr>
                        <a:t>R </a:t>
                      </a:r>
                      <a:r>
                        <a:rPr lang="en-US" sz="1200" b="1" i="0" u="none" strike="noStrike" dirty="0" err="1">
                          <a:solidFill>
                            <a:srgbClr val="000000"/>
                          </a:solidFill>
                          <a:effectLst/>
                          <a:latin typeface="Times New Roman" panose="02020603050405020304" pitchFamily="18" charset="0"/>
                        </a:rPr>
                        <a:t>BlackBox</a:t>
                      </a:r>
                      <a:endParaRPr lang="en-US" sz="1200" b="1" i="0" u="none" strike="noStrike" dirty="0">
                        <a:solidFill>
                          <a:srgbClr val="000000"/>
                        </a:solidFill>
                        <a:effectLst/>
                        <a:latin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1.5667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1.553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1 Adj</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0.2736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4.64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mA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IT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0.8207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0.837446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0.8206687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V 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9.05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9.05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9550">
                <a:tc>
                  <a:txBody>
                    <a:bodyPr/>
                    <a:lstStyle/>
                    <a:p>
                      <a:pPr algn="ctr" fontAlgn="b"/>
                      <a:r>
                        <a:rPr lang="en-US" sz="1200" b="1" i="0" u="none" strike="noStrike">
                          <a:solidFill>
                            <a:srgbClr val="000000"/>
                          </a:solidFill>
                          <a:effectLst/>
                          <a:latin typeface="Times New Roman" panose="02020603050405020304" pitchFamily="18"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VA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5.14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5.169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5.1428571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5.14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V B</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3.86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3.8648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dirty="0">
                          <a:solidFill>
                            <a:srgbClr val="000000"/>
                          </a:solidFill>
                          <a:effectLst/>
                          <a:latin typeface="Times New Roman" panose="02020603050405020304" pitchFamily="18" charset="0"/>
                        </a:rPr>
                        <a:t>3.8571429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3.86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0025">
                <a:tc>
                  <a:txBody>
                    <a:bodyPr/>
                    <a:lstStyle/>
                    <a:p>
                      <a:pPr algn="ctr" fontAlgn="b"/>
                      <a:r>
                        <a:rPr lang="en-US" sz="1200" b="1" i="0" u="none" strike="noStrike">
                          <a:solidFill>
                            <a:srgbClr val="000000"/>
                          </a:solidFill>
                          <a:effectLst/>
                          <a:latin typeface="Times New Roman" panose="02020603050405020304" pitchFamily="18"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V A-V B</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1.286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1.3042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1.2857143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1.286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09550">
                <a:tc>
                  <a:txBody>
                    <a:bodyPr/>
                    <a:lstStyle/>
                    <a:p>
                      <a:pPr algn="ctr" fontAlgn="b"/>
                      <a:r>
                        <a:rPr lang="en-US" sz="1200" b="1" i="0" u="none" strike="noStrike">
                          <a:solidFill>
                            <a:srgbClr val="000000"/>
                          </a:solidFill>
                          <a:effectLst/>
                          <a:latin typeface="Times New Roman" panose="02020603050405020304" pitchFamily="18"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(V A-V B) Adj</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1.2861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1.303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bl>
          </a:graphicData>
        </a:graphic>
      </p:graphicFrame>
      <p:sp>
        <p:nvSpPr>
          <p:cNvPr id="8" name="Footer Placeholder 7"/>
          <p:cNvSpPr>
            <a:spLocks noGrp="1"/>
          </p:cNvSpPr>
          <p:nvPr>
            <p:ph type="ftr" sz="quarter" idx="11"/>
          </p:nvPr>
        </p:nvSpPr>
        <p:spPr/>
        <p:txBody>
          <a:bodyPr/>
          <a:lstStyle/>
          <a:p>
            <a:r>
              <a:rPr lang="en-US" smtClean="0"/>
              <a:t>EECT 111-50C</a:t>
            </a:r>
            <a:endParaRPr lang="en-US"/>
          </a:p>
        </p:txBody>
      </p:sp>
      <p:sp>
        <p:nvSpPr>
          <p:cNvPr id="4" name="Slide Number Placeholder 3"/>
          <p:cNvSpPr>
            <a:spLocks noGrp="1"/>
          </p:cNvSpPr>
          <p:nvPr>
            <p:ph type="sldNum" sz="quarter" idx="12"/>
          </p:nvPr>
        </p:nvSpPr>
        <p:spPr/>
        <p:txBody>
          <a:bodyPr/>
          <a:lstStyle/>
          <a:p>
            <a:fld id="{239E6DC2-B5B4-4FC3-A903-B0DA82444DF7}" type="slidenum">
              <a:rPr lang="en-US" smtClean="0"/>
              <a:pPr/>
              <a:t>41</a:t>
            </a:fld>
            <a:endParaRPr lang="en-US"/>
          </a:p>
        </p:txBody>
      </p:sp>
    </p:spTree>
    <p:extLst>
      <p:ext uri="{BB962C8B-B14F-4D97-AF65-F5344CB8AC3E}">
        <p14:creationId xmlns:p14="http://schemas.microsoft.com/office/powerpoint/2010/main" val="3575773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8 </a:t>
            </a:r>
            <a:br>
              <a:rPr lang="en-US" dirty="0" smtClean="0"/>
            </a:br>
            <a:endParaRPr lang="en-US" dirty="0"/>
          </a:p>
        </p:txBody>
      </p:sp>
      <p:sp>
        <p:nvSpPr>
          <p:cNvPr id="4" name="Content Placeholder 2"/>
          <p:cNvSpPr>
            <a:spLocks noGrp="1"/>
          </p:cNvSpPr>
          <p:nvPr>
            <p:ph sz="quarter" idx="1"/>
          </p:nvPr>
        </p:nvSpPr>
        <p:spPr>
          <a:xfrm>
            <a:off x="304800" y="4038600"/>
            <a:ext cx="8503920" cy="987552"/>
          </a:xfrm>
          <a:solidFill>
            <a:schemeClr val="accent3"/>
          </a:solidFill>
          <a:ln w="22225">
            <a:solidFill>
              <a:schemeClr val="accent1"/>
            </a:solidFill>
          </a:ln>
        </p:spPr>
        <p:txBody>
          <a:bodyPr>
            <a:normAutofit/>
          </a:bodyPr>
          <a:lstStyle/>
          <a:p>
            <a:pPr>
              <a:buNone/>
            </a:pPr>
            <a:r>
              <a:rPr lang="en-US" u="sng" dirty="0" smtClean="0">
                <a:solidFill>
                  <a:schemeClr val="bg1"/>
                </a:solidFill>
              </a:rPr>
              <a:t>Observations: </a:t>
            </a:r>
            <a:r>
              <a:rPr lang="en-US" dirty="0" smtClean="0">
                <a:solidFill>
                  <a:schemeClr val="bg1"/>
                </a:solidFill>
              </a:rPr>
              <a:t> The simplest way to incorporate the three unknown resistors was in a parallel circuit.</a:t>
            </a:r>
            <a:endParaRPr lang="en-US" dirty="0">
              <a:solidFill>
                <a:schemeClr val="bg1"/>
              </a:solidFill>
            </a:endParaRPr>
          </a:p>
        </p:txBody>
      </p:sp>
      <p:sp>
        <p:nvSpPr>
          <p:cNvPr id="6" name="Content Placeholder 2"/>
          <p:cNvSpPr txBox="1">
            <a:spLocks/>
          </p:cNvSpPr>
          <p:nvPr/>
        </p:nvSpPr>
        <p:spPr>
          <a:xfrm>
            <a:off x="304800" y="5181600"/>
            <a:ext cx="8503920" cy="688848"/>
          </a:xfrm>
          <a:prstGeom prst="rect">
            <a:avLst/>
          </a:prstGeom>
          <a:solidFill>
            <a:schemeClr val="accent3"/>
          </a:solidFill>
          <a:ln w="22225">
            <a:solidFill>
              <a:schemeClr val="accent1"/>
            </a:solidFill>
          </a:ln>
        </p:spPr>
        <p:txBody>
          <a:bodyPr vert="horz">
            <a:normAutofit fontScale="85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Font typeface="Wingdings 2"/>
              <a:buNone/>
            </a:pPr>
            <a:r>
              <a:rPr lang="en-US" u="sng" dirty="0" smtClean="0">
                <a:solidFill>
                  <a:schemeClr val="bg1"/>
                </a:solidFill>
              </a:rPr>
              <a:t>Conclusion: </a:t>
            </a:r>
            <a:r>
              <a:rPr lang="en-US" dirty="0" smtClean="0">
                <a:solidFill>
                  <a:schemeClr val="bg1"/>
                </a:solidFill>
              </a:rPr>
              <a:t>With only knowing a few detail a circuit can be design to meet required specifications.</a:t>
            </a:r>
            <a:endParaRPr lang="en-US" dirty="0">
              <a:solidFill>
                <a:schemeClr val="bg1"/>
              </a:solidFill>
            </a:endParaRPr>
          </a:p>
        </p:txBody>
      </p:sp>
      <p:sp>
        <p:nvSpPr>
          <p:cNvPr id="8" name="Footer Placeholder 7"/>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42</a:t>
            </a:fld>
            <a:endParaRPr lang="en-US"/>
          </a:p>
        </p:txBody>
      </p:sp>
      <p:pic>
        <p:nvPicPr>
          <p:cNvPr id="7"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676400" y="2514600"/>
            <a:ext cx="914400" cy="381000"/>
          </a:xfrm>
          <a:prstGeom prst="rect">
            <a:avLst/>
          </a:prstGeom>
          <a:noFill/>
        </p:spPr>
      </p:pic>
      <p:sp>
        <p:nvSpPr>
          <p:cNvPr id="9" name="TextBox 8"/>
          <p:cNvSpPr txBox="1"/>
          <p:nvPr/>
        </p:nvSpPr>
        <p:spPr>
          <a:xfrm>
            <a:off x="1600200" y="2283023"/>
            <a:ext cx="1752600" cy="307777"/>
          </a:xfrm>
          <a:prstGeom prst="rect">
            <a:avLst/>
          </a:prstGeom>
          <a:noFill/>
        </p:spPr>
        <p:txBody>
          <a:bodyPr wrap="square" rtlCol="0">
            <a:spAutoFit/>
          </a:bodyPr>
          <a:lstStyle/>
          <a:p>
            <a:r>
              <a:rPr lang="en-US" sz="1400" u="sng" dirty="0" smtClean="0"/>
              <a:t>Ohm’s Law</a:t>
            </a:r>
            <a:endParaRPr lang="en-US" sz="1400" u="sng" dirty="0"/>
          </a:p>
        </p:txBody>
      </p:sp>
      <p:pic>
        <p:nvPicPr>
          <p:cNvPr id="10"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71800" y="2364589"/>
            <a:ext cx="2209550" cy="759611"/>
          </a:xfrm>
          <a:prstGeom prst="rect">
            <a:avLst/>
          </a:prstGeom>
          <a:noFill/>
        </p:spPr>
      </p:pic>
      <p:sp>
        <p:nvSpPr>
          <p:cNvPr id="11" name="TextBox 10"/>
          <p:cNvSpPr txBox="1"/>
          <p:nvPr/>
        </p:nvSpPr>
        <p:spPr>
          <a:xfrm>
            <a:off x="3352800" y="2057400"/>
            <a:ext cx="2209800" cy="307777"/>
          </a:xfrm>
          <a:prstGeom prst="rect">
            <a:avLst/>
          </a:prstGeom>
          <a:noFill/>
        </p:spPr>
        <p:txBody>
          <a:bodyPr wrap="square" rtlCol="0">
            <a:spAutoFit/>
          </a:bodyPr>
          <a:lstStyle/>
          <a:p>
            <a:r>
              <a:rPr lang="en-US" sz="1400" u="sng" dirty="0" smtClean="0"/>
              <a:t> Parallel Resistance</a:t>
            </a:r>
            <a:endParaRPr lang="en-US" sz="1400" u="sng" dirty="0"/>
          </a:p>
        </p:txBody>
      </p:sp>
      <p:sp>
        <p:nvSpPr>
          <p:cNvPr id="12" name="Content Placeholder 2"/>
          <p:cNvSpPr txBox="1">
            <a:spLocks/>
          </p:cNvSpPr>
          <p:nvPr/>
        </p:nvSpPr>
        <p:spPr>
          <a:xfrm>
            <a:off x="304800" y="1524000"/>
            <a:ext cx="1905000" cy="533400"/>
          </a:xfrm>
          <a:prstGeom prst="rect">
            <a:avLst/>
          </a:prstGeom>
          <a:solidFill>
            <a:schemeClr val="accent3"/>
          </a:solidFill>
          <a:ln w="22225">
            <a:solidFill>
              <a:schemeClr val="accent1"/>
            </a:solidFill>
          </a:ln>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Equations:</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TextBox 12"/>
          <p:cNvSpPr txBox="1"/>
          <p:nvPr/>
        </p:nvSpPr>
        <p:spPr>
          <a:xfrm>
            <a:off x="5791200" y="2133600"/>
            <a:ext cx="2133600" cy="307777"/>
          </a:xfrm>
          <a:prstGeom prst="rect">
            <a:avLst/>
          </a:prstGeom>
          <a:noFill/>
        </p:spPr>
        <p:txBody>
          <a:bodyPr wrap="square" rtlCol="0">
            <a:spAutoFit/>
          </a:bodyPr>
          <a:lstStyle/>
          <a:p>
            <a:r>
              <a:rPr lang="en-US" sz="1400" u="sng" dirty="0" smtClean="0"/>
              <a:t>Kirchhoff’s Voltage Law</a:t>
            </a:r>
            <a:endParaRPr lang="en-US" sz="1400" u="sng" dirty="0"/>
          </a:p>
        </p:txBody>
      </p:sp>
      <p:sp>
        <p:nvSpPr>
          <p:cNvPr id="286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8673"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638800" y="2405936"/>
            <a:ext cx="2590800" cy="337264"/>
          </a:xfrm>
          <a:prstGeom prst="rect">
            <a:avLst/>
          </a:prstGeom>
          <a:noFill/>
        </p:spPr>
      </p:pic>
    </p:spTree>
    <p:extLst>
      <p:ext uri="{BB962C8B-B14F-4D97-AF65-F5344CB8AC3E}">
        <p14:creationId xmlns:p14="http://schemas.microsoft.com/office/powerpoint/2010/main" val="3226805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EECT 111-50C</a:t>
            </a:r>
            <a:endParaRPr lang="en-US"/>
          </a:p>
        </p:txBody>
      </p:sp>
      <p:sp>
        <p:nvSpPr>
          <p:cNvPr id="7" name="Title 1"/>
          <p:cNvSpPr>
            <a:spLocks noGrp="1"/>
          </p:cNvSpPr>
          <p:nvPr>
            <p:ph type="title"/>
          </p:nvPr>
        </p:nvSpPr>
        <p:spPr>
          <a:xfrm>
            <a:off x="381000" y="612648"/>
            <a:ext cx="8534400" cy="2587752"/>
          </a:xfrm>
        </p:spPr>
        <p:txBody>
          <a:bodyPr>
            <a:normAutofit/>
          </a:bodyPr>
          <a:lstStyle/>
          <a:p>
            <a:r>
              <a:rPr lang="en-US" sz="5400" dirty="0" smtClean="0">
                <a:solidFill>
                  <a:schemeClr val="accent3"/>
                </a:solidFill>
              </a:rPr>
              <a:t>Lab </a:t>
            </a:r>
            <a:r>
              <a:rPr lang="en-US" sz="5400" dirty="0">
                <a:solidFill>
                  <a:schemeClr val="accent3"/>
                </a:solidFill>
              </a:rPr>
              <a:t>9</a:t>
            </a:r>
            <a:r>
              <a:rPr lang="en-US" sz="5400" dirty="0" smtClean="0">
                <a:solidFill>
                  <a:schemeClr val="accent3"/>
                </a:solidFill>
              </a:rPr>
              <a:t> </a:t>
            </a:r>
            <a:br>
              <a:rPr lang="en-US" sz="5400" dirty="0" smtClean="0">
                <a:solidFill>
                  <a:schemeClr val="accent3"/>
                </a:solidFill>
              </a:rPr>
            </a:br>
            <a:r>
              <a:rPr lang="en-US" sz="4400" dirty="0" smtClean="0">
                <a:solidFill>
                  <a:schemeClr val="accent3"/>
                </a:solidFill>
              </a:rPr>
              <a:t>(Series/Parallel Resistors)</a:t>
            </a:r>
            <a:endParaRPr lang="en-US" sz="4400" dirty="0">
              <a:solidFill>
                <a:schemeClr val="accent3"/>
              </a:solidFill>
            </a:endParaRPr>
          </a:p>
        </p:txBody>
      </p:sp>
      <p:sp>
        <p:nvSpPr>
          <p:cNvPr id="9" name="Content Placeholder 2"/>
          <p:cNvSpPr txBox="1">
            <a:spLocks/>
          </p:cNvSpPr>
          <p:nvPr/>
        </p:nvSpPr>
        <p:spPr>
          <a:xfrm>
            <a:off x="3713988" y="3230345"/>
            <a:ext cx="1924812" cy="1447800"/>
          </a:xfrm>
          <a:prstGeom prst="rect">
            <a:avLst/>
          </a:prstGeom>
          <a:ln w="22225">
            <a:noFill/>
          </a:ln>
        </p:spPr>
        <p:txBody>
          <a:bodyPr vert="horz">
            <a:normAutofit/>
          </a:bodyPr>
          <a:lstStyle/>
          <a:p>
            <a:pPr marL="274320" indent="-274320" algn="ctr">
              <a:spcBef>
                <a:spcPct val="20000"/>
              </a:spcBef>
              <a:buClr>
                <a:srgbClr val="D16349"/>
              </a:buClr>
              <a:buSzPct val="85000"/>
              <a:buFont typeface="Wingdings 2"/>
              <a:buNone/>
              <a:defRPr/>
            </a:pPr>
            <a:r>
              <a:rPr lang="en-US" dirty="0" smtClean="0">
                <a:solidFill>
                  <a:schemeClr val="accent3"/>
                </a:solidFill>
              </a:rPr>
              <a:t>(3/26/15)</a:t>
            </a:r>
          </a:p>
          <a:p>
            <a:pPr marL="274320" indent="-274320" algn="ctr">
              <a:spcBef>
                <a:spcPct val="20000"/>
              </a:spcBef>
              <a:buClr>
                <a:srgbClr val="D16349"/>
              </a:buClr>
              <a:buSzPct val="85000"/>
              <a:buFont typeface="Wingdings 2"/>
              <a:buNone/>
              <a:defRPr/>
            </a:pPr>
            <a:r>
              <a:rPr lang="en-US" u="sng" dirty="0" smtClean="0">
                <a:solidFill>
                  <a:schemeClr val="accent3"/>
                </a:solidFill>
              </a:rPr>
              <a:t>Lab Partners </a:t>
            </a:r>
          </a:p>
          <a:p>
            <a:pPr marL="274320" indent="-274320" algn="ctr">
              <a:spcBef>
                <a:spcPct val="20000"/>
              </a:spcBef>
              <a:buClr>
                <a:srgbClr val="D16349"/>
              </a:buClr>
              <a:buSzPct val="85000"/>
              <a:buFont typeface="Wingdings 2"/>
              <a:buNone/>
              <a:defRPr/>
            </a:pPr>
            <a:r>
              <a:rPr lang="en-US" dirty="0" smtClean="0">
                <a:solidFill>
                  <a:schemeClr val="accent3"/>
                </a:solidFill>
              </a:rPr>
              <a:t>Josiah Abel</a:t>
            </a:r>
          </a:p>
          <a:p>
            <a:pPr marL="274320" indent="-274320" algn="ctr">
              <a:spcBef>
                <a:spcPct val="20000"/>
              </a:spcBef>
              <a:buClr>
                <a:srgbClr val="D16349"/>
              </a:buClr>
              <a:buSzPct val="85000"/>
              <a:buFont typeface="Wingdings 2"/>
              <a:buNone/>
              <a:defRPr/>
            </a:pPr>
            <a:r>
              <a:rPr lang="en-US" dirty="0" smtClean="0">
                <a:solidFill>
                  <a:schemeClr val="accent3"/>
                </a:solidFill>
              </a:rPr>
              <a:t>Cody Fletcher</a:t>
            </a:r>
          </a:p>
        </p:txBody>
      </p:sp>
      <p:sp>
        <p:nvSpPr>
          <p:cNvPr id="2" name="Slide Number Placeholder 1"/>
          <p:cNvSpPr>
            <a:spLocks noGrp="1"/>
          </p:cNvSpPr>
          <p:nvPr>
            <p:ph type="sldNum" sz="quarter" idx="12"/>
          </p:nvPr>
        </p:nvSpPr>
        <p:spPr/>
        <p:txBody>
          <a:bodyPr/>
          <a:lstStyle/>
          <a:p>
            <a:fld id="{239E6DC2-B5B4-4FC3-A903-B0DA82444DF7}" type="slidenum">
              <a:rPr lang="en-US" smtClean="0">
                <a:solidFill>
                  <a:srgbClr val="1B587C">
                    <a:shade val="75000"/>
                  </a:srgbClr>
                </a:solidFill>
              </a:rPr>
              <a:pPr/>
              <a:t>43</a:t>
            </a:fld>
            <a:endParaRPr lang="en-US">
              <a:solidFill>
                <a:srgbClr val="1B587C">
                  <a:shade val="75000"/>
                </a:srgbClr>
              </a:solidFill>
            </a:endParaRPr>
          </a:p>
        </p:txBody>
      </p:sp>
      <p:pic>
        <p:nvPicPr>
          <p:cNvPr id="28674" name="Picture 2" descr="http://ts4.mm.bing.net/th?id=JN.2bBWVR7D4lu6Gz%2byr%2fqPEQ&amp;pid=15.1&amp;H=102&amp;W=160"/>
          <p:cNvPicPr>
            <a:picLocks noChangeAspect="1" noChangeArrowheads="1"/>
          </p:cNvPicPr>
          <p:nvPr/>
        </p:nvPicPr>
        <p:blipFill>
          <a:blip r:embed="rId2" cstate="print"/>
          <a:srcRect/>
          <a:stretch>
            <a:fillRect/>
          </a:stretch>
        </p:blipFill>
        <p:spPr bwMode="auto">
          <a:xfrm>
            <a:off x="381000" y="4572000"/>
            <a:ext cx="3362325" cy="1524001"/>
          </a:xfrm>
          <a:prstGeom prst="rect">
            <a:avLst/>
          </a:prstGeom>
          <a:noFill/>
        </p:spPr>
      </p:pic>
    </p:spTree>
    <p:extLst>
      <p:ext uri="{BB962C8B-B14F-4D97-AF65-F5344CB8AC3E}">
        <p14:creationId xmlns:p14="http://schemas.microsoft.com/office/powerpoint/2010/main" val="1672006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9 </a:t>
            </a:r>
            <a:br>
              <a:rPr lang="en-US" dirty="0" smtClean="0"/>
            </a:br>
            <a:endParaRPr lang="en-US" dirty="0"/>
          </a:p>
        </p:txBody>
      </p:sp>
      <p:sp>
        <p:nvSpPr>
          <p:cNvPr id="7" name="Content Placeholder 2"/>
          <p:cNvSpPr>
            <a:spLocks noGrp="1"/>
          </p:cNvSpPr>
          <p:nvPr>
            <p:ph sz="quarter" idx="1"/>
          </p:nvPr>
        </p:nvSpPr>
        <p:spPr>
          <a:xfrm>
            <a:off x="301752" y="1600200"/>
            <a:ext cx="8503920" cy="518684"/>
          </a:xfrm>
          <a:solidFill>
            <a:schemeClr val="accent3"/>
          </a:solidFill>
          <a:ln w="22225">
            <a:solidFill>
              <a:schemeClr val="accent1"/>
            </a:solidFill>
          </a:ln>
        </p:spPr>
        <p:txBody>
          <a:bodyPr>
            <a:normAutofit fontScale="62500" lnSpcReduction="20000"/>
          </a:bodyPr>
          <a:lstStyle/>
          <a:p>
            <a:pPr>
              <a:buNone/>
            </a:pPr>
            <a:r>
              <a:rPr lang="en-US" u="sng" dirty="0" smtClean="0">
                <a:solidFill>
                  <a:schemeClr val="bg1"/>
                </a:solidFill>
              </a:rPr>
              <a:t>Objective: </a:t>
            </a:r>
            <a:r>
              <a:rPr lang="en-US" dirty="0" smtClean="0">
                <a:solidFill>
                  <a:schemeClr val="bg1"/>
                </a:solidFill>
              </a:rPr>
              <a:t>Experiment with series/parallel circuits and verify that the simulation, calculations and measured results agree. </a:t>
            </a:r>
            <a:endParaRPr lang="en-US" dirty="0">
              <a:solidFill>
                <a:schemeClr val="bg1"/>
              </a:solidFill>
            </a:endParaRPr>
          </a:p>
        </p:txBody>
      </p:sp>
      <p:sp>
        <p:nvSpPr>
          <p:cNvPr id="8" name="Content Placeholder 2"/>
          <p:cNvSpPr txBox="1">
            <a:spLocks/>
          </p:cNvSpPr>
          <p:nvPr/>
        </p:nvSpPr>
        <p:spPr>
          <a:xfrm>
            <a:off x="316992" y="2209800"/>
            <a:ext cx="8503920" cy="1463040"/>
          </a:xfrm>
          <a:prstGeom prst="rect">
            <a:avLst/>
          </a:prstGeom>
          <a:solidFill>
            <a:schemeClr val="accent3"/>
          </a:solidFill>
          <a:ln w="22225">
            <a:solidFill>
              <a:schemeClr val="accent1"/>
            </a:solidFill>
          </a:ln>
        </p:spPr>
        <p:txBody>
          <a:bodyPr vert="horz">
            <a:normAutofit fontScale="55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Procedure: </a:t>
            </a:r>
            <a:r>
              <a:rPr kumimoji="0" lang="en-US" sz="2700" b="0" i="0" strike="noStrike" kern="1200" cap="none" spc="0" normalizeH="0" baseline="0" noProof="0" dirty="0" smtClean="0">
                <a:ln>
                  <a:noFill/>
                </a:ln>
                <a:solidFill>
                  <a:schemeClr val="bg1"/>
                </a:solidFill>
                <a:effectLst/>
                <a:uLnTx/>
                <a:uFillTx/>
                <a:latin typeface="+mn-lt"/>
                <a:ea typeface="+mn-ea"/>
                <a:cs typeface="+mn-cs"/>
              </a:rPr>
              <a:t>The</a:t>
            </a:r>
            <a:r>
              <a:rPr kumimoji="0" lang="en-US" sz="2700" b="0" i="0" strike="noStrike" kern="1200" cap="none" spc="0" normalizeH="0" noProof="0" dirty="0" smtClean="0">
                <a:ln>
                  <a:noFill/>
                </a:ln>
                <a:solidFill>
                  <a:schemeClr val="bg1"/>
                </a:solidFill>
                <a:effectLst/>
                <a:uLnTx/>
                <a:uFillTx/>
                <a:latin typeface="+mn-lt"/>
                <a:ea typeface="+mn-ea"/>
                <a:cs typeface="+mn-cs"/>
              </a:rPr>
              <a:t> values of each of the resistors was measured using the </a:t>
            </a:r>
            <a:r>
              <a:rPr kumimoji="0" lang="en-US" sz="2700" b="0" i="0" strike="noStrike" kern="1200" cap="none" spc="0" normalizeH="0" noProof="0" dirty="0" err="1" smtClean="0">
                <a:ln>
                  <a:noFill/>
                </a:ln>
                <a:solidFill>
                  <a:schemeClr val="bg1"/>
                </a:solidFill>
                <a:effectLst/>
                <a:uLnTx/>
                <a:uFillTx/>
                <a:latin typeface="+mn-lt"/>
                <a:ea typeface="+mn-ea"/>
                <a:cs typeface="+mn-cs"/>
              </a:rPr>
              <a:t>multimeter</a:t>
            </a:r>
            <a:r>
              <a:rPr kumimoji="0" lang="en-US" sz="2700" b="0" i="0" strike="noStrike" kern="1200" cap="none" spc="0" normalizeH="0" noProof="0" dirty="0" smtClean="0">
                <a:ln>
                  <a:noFill/>
                </a:ln>
                <a:solidFill>
                  <a:schemeClr val="bg1"/>
                </a:solidFill>
                <a:effectLst/>
                <a:uLnTx/>
                <a:uFillTx/>
                <a:latin typeface="+mn-lt"/>
                <a:ea typeface="+mn-ea"/>
                <a:cs typeface="+mn-cs"/>
              </a:rPr>
              <a:t>. The resistors were then put into a circuit designed like in the figure below. The resistances of the parallel components of the circuit R34,R567, R345678, and R2345678 were then measured. The total resistance of the circuit was then measured. The circuit was then connected to a 9V source and the total current of the circuit was measured along with the nodal voltages VA,VB, and VC. The resistor R2 was then replaced with a potentiometer and was adjusted so that the nodal voltage was exactly 4.5V. </a:t>
            </a:r>
            <a:r>
              <a:rPr kumimoji="0" lang="en-US" sz="2700" b="0" i="0" u="sng" strike="noStrike" kern="1200" cap="none" spc="0" normalizeH="0" baseline="0" noProof="0" dirty="0" smtClean="0">
                <a:ln>
                  <a:noFill/>
                </a:ln>
                <a:solidFill>
                  <a:schemeClr val="bg1"/>
                </a:solidFill>
                <a:effectLst/>
                <a:uLnTx/>
                <a:uFillTx/>
                <a:latin typeface="+mn-lt"/>
                <a:ea typeface="+mn-ea"/>
                <a:cs typeface="+mn-cs"/>
              </a:rPr>
              <a:t> </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44</a:t>
            </a:fld>
            <a:endParaRPr lang="en-US"/>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4540" t="2009" r="4658" b="10031"/>
          <a:stretch/>
        </p:blipFill>
        <p:spPr>
          <a:xfrm>
            <a:off x="1905000" y="3773280"/>
            <a:ext cx="5410200" cy="2524760"/>
          </a:xfrm>
          <a:prstGeom prst="rect">
            <a:avLst/>
          </a:prstGeom>
        </p:spPr>
      </p:pic>
    </p:spTree>
    <p:extLst>
      <p:ext uri="{BB962C8B-B14F-4D97-AF65-F5344CB8AC3E}">
        <p14:creationId xmlns:p14="http://schemas.microsoft.com/office/powerpoint/2010/main" val="2996634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9 </a:t>
            </a:r>
            <a:br>
              <a:rPr lang="en-US" dirty="0" smtClean="0"/>
            </a:br>
            <a:endParaRPr lang="en-US" dirty="0"/>
          </a:p>
        </p:txBody>
      </p:sp>
      <p:sp>
        <p:nvSpPr>
          <p:cNvPr id="10" name="Content Placeholder 2"/>
          <p:cNvSpPr txBox="1">
            <a:spLocks/>
          </p:cNvSpPr>
          <p:nvPr/>
        </p:nvSpPr>
        <p:spPr>
          <a:xfrm>
            <a:off x="367066" y="1752600"/>
            <a:ext cx="8503920" cy="2590800"/>
          </a:xfrm>
          <a:prstGeom prst="rect">
            <a:avLst/>
          </a:prstGeom>
          <a:solidFill>
            <a:schemeClr val="accent3"/>
          </a:solidFill>
          <a:ln w="22225">
            <a:solidFill>
              <a:schemeClr val="accent1"/>
            </a:solidFill>
          </a:ln>
        </p:spPr>
        <p:txBody>
          <a:bodyPr vert="horz">
            <a:normAutofit fontScale="77500" lnSpcReduction="20000"/>
          </a:bodyPr>
          <a:lstStyle/>
          <a:p>
            <a:pPr marL="274320" indent="-274320">
              <a:spcBef>
                <a:spcPct val="20000"/>
              </a:spcBef>
              <a:buClr>
                <a:srgbClr val="D16349"/>
              </a:buClr>
              <a:buSzPct val="85000"/>
              <a:buFont typeface="Wingdings 2"/>
              <a:buNone/>
              <a:defRPr/>
            </a:pPr>
            <a:r>
              <a:rPr lang="en-US" sz="2700" u="sng" dirty="0" smtClean="0">
                <a:solidFill>
                  <a:prstClr val="white"/>
                </a:solidFill>
              </a:rPr>
              <a:t>Equipment:</a:t>
            </a:r>
          </a:p>
          <a:p>
            <a:pPr marL="274320" indent="-274320">
              <a:spcBef>
                <a:spcPct val="20000"/>
              </a:spcBef>
              <a:buClr>
                <a:srgbClr val="D16349"/>
              </a:buClr>
              <a:buSzPct val="85000"/>
              <a:buFont typeface="Arial" pitchFamily="34" charset="0"/>
              <a:buChar char="•"/>
              <a:defRPr/>
            </a:pPr>
            <a:r>
              <a:rPr lang="en-US" sz="2700" dirty="0" smtClean="0">
                <a:solidFill>
                  <a:prstClr val="white"/>
                </a:solidFill>
              </a:rPr>
              <a:t>Bench 6</a:t>
            </a:r>
          </a:p>
          <a:p>
            <a:pPr marL="274320" indent="-274320">
              <a:spcBef>
                <a:spcPct val="20000"/>
              </a:spcBef>
              <a:buClr>
                <a:srgbClr val="D16349"/>
              </a:buClr>
              <a:buSzPct val="85000"/>
              <a:buFont typeface="Arial" pitchFamily="34" charset="0"/>
              <a:buChar char="•"/>
              <a:defRPr/>
            </a:pPr>
            <a:r>
              <a:rPr lang="en-US" sz="2700" dirty="0" smtClean="0">
                <a:solidFill>
                  <a:prstClr val="white"/>
                </a:solidFill>
              </a:rPr>
              <a:t>8 Standard resistors</a:t>
            </a:r>
          </a:p>
          <a:p>
            <a:pPr marL="274320" indent="-274320">
              <a:spcBef>
                <a:spcPct val="20000"/>
              </a:spcBef>
              <a:buClr>
                <a:srgbClr val="D16349"/>
              </a:buClr>
              <a:buSzPct val="85000"/>
              <a:buFont typeface="Arial" pitchFamily="34" charset="0"/>
              <a:buChar char="•"/>
              <a:defRPr/>
            </a:pPr>
            <a:r>
              <a:rPr lang="en-US" sz="2700" dirty="0" smtClean="0">
                <a:solidFill>
                  <a:prstClr val="white"/>
                </a:solidFill>
              </a:rPr>
              <a:t>10K Potentiometer</a:t>
            </a:r>
          </a:p>
          <a:p>
            <a:pPr marL="274320" indent="-274320">
              <a:spcBef>
                <a:spcPct val="20000"/>
              </a:spcBef>
              <a:buClr>
                <a:srgbClr val="D16349"/>
              </a:buClr>
              <a:buSzPct val="85000"/>
              <a:buFont typeface="Arial" pitchFamily="34" charset="0"/>
              <a:buChar char="•"/>
              <a:defRPr/>
            </a:pPr>
            <a:r>
              <a:rPr lang="en-US" sz="2700" dirty="0" smtClean="0">
                <a:solidFill>
                  <a:prstClr val="white"/>
                </a:solidFill>
              </a:rPr>
              <a:t>Solder less Breadboard  </a:t>
            </a:r>
          </a:p>
          <a:p>
            <a:pPr marL="274320" indent="-274320">
              <a:spcBef>
                <a:spcPct val="20000"/>
              </a:spcBef>
              <a:buClr>
                <a:srgbClr val="D16349"/>
              </a:buClr>
              <a:buSzPct val="85000"/>
              <a:buFont typeface="Arial" pitchFamily="34" charset="0"/>
              <a:buChar char="•"/>
              <a:defRPr/>
            </a:pPr>
            <a:r>
              <a:rPr lang="en-US" sz="2700" dirty="0" smtClean="0">
                <a:solidFill>
                  <a:prstClr val="white"/>
                </a:solidFill>
              </a:rPr>
              <a:t>Variable power supply</a:t>
            </a:r>
          </a:p>
          <a:p>
            <a:pPr marL="274320" indent="-274320">
              <a:spcBef>
                <a:spcPct val="20000"/>
              </a:spcBef>
              <a:buClr>
                <a:srgbClr val="D16349"/>
              </a:buClr>
              <a:buSzPct val="85000"/>
              <a:buFont typeface="Arial" pitchFamily="34" charset="0"/>
              <a:buChar char="•"/>
              <a:defRPr/>
            </a:pPr>
            <a:r>
              <a:rPr lang="en-US" sz="2700" dirty="0" smtClean="0">
                <a:solidFill>
                  <a:prstClr val="white"/>
                </a:solidFill>
              </a:rPr>
              <a:t>Digital </a:t>
            </a:r>
            <a:r>
              <a:rPr lang="en-US" sz="2700" dirty="0" err="1" smtClean="0">
                <a:solidFill>
                  <a:prstClr val="white"/>
                </a:solidFill>
              </a:rPr>
              <a:t>Multimeter</a:t>
            </a:r>
            <a:endParaRPr lang="en-US" sz="2700" dirty="0" smtClean="0">
              <a:solidFill>
                <a:prstClr val="white"/>
              </a:solidFill>
            </a:endParaRPr>
          </a:p>
          <a:p>
            <a:pPr marL="731520" lvl="1" indent="-274320">
              <a:spcBef>
                <a:spcPct val="20000"/>
              </a:spcBef>
              <a:buClr>
                <a:srgbClr val="D16349"/>
              </a:buClr>
              <a:buSzPct val="85000"/>
              <a:buFont typeface="Arial" pitchFamily="34" charset="0"/>
              <a:buChar char="•"/>
            </a:pPr>
            <a:r>
              <a:rPr lang="en-US" sz="2700" dirty="0" smtClean="0">
                <a:solidFill>
                  <a:prstClr val="white"/>
                </a:solidFill>
              </a:rPr>
              <a:t>Make: </a:t>
            </a:r>
            <a:r>
              <a:rPr lang="en-US" sz="2700" dirty="0" err="1" smtClean="0">
                <a:solidFill>
                  <a:prstClr val="white"/>
                </a:solidFill>
              </a:rPr>
              <a:t>GwInstek</a:t>
            </a:r>
            <a:r>
              <a:rPr lang="en-US" sz="2700" dirty="0" smtClean="0">
                <a:solidFill>
                  <a:prstClr val="white"/>
                </a:solidFill>
              </a:rPr>
              <a:t> Model: GDM-8245 SN: CL860332  </a:t>
            </a:r>
            <a:endParaRPr lang="en-US" sz="2700" dirty="0">
              <a:solidFill>
                <a:prstClr val="white"/>
              </a:solidFill>
            </a:endParaRPr>
          </a:p>
          <a:p>
            <a:pPr marL="274320" indent="-274320">
              <a:spcBef>
                <a:spcPct val="20000"/>
              </a:spcBef>
              <a:buClr>
                <a:srgbClr val="D16349"/>
              </a:buClr>
              <a:buSzPct val="85000"/>
              <a:buFont typeface="Arial" pitchFamily="34" charset="0"/>
              <a:buChar char="•"/>
              <a:defRPr/>
            </a:pPr>
            <a:endParaRPr lang="en-US" sz="2700" dirty="0" smtClean="0">
              <a:solidFill>
                <a:prstClr val="black"/>
              </a:solidFill>
            </a:endParaRPr>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45</a:t>
            </a:fld>
            <a:endParaRPr lang="en-US">
              <a:solidFill>
                <a:srgbClr val="1B587C">
                  <a:shade val="75000"/>
                </a:srgbClr>
              </a:solidFill>
            </a:endParaRPr>
          </a:p>
        </p:txBody>
      </p:sp>
    </p:spTree>
    <p:extLst>
      <p:ext uri="{BB962C8B-B14F-4D97-AF65-F5344CB8AC3E}">
        <p14:creationId xmlns:p14="http://schemas.microsoft.com/office/powerpoint/2010/main" val="4132863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9 </a:t>
            </a:r>
            <a:br>
              <a:rPr lang="en-US" dirty="0" smtClean="0"/>
            </a:br>
            <a:endParaRPr lang="en-US" dirty="0"/>
          </a:p>
        </p:txBody>
      </p:sp>
      <p:sp>
        <p:nvSpPr>
          <p:cNvPr id="12" name="Content Placeholder 2"/>
          <p:cNvSpPr txBox="1">
            <a:spLocks/>
          </p:cNvSpPr>
          <p:nvPr/>
        </p:nvSpPr>
        <p:spPr>
          <a:xfrm>
            <a:off x="279981" y="1524000"/>
            <a:ext cx="1244019" cy="316468"/>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D16349"/>
              </a:buClr>
              <a:buSzPct val="85000"/>
              <a:buFont typeface="Wingdings 2"/>
              <a:buNone/>
              <a:defRPr/>
            </a:pPr>
            <a:r>
              <a:rPr lang="en-US" sz="2700" dirty="0" smtClean="0">
                <a:solidFill>
                  <a:schemeClr val="bg1"/>
                </a:solidFill>
              </a:rPr>
              <a:t>Lab set up:</a:t>
            </a:r>
            <a:endParaRPr lang="en-US" sz="2700" dirty="0">
              <a:solidFill>
                <a:schemeClr val="bg1"/>
              </a:solidFill>
            </a:endParaRPr>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46</a:t>
            </a:fld>
            <a:endParaRPr lang="en-US"/>
          </a:p>
        </p:txBody>
      </p:sp>
      <p:pic>
        <p:nvPicPr>
          <p:cNvPr id="24577" name="Picture 1" descr="E:\Engineering\2015 Spring\Circuit Analysis\Pictures\Lab 9 (3).JPG"/>
          <p:cNvPicPr>
            <a:picLocks noChangeAspect="1" noChangeArrowheads="1"/>
          </p:cNvPicPr>
          <p:nvPr/>
        </p:nvPicPr>
        <p:blipFill>
          <a:blip r:embed="rId2" cstate="print"/>
          <a:srcRect l="35833" t="15556" r="36667" b="52222"/>
          <a:stretch>
            <a:fillRect/>
          </a:stretch>
        </p:blipFill>
        <p:spPr bwMode="auto">
          <a:xfrm>
            <a:off x="838200" y="2438400"/>
            <a:ext cx="3581400" cy="3147291"/>
          </a:xfrm>
          <a:prstGeom prst="rect">
            <a:avLst/>
          </a:prstGeom>
          <a:noFill/>
        </p:spPr>
      </p:pic>
      <p:pic>
        <p:nvPicPr>
          <p:cNvPr id="24578" name="Picture 2" descr="E:\Engineering\2015 Spring\Circuit Analysis\Pictures\Lab 9 (2).JPG"/>
          <p:cNvPicPr>
            <a:picLocks noChangeAspect="1" noChangeArrowheads="1"/>
          </p:cNvPicPr>
          <p:nvPr/>
        </p:nvPicPr>
        <p:blipFill>
          <a:blip r:embed="rId3" cstate="print"/>
          <a:srcRect l="34167" t="18889" r="35833" b="45555"/>
          <a:stretch>
            <a:fillRect/>
          </a:stretch>
        </p:blipFill>
        <p:spPr bwMode="auto">
          <a:xfrm>
            <a:off x="5105400" y="2209800"/>
            <a:ext cx="3600450" cy="3200400"/>
          </a:xfrm>
          <a:prstGeom prst="rect">
            <a:avLst/>
          </a:prstGeom>
          <a:noFill/>
        </p:spPr>
      </p:pic>
      <p:sp>
        <p:nvSpPr>
          <p:cNvPr id="8" name="TextBox 7"/>
          <p:cNvSpPr txBox="1"/>
          <p:nvPr/>
        </p:nvSpPr>
        <p:spPr>
          <a:xfrm>
            <a:off x="381000" y="1905000"/>
            <a:ext cx="1752600" cy="369332"/>
          </a:xfrm>
          <a:prstGeom prst="rect">
            <a:avLst/>
          </a:prstGeom>
          <a:solidFill>
            <a:schemeClr val="accent1"/>
          </a:solidFill>
        </p:spPr>
        <p:txBody>
          <a:bodyPr wrap="square" rtlCol="0">
            <a:spAutoFit/>
          </a:bodyPr>
          <a:lstStyle/>
          <a:p>
            <a:r>
              <a:rPr lang="en-US" dirty="0" smtClean="0"/>
              <a:t>470</a:t>
            </a:r>
            <a:r>
              <a:rPr lang="el-GR" dirty="0" smtClean="0"/>
              <a:t>Ω</a:t>
            </a:r>
            <a:r>
              <a:rPr lang="en-US" dirty="0" smtClean="0"/>
              <a:t> Resistor</a:t>
            </a:r>
            <a:endParaRPr lang="en-US" dirty="0"/>
          </a:p>
        </p:txBody>
      </p:sp>
      <p:cxnSp>
        <p:nvCxnSpPr>
          <p:cNvPr id="9" name="Straight Connector 8"/>
          <p:cNvCxnSpPr>
            <a:stCxn id="8" idx="2"/>
          </p:cNvCxnSpPr>
          <p:nvPr/>
        </p:nvCxnSpPr>
        <p:spPr>
          <a:xfrm>
            <a:off x="1257300" y="2274332"/>
            <a:ext cx="114300" cy="5450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57300" y="2286000"/>
            <a:ext cx="800100" cy="1295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09800" y="1828800"/>
            <a:ext cx="1752600" cy="369332"/>
          </a:xfrm>
          <a:prstGeom prst="rect">
            <a:avLst/>
          </a:prstGeom>
          <a:solidFill>
            <a:schemeClr val="accent1"/>
          </a:solidFill>
        </p:spPr>
        <p:txBody>
          <a:bodyPr wrap="square" rtlCol="0">
            <a:spAutoFit/>
          </a:bodyPr>
          <a:lstStyle/>
          <a:p>
            <a:r>
              <a:rPr lang="en-US" dirty="0" smtClean="0"/>
              <a:t>1k</a:t>
            </a:r>
            <a:r>
              <a:rPr lang="el-GR" dirty="0" smtClean="0"/>
              <a:t>Ω</a:t>
            </a:r>
            <a:r>
              <a:rPr lang="en-US" dirty="0" smtClean="0"/>
              <a:t> Resistor</a:t>
            </a:r>
            <a:endParaRPr lang="en-US" dirty="0"/>
          </a:p>
        </p:txBody>
      </p:sp>
      <p:cxnSp>
        <p:nvCxnSpPr>
          <p:cNvPr id="16" name="Straight Connector 15"/>
          <p:cNvCxnSpPr/>
          <p:nvPr/>
        </p:nvCxnSpPr>
        <p:spPr>
          <a:xfrm>
            <a:off x="2971800" y="2209800"/>
            <a:ext cx="304800" cy="609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743200" y="2209800"/>
            <a:ext cx="228600" cy="304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6800" y="5943600"/>
            <a:ext cx="1752600" cy="369332"/>
          </a:xfrm>
          <a:prstGeom prst="rect">
            <a:avLst/>
          </a:prstGeom>
          <a:solidFill>
            <a:schemeClr val="accent1"/>
          </a:solidFill>
        </p:spPr>
        <p:txBody>
          <a:bodyPr wrap="square" rtlCol="0">
            <a:spAutoFit/>
          </a:bodyPr>
          <a:lstStyle/>
          <a:p>
            <a:r>
              <a:rPr lang="en-US" dirty="0" smtClean="0"/>
              <a:t>4.7k</a:t>
            </a:r>
            <a:r>
              <a:rPr lang="el-GR" dirty="0" smtClean="0"/>
              <a:t>Ω</a:t>
            </a:r>
            <a:r>
              <a:rPr lang="en-US" dirty="0" smtClean="0"/>
              <a:t> Resistor</a:t>
            </a:r>
            <a:endParaRPr lang="en-US" dirty="0"/>
          </a:p>
        </p:txBody>
      </p:sp>
      <p:cxnSp>
        <p:nvCxnSpPr>
          <p:cNvPr id="22" name="Straight Connector 21"/>
          <p:cNvCxnSpPr/>
          <p:nvPr/>
        </p:nvCxnSpPr>
        <p:spPr>
          <a:xfrm>
            <a:off x="4191000" y="4267200"/>
            <a:ext cx="838200" cy="1676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971800" y="5943600"/>
            <a:ext cx="1752600" cy="369332"/>
          </a:xfrm>
          <a:prstGeom prst="rect">
            <a:avLst/>
          </a:prstGeom>
          <a:solidFill>
            <a:schemeClr val="accent1"/>
          </a:solidFill>
        </p:spPr>
        <p:txBody>
          <a:bodyPr wrap="square" rtlCol="0">
            <a:spAutoFit/>
          </a:bodyPr>
          <a:lstStyle/>
          <a:p>
            <a:r>
              <a:rPr lang="en-US" dirty="0" smtClean="0"/>
              <a:t>3.3k</a:t>
            </a:r>
            <a:r>
              <a:rPr lang="el-GR" dirty="0" smtClean="0"/>
              <a:t>Ω</a:t>
            </a:r>
            <a:r>
              <a:rPr lang="en-US" dirty="0" smtClean="0"/>
              <a:t> Resistor</a:t>
            </a:r>
            <a:endParaRPr lang="en-US" dirty="0"/>
          </a:p>
        </p:txBody>
      </p:sp>
      <p:cxnSp>
        <p:nvCxnSpPr>
          <p:cNvPr id="25" name="Straight Connector 24"/>
          <p:cNvCxnSpPr/>
          <p:nvPr/>
        </p:nvCxnSpPr>
        <p:spPr>
          <a:xfrm>
            <a:off x="3886200" y="4419600"/>
            <a:ext cx="533400" cy="1524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33600" y="5562600"/>
            <a:ext cx="1752600" cy="369332"/>
          </a:xfrm>
          <a:prstGeom prst="rect">
            <a:avLst/>
          </a:prstGeom>
          <a:solidFill>
            <a:schemeClr val="accent1"/>
          </a:solidFill>
        </p:spPr>
        <p:txBody>
          <a:bodyPr wrap="square" rtlCol="0">
            <a:spAutoFit/>
          </a:bodyPr>
          <a:lstStyle/>
          <a:p>
            <a:r>
              <a:rPr lang="en-US" dirty="0" smtClean="0"/>
              <a:t>2.2k</a:t>
            </a:r>
            <a:r>
              <a:rPr lang="el-GR" dirty="0" smtClean="0"/>
              <a:t>Ω</a:t>
            </a:r>
            <a:r>
              <a:rPr lang="en-US" dirty="0" smtClean="0"/>
              <a:t> Resistor</a:t>
            </a:r>
            <a:endParaRPr lang="en-US" dirty="0"/>
          </a:p>
        </p:txBody>
      </p:sp>
      <p:cxnSp>
        <p:nvCxnSpPr>
          <p:cNvPr id="31" name="Straight Connector 30"/>
          <p:cNvCxnSpPr/>
          <p:nvPr/>
        </p:nvCxnSpPr>
        <p:spPr>
          <a:xfrm flipH="1">
            <a:off x="3276600" y="4419600"/>
            <a:ext cx="304800" cy="1143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2400" y="5791200"/>
            <a:ext cx="1752600" cy="369332"/>
          </a:xfrm>
          <a:prstGeom prst="rect">
            <a:avLst/>
          </a:prstGeom>
          <a:solidFill>
            <a:schemeClr val="accent1"/>
          </a:solidFill>
        </p:spPr>
        <p:txBody>
          <a:bodyPr wrap="square" rtlCol="0">
            <a:spAutoFit/>
          </a:bodyPr>
          <a:lstStyle/>
          <a:p>
            <a:r>
              <a:rPr lang="en-US" dirty="0" smtClean="0"/>
              <a:t>10k</a:t>
            </a:r>
            <a:r>
              <a:rPr lang="el-GR" dirty="0" smtClean="0"/>
              <a:t>Ω</a:t>
            </a:r>
            <a:r>
              <a:rPr lang="en-US" dirty="0" smtClean="0"/>
              <a:t> Resistor</a:t>
            </a:r>
            <a:endParaRPr lang="en-US" dirty="0"/>
          </a:p>
        </p:txBody>
      </p:sp>
      <p:cxnSp>
        <p:nvCxnSpPr>
          <p:cNvPr id="35" name="Straight Connector 34"/>
          <p:cNvCxnSpPr/>
          <p:nvPr/>
        </p:nvCxnSpPr>
        <p:spPr>
          <a:xfrm flipH="1">
            <a:off x="1066800" y="4953000"/>
            <a:ext cx="1600200" cy="838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267200" y="1752600"/>
            <a:ext cx="2209800" cy="369332"/>
          </a:xfrm>
          <a:prstGeom prst="rect">
            <a:avLst/>
          </a:prstGeom>
          <a:solidFill>
            <a:schemeClr val="accent1"/>
          </a:solidFill>
        </p:spPr>
        <p:txBody>
          <a:bodyPr wrap="square" rtlCol="0">
            <a:spAutoFit/>
          </a:bodyPr>
          <a:lstStyle/>
          <a:p>
            <a:r>
              <a:rPr lang="en-US" dirty="0" smtClean="0"/>
              <a:t>10k Potentiometer</a:t>
            </a:r>
            <a:endParaRPr lang="en-US" dirty="0"/>
          </a:p>
        </p:txBody>
      </p:sp>
      <p:cxnSp>
        <p:nvCxnSpPr>
          <p:cNvPr id="40" name="Straight Connector 39"/>
          <p:cNvCxnSpPr/>
          <p:nvPr/>
        </p:nvCxnSpPr>
        <p:spPr>
          <a:xfrm>
            <a:off x="5791200" y="2133600"/>
            <a:ext cx="838200" cy="990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056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9 </a:t>
            </a:r>
            <a:br>
              <a:rPr lang="en-US" dirty="0" smtClean="0"/>
            </a:br>
            <a:endParaRPr lang="en-US" dirty="0"/>
          </a:p>
        </p:txBody>
      </p:sp>
      <p:sp>
        <p:nvSpPr>
          <p:cNvPr id="4" name="Content Placeholder 2"/>
          <p:cNvSpPr txBox="1">
            <a:spLocks/>
          </p:cNvSpPr>
          <p:nvPr/>
        </p:nvSpPr>
        <p:spPr>
          <a:xfrm>
            <a:off x="279981" y="1524000"/>
            <a:ext cx="1679448" cy="316468"/>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D16349"/>
              </a:buClr>
              <a:buSzPct val="85000"/>
              <a:buFont typeface="Wingdings 2"/>
              <a:buNone/>
              <a:defRPr/>
            </a:pPr>
            <a:r>
              <a:rPr lang="en-US" sz="2700" dirty="0" smtClean="0">
                <a:solidFill>
                  <a:schemeClr val="bg1"/>
                </a:solidFill>
              </a:rPr>
              <a:t>Simulations:</a:t>
            </a:r>
            <a:endParaRPr lang="en-US" sz="270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1152" y="1610278"/>
            <a:ext cx="5715000" cy="211666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981" y="3810001"/>
            <a:ext cx="5035121" cy="2425678"/>
          </a:xfrm>
          <a:prstGeom prst="rect">
            <a:avLst/>
          </a:prstGeom>
        </p:spPr>
      </p:pic>
      <p:sp>
        <p:nvSpPr>
          <p:cNvPr id="7" name="TextBox 6"/>
          <p:cNvSpPr txBox="1"/>
          <p:nvPr/>
        </p:nvSpPr>
        <p:spPr>
          <a:xfrm>
            <a:off x="5978652" y="1682234"/>
            <a:ext cx="1895899" cy="369332"/>
          </a:xfrm>
          <a:prstGeom prst="rect">
            <a:avLst/>
          </a:prstGeom>
          <a:noFill/>
        </p:spPr>
        <p:txBody>
          <a:bodyPr wrap="square" rtlCol="0">
            <a:spAutoFit/>
          </a:bodyPr>
          <a:lstStyle/>
          <a:p>
            <a:r>
              <a:rPr lang="en-US" dirty="0" smtClean="0">
                <a:solidFill>
                  <a:prstClr val="black"/>
                </a:solidFill>
              </a:rPr>
              <a:t>Total Resistance</a:t>
            </a:r>
            <a:endParaRPr lang="en-US" dirty="0">
              <a:solidFill>
                <a:prstClr val="black"/>
              </a:solidFill>
            </a:endParaRPr>
          </a:p>
        </p:txBody>
      </p:sp>
      <p:sp>
        <p:nvSpPr>
          <p:cNvPr id="8" name="TextBox 7"/>
          <p:cNvSpPr txBox="1"/>
          <p:nvPr/>
        </p:nvSpPr>
        <p:spPr>
          <a:xfrm>
            <a:off x="914400" y="3669268"/>
            <a:ext cx="514975" cy="369332"/>
          </a:xfrm>
          <a:prstGeom prst="rect">
            <a:avLst/>
          </a:prstGeom>
          <a:noFill/>
        </p:spPr>
        <p:txBody>
          <a:bodyPr wrap="square" rtlCol="0">
            <a:spAutoFit/>
          </a:bodyPr>
          <a:lstStyle/>
          <a:p>
            <a:r>
              <a:rPr lang="en-US" dirty="0" smtClean="0">
                <a:solidFill>
                  <a:srgbClr val="FF0000"/>
                </a:solidFill>
              </a:rPr>
              <a:t>IT</a:t>
            </a:r>
            <a:endParaRPr lang="en-US" dirty="0">
              <a:solidFill>
                <a:srgbClr val="FF0000"/>
              </a:solidFill>
            </a:endParaRPr>
          </a:p>
        </p:txBody>
      </p:sp>
      <p:sp>
        <p:nvSpPr>
          <p:cNvPr id="9" name="TextBox 8"/>
          <p:cNvSpPr txBox="1"/>
          <p:nvPr/>
        </p:nvSpPr>
        <p:spPr>
          <a:xfrm>
            <a:off x="3752225" y="3783160"/>
            <a:ext cx="514975" cy="369332"/>
          </a:xfrm>
          <a:prstGeom prst="rect">
            <a:avLst/>
          </a:prstGeom>
          <a:noFill/>
        </p:spPr>
        <p:txBody>
          <a:bodyPr wrap="square" rtlCol="0">
            <a:spAutoFit/>
          </a:bodyPr>
          <a:lstStyle/>
          <a:p>
            <a:r>
              <a:rPr lang="en-US" dirty="0" smtClean="0">
                <a:solidFill>
                  <a:srgbClr val="FF0000"/>
                </a:solidFill>
              </a:rPr>
              <a:t>VB</a:t>
            </a:r>
            <a:endParaRPr lang="en-US" dirty="0">
              <a:solidFill>
                <a:srgbClr val="FF0000"/>
              </a:solidFill>
            </a:endParaRPr>
          </a:p>
        </p:txBody>
      </p:sp>
      <p:sp>
        <p:nvSpPr>
          <p:cNvPr id="10" name="TextBox 9"/>
          <p:cNvSpPr txBox="1"/>
          <p:nvPr/>
        </p:nvSpPr>
        <p:spPr>
          <a:xfrm>
            <a:off x="3352800" y="6094948"/>
            <a:ext cx="514975" cy="369332"/>
          </a:xfrm>
          <a:prstGeom prst="rect">
            <a:avLst/>
          </a:prstGeom>
          <a:noFill/>
        </p:spPr>
        <p:txBody>
          <a:bodyPr wrap="square" rtlCol="0">
            <a:spAutoFit/>
          </a:bodyPr>
          <a:lstStyle/>
          <a:p>
            <a:r>
              <a:rPr lang="en-US" dirty="0" smtClean="0">
                <a:solidFill>
                  <a:srgbClr val="FF0000"/>
                </a:solidFill>
              </a:rPr>
              <a:t>VC</a:t>
            </a:r>
            <a:endParaRPr lang="en-US" dirty="0">
              <a:solidFill>
                <a:srgbClr val="FF0000"/>
              </a:solidFill>
            </a:endParaRPr>
          </a:p>
        </p:txBody>
      </p:sp>
      <p:sp>
        <p:nvSpPr>
          <p:cNvPr id="11" name="TextBox 10"/>
          <p:cNvSpPr txBox="1"/>
          <p:nvPr/>
        </p:nvSpPr>
        <p:spPr>
          <a:xfrm>
            <a:off x="2057400" y="3581400"/>
            <a:ext cx="514975" cy="369332"/>
          </a:xfrm>
          <a:prstGeom prst="rect">
            <a:avLst/>
          </a:prstGeom>
          <a:noFill/>
        </p:spPr>
        <p:txBody>
          <a:bodyPr wrap="square" rtlCol="0">
            <a:spAutoFit/>
          </a:bodyPr>
          <a:lstStyle/>
          <a:p>
            <a:r>
              <a:rPr lang="en-US" dirty="0" smtClean="0">
                <a:solidFill>
                  <a:srgbClr val="FF0000"/>
                </a:solidFill>
              </a:rPr>
              <a:t>VA</a:t>
            </a:r>
            <a:endParaRPr lang="en-US" dirty="0">
              <a:solidFill>
                <a:srgbClr val="FF0000"/>
              </a:solidFill>
            </a:endParaRPr>
          </a:p>
        </p:txBody>
      </p:sp>
      <p:sp>
        <p:nvSpPr>
          <p:cNvPr id="14" name="Footer Placeholder 13"/>
          <p:cNvSpPr>
            <a:spLocks noGrp="1"/>
          </p:cNvSpPr>
          <p:nvPr>
            <p:ph type="ftr" sz="quarter" idx="11"/>
          </p:nvPr>
        </p:nvSpPr>
        <p:spPr/>
        <p:txBody>
          <a:bodyPr/>
          <a:lstStyle/>
          <a:p>
            <a:r>
              <a:rPr lang="en-US" smtClean="0"/>
              <a:t>EECT 111-50C</a:t>
            </a:r>
            <a:endParaRPr lang="en-US"/>
          </a:p>
        </p:txBody>
      </p:sp>
      <p:sp>
        <p:nvSpPr>
          <p:cNvPr id="5" name="Slide Number Placeholder 4"/>
          <p:cNvSpPr>
            <a:spLocks noGrp="1"/>
          </p:cNvSpPr>
          <p:nvPr>
            <p:ph type="sldNum" sz="quarter" idx="12"/>
          </p:nvPr>
        </p:nvSpPr>
        <p:spPr/>
        <p:txBody>
          <a:bodyPr/>
          <a:lstStyle/>
          <a:p>
            <a:fld id="{239E6DC2-B5B4-4FC3-A903-B0DA82444DF7}" type="slidenum">
              <a:rPr lang="en-US" smtClean="0"/>
              <a:pPr/>
              <a:t>47</a:t>
            </a:fld>
            <a:endParaRPr lang="en-US"/>
          </a:p>
        </p:txBody>
      </p:sp>
      <p:sp>
        <p:nvSpPr>
          <p:cNvPr id="13" name="TextBox 12"/>
          <p:cNvSpPr txBox="1"/>
          <p:nvPr/>
        </p:nvSpPr>
        <p:spPr>
          <a:xfrm>
            <a:off x="4076700" y="1817931"/>
            <a:ext cx="381000" cy="261610"/>
          </a:xfrm>
          <a:prstGeom prst="rect">
            <a:avLst/>
          </a:prstGeom>
          <a:solidFill>
            <a:schemeClr val="bg1"/>
          </a:solidFill>
        </p:spPr>
        <p:txBody>
          <a:bodyPr wrap="square" rtlCol="0">
            <a:spAutoFit/>
          </a:bodyPr>
          <a:lstStyle/>
          <a:p>
            <a:r>
              <a:rPr lang="en-US" sz="1100" dirty="0" smtClean="0"/>
              <a:t>R1</a:t>
            </a:r>
            <a:endParaRPr lang="en-US" sz="1100" dirty="0"/>
          </a:p>
        </p:txBody>
      </p:sp>
      <p:sp>
        <p:nvSpPr>
          <p:cNvPr id="15" name="TextBox 14"/>
          <p:cNvSpPr txBox="1"/>
          <p:nvPr/>
        </p:nvSpPr>
        <p:spPr>
          <a:xfrm>
            <a:off x="4568952" y="2237926"/>
            <a:ext cx="381000" cy="261610"/>
          </a:xfrm>
          <a:prstGeom prst="rect">
            <a:avLst/>
          </a:prstGeom>
          <a:solidFill>
            <a:schemeClr val="bg1"/>
          </a:solidFill>
        </p:spPr>
        <p:txBody>
          <a:bodyPr wrap="square" rtlCol="0">
            <a:spAutoFit/>
          </a:bodyPr>
          <a:lstStyle/>
          <a:p>
            <a:r>
              <a:rPr lang="en-US" sz="1100" dirty="0" smtClean="0"/>
              <a:t>R2</a:t>
            </a:r>
            <a:endParaRPr lang="en-US" sz="1100" dirty="0"/>
          </a:p>
        </p:txBody>
      </p:sp>
      <p:pic>
        <p:nvPicPr>
          <p:cNvPr id="12" name="Picture 11"/>
          <p:cNvPicPr>
            <a:picLocks noChangeAspect="1"/>
          </p:cNvPicPr>
          <p:nvPr/>
        </p:nvPicPr>
        <p:blipFill>
          <a:blip r:embed="rId4"/>
          <a:stretch>
            <a:fillRect/>
          </a:stretch>
        </p:blipFill>
        <p:spPr>
          <a:xfrm>
            <a:off x="5320182" y="1665518"/>
            <a:ext cx="384081" cy="304826"/>
          </a:xfrm>
          <a:prstGeom prst="rect">
            <a:avLst/>
          </a:prstGeom>
        </p:spPr>
      </p:pic>
      <p:sp>
        <p:nvSpPr>
          <p:cNvPr id="16" name="TextBox 15"/>
          <p:cNvSpPr txBox="1"/>
          <p:nvPr/>
        </p:nvSpPr>
        <p:spPr>
          <a:xfrm>
            <a:off x="5308229" y="2438812"/>
            <a:ext cx="381000" cy="261610"/>
          </a:xfrm>
          <a:prstGeom prst="rect">
            <a:avLst/>
          </a:prstGeom>
          <a:solidFill>
            <a:schemeClr val="bg1"/>
          </a:solidFill>
        </p:spPr>
        <p:txBody>
          <a:bodyPr wrap="square" rtlCol="0">
            <a:spAutoFit/>
          </a:bodyPr>
          <a:lstStyle/>
          <a:p>
            <a:r>
              <a:rPr lang="en-US" sz="1100" dirty="0" smtClean="0"/>
              <a:t>R4</a:t>
            </a:r>
            <a:endParaRPr lang="en-US" sz="1100" dirty="0"/>
          </a:p>
        </p:txBody>
      </p:sp>
      <p:sp>
        <p:nvSpPr>
          <p:cNvPr id="17" name="TextBox 16"/>
          <p:cNvSpPr txBox="1"/>
          <p:nvPr/>
        </p:nvSpPr>
        <p:spPr>
          <a:xfrm>
            <a:off x="6400800" y="2668611"/>
            <a:ext cx="345948" cy="215444"/>
          </a:xfrm>
          <a:prstGeom prst="rect">
            <a:avLst/>
          </a:prstGeom>
          <a:solidFill>
            <a:schemeClr val="bg1"/>
          </a:solidFill>
        </p:spPr>
        <p:txBody>
          <a:bodyPr wrap="square" rtlCol="0">
            <a:spAutoFit/>
          </a:bodyPr>
          <a:lstStyle/>
          <a:p>
            <a:r>
              <a:rPr lang="en-US" sz="800" dirty="0" smtClean="0"/>
              <a:t>R5</a:t>
            </a:r>
            <a:endParaRPr lang="en-US" sz="800" dirty="0"/>
          </a:p>
        </p:txBody>
      </p:sp>
      <p:sp>
        <p:nvSpPr>
          <p:cNvPr id="18" name="TextBox 17"/>
          <p:cNvSpPr txBox="1"/>
          <p:nvPr/>
        </p:nvSpPr>
        <p:spPr>
          <a:xfrm>
            <a:off x="6705600" y="2362200"/>
            <a:ext cx="345948" cy="215444"/>
          </a:xfrm>
          <a:prstGeom prst="rect">
            <a:avLst/>
          </a:prstGeom>
          <a:solidFill>
            <a:schemeClr val="bg1"/>
          </a:solidFill>
        </p:spPr>
        <p:txBody>
          <a:bodyPr wrap="square" rtlCol="0">
            <a:spAutoFit/>
          </a:bodyPr>
          <a:lstStyle/>
          <a:p>
            <a:r>
              <a:rPr lang="en-US" sz="800" dirty="0" smtClean="0"/>
              <a:t>R6</a:t>
            </a:r>
            <a:endParaRPr lang="en-US" sz="800" dirty="0"/>
          </a:p>
        </p:txBody>
      </p:sp>
      <p:sp>
        <p:nvSpPr>
          <p:cNvPr id="19" name="TextBox 18"/>
          <p:cNvSpPr txBox="1"/>
          <p:nvPr/>
        </p:nvSpPr>
        <p:spPr>
          <a:xfrm>
            <a:off x="7239000" y="2590800"/>
            <a:ext cx="345948" cy="215444"/>
          </a:xfrm>
          <a:prstGeom prst="rect">
            <a:avLst/>
          </a:prstGeom>
          <a:solidFill>
            <a:schemeClr val="bg1"/>
          </a:solidFill>
        </p:spPr>
        <p:txBody>
          <a:bodyPr wrap="square" rtlCol="0">
            <a:spAutoFit/>
          </a:bodyPr>
          <a:lstStyle/>
          <a:p>
            <a:r>
              <a:rPr lang="en-US" sz="800" dirty="0" smtClean="0"/>
              <a:t>R7</a:t>
            </a:r>
            <a:endParaRPr lang="en-US" sz="800" dirty="0"/>
          </a:p>
        </p:txBody>
      </p:sp>
      <p:sp>
        <p:nvSpPr>
          <p:cNvPr id="20" name="TextBox 19"/>
          <p:cNvSpPr txBox="1"/>
          <p:nvPr/>
        </p:nvSpPr>
        <p:spPr>
          <a:xfrm>
            <a:off x="5142128" y="3200400"/>
            <a:ext cx="345948" cy="215444"/>
          </a:xfrm>
          <a:prstGeom prst="rect">
            <a:avLst/>
          </a:prstGeom>
          <a:solidFill>
            <a:schemeClr val="bg1"/>
          </a:solidFill>
        </p:spPr>
        <p:txBody>
          <a:bodyPr wrap="square" rtlCol="0">
            <a:spAutoFit/>
          </a:bodyPr>
          <a:lstStyle/>
          <a:p>
            <a:r>
              <a:rPr lang="en-US" sz="800" dirty="0" smtClean="0"/>
              <a:t>R8</a:t>
            </a:r>
            <a:endParaRPr lang="en-US" sz="800" dirty="0"/>
          </a:p>
        </p:txBody>
      </p:sp>
    </p:spTree>
    <p:extLst>
      <p:ext uri="{BB962C8B-B14F-4D97-AF65-F5344CB8AC3E}">
        <p14:creationId xmlns:p14="http://schemas.microsoft.com/office/powerpoint/2010/main" val="569952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9 </a:t>
            </a:r>
            <a:br>
              <a:rPr lang="en-US" dirty="0" smtClean="0"/>
            </a:br>
            <a:endParaRPr lang="en-US" dirty="0"/>
          </a:p>
        </p:txBody>
      </p:sp>
      <p:sp>
        <p:nvSpPr>
          <p:cNvPr id="4" name="Content Placeholder 2"/>
          <p:cNvSpPr txBox="1">
            <a:spLocks/>
          </p:cNvSpPr>
          <p:nvPr/>
        </p:nvSpPr>
        <p:spPr>
          <a:xfrm>
            <a:off x="279981" y="1524000"/>
            <a:ext cx="786819"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none" strike="noStrike" kern="1200" cap="none" spc="0" normalizeH="0" baseline="0" noProof="0" dirty="0" smtClean="0">
                <a:ln>
                  <a:noFill/>
                </a:ln>
                <a:solidFill>
                  <a:schemeClr val="bg1"/>
                </a:solidFill>
                <a:effectLst/>
                <a:uLnTx/>
                <a:uFillTx/>
                <a:latin typeface="+mn-lt"/>
                <a:ea typeface="+mn-ea"/>
                <a:cs typeface="+mn-cs"/>
              </a:rPr>
              <a:t>Data:</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200300399"/>
              </p:ext>
            </p:extLst>
          </p:nvPr>
        </p:nvGraphicFramePr>
        <p:xfrm>
          <a:off x="457200" y="1981200"/>
          <a:ext cx="3429000" cy="2752725"/>
        </p:xfrm>
        <a:graphic>
          <a:graphicData uri="http://schemas.openxmlformats.org/drawingml/2006/table">
            <a:tbl>
              <a:tblPr/>
              <a:tblGrid>
                <a:gridCol w="608473"/>
                <a:gridCol w="938063"/>
                <a:gridCol w="941232"/>
                <a:gridCol w="941232"/>
              </a:tblGrid>
              <a:tr h="200025">
                <a:tc>
                  <a:txBody>
                    <a:bodyPr/>
                    <a:lstStyle/>
                    <a:p>
                      <a:pPr algn="ctr" fontAlgn="b"/>
                      <a:r>
                        <a:rPr lang="en-US" sz="1100" b="1" i="0" u="none" strike="noStrike" dirty="0">
                          <a:solidFill>
                            <a:srgbClr val="000000"/>
                          </a:solidFill>
                          <a:effectLst/>
                          <a:latin typeface="Calibri" panose="020F0502020204030204" pitchFamily="34" charset="0"/>
                        </a:rPr>
                        <a:t>Resistor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simulated in </a:t>
                      </a:r>
                      <a:r>
                        <a:rPr lang="el-GR" sz="1100" b="1" i="0" u="none" strike="noStrike">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Measured in </a:t>
                      </a:r>
                      <a:r>
                        <a:rPr lang="el-GR" sz="1100" b="1" i="0" u="none" strike="noStrike">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Calculated in </a:t>
                      </a:r>
                      <a:r>
                        <a:rPr lang="el-GR" sz="1100" b="1"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r>
              <a:tr h="190500">
                <a:tc>
                  <a:txBody>
                    <a:bodyPr/>
                    <a:lstStyle/>
                    <a:p>
                      <a:pPr algn="ctr" fontAlgn="b"/>
                      <a:r>
                        <a:rPr lang="en-US" sz="1100" b="1" i="0" u="none" strike="noStrike">
                          <a:solidFill>
                            <a:srgbClr val="000000"/>
                          </a:solidFill>
                          <a:effectLst/>
                          <a:latin typeface="Calibri" panose="020F0502020204030204" pitchFamily="34" charset="0"/>
                        </a:rPr>
                        <a:t>R1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470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463.64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R2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470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455.5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a:solidFill>
                            <a:srgbClr val="000000"/>
                          </a:solidFill>
                          <a:effectLst/>
                          <a:latin typeface="Calibri" panose="020F0502020204030204" pitchFamily="34" charset="0"/>
                        </a:rPr>
                        <a:t>R3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981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a:solidFill>
                            <a:srgbClr val="000000"/>
                          </a:solidFill>
                          <a:effectLst/>
                          <a:latin typeface="Calibri" panose="020F0502020204030204" pitchFamily="34" charset="0"/>
                        </a:rPr>
                        <a:t>R4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983.5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R5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2200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2163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2200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R6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3300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3248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3300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R7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4700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4643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4700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a:solidFill>
                            <a:srgbClr val="000000"/>
                          </a:solidFill>
                          <a:effectLst/>
                          <a:latin typeface="Calibri" panose="020F0502020204030204" pitchFamily="34" charset="0"/>
                        </a:rPr>
                        <a:t>R8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9575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a:solidFill>
                            <a:srgbClr val="000000"/>
                          </a:solidFill>
                          <a:effectLst/>
                          <a:latin typeface="Calibri" panose="020F0502020204030204" pitchFamily="34" charset="0"/>
                        </a:rPr>
                        <a:t>R34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500.00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00025">
                <a:tc>
                  <a:txBody>
                    <a:bodyPr/>
                    <a:lstStyle/>
                    <a:p>
                      <a:pPr algn="ctr" fontAlgn="b"/>
                      <a:r>
                        <a:rPr lang="en-US" sz="1100" b="1" i="0" u="none" strike="noStrike">
                          <a:solidFill>
                            <a:srgbClr val="000000"/>
                          </a:solidFill>
                          <a:effectLst/>
                          <a:latin typeface="Calibri" panose="020F0502020204030204" pitchFamily="34" charset="0"/>
                        </a:rPr>
                        <a:t>R567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1030.56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00025">
                <a:tc>
                  <a:txBody>
                    <a:bodyPr/>
                    <a:lstStyle/>
                    <a:p>
                      <a:pPr algn="ctr" fontAlgn="b"/>
                      <a:r>
                        <a:rPr lang="en-US" sz="1100" b="1" i="0" u="none" strike="noStrike">
                          <a:solidFill>
                            <a:srgbClr val="000000"/>
                          </a:solidFill>
                          <a:effectLst/>
                          <a:latin typeface="Calibri" panose="020F0502020204030204" pitchFamily="34" charset="0"/>
                        </a:rPr>
                        <a:t>R345678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11530.56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00025">
                <a:tc>
                  <a:txBody>
                    <a:bodyPr/>
                    <a:lstStyle/>
                    <a:p>
                      <a:pPr algn="ctr" fontAlgn="b"/>
                      <a:r>
                        <a:rPr lang="en-US" sz="1100" b="1" i="0" u="none" strike="noStrike">
                          <a:solidFill>
                            <a:srgbClr val="000000"/>
                          </a:solidFill>
                          <a:effectLst/>
                          <a:latin typeface="Calibri" panose="020F0502020204030204" pitchFamily="34" charset="0"/>
                        </a:rPr>
                        <a:t>R2345678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451.59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00025">
                <a:tc>
                  <a:txBody>
                    <a:bodyPr/>
                    <a:lstStyle/>
                    <a:p>
                      <a:pPr algn="ctr" fontAlgn="b"/>
                      <a:r>
                        <a:rPr lang="en-US" sz="1100" b="1" i="0" u="none" strike="noStrike">
                          <a:solidFill>
                            <a:srgbClr val="000000"/>
                          </a:solidFill>
                          <a:effectLst/>
                          <a:latin typeface="Calibri" panose="020F0502020204030204" pitchFamily="34" charset="0"/>
                        </a:rPr>
                        <a:t>RT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921.59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212377104"/>
              </p:ext>
            </p:extLst>
          </p:nvPr>
        </p:nvGraphicFramePr>
        <p:xfrm>
          <a:off x="4191000" y="1676400"/>
          <a:ext cx="4457700" cy="1752600"/>
        </p:xfrm>
        <a:graphic>
          <a:graphicData uri="http://schemas.openxmlformats.org/drawingml/2006/table">
            <a:tbl>
              <a:tblPr/>
              <a:tblGrid>
                <a:gridCol w="508000"/>
                <a:gridCol w="939800"/>
                <a:gridCol w="939800"/>
                <a:gridCol w="698500"/>
                <a:gridCol w="1371600"/>
              </a:tblGrid>
              <a:tr h="200025">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simulated in </a:t>
                      </a:r>
                      <a:r>
                        <a:rPr lang="el-GR" sz="1100" b="1" i="0" u="none" strike="noStrike" dirty="0">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Measured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Calculated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r>
              <a:tr h="190500">
                <a:tc>
                  <a:txBody>
                    <a:bodyPr/>
                    <a:lstStyle/>
                    <a:p>
                      <a:pPr algn="ctr" fontAlgn="b"/>
                      <a:r>
                        <a:rPr lang="en-US" sz="1100" b="1" i="0" u="none" strike="noStrike">
                          <a:solidFill>
                            <a:srgbClr val="000000"/>
                          </a:solidFill>
                          <a:effectLst/>
                          <a:latin typeface="Calibri" panose="020F0502020204030204" pitchFamily="34" charset="0"/>
                        </a:rPr>
                        <a:t>V1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9.002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IT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mA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9.856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9.768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a:solidFill>
                            <a:srgbClr val="000000"/>
                          </a:solidFill>
                          <a:effectLst/>
                          <a:latin typeface="Calibri" panose="020F0502020204030204" pitchFamily="34" charset="0"/>
                        </a:rPr>
                        <a:t>VA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4.36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4.473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a:solidFill>
                            <a:srgbClr val="000000"/>
                          </a:solidFill>
                          <a:effectLst/>
                          <a:latin typeface="Calibri" panose="020F0502020204030204" pitchFamily="34" charset="0"/>
                        </a:rPr>
                        <a:t>VB</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4.172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4.279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VC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3.778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3.879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I345678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mA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0.38794481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Vadj=</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200025">
                <a:tc>
                  <a:txBody>
                    <a:bodyPr/>
                    <a:lstStyle/>
                    <a:p>
                      <a:pPr algn="ctr" fontAlgn="b"/>
                      <a:r>
                        <a:rPr lang="en-US" sz="1100" b="1" i="0" u="none" strike="noStrike">
                          <a:solidFill>
                            <a:srgbClr val="000000"/>
                          </a:solidFill>
                          <a:effectLst/>
                          <a:latin typeface="Calibri" panose="020F0502020204030204" pitchFamily="34" charset="0"/>
                        </a:rPr>
                        <a:t>Vs=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597522702"/>
              </p:ext>
            </p:extLst>
          </p:nvPr>
        </p:nvGraphicFramePr>
        <p:xfrm>
          <a:off x="4191000" y="3581400"/>
          <a:ext cx="4381500" cy="2497455"/>
        </p:xfrm>
        <a:graphic>
          <a:graphicData uri="http://schemas.openxmlformats.org/drawingml/2006/table">
            <a:tbl>
              <a:tblPr/>
              <a:tblGrid>
                <a:gridCol w="1371600"/>
                <a:gridCol w="800100"/>
                <a:gridCol w="139700"/>
                <a:gridCol w="800100"/>
                <a:gridCol w="279400"/>
                <a:gridCol w="139700"/>
                <a:gridCol w="571500"/>
                <a:gridCol w="279400"/>
              </a:tblGrid>
              <a:tr h="200025">
                <a:tc>
                  <a:txBody>
                    <a:bodyPr/>
                    <a:lstStyle/>
                    <a:p>
                      <a:pPr algn="ctr" fontAlgn="b"/>
                      <a:r>
                        <a:rPr lang="en-US" sz="1100" b="1" i="0" u="none" strike="noStrike" dirty="0">
                          <a:solidFill>
                            <a:srgbClr val="000000"/>
                          </a:solidFill>
                          <a:effectLst/>
                          <a:latin typeface="Calibri" panose="020F0502020204030204" pitchFamily="34" charset="0"/>
                        </a:rPr>
                        <a:t>Steps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Calculation</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r>
              <a:tr h="190500">
                <a:tc>
                  <a:txBody>
                    <a:bodyPr/>
                    <a:lstStyle/>
                    <a:p>
                      <a:pPr algn="ctr" fontAlgn="b"/>
                      <a:r>
                        <a:rPr lang="en-US" sz="1100" b="1" i="0" u="none" strike="noStrike">
                          <a:solidFill>
                            <a:srgbClr val="000000"/>
                          </a:solidFill>
                          <a:effectLst/>
                          <a:latin typeface="Calibri" panose="020F0502020204030204" pitchFamily="34" charset="0"/>
                        </a:rPr>
                        <a:t>V*(R99/(R1+R99)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190500">
                <a:tc>
                  <a:txBody>
                    <a:bodyPr/>
                    <a:lstStyle/>
                    <a:p>
                      <a:pPr algn="ctr" fontAlgn="b"/>
                      <a:r>
                        <a:rPr lang="en-US" sz="1100" b="1" i="0" u="none" strike="noStrike">
                          <a:solidFill>
                            <a:srgbClr val="000000"/>
                          </a:solidFill>
                          <a:effectLst/>
                          <a:latin typeface="Calibri" panose="020F0502020204030204" pitchFamily="34" charset="0"/>
                        </a:rPr>
                        <a:t>R99=4.5R2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200025">
                <a:tc>
                  <a:txBody>
                    <a:bodyPr/>
                    <a:lstStyle/>
                    <a:p>
                      <a:pPr algn="ctr" fontAlgn="b"/>
                      <a:r>
                        <a:rPr lang="en-US" sz="1100" b="1" i="0" u="none" strike="noStrike">
                          <a:solidFill>
                            <a:srgbClr val="000000"/>
                          </a:solidFill>
                          <a:effectLst/>
                          <a:latin typeface="Calibri" panose="020F0502020204030204" pitchFamily="34" charset="0"/>
                        </a:rPr>
                        <a:t>R99=R2llR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200025">
                <a:tc>
                  <a:txBody>
                    <a:bodyPr/>
                    <a:lstStyle/>
                    <a:p>
                      <a:pPr algn="ctr" fontAlgn="b"/>
                      <a:r>
                        <a:rPr lang="en-US" sz="1100" b="1" i="0" u="none" strike="noStrike">
                          <a:solidFill>
                            <a:srgbClr val="000000"/>
                          </a:solidFill>
                          <a:effectLst/>
                          <a:latin typeface="Calibri" panose="020F0502020204030204" pitchFamily="34" charset="0"/>
                        </a:rPr>
                        <a:t>(R99/(A3+R99))*9=4.5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R99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190500">
                <a:tc>
                  <a:txBody>
                    <a:bodyPr/>
                    <a:lstStyle/>
                    <a:p>
                      <a:pPr algn="ctr" fontAlgn="b"/>
                      <a:r>
                        <a:rPr lang="en-US" sz="1100" b="1" i="0" u="none" strike="noStrike">
                          <a:solidFill>
                            <a:srgbClr val="000000"/>
                          </a:solidFill>
                          <a:effectLst/>
                          <a:latin typeface="Calibri" panose="020F0502020204030204" pitchFamily="34" charset="0"/>
                        </a:rPr>
                        <a:t>470=R2llE13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190500">
                <a:tc>
                  <a:txBody>
                    <a:bodyPr/>
                    <a:lstStyle/>
                    <a:p>
                      <a:pPr algn="ctr" fontAlgn="b"/>
                      <a:r>
                        <a:rPr lang="en-US" sz="1100" b="1" i="0" u="none" strike="noStrike">
                          <a:solidFill>
                            <a:srgbClr val="000000"/>
                          </a:solidFill>
                          <a:effectLst/>
                          <a:latin typeface="Calibri" panose="020F0502020204030204" pitchFamily="34" charset="0"/>
                        </a:rPr>
                        <a:t>470=1/((1/R2)+(1/E13)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190500">
                <a:tc>
                  <a:txBody>
                    <a:bodyPr/>
                    <a:lstStyle/>
                    <a:p>
                      <a:pPr algn="ctr" fontAlgn="b"/>
                      <a:r>
                        <a:rPr lang="en-US" sz="1100" b="1" i="0" u="none" strike="noStrike">
                          <a:solidFill>
                            <a:srgbClr val="000000"/>
                          </a:solidFill>
                          <a:effectLst/>
                          <a:latin typeface="Calibri" panose="020F0502020204030204" pitchFamily="34" charset="0"/>
                        </a:rPr>
                        <a:t>470=E13R2/(E13+R2)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200025">
                <a:tc>
                  <a:txBody>
                    <a:bodyPr/>
                    <a:lstStyle/>
                    <a:p>
                      <a:pPr algn="ctr" fontAlgn="b"/>
                      <a:r>
                        <a:rPr lang="en-US" sz="1100" b="1" i="0" u="none" strike="noStrike">
                          <a:solidFill>
                            <a:srgbClr val="000000"/>
                          </a:solidFill>
                          <a:effectLst/>
                          <a:latin typeface="Calibri" panose="020F0502020204030204" pitchFamily="34" charset="0"/>
                        </a:rPr>
                        <a:t>470*(E13+R2)=E13R2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200025">
                <a:tc>
                  <a:txBody>
                    <a:bodyPr/>
                    <a:lstStyle/>
                    <a:p>
                      <a:pPr algn="ctr" fontAlgn="b"/>
                      <a:r>
                        <a:rPr lang="en-US" sz="1100" b="1" i="0" u="none" strike="noStrike">
                          <a:solidFill>
                            <a:srgbClr val="000000"/>
                          </a:solidFill>
                          <a:effectLst/>
                          <a:latin typeface="Calibri" panose="020F0502020204030204" pitchFamily="34" charset="0"/>
                        </a:rPr>
                        <a:t>470*E13+470R2=E13R2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5419365.449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1" i="0" u="none" strike="noStrike">
                          <a:solidFill>
                            <a:srgbClr val="000000"/>
                          </a:solidFill>
                          <a:effectLst/>
                          <a:latin typeface="Calibri" panose="020F0502020204030204" pitchFamily="34" charset="0"/>
                        </a:rPr>
                        <a: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xR2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11530.56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xR2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5419365.449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11060.56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1" i="0" u="none" strike="noStrike">
                          <a:solidFill>
                            <a:srgbClr val="000000"/>
                          </a:solidFill>
                          <a:effectLst/>
                          <a:latin typeface="Calibri" panose="020F0502020204030204" pitchFamily="34" charset="0"/>
                        </a:rPr>
                        <a:t>xR2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R2 ADJ</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489.9718554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sp>
        <p:nvSpPr>
          <p:cNvPr id="10" name="Footer Placeholder 9"/>
          <p:cNvSpPr>
            <a:spLocks noGrp="1"/>
          </p:cNvSpPr>
          <p:nvPr>
            <p:ph type="ftr" sz="quarter" idx="11"/>
          </p:nvPr>
        </p:nvSpPr>
        <p:spPr/>
        <p:txBody>
          <a:bodyPr/>
          <a:lstStyle/>
          <a:p>
            <a:r>
              <a:rPr lang="en-US" smtClean="0"/>
              <a:t>EECT 111-50C</a:t>
            </a:r>
            <a:endParaRPr lang="en-US"/>
          </a:p>
        </p:txBody>
      </p:sp>
      <p:sp>
        <p:nvSpPr>
          <p:cNvPr id="5" name="Slide Number Placeholder 4"/>
          <p:cNvSpPr>
            <a:spLocks noGrp="1"/>
          </p:cNvSpPr>
          <p:nvPr>
            <p:ph type="sldNum" sz="quarter" idx="12"/>
          </p:nvPr>
        </p:nvSpPr>
        <p:spPr/>
        <p:txBody>
          <a:bodyPr/>
          <a:lstStyle/>
          <a:p>
            <a:fld id="{239E6DC2-B5B4-4FC3-A903-B0DA82444DF7}" type="slidenum">
              <a:rPr lang="en-US" smtClean="0"/>
              <a:pPr/>
              <a:t>48</a:t>
            </a:fld>
            <a:endParaRPr lang="en-US"/>
          </a:p>
        </p:txBody>
      </p:sp>
    </p:spTree>
    <p:extLst>
      <p:ext uri="{BB962C8B-B14F-4D97-AF65-F5344CB8AC3E}">
        <p14:creationId xmlns:p14="http://schemas.microsoft.com/office/powerpoint/2010/main" val="4010410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9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49</a:t>
            </a:fld>
            <a:endParaRPr lang="en-US">
              <a:solidFill>
                <a:srgbClr val="1B587C">
                  <a:shade val="75000"/>
                </a:srgbClr>
              </a:solidFill>
            </a:endParaRPr>
          </a:p>
        </p:txBody>
      </p:sp>
      <p:sp>
        <p:nvSpPr>
          <p:cNvPr id="7" name="Content Placeholder 2"/>
          <p:cNvSpPr>
            <a:spLocks noGrp="1"/>
          </p:cNvSpPr>
          <p:nvPr>
            <p:ph sz="quarter" idx="1"/>
          </p:nvPr>
        </p:nvSpPr>
        <p:spPr>
          <a:xfrm>
            <a:off x="304800" y="3581400"/>
            <a:ext cx="8503920" cy="987552"/>
          </a:xfrm>
          <a:solidFill>
            <a:schemeClr val="accent3"/>
          </a:solidFill>
          <a:ln w="22225">
            <a:solidFill>
              <a:schemeClr val="accent1"/>
            </a:solidFill>
          </a:ln>
        </p:spPr>
        <p:txBody>
          <a:bodyPr>
            <a:normAutofit fontScale="85000" lnSpcReduction="20000"/>
          </a:bodyPr>
          <a:lstStyle/>
          <a:p>
            <a:pPr>
              <a:buNone/>
            </a:pPr>
            <a:r>
              <a:rPr lang="en-US" u="sng" dirty="0" smtClean="0">
                <a:solidFill>
                  <a:schemeClr val="bg1"/>
                </a:solidFill>
              </a:rPr>
              <a:t>Observations: </a:t>
            </a:r>
            <a:r>
              <a:rPr lang="en-US" dirty="0" smtClean="0">
                <a:solidFill>
                  <a:schemeClr val="bg1"/>
                </a:solidFill>
              </a:rPr>
              <a:t> Once the equivalent resistance is found for a parallel resistors the equivalent resistance can then be added with other resistors in either series or parallel.</a:t>
            </a:r>
            <a:endParaRPr lang="en-US" dirty="0">
              <a:solidFill>
                <a:schemeClr val="bg1"/>
              </a:solidFill>
            </a:endParaRPr>
          </a:p>
        </p:txBody>
      </p:sp>
      <p:sp>
        <p:nvSpPr>
          <p:cNvPr id="8" name="Content Placeholder 2"/>
          <p:cNvSpPr txBox="1">
            <a:spLocks/>
          </p:cNvSpPr>
          <p:nvPr/>
        </p:nvSpPr>
        <p:spPr>
          <a:xfrm>
            <a:off x="304800" y="4724400"/>
            <a:ext cx="8503920" cy="688848"/>
          </a:xfrm>
          <a:prstGeom prst="rect">
            <a:avLst/>
          </a:prstGeom>
          <a:solidFill>
            <a:schemeClr val="accent3"/>
          </a:solidFill>
          <a:ln w="22225">
            <a:solidFill>
              <a:schemeClr val="accent1"/>
            </a:solidFill>
          </a:ln>
        </p:spPr>
        <p:txBody>
          <a:bodyPr vert="horz">
            <a:normAutofit fontScale="85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Font typeface="Wingdings 2"/>
              <a:buNone/>
            </a:pPr>
            <a:r>
              <a:rPr lang="en-US" u="sng" dirty="0" smtClean="0">
                <a:solidFill>
                  <a:schemeClr val="bg1"/>
                </a:solidFill>
              </a:rPr>
              <a:t>Conclusion: </a:t>
            </a:r>
            <a:r>
              <a:rPr lang="en-US" dirty="0" smtClean="0">
                <a:solidFill>
                  <a:schemeClr val="bg1"/>
                </a:solidFill>
              </a:rPr>
              <a:t>The simulation, calculations and measured values all agreed.</a:t>
            </a:r>
            <a:endParaRPr lang="en-US" dirty="0">
              <a:solidFill>
                <a:schemeClr val="bg1"/>
              </a:solidFill>
            </a:endParaRPr>
          </a:p>
        </p:txBody>
      </p:sp>
      <p:pic>
        <p:nvPicPr>
          <p:cNvPr id="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676400" y="2514600"/>
            <a:ext cx="914400" cy="381000"/>
          </a:xfrm>
          <a:prstGeom prst="rect">
            <a:avLst/>
          </a:prstGeom>
          <a:noFill/>
        </p:spPr>
      </p:pic>
      <p:sp>
        <p:nvSpPr>
          <p:cNvPr id="10" name="TextBox 9"/>
          <p:cNvSpPr txBox="1"/>
          <p:nvPr/>
        </p:nvSpPr>
        <p:spPr>
          <a:xfrm>
            <a:off x="1600200" y="2283023"/>
            <a:ext cx="1752600" cy="307777"/>
          </a:xfrm>
          <a:prstGeom prst="rect">
            <a:avLst/>
          </a:prstGeom>
          <a:noFill/>
        </p:spPr>
        <p:txBody>
          <a:bodyPr wrap="square" rtlCol="0">
            <a:spAutoFit/>
          </a:bodyPr>
          <a:lstStyle/>
          <a:p>
            <a:r>
              <a:rPr lang="en-US" sz="1400" u="sng" dirty="0" smtClean="0"/>
              <a:t>Ohm’s Law</a:t>
            </a:r>
            <a:endParaRPr lang="en-US" sz="1400" u="sng" dirty="0"/>
          </a:p>
        </p:txBody>
      </p:sp>
      <p:pic>
        <p:nvPicPr>
          <p:cNvPr id="11"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71800" y="2364589"/>
            <a:ext cx="2209550" cy="759611"/>
          </a:xfrm>
          <a:prstGeom prst="rect">
            <a:avLst/>
          </a:prstGeom>
          <a:noFill/>
        </p:spPr>
      </p:pic>
      <p:sp>
        <p:nvSpPr>
          <p:cNvPr id="12" name="TextBox 11"/>
          <p:cNvSpPr txBox="1"/>
          <p:nvPr/>
        </p:nvSpPr>
        <p:spPr>
          <a:xfrm>
            <a:off x="3352800" y="2057400"/>
            <a:ext cx="2209800" cy="307777"/>
          </a:xfrm>
          <a:prstGeom prst="rect">
            <a:avLst/>
          </a:prstGeom>
          <a:noFill/>
        </p:spPr>
        <p:txBody>
          <a:bodyPr wrap="square" rtlCol="0">
            <a:spAutoFit/>
          </a:bodyPr>
          <a:lstStyle/>
          <a:p>
            <a:r>
              <a:rPr lang="en-US" sz="1400" u="sng" dirty="0" smtClean="0"/>
              <a:t> Parallel Resistance</a:t>
            </a:r>
            <a:endParaRPr lang="en-US" sz="1400" u="sng" dirty="0"/>
          </a:p>
        </p:txBody>
      </p:sp>
      <p:sp>
        <p:nvSpPr>
          <p:cNvPr id="13" name="Content Placeholder 2"/>
          <p:cNvSpPr txBox="1">
            <a:spLocks/>
          </p:cNvSpPr>
          <p:nvPr/>
        </p:nvSpPr>
        <p:spPr>
          <a:xfrm>
            <a:off x="304800" y="1524000"/>
            <a:ext cx="1905000" cy="533400"/>
          </a:xfrm>
          <a:prstGeom prst="rect">
            <a:avLst/>
          </a:prstGeom>
          <a:solidFill>
            <a:schemeClr val="accent3"/>
          </a:solidFill>
          <a:ln w="22225">
            <a:solidFill>
              <a:schemeClr val="accent1"/>
            </a:solidFill>
          </a:ln>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Equations:</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pic>
        <p:nvPicPr>
          <p:cNvPr id="14"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638800" y="2590800"/>
            <a:ext cx="2474423" cy="304800"/>
          </a:xfrm>
          <a:prstGeom prst="rect">
            <a:avLst/>
          </a:prstGeom>
          <a:noFill/>
        </p:spPr>
      </p:pic>
      <p:sp>
        <p:nvSpPr>
          <p:cNvPr id="15" name="TextBox 14"/>
          <p:cNvSpPr txBox="1"/>
          <p:nvPr/>
        </p:nvSpPr>
        <p:spPr>
          <a:xfrm>
            <a:off x="5791200" y="2286000"/>
            <a:ext cx="2057400" cy="307777"/>
          </a:xfrm>
          <a:prstGeom prst="rect">
            <a:avLst/>
          </a:prstGeom>
          <a:noFill/>
        </p:spPr>
        <p:txBody>
          <a:bodyPr wrap="square" rtlCol="0">
            <a:spAutoFit/>
          </a:bodyPr>
          <a:lstStyle/>
          <a:p>
            <a:r>
              <a:rPr lang="en-US" sz="1400" u="sng" dirty="0" smtClean="0"/>
              <a:t>Series Resistance</a:t>
            </a:r>
            <a:endParaRPr lang="en-US" sz="1400" u="sng" dirty="0"/>
          </a:p>
        </p:txBody>
      </p:sp>
    </p:spTree>
    <p:extLst>
      <p:ext uri="{BB962C8B-B14F-4D97-AF65-F5344CB8AC3E}">
        <p14:creationId xmlns:p14="http://schemas.microsoft.com/office/powerpoint/2010/main" val="1663376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 </a:t>
            </a:r>
            <a:br>
              <a:rPr lang="en-US" dirty="0" smtClean="0"/>
            </a:b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479662714"/>
              </p:ext>
            </p:extLst>
          </p:nvPr>
        </p:nvGraphicFramePr>
        <p:xfrm>
          <a:off x="2040935" y="1600200"/>
          <a:ext cx="2586582" cy="4599001"/>
        </p:xfrm>
        <a:graphic>
          <a:graphicData uri="http://schemas.openxmlformats.org/drawingml/2006/table">
            <a:tbl>
              <a:tblPr/>
              <a:tblGrid>
                <a:gridCol w="379068"/>
                <a:gridCol w="780434"/>
                <a:gridCol w="356770"/>
                <a:gridCol w="356770"/>
                <a:gridCol w="356770"/>
                <a:gridCol w="356770"/>
              </a:tblGrid>
              <a:tr h="117065">
                <a:tc>
                  <a:txBody>
                    <a:bodyPr/>
                    <a:lstStyle/>
                    <a:p>
                      <a:pPr algn="l" fontAlgn="b"/>
                      <a:r>
                        <a:rPr lang="en-US" sz="600" b="0" i="0" u="none" strike="noStrike" dirty="0">
                          <a:solidFill>
                            <a:srgbClr val="000000"/>
                          </a:solidFill>
                          <a:effectLst/>
                          <a:latin typeface="Calibri" panose="020F0502020204030204" pitchFamily="34" charset="0"/>
                        </a:rPr>
                        <a:t>Sample</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dirty="0">
                          <a:solidFill>
                            <a:srgbClr val="000000"/>
                          </a:solidFill>
                          <a:effectLst/>
                          <a:latin typeface="Calibri" panose="020F0502020204030204" pitchFamily="34" charset="0"/>
                        </a:rPr>
                        <a:t>Measured Resistance</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Symbol" panose="05050102010706020507" pitchFamily="18" charset="2"/>
                        </a:rPr>
                        <a:t> </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Low</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High</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600" b="0" i="0" u="none" strike="noStrike">
                          <a:solidFill>
                            <a:srgbClr val="000000"/>
                          </a:solidFill>
                          <a:effectLst/>
                          <a:latin typeface="Calibri" panose="020F0502020204030204" pitchFamily="34" charset="0"/>
                        </a:rPr>
                        <a:t>Nominal</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111491">
                <a:tc>
                  <a:txBody>
                    <a:bodyPr/>
                    <a:lstStyle/>
                    <a:p>
                      <a:pPr algn="r" fontAlgn="b"/>
                      <a:r>
                        <a:rPr lang="en-US" sz="600" b="0" i="0" u="none" strike="noStrike">
                          <a:solidFill>
                            <a:srgbClr val="000000"/>
                          </a:solidFill>
                          <a:effectLst/>
                          <a:latin typeface="Calibri" panose="020F0502020204030204" pitchFamily="34" charset="0"/>
                        </a:rPr>
                        <a:t>1</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977</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2</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985</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3</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996</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4</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977</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5</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983</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6</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981</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7</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994</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8</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979</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9</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dirty="0">
                          <a:solidFill>
                            <a:srgbClr val="000000"/>
                          </a:solidFill>
                          <a:effectLst/>
                          <a:latin typeface="Calibri" panose="020F0502020204030204" pitchFamily="34" charset="0"/>
                        </a:rPr>
                        <a:t>975</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7065">
                <a:tc>
                  <a:txBody>
                    <a:bodyPr/>
                    <a:lstStyle/>
                    <a:p>
                      <a:pPr algn="r" fontAlgn="b"/>
                      <a:r>
                        <a:rPr lang="en-US" sz="600" b="0" i="0" u="none" strike="noStrike">
                          <a:solidFill>
                            <a:srgbClr val="000000"/>
                          </a:solidFill>
                          <a:effectLst/>
                          <a:latin typeface="Calibri" panose="020F0502020204030204" pitchFamily="34" charset="0"/>
                        </a:rPr>
                        <a:t>10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dirty="0">
                          <a:solidFill>
                            <a:srgbClr val="000000"/>
                          </a:solidFill>
                          <a:effectLst/>
                          <a:latin typeface="Calibri" panose="020F0502020204030204" pitchFamily="34" charset="0"/>
                        </a:rPr>
                        <a:t>978</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11</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979</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12</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n-US" sz="600" b="0" i="0" u="none" strike="noStrike">
                          <a:solidFill>
                            <a:srgbClr val="000000"/>
                          </a:solidFill>
                          <a:effectLst/>
                          <a:latin typeface="Calibri" panose="020F0502020204030204" pitchFamily="34" charset="0"/>
                        </a:rPr>
                        <a:t>982</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13</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978</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14</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n-US" sz="600" b="0" i="0" u="none" strike="noStrike">
                          <a:solidFill>
                            <a:srgbClr val="000000"/>
                          </a:solidFill>
                          <a:effectLst/>
                          <a:latin typeface="Calibri" panose="020F0502020204030204" pitchFamily="34" charset="0"/>
                        </a:rPr>
                        <a:t>979</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15</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999</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16</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n-US" sz="600" b="0" i="0" u="none" strike="noStrike">
                          <a:solidFill>
                            <a:srgbClr val="000000"/>
                          </a:solidFill>
                          <a:effectLst/>
                          <a:latin typeface="Calibri" panose="020F0502020204030204" pitchFamily="34" charset="0"/>
                        </a:rPr>
                        <a:t>987</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17</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987</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18</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n-US" sz="600" b="0" i="0" u="none" strike="noStrike">
                          <a:solidFill>
                            <a:srgbClr val="000000"/>
                          </a:solidFill>
                          <a:effectLst/>
                          <a:latin typeface="Calibri" panose="020F0502020204030204" pitchFamily="34" charset="0"/>
                        </a:rPr>
                        <a:t>982</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19</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980</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7065">
                <a:tc>
                  <a:txBody>
                    <a:bodyPr/>
                    <a:lstStyle/>
                    <a:p>
                      <a:pPr algn="r" fontAlgn="b"/>
                      <a:r>
                        <a:rPr lang="en-US" sz="600" b="0" i="0" u="none" strike="noStrike">
                          <a:solidFill>
                            <a:srgbClr val="000000"/>
                          </a:solidFill>
                          <a:effectLst/>
                          <a:latin typeface="Calibri" panose="020F0502020204030204" pitchFamily="34" charset="0"/>
                        </a:rPr>
                        <a:t>20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ctr"/>
                      <a:r>
                        <a:rPr lang="en-US" sz="600" b="0" i="0" u="none" strike="noStrike">
                          <a:solidFill>
                            <a:srgbClr val="000000"/>
                          </a:solidFill>
                          <a:effectLst/>
                          <a:latin typeface="Calibri" panose="020F0502020204030204" pitchFamily="34" charset="0"/>
                        </a:rPr>
                        <a:t>1000</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21</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980</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22</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n-US" sz="600" b="0" i="0" u="none" strike="noStrike">
                          <a:solidFill>
                            <a:srgbClr val="000000"/>
                          </a:solidFill>
                          <a:effectLst/>
                          <a:latin typeface="Calibri" panose="020F0502020204030204" pitchFamily="34" charset="0"/>
                        </a:rPr>
                        <a:t>979</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23</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978</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24</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n-US" sz="600" b="0" i="0" u="none" strike="noStrike">
                          <a:solidFill>
                            <a:srgbClr val="000000"/>
                          </a:solidFill>
                          <a:effectLst/>
                          <a:latin typeface="Calibri" panose="020F0502020204030204" pitchFamily="34" charset="0"/>
                        </a:rPr>
                        <a:t>977</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25</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978</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26</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n-US" sz="600" b="0" i="0" u="none" strike="noStrike">
                          <a:solidFill>
                            <a:srgbClr val="000000"/>
                          </a:solidFill>
                          <a:effectLst/>
                          <a:latin typeface="Calibri" panose="020F0502020204030204" pitchFamily="34" charset="0"/>
                        </a:rPr>
                        <a:t>979</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27</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977</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28</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n-US" sz="600" b="0" i="0" u="none" strike="noStrike">
                          <a:solidFill>
                            <a:srgbClr val="000000"/>
                          </a:solidFill>
                          <a:effectLst/>
                          <a:latin typeface="Calibri" panose="020F0502020204030204" pitchFamily="34" charset="0"/>
                        </a:rPr>
                        <a:t>979</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29</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981</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7065">
                <a:tc>
                  <a:txBody>
                    <a:bodyPr/>
                    <a:lstStyle/>
                    <a:p>
                      <a:pPr algn="r" fontAlgn="b"/>
                      <a:r>
                        <a:rPr lang="en-US" sz="600" b="0" i="0" u="none" strike="noStrike">
                          <a:solidFill>
                            <a:srgbClr val="000000"/>
                          </a:solidFill>
                          <a:effectLst/>
                          <a:latin typeface="Calibri" panose="020F0502020204030204" pitchFamily="34" charset="0"/>
                        </a:rPr>
                        <a:t>30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ctr"/>
                      <a:r>
                        <a:rPr lang="en-US" sz="600" b="0" i="0" u="none" strike="noStrike">
                          <a:solidFill>
                            <a:srgbClr val="000000"/>
                          </a:solidFill>
                          <a:effectLst/>
                          <a:latin typeface="Calibri" panose="020F0502020204030204" pitchFamily="34" charset="0"/>
                        </a:rPr>
                        <a:t>983</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31</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982</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32</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n-US" sz="600" b="0" i="0" u="none" strike="noStrike">
                          <a:solidFill>
                            <a:srgbClr val="000000"/>
                          </a:solidFill>
                          <a:effectLst/>
                          <a:latin typeface="Calibri" panose="020F0502020204030204" pitchFamily="34" charset="0"/>
                        </a:rPr>
                        <a:t>980</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33</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981</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34</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n-US" sz="600" b="0" i="0" u="none" strike="noStrike">
                          <a:solidFill>
                            <a:srgbClr val="000000"/>
                          </a:solidFill>
                          <a:effectLst/>
                          <a:latin typeface="Calibri" panose="020F0502020204030204" pitchFamily="34" charset="0"/>
                        </a:rPr>
                        <a:t>984</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35</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978</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36</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n-US" sz="600" b="0" i="0" u="none" strike="noStrike">
                          <a:solidFill>
                            <a:srgbClr val="000000"/>
                          </a:solidFill>
                          <a:effectLst/>
                          <a:latin typeface="Calibri" panose="020F0502020204030204" pitchFamily="34" charset="0"/>
                        </a:rPr>
                        <a:t>980</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37</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980</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a:solidFill>
                            <a:srgbClr val="000000"/>
                          </a:solidFill>
                          <a:effectLst/>
                          <a:latin typeface="Calibri" panose="020F0502020204030204" pitchFamily="34" charset="0"/>
                        </a:rPr>
                        <a:t>38</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ctr"/>
                      <a:r>
                        <a:rPr lang="en-US" sz="600" b="0" i="0" u="none" strike="noStrike">
                          <a:solidFill>
                            <a:srgbClr val="000000"/>
                          </a:solidFill>
                          <a:effectLst/>
                          <a:latin typeface="Calibri" panose="020F0502020204030204" pitchFamily="34" charset="0"/>
                        </a:rPr>
                        <a:t>980</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1491">
                <a:tc>
                  <a:txBody>
                    <a:bodyPr/>
                    <a:lstStyle/>
                    <a:p>
                      <a:pPr algn="r" fontAlgn="b"/>
                      <a:r>
                        <a:rPr lang="en-US" sz="600" b="0" i="0" u="none" strike="noStrike" dirty="0">
                          <a:solidFill>
                            <a:srgbClr val="000000"/>
                          </a:solidFill>
                          <a:effectLst/>
                          <a:latin typeface="Calibri" panose="020F0502020204030204" pitchFamily="34" charset="0"/>
                        </a:rPr>
                        <a:t>39</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ctr"/>
                      <a:r>
                        <a:rPr lang="en-US" sz="600" b="0" i="0" u="none" strike="noStrike">
                          <a:solidFill>
                            <a:srgbClr val="000000"/>
                          </a:solidFill>
                          <a:effectLst/>
                          <a:latin typeface="Calibri" panose="020F0502020204030204" pitchFamily="34" charset="0"/>
                        </a:rPr>
                        <a:t>981</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600" b="0" i="0" u="none" strike="noStrike">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7065">
                <a:tc>
                  <a:txBody>
                    <a:bodyPr/>
                    <a:lstStyle/>
                    <a:p>
                      <a:pPr algn="r" fontAlgn="b"/>
                      <a:r>
                        <a:rPr lang="en-US" sz="600" b="0" i="0" u="none" strike="noStrike" dirty="0">
                          <a:solidFill>
                            <a:srgbClr val="000000"/>
                          </a:solidFill>
                          <a:effectLst/>
                          <a:latin typeface="Calibri" panose="020F0502020204030204" pitchFamily="34" charset="0"/>
                        </a:rPr>
                        <a:t>40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BC2E6"/>
                    </a:solidFill>
                  </a:tcPr>
                </a:tc>
                <a:tc>
                  <a:txBody>
                    <a:bodyPr/>
                    <a:lstStyle/>
                    <a:p>
                      <a:pPr algn="r" fontAlgn="ctr"/>
                      <a:r>
                        <a:rPr lang="en-US" sz="600" b="0" i="0" u="none" strike="noStrike" dirty="0">
                          <a:solidFill>
                            <a:srgbClr val="000000"/>
                          </a:solidFill>
                          <a:effectLst/>
                          <a:latin typeface="Calibri" panose="020F0502020204030204" pitchFamily="34" charset="0"/>
                        </a:rPr>
                        <a:t>982</a:t>
                      </a:r>
                    </a:p>
                  </a:txBody>
                  <a:tcPr marL="5575" marR="5575" marT="55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BC2E6"/>
                    </a:solidFill>
                  </a:tcPr>
                </a:tc>
                <a:tc>
                  <a:txBody>
                    <a:bodyPr/>
                    <a:lstStyle/>
                    <a:p>
                      <a:pPr algn="l" fontAlgn="b"/>
                      <a:r>
                        <a:rPr lang="en-US" sz="600" b="0" i="0" u="none" strike="noStrike">
                          <a:solidFill>
                            <a:srgbClr val="000000"/>
                          </a:solidFill>
                          <a:effectLst/>
                          <a:latin typeface="Symbol" panose="05050102010706020507" pitchFamily="18" charset="2"/>
                        </a:rPr>
                        <a:t>W</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BC2E6"/>
                    </a:solidFill>
                  </a:tcPr>
                </a:tc>
                <a:tc>
                  <a:txBody>
                    <a:bodyPr/>
                    <a:lstStyle/>
                    <a:p>
                      <a:pPr algn="r" fontAlgn="b"/>
                      <a:r>
                        <a:rPr lang="en-US" sz="600" b="0" i="0" u="none" strike="noStrike" dirty="0">
                          <a:solidFill>
                            <a:srgbClr val="000000"/>
                          </a:solidFill>
                          <a:effectLst/>
                          <a:latin typeface="Calibri" panose="020F0502020204030204" pitchFamily="34" charset="0"/>
                        </a:rPr>
                        <a:t>950</a:t>
                      </a:r>
                    </a:p>
                  </a:txBody>
                  <a:tcPr marL="5575" marR="5575" marT="55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a:solidFill>
                            <a:srgbClr val="000000"/>
                          </a:solidFill>
                          <a:effectLst/>
                          <a:latin typeface="Calibri" panose="020F0502020204030204" pitchFamily="34" charset="0"/>
                        </a:rPr>
                        <a:t>1050</a:t>
                      </a:r>
                    </a:p>
                  </a:txBody>
                  <a:tcPr marL="5575" marR="5575" marT="55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600" b="0" i="0" u="none" strike="noStrike" dirty="0">
                          <a:solidFill>
                            <a:srgbClr val="000000"/>
                          </a:solidFill>
                          <a:effectLst/>
                          <a:latin typeface="Calibri" panose="020F0502020204030204" pitchFamily="34" charset="0"/>
                        </a:rPr>
                        <a:t>1000</a:t>
                      </a:r>
                    </a:p>
                  </a:txBody>
                  <a:tcPr marL="5575" marR="5575" marT="55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284389935"/>
              </p:ext>
            </p:extLst>
          </p:nvPr>
        </p:nvGraphicFramePr>
        <p:xfrm>
          <a:off x="5029200" y="1649409"/>
          <a:ext cx="3538855" cy="4598991"/>
        </p:xfrm>
        <a:graphic>
          <a:graphicData uri="http://schemas.openxmlformats.org/drawingml/2006/table">
            <a:tbl>
              <a:tblPr/>
              <a:tblGrid>
                <a:gridCol w="518625"/>
                <a:gridCol w="1067758"/>
                <a:gridCol w="488118"/>
                <a:gridCol w="488118"/>
                <a:gridCol w="488118"/>
                <a:gridCol w="488118"/>
              </a:tblGrid>
              <a:tr h="152537">
                <a:tc>
                  <a:txBody>
                    <a:bodyPr/>
                    <a:lstStyle/>
                    <a:p>
                      <a:pPr algn="r" fontAlgn="b"/>
                      <a:r>
                        <a:rPr lang="en-US" sz="900" b="0" i="0" u="none" strike="noStrike" dirty="0">
                          <a:solidFill>
                            <a:srgbClr val="000000"/>
                          </a:solidFill>
                          <a:effectLst/>
                          <a:latin typeface="Calibri" panose="020F0502020204030204" pitchFamily="34" charset="0"/>
                        </a:rPr>
                        <a:t>41</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dirty="0">
                          <a:solidFill>
                            <a:srgbClr val="000000"/>
                          </a:solidFill>
                          <a:effectLst/>
                          <a:latin typeface="Calibri" panose="020F0502020204030204" pitchFamily="34" charset="0"/>
                        </a:rPr>
                        <a:t>982</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42</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980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43</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978</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44</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1002</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45</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990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46</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978</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47</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979</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48</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1001</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49</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980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60164">
                <a:tc>
                  <a:txBody>
                    <a:bodyPr/>
                    <a:lstStyle/>
                    <a:p>
                      <a:pPr algn="r" fontAlgn="b"/>
                      <a:r>
                        <a:rPr lang="en-US" sz="900" b="0" i="0" u="none" strike="noStrike">
                          <a:solidFill>
                            <a:srgbClr val="000000"/>
                          </a:solidFill>
                          <a:effectLst/>
                          <a:latin typeface="Calibri" panose="020F0502020204030204" pitchFamily="34" charset="0"/>
                        </a:rPr>
                        <a:t>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990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51</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984</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52</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983</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53</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984</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54</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982</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55</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978</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56</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983</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57</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984</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58</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981</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59</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981</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60164">
                <a:tc>
                  <a:txBody>
                    <a:bodyPr/>
                    <a:lstStyle/>
                    <a:p>
                      <a:pPr algn="r" fontAlgn="b"/>
                      <a:r>
                        <a:rPr lang="en-US" sz="900" b="0" i="0" u="none" strike="noStrike">
                          <a:solidFill>
                            <a:srgbClr val="000000"/>
                          </a:solidFill>
                          <a:effectLst/>
                          <a:latin typeface="Calibri" panose="020F0502020204030204" pitchFamily="34" charset="0"/>
                        </a:rPr>
                        <a:t>60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978</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61</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980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62</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984</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63</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981</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64</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982</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65</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984</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66</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982</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67</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984</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68</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980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537">
                <a:tc>
                  <a:txBody>
                    <a:bodyPr/>
                    <a:lstStyle/>
                    <a:p>
                      <a:pPr algn="r" fontAlgn="b"/>
                      <a:r>
                        <a:rPr lang="en-US" sz="900" b="0" i="0" u="none" strike="noStrike">
                          <a:solidFill>
                            <a:srgbClr val="000000"/>
                          </a:solidFill>
                          <a:effectLst/>
                          <a:latin typeface="Calibri" panose="020F0502020204030204" pitchFamily="34" charset="0"/>
                        </a:rPr>
                        <a:t>69</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987</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60164">
                <a:tc>
                  <a:txBody>
                    <a:bodyPr/>
                    <a:lstStyle/>
                    <a:p>
                      <a:pPr algn="r" fontAlgn="b"/>
                      <a:r>
                        <a:rPr lang="en-US" sz="900" b="0" i="0" u="none" strike="noStrike">
                          <a:solidFill>
                            <a:srgbClr val="000000"/>
                          </a:solidFill>
                          <a:effectLst/>
                          <a:latin typeface="Calibri" panose="020F0502020204030204" pitchFamily="34" charset="0"/>
                        </a:rPr>
                        <a:t>70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981</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900" b="0" i="0" u="none" strike="noStrike">
                          <a:solidFill>
                            <a:srgbClr val="000000"/>
                          </a:solidFill>
                          <a:effectLst/>
                          <a:latin typeface="Symbol" panose="05050102010706020507" pitchFamily="18" charset="2"/>
                        </a:rPr>
                        <a:t>W</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r" fontAlgn="b"/>
                      <a:r>
                        <a:rPr lang="en-US" sz="900" b="0" i="0" u="none" strike="noStrike">
                          <a:solidFill>
                            <a:srgbClr val="000000"/>
                          </a:solidFill>
                          <a:effectLst/>
                          <a:latin typeface="Calibri" panose="020F0502020204030204" pitchFamily="34" charset="0"/>
                        </a:rPr>
                        <a:t>950</a:t>
                      </a:r>
                    </a:p>
                  </a:txBody>
                  <a:tcPr marL="7627" marR="7627" marT="76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a:solidFill>
                            <a:srgbClr val="000000"/>
                          </a:solidFill>
                          <a:effectLst/>
                          <a:latin typeface="Calibri" panose="020F0502020204030204" pitchFamily="34" charset="0"/>
                        </a:rPr>
                        <a:t>1050</a:t>
                      </a:r>
                    </a:p>
                  </a:txBody>
                  <a:tcPr marL="7627" marR="7627" marT="76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900" b="0" i="0" u="none" strike="noStrike" dirty="0">
                          <a:solidFill>
                            <a:srgbClr val="000000"/>
                          </a:solidFill>
                          <a:effectLst/>
                          <a:latin typeface="Calibri" panose="020F0502020204030204" pitchFamily="34" charset="0"/>
                        </a:rPr>
                        <a:t>1000</a:t>
                      </a:r>
                    </a:p>
                  </a:txBody>
                  <a:tcPr marL="7627" marR="7627" marT="76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6" name="Content Placeholder 2"/>
          <p:cNvSpPr txBox="1">
            <a:spLocks/>
          </p:cNvSpPr>
          <p:nvPr/>
        </p:nvSpPr>
        <p:spPr>
          <a:xfrm>
            <a:off x="279981" y="1524000"/>
            <a:ext cx="863019"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none" strike="noStrike" kern="1200" cap="none" spc="0" normalizeH="0" baseline="0" noProof="0" dirty="0" smtClean="0">
                <a:ln>
                  <a:noFill/>
                </a:ln>
                <a:solidFill>
                  <a:schemeClr val="bg1"/>
                </a:solidFill>
                <a:effectLst/>
                <a:uLnTx/>
                <a:uFillTx/>
                <a:latin typeface="+mn-lt"/>
                <a:ea typeface="+mn-ea"/>
                <a:cs typeface="+mn-cs"/>
              </a:rPr>
              <a:t>Data:</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Footer Placeholder 6"/>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5</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EECT 111-50C</a:t>
            </a:r>
            <a:endParaRPr lang="en-US"/>
          </a:p>
        </p:txBody>
      </p:sp>
      <p:sp>
        <p:nvSpPr>
          <p:cNvPr id="7" name="Title 1"/>
          <p:cNvSpPr>
            <a:spLocks noGrp="1"/>
          </p:cNvSpPr>
          <p:nvPr>
            <p:ph type="title"/>
          </p:nvPr>
        </p:nvSpPr>
        <p:spPr>
          <a:xfrm>
            <a:off x="381000" y="612648"/>
            <a:ext cx="8534400" cy="2587752"/>
          </a:xfrm>
        </p:spPr>
        <p:txBody>
          <a:bodyPr>
            <a:normAutofit/>
          </a:bodyPr>
          <a:lstStyle/>
          <a:p>
            <a:r>
              <a:rPr lang="en-US" sz="5400" dirty="0" smtClean="0">
                <a:solidFill>
                  <a:schemeClr val="accent3"/>
                </a:solidFill>
              </a:rPr>
              <a:t>Lab 10 </a:t>
            </a:r>
            <a:br>
              <a:rPr lang="en-US" sz="5400" dirty="0" smtClean="0">
                <a:solidFill>
                  <a:schemeClr val="accent3"/>
                </a:solidFill>
              </a:rPr>
            </a:br>
            <a:r>
              <a:rPr lang="en-US" sz="4400" dirty="0" smtClean="0">
                <a:solidFill>
                  <a:schemeClr val="accent3"/>
                </a:solidFill>
              </a:rPr>
              <a:t>(Series/Parallel Capacitors)</a:t>
            </a:r>
            <a:endParaRPr lang="en-US" sz="4400" dirty="0">
              <a:solidFill>
                <a:schemeClr val="accent3"/>
              </a:solidFill>
            </a:endParaRPr>
          </a:p>
        </p:txBody>
      </p:sp>
      <p:sp>
        <p:nvSpPr>
          <p:cNvPr id="9" name="Content Placeholder 2"/>
          <p:cNvSpPr txBox="1">
            <a:spLocks/>
          </p:cNvSpPr>
          <p:nvPr/>
        </p:nvSpPr>
        <p:spPr>
          <a:xfrm>
            <a:off x="3713988" y="3230345"/>
            <a:ext cx="1924812" cy="1447800"/>
          </a:xfrm>
          <a:prstGeom prst="rect">
            <a:avLst/>
          </a:prstGeom>
          <a:ln w="22225">
            <a:noFill/>
          </a:ln>
        </p:spPr>
        <p:txBody>
          <a:bodyPr vert="horz">
            <a:normAutofit/>
          </a:bodyPr>
          <a:lstStyle/>
          <a:p>
            <a:pPr marL="274320" indent="-274320" algn="ctr">
              <a:spcBef>
                <a:spcPct val="20000"/>
              </a:spcBef>
              <a:buClr>
                <a:srgbClr val="D16349"/>
              </a:buClr>
              <a:buSzPct val="85000"/>
              <a:buFont typeface="Wingdings 2"/>
              <a:buNone/>
              <a:defRPr/>
            </a:pPr>
            <a:r>
              <a:rPr lang="en-US" dirty="0" smtClean="0">
                <a:solidFill>
                  <a:srgbClr val="1B587C"/>
                </a:solidFill>
              </a:rPr>
              <a:t>(</a:t>
            </a:r>
            <a:r>
              <a:rPr lang="en-US" dirty="0">
                <a:solidFill>
                  <a:srgbClr val="1B587C"/>
                </a:solidFill>
              </a:rPr>
              <a:t>4</a:t>
            </a:r>
            <a:r>
              <a:rPr lang="en-US" dirty="0" smtClean="0">
                <a:solidFill>
                  <a:srgbClr val="1B587C"/>
                </a:solidFill>
              </a:rPr>
              <a:t>/2/15)</a:t>
            </a:r>
          </a:p>
          <a:p>
            <a:pPr marL="274320" indent="-274320" algn="ctr">
              <a:spcBef>
                <a:spcPct val="20000"/>
              </a:spcBef>
              <a:buClr>
                <a:srgbClr val="D16349"/>
              </a:buClr>
              <a:buSzPct val="85000"/>
              <a:buFont typeface="Wingdings 2"/>
              <a:buNone/>
              <a:defRPr/>
            </a:pPr>
            <a:r>
              <a:rPr lang="en-US" u="sng" dirty="0" smtClean="0">
                <a:solidFill>
                  <a:srgbClr val="1B587C"/>
                </a:solidFill>
              </a:rPr>
              <a:t>Lab Partners </a:t>
            </a:r>
          </a:p>
          <a:p>
            <a:pPr marL="274320" indent="-274320" algn="ctr">
              <a:spcBef>
                <a:spcPct val="20000"/>
              </a:spcBef>
              <a:buClr>
                <a:srgbClr val="D16349"/>
              </a:buClr>
              <a:buSzPct val="85000"/>
              <a:buFont typeface="Wingdings 2"/>
              <a:buNone/>
              <a:defRPr/>
            </a:pPr>
            <a:r>
              <a:rPr lang="en-US" dirty="0" smtClean="0">
                <a:solidFill>
                  <a:srgbClr val="1B587C"/>
                </a:solidFill>
              </a:rPr>
              <a:t>Josiah Abel</a:t>
            </a:r>
          </a:p>
          <a:p>
            <a:pPr marL="274320" indent="-274320" algn="ctr">
              <a:spcBef>
                <a:spcPct val="20000"/>
              </a:spcBef>
              <a:buClr>
                <a:srgbClr val="D16349"/>
              </a:buClr>
              <a:buSzPct val="85000"/>
              <a:buFont typeface="Wingdings 2"/>
              <a:buNone/>
              <a:defRPr/>
            </a:pPr>
            <a:r>
              <a:rPr lang="en-US" dirty="0" smtClean="0">
                <a:solidFill>
                  <a:srgbClr val="1B587C"/>
                </a:solidFill>
              </a:rPr>
              <a:t>Cody Fletcher</a:t>
            </a:r>
          </a:p>
        </p:txBody>
      </p:sp>
      <p:sp>
        <p:nvSpPr>
          <p:cNvPr id="2" name="Slide Number Placeholder 1"/>
          <p:cNvSpPr>
            <a:spLocks noGrp="1"/>
          </p:cNvSpPr>
          <p:nvPr>
            <p:ph type="sldNum" sz="quarter" idx="12"/>
          </p:nvPr>
        </p:nvSpPr>
        <p:spPr/>
        <p:txBody>
          <a:bodyPr/>
          <a:lstStyle/>
          <a:p>
            <a:fld id="{239E6DC2-B5B4-4FC3-A903-B0DA82444DF7}" type="slidenum">
              <a:rPr lang="en-US" smtClean="0">
                <a:solidFill>
                  <a:srgbClr val="1B587C">
                    <a:shade val="75000"/>
                  </a:srgbClr>
                </a:solidFill>
              </a:rPr>
              <a:pPr/>
              <a:t>50</a:t>
            </a:fld>
            <a:endParaRPr lang="en-US">
              <a:solidFill>
                <a:srgbClr val="1B587C">
                  <a:shade val="75000"/>
                </a:srgbClr>
              </a:solidFill>
            </a:endParaRPr>
          </a:p>
        </p:txBody>
      </p:sp>
      <p:pic>
        <p:nvPicPr>
          <p:cNvPr id="20482" name="Picture 2" descr="http://ts4.mm.bing.net/th?id=JN.OAqsOgS15jGuy5Uc2PIZGA&amp;pid=15.1&amp;H=161&amp;W=160"/>
          <p:cNvPicPr>
            <a:picLocks noChangeAspect="1" noChangeArrowheads="1"/>
          </p:cNvPicPr>
          <p:nvPr/>
        </p:nvPicPr>
        <p:blipFill>
          <a:blip r:embed="rId2" cstate="print"/>
          <a:srcRect/>
          <a:stretch>
            <a:fillRect/>
          </a:stretch>
        </p:blipFill>
        <p:spPr bwMode="auto">
          <a:xfrm>
            <a:off x="1066800" y="4495800"/>
            <a:ext cx="2009775" cy="1524001"/>
          </a:xfrm>
          <a:prstGeom prst="rect">
            <a:avLst/>
          </a:prstGeom>
          <a:noFill/>
        </p:spPr>
      </p:pic>
      <p:pic>
        <p:nvPicPr>
          <p:cNvPr id="20484" name="Picture 4" descr="http://ts1.mm.bing.net/th?id=JN.w%2bHlm45WH%2bthku3kKB6ijA&amp;amp;pid=15.1"/>
          <p:cNvPicPr>
            <a:picLocks noChangeAspect="1" noChangeArrowheads="1"/>
          </p:cNvPicPr>
          <p:nvPr/>
        </p:nvPicPr>
        <p:blipFill>
          <a:blip r:embed="rId3" cstate="print"/>
          <a:srcRect/>
          <a:stretch>
            <a:fillRect/>
          </a:stretch>
        </p:blipFill>
        <p:spPr bwMode="auto">
          <a:xfrm rot="873780">
            <a:off x="6952439" y="4330577"/>
            <a:ext cx="1304925" cy="1524001"/>
          </a:xfrm>
          <a:prstGeom prst="rect">
            <a:avLst/>
          </a:prstGeom>
          <a:noFill/>
        </p:spPr>
      </p:pic>
    </p:spTree>
    <p:extLst>
      <p:ext uri="{BB962C8B-B14F-4D97-AF65-F5344CB8AC3E}">
        <p14:creationId xmlns:p14="http://schemas.microsoft.com/office/powerpoint/2010/main" val="247166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10 </a:t>
            </a:r>
            <a:br>
              <a:rPr lang="en-US" dirty="0" smtClean="0"/>
            </a:br>
            <a:endParaRPr lang="en-US" dirty="0"/>
          </a:p>
        </p:txBody>
      </p:sp>
      <p:sp>
        <p:nvSpPr>
          <p:cNvPr id="7" name="Content Placeholder 2"/>
          <p:cNvSpPr>
            <a:spLocks noGrp="1"/>
          </p:cNvSpPr>
          <p:nvPr>
            <p:ph sz="quarter" idx="1"/>
          </p:nvPr>
        </p:nvSpPr>
        <p:spPr>
          <a:xfrm>
            <a:off x="301752" y="1676400"/>
            <a:ext cx="8503920" cy="762000"/>
          </a:xfrm>
          <a:solidFill>
            <a:schemeClr val="accent3"/>
          </a:solidFill>
          <a:ln w="22225">
            <a:solidFill>
              <a:schemeClr val="accent1"/>
            </a:solidFill>
          </a:ln>
        </p:spPr>
        <p:txBody>
          <a:bodyPr>
            <a:normAutofit fontScale="92500" lnSpcReduction="20000"/>
          </a:bodyPr>
          <a:lstStyle/>
          <a:p>
            <a:pPr>
              <a:buNone/>
            </a:pPr>
            <a:r>
              <a:rPr lang="en-US" u="sng" dirty="0" smtClean="0">
                <a:solidFill>
                  <a:schemeClr val="bg1"/>
                </a:solidFill>
              </a:rPr>
              <a:t>Objective: </a:t>
            </a:r>
            <a:r>
              <a:rPr lang="en-US" dirty="0" smtClean="0">
                <a:solidFill>
                  <a:schemeClr val="bg1"/>
                </a:solidFill>
              </a:rPr>
              <a:t>To experiment with capacitors in series and parallel capacitors.</a:t>
            </a:r>
            <a:endParaRPr lang="en-US" dirty="0">
              <a:solidFill>
                <a:schemeClr val="bg1"/>
              </a:solidFill>
            </a:endParaRPr>
          </a:p>
        </p:txBody>
      </p:sp>
      <p:sp>
        <p:nvSpPr>
          <p:cNvPr id="8" name="Content Placeholder 2"/>
          <p:cNvSpPr txBox="1">
            <a:spLocks/>
          </p:cNvSpPr>
          <p:nvPr/>
        </p:nvSpPr>
        <p:spPr>
          <a:xfrm>
            <a:off x="301752" y="2575560"/>
            <a:ext cx="8503920" cy="1463040"/>
          </a:xfrm>
          <a:prstGeom prst="rect">
            <a:avLst/>
          </a:prstGeom>
          <a:solidFill>
            <a:schemeClr val="accent3"/>
          </a:solidFill>
          <a:ln w="22225">
            <a:solidFill>
              <a:schemeClr val="accent1"/>
            </a:solidFill>
          </a:ln>
        </p:spPr>
        <p:txBody>
          <a:bodyPr vert="horz">
            <a:normAutofit fontScale="77500" lnSpcReduction="20000"/>
          </a:bodyPr>
          <a:lstStyle/>
          <a:p>
            <a:pPr marL="274320" indent="-274320">
              <a:spcBef>
                <a:spcPct val="20000"/>
              </a:spcBef>
              <a:buClr>
                <a:srgbClr val="F07F09"/>
              </a:buClr>
              <a:buSzPct val="85000"/>
              <a:buFont typeface="Wingdings 2"/>
              <a:buNone/>
              <a:defRPr/>
            </a:pPr>
            <a:r>
              <a:rPr lang="en-US" sz="2700" u="sng" dirty="0" smtClean="0">
                <a:solidFill>
                  <a:prstClr val="white"/>
                </a:solidFill>
              </a:rPr>
              <a:t>Procedure:</a:t>
            </a:r>
            <a:r>
              <a:rPr lang="en-US" sz="2700" dirty="0" smtClean="0">
                <a:solidFill>
                  <a:prstClr val="white"/>
                </a:solidFill>
              </a:rPr>
              <a:t> The capacitance of each of the capacitors were measured individually with the LCR meter. The capacitors were then put into a series circuit and the total capacitance was measured. Finally the capacitors were put into a parallel circuit and the total capacitance was measured. </a:t>
            </a:r>
            <a:endParaRPr lang="en-US" sz="2700" dirty="0">
              <a:solidFill>
                <a:prstClr val="white"/>
              </a:solidFill>
            </a:endParaRPr>
          </a:p>
        </p:txBody>
      </p:sp>
      <p:sp>
        <p:nvSpPr>
          <p:cNvPr id="10" name="Content Placeholder 2"/>
          <p:cNvSpPr txBox="1">
            <a:spLocks/>
          </p:cNvSpPr>
          <p:nvPr/>
        </p:nvSpPr>
        <p:spPr>
          <a:xfrm>
            <a:off x="301752" y="4267200"/>
            <a:ext cx="8503920" cy="1777888"/>
          </a:xfrm>
          <a:prstGeom prst="rect">
            <a:avLst/>
          </a:prstGeom>
          <a:solidFill>
            <a:schemeClr val="accent3"/>
          </a:solidFill>
          <a:ln w="22225">
            <a:solidFill>
              <a:schemeClr val="accent1"/>
            </a:solidFill>
          </a:ln>
        </p:spPr>
        <p:txBody>
          <a:bodyPr vert="horz">
            <a:normAutofit fontScale="55000" lnSpcReduction="20000"/>
          </a:bodyPr>
          <a:lstStyle/>
          <a:p>
            <a:pPr marL="274320" indent="-274320">
              <a:spcBef>
                <a:spcPct val="20000"/>
              </a:spcBef>
              <a:buClr>
                <a:srgbClr val="D16349"/>
              </a:buClr>
              <a:buSzPct val="85000"/>
              <a:buFont typeface="Wingdings 2"/>
              <a:buNone/>
              <a:defRPr/>
            </a:pPr>
            <a:r>
              <a:rPr lang="en-US" sz="2700" u="sng" dirty="0" smtClean="0">
                <a:solidFill>
                  <a:prstClr val="white"/>
                </a:solidFill>
              </a:rPr>
              <a:t>Equipment:</a:t>
            </a:r>
          </a:p>
          <a:p>
            <a:pPr marL="274320" indent="-274320">
              <a:spcBef>
                <a:spcPct val="20000"/>
              </a:spcBef>
              <a:buClr>
                <a:srgbClr val="D16349"/>
              </a:buClr>
              <a:buSzPct val="85000"/>
              <a:buFont typeface="Arial" pitchFamily="34" charset="0"/>
              <a:buChar char="•"/>
              <a:defRPr/>
            </a:pPr>
            <a:r>
              <a:rPr lang="en-US" sz="2700" dirty="0" smtClean="0">
                <a:solidFill>
                  <a:prstClr val="white"/>
                </a:solidFill>
              </a:rPr>
              <a:t>Bench 6</a:t>
            </a:r>
          </a:p>
          <a:p>
            <a:pPr marL="274320" indent="-274320">
              <a:spcBef>
                <a:spcPct val="20000"/>
              </a:spcBef>
              <a:buClr>
                <a:srgbClr val="D16349"/>
              </a:buClr>
              <a:buSzPct val="85000"/>
              <a:buFont typeface="Arial" pitchFamily="34" charset="0"/>
              <a:buChar char="•"/>
              <a:defRPr/>
            </a:pPr>
            <a:r>
              <a:rPr lang="en-US" sz="2700" dirty="0" smtClean="0">
                <a:solidFill>
                  <a:prstClr val="white"/>
                </a:solidFill>
              </a:rPr>
              <a:t>3 Capacitors</a:t>
            </a:r>
          </a:p>
          <a:p>
            <a:pPr marL="274320" indent="-274320">
              <a:spcBef>
                <a:spcPct val="20000"/>
              </a:spcBef>
              <a:buClr>
                <a:srgbClr val="D16349"/>
              </a:buClr>
              <a:buSzPct val="85000"/>
              <a:buFont typeface="Arial" pitchFamily="34" charset="0"/>
              <a:buChar char="•"/>
              <a:defRPr/>
            </a:pPr>
            <a:r>
              <a:rPr lang="en-US" sz="2700" dirty="0" smtClean="0">
                <a:solidFill>
                  <a:prstClr val="white"/>
                </a:solidFill>
              </a:rPr>
              <a:t>Variable Power Supply</a:t>
            </a:r>
          </a:p>
          <a:p>
            <a:pPr marL="274320" indent="-274320">
              <a:spcBef>
                <a:spcPct val="20000"/>
              </a:spcBef>
              <a:buClr>
                <a:srgbClr val="D16349"/>
              </a:buClr>
              <a:buSzPct val="85000"/>
              <a:buFont typeface="Arial" pitchFamily="34" charset="0"/>
              <a:buChar char="•"/>
              <a:defRPr/>
            </a:pPr>
            <a:r>
              <a:rPr lang="en-US" sz="2700" dirty="0" smtClean="0">
                <a:solidFill>
                  <a:prstClr val="white"/>
                </a:solidFill>
              </a:rPr>
              <a:t>Solder less Breadboard  </a:t>
            </a:r>
          </a:p>
          <a:p>
            <a:pPr marL="274320" indent="-274320">
              <a:spcBef>
                <a:spcPct val="20000"/>
              </a:spcBef>
              <a:buClr>
                <a:srgbClr val="D16349"/>
              </a:buClr>
              <a:buSzPct val="85000"/>
              <a:buFont typeface="Arial" pitchFamily="34" charset="0"/>
              <a:buChar char="•"/>
              <a:defRPr/>
            </a:pPr>
            <a:r>
              <a:rPr lang="en-US" sz="2700" dirty="0" smtClean="0">
                <a:solidFill>
                  <a:prstClr val="white"/>
                </a:solidFill>
              </a:rPr>
              <a:t>LCR Meter</a:t>
            </a:r>
          </a:p>
          <a:p>
            <a:pPr marL="731520" lvl="1" indent="-274320">
              <a:spcBef>
                <a:spcPct val="20000"/>
              </a:spcBef>
              <a:buClr>
                <a:srgbClr val="D16349"/>
              </a:buClr>
              <a:buSzPct val="85000"/>
              <a:buFont typeface="Arial" pitchFamily="34" charset="0"/>
              <a:buChar char="•"/>
            </a:pPr>
            <a:r>
              <a:rPr lang="en-US" sz="2700" dirty="0" smtClean="0">
                <a:solidFill>
                  <a:prstClr val="white"/>
                </a:solidFill>
              </a:rPr>
              <a:t>Make: </a:t>
            </a:r>
            <a:r>
              <a:rPr lang="en-US" sz="2700" dirty="0" err="1" smtClean="0">
                <a:solidFill>
                  <a:prstClr val="white"/>
                </a:solidFill>
              </a:rPr>
              <a:t>GwInstek</a:t>
            </a:r>
            <a:r>
              <a:rPr lang="en-US" sz="2700" dirty="0" smtClean="0">
                <a:solidFill>
                  <a:prstClr val="white"/>
                </a:solidFill>
              </a:rPr>
              <a:t> Model: LLR METER, LCR-819 SN: E120998</a:t>
            </a:r>
            <a:endParaRPr lang="en-US" sz="2700" dirty="0">
              <a:solidFill>
                <a:prstClr val="white"/>
              </a:solidFill>
            </a:endParaRPr>
          </a:p>
          <a:p>
            <a:pPr marL="274320" indent="-274320">
              <a:spcBef>
                <a:spcPct val="20000"/>
              </a:spcBef>
              <a:buClr>
                <a:srgbClr val="D16349"/>
              </a:buClr>
              <a:buSzPct val="85000"/>
              <a:buFont typeface="Arial" pitchFamily="34" charset="0"/>
              <a:buChar char="•"/>
              <a:defRPr/>
            </a:pPr>
            <a:endParaRPr lang="en-US" sz="2700" dirty="0" smtClean="0">
              <a:solidFill>
                <a:prstClr val="black"/>
              </a:solidFill>
            </a:endParaRPr>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51</a:t>
            </a:fld>
            <a:endParaRPr lang="en-US">
              <a:solidFill>
                <a:srgbClr val="1B587C">
                  <a:shade val="75000"/>
                </a:srgbClr>
              </a:solidFill>
            </a:endParaRPr>
          </a:p>
        </p:txBody>
      </p:sp>
    </p:spTree>
    <p:extLst>
      <p:ext uri="{BB962C8B-B14F-4D97-AF65-F5344CB8AC3E}">
        <p14:creationId xmlns:p14="http://schemas.microsoft.com/office/powerpoint/2010/main" val="1909090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10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52</a:t>
            </a:fld>
            <a:endParaRPr lang="en-US">
              <a:solidFill>
                <a:srgbClr val="1B587C">
                  <a:shade val="75000"/>
                </a:srgbClr>
              </a:solidFill>
            </a:endParaRPr>
          </a:p>
        </p:txBody>
      </p:sp>
      <p:sp>
        <p:nvSpPr>
          <p:cNvPr id="9" name="Content Placeholder 2"/>
          <p:cNvSpPr txBox="1">
            <a:spLocks/>
          </p:cNvSpPr>
          <p:nvPr/>
        </p:nvSpPr>
        <p:spPr>
          <a:xfrm>
            <a:off x="279981" y="1524000"/>
            <a:ext cx="1244019" cy="316468"/>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D16349"/>
              </a:buClr>
              <a:buSzPct val="85000"/>
              <a:buFont typeface="Wingdings 2"/>
              <a:buNone/>
              <a:defRPr/>
            </a:pPr>
            <a:r>
              <a:rPr lang="en-US" sz="2700" dirty="0" smtClean="0">
                <a:solidFill>
                  <a:schemeClr val="bg1"/>
                </a:solidFill>
              </a:rPr>
              <a:t>Lab set up:</a:t>
            </a:r>
            <a:endParaRPr lang="en-US" sz="2700" dirty="0">
              <a:solidFill>
                <a:schemeClr val="bg1"/>
              </a:solidFill>
            </a:endParaRPr>
          </a:p>
        </p:txBody>
      </p:sp>
      <p:pic>
        <p:nvPicPr>
          <p:cNvPr id="17409" name="Picture 1" descr="E:\Engineering\2015 Spring\Circuit Analysis\Pictures\Lab 10 (1).JPG"/>
          <p:cNvPicPr>
            <a:picLocks noChangeAspect="1" noChangeArrowheads="1"/>
          </p:cNvPicPr>
          <p:nvPr/>
        </p:nvPicPr>
        <p:blipFill>
          <a:blip r:embed="rId2" cstate="print"/>
          <a:srcRect l="40000" t="35556" r="36667" b="27778"/>
          <a:stretch>
            <a:fillRect/>
          </a:stretch>
        </p:blipFill>
        <p:spPr bwMode="auto">
          <a:xfrm>
            <a:off x="2057400" y="2362200"/>
            <a:ext cx="2971800" cy="3502478"/>
          </a:xfrm>
          <a:prstGeom prst="rect">
            <a:avLst/>
          </a:prstGeom>
          <a:noFill/>
        </p:spPr>
      </p:pic>
      <p:sp>
        <p:nvSpPr>
          <p:cNvPr id="7" name="TextBox 6"/>
          <p:cNvSpPr txBox="1"/>
          <p:nvPr/>
        </p:nvSpPr>
        <p:spPr>
          <a:xfrm>
            <a:off x="381000" y="1905000"/>
            <a:ext cx="1752600" cy="369332"/>
          </a:xfrm>
          <a:prstGeom prst="rect">
            <a:avLst/>
          </a:prstGeom>
          <a:solidFill>
            <a:schemeClr val="accent1"/>
          </a:solidFill>
        </p:spPr>
        <p:txBody>
          <a:bodyPr wrap="square" rtlCol="0">
            <a:spAutoFit/>
          </a:bodyPr>
          <a:lstStyle/>
          <a:p>
            <a:r>
              <a:rPr lang="en-US" dirty="0" smtClean="0"/>
              <a:t>10</a:t>
            </a:r>
            <a:r>
              <a:rPr lang="el-GR" dirty="0" smtClean="0"/>
              <a:t>μ</a:t>
            </a:r>
            <a:r>
              <a:rPr lang="en-US" dirty="0" smtClean="0"/>
              <a:t>F Capacitor</a:t>
            </a:r>
            <a:endParaRPr lang="en-US" dirty="0"/>
          </a:p>
        </p:txBody>
      </p:sp>
      <p:pic>
        <p:nvPicPr>
          <p:cNvPr id="17410" name="Picture 2" descr="E:\Engineering\2015 Spring\Circuit Analysis\Pictures\Lab 10 (4).JPG"/>
          <p:cNvPicPr>
            <a:picLocks noChangeAspect="1" noChangeArrowheads="1"/>
          </p:cNvPicPr>
          <p:nvPr/>
        </p:nvPicPr>
        <p:blipFill>
          <a:blip r:embed="rId3" cstate="print"/>
          <a:srcRect l="28333" t="40000" r="55000" b="38889"/>
          <a:stretch>
            <a:fillRect/>
          </a:stretch>
        </p:blipFill>
        <p:spPr bwMode="auto">
          <a:xfrm rot="5400000">
            <a:off x="5404485" y="2444115"/>
            <a:ext cx="3276600" cy="3112770"/>
          </a:xfrm>
          <a:prstGeom prst="rect">
            <a:avLst/>
          </a:prstGeom>
          <a:noFill/>
        </p:spPr>
      </p:pic>
      <p:sp>
        <p:nvSpPr>
          <p:cNvPr id="10" name="TextBox 9"/>
          <p:cNvSpPr txBox="1"/>
          <p:nvPr/>
        </p:nvSpPr>
        <p:spPr>
          <a:xfrm>
            <a:off x="228600" y="3200400"/>
            <a:ext cx="1752600" cy="369332"/>
          </a:xfrm>
          <a:prstGeom prst="rect">
            <a:avLst/>
          </a:prstGeom>
          <a:solidFill>
            <a:schemeClr val="accent1"/>
          </a:solidFill>
        </p:spPr>
        <p:txBody>
          <a:bodyPr wrap="square" rtlCol="0">
            <a:spAutoFit/>
          </a:bodyPr>
          <a:lstStyle/>
          <a:p>
            <a:r>
              <a:rPr lang="en-US" dirty="0" smtClean="0"/>
              <a:t>22</a:t>
            </a:r>
            <a:r>
              <a:rPr lang="el-GR" dirty="0" smtClean="0"/>
              <a:t>μ</a:t>
            </a:r>
            <a:r>
              <a:rPr lang="en-US" dirty="0" smtClean="0"/>
              <a:t>F Capacitor</a:t>
            </a:r>
            <a:endParaRPr lang="en-US" dirty="0"/>
          </a:p>
        </p:txBody>
      </p:sp>
      <p:sp>
        <p:nvSpPr>
          <p:cNvPr id="11" name="TextBox 10"/>
          <p:cNvSpPr txBox="1"/>
          <p:nvPr/>
        </p:nvSpPr>
        <p:spPr>
          <a:xfrm>
            <a:off x="228600" y="4050268"/>
            <a:ext cx="1752600" cy="369332"/>
          </a:xfrm>
          <a:prstGeom prst="rect">
            <a:avLst/>
          </a:prstGeom>
          <a:solidFill>
            <a:schemeClr val="accent1"/>
          </a:solidFill>
        </p:spPr>
        <p:txBody>
          <a:bodyPr wrap="square" rtlCol="0">
            <a:spAutoFit/>
          </a:bodyPr>
          <a:lstStyle/>
          <a:p>
            <a:r>
              <a:rPr lang="en-US" dirty="0" smtClean="0"/>
              <a:t>47</a:t>
            </a:r>
            <a:r>
              <a:rPr lang="el-GR" dirty="0" smtClean="0"/>
              <a:t>μ</a:t>
            </a:r>
            <a:r>
              <a:rPr lang="en-US" dirty="0" smtClean="0"/>
              <a:t>F Capacitor</a:t>
            </a:r>
            <a:endParaRPr lang="en-US" dirty="0"/>
          </a:p>
        </p:txBody>
      </p:sp>
      <p:cxnSp>
        <p:nvCxnSpPr>
          <p:cNvPr id="12" name="Straight Connector 11"/>
          <p:cNvCxnSpPr/>
          <p:nvPr/>
        </p:nvCxnSpPr>
        <p:spPr>
          <a:xfrm>
            <a:off x="1524000" y="2286000"/>
            <a:ext cx="990600" cy="457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0" idx="3"/>
          </p:cNvCxnSpPr>
          <p:nvPr/>
        </p:nvCxnSpPr>
        <p:spPr>
          <a:xfrm flipV="1">
            <a:off x="1981200" y="3276600"/>
            <a:ext cx="1295400" cy="10846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3"/>
          </p:cNvCxnSpPr>
          <p:nvPr/>
        </p:nvCxnSpPr>
        <p:spPr>
          <a:xfrm flipV="1">
            <a:off x="1981200" y="3962400"/>
            <a:ext cx="762000" cy="27253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791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10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53</a:t>
            </a:fld>
            <a:endParaRPr lang="en-US">
              <a:solidFill>
                <a:srgbClr val="1B587C">
                  <a:shade val="75000"/>
                </a:srgbClr>
              </a:solidFill>
            </a:endParaRPr>
          </a:p>
        </p:txBody>
      </p:sp>
      <p:sp>
        <p:nvSpPr>
          <p:cNvPr id="8" name="Content Placeholder 2"/>
          <p:cNvSpPr txBox="1">
            <a:spLocks/>
          </p:cNvSpPr>
          <p:nvPr/>
        </p:nvSpPr>
        <p:spPr>
          <a:xfrm>
            <a:off x="279981" y="1524000"/>
            <a:ext cx="1679448" cy="316468"/>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D16349"/>
              </a:buClr>
              <a:buSzPct val="85000"/>
              <a:buFont typeface="Wingdings 2"/>
              <a:buNone/>
              <a:defRPr/>
            </a:pPr>
            <a:r>
              <a:rPr lang="en-US" sz="2700" dirty="0" smtClean="0">
                <a:solidFill>
                  <a:schemeClr val="bg1"/>
                </a:solidFill>
              </a:rPr>
              <a:t>Simulations:</a:t>
            </a:r>
            <a:endParaRPr lang="en-US" sz="2700"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219" y="2514601"/>
            <a:ext cx="5708431" cy="38701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1745" y="4114800"/>
            <a:ext cx="1996110" cy="201129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1745" y="2053213"/>
            <a:ext cx="1710961" cy="1848841"/>
          </a:xfrm>
          <a:prstGeom prst="rect">
            <a:avLst/>
          </a:prstGeom>
        </p:spPr>
      </p:pic>
      <p:cxnSp>
        <p:nvCxnSpPr>
          <p:cNvPr id="9" name="Straight Connector 8"/>
          <p:cNvCxnSpPr/>
          <p:nvPr/>
        </p:nvCxnSpPr>
        <p:spPr>
          <a:xfrm>
            <a:off x="2819400" y="3200400"/>
            <a:ext cx="617055" cy="8215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922706" y="4306696"/>
            <a:ext cx="513749" cy="86242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982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10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54</a:t>
            </a:fld>
            <a:endParaRPr lang="en-US">
              <a:solidFill>
                <a:srgbClr val="1B587C">
                  <a:shade val="75000"/>
                </a:srgbClr>
              </a:solidFill>
            </a:endParaRPr>
          </a:p>
        </p:txBody>
      </p:sp>
      <p:sp>
        <p:nvSpPr>
          <p:cNvPr id="12" name="Content Placeholder 2"/>
          <p:cNvSpPr txBox="1">
            <a:spLocks/>
          </p:cNvSpPr>
          <p:nvPr/>
        </p:nvSpPr>
        <p:spPr>
          <a:xfrm>
            <a:off x="279981" y="1524000"/>
            <a:ext cx="786819"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none" strike="noStrike" kern="1200" cap="none" spc="0" normalizeH="0" baseline="0" noProof="0" dirty="0" smtClean="0">
                <a:ln>
                  <a:noFill/>
                </a:ln>
                <a:solidFill>
                  <a:schemeClr val="bg1"/>
                </a:solidFill>
                <a:effectLst/>
                <a:uLnTx/>
                <a:uFillTx/>
                <a:latin typeface="+mn-lt"/>
                <a:ea typeface="+mn-ea"/>
                <a:cs typeface="+mn-cs"/>
              </a:rPr>
              <a:t>Data:</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977130183"/>
              </p:ext>
            </p:extLst>
          </p:nvPr>
        </p:nvGraphicFramePr>
        <p:xfrm>
          <a:off x="1676400" y="1981200"/>
          <a:ext cx="2628901" cy="1339215"/>
        </p:xfrm>
        <a:graphic>
          <a:graphicData uri="http://schemas.openxmlformats.org/drawingml/2006/table">
            <a:tbl>
              <a:tblPr/>
              <a:tblGrid>
                <a:gridCol w="611817"/>
                <a:gridCol w="688294"/>
                <a:gridCol w="659615"/>
                <a:gridCol w="669175"/>
              </a:tblGrid>
              <a:tr h="47625">
                <a:tc gridSpan="4">
                  <a:txBody>
                    <a:bodyPr/>
                    <a:lstStyle/>
                    <a:p>
                      <a:pPr algn="ctr" fontAlgn="b"/>
                      <a:r>
                        <a:rPr lang="en-US" sz="1100" b="0" i="0" u="none" strike="noStrike">
                          <a:solidFill>
                            <a:srgbClr val="000000"/>
                          </a:solidFill>
                          <a:effectLst/>
                          <a:latin typeface="Calibri" panose="020F0502020204030204" pitchFamily="34" charset="0"/>
                        </a:rPr>
                        <a:t>Series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00025">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100" b="0" i="0" u="none" strike="noStrike">
                          <a:solidFill>
                            <a:srgbClr val="000000"/>
                          </a:solidFill>
                          <a:effectLst/>
                          <a:latin typeface="Calibri" panose="020F0502020204030204" pitchFamily="34" charset="0"/>
                        </a:rPr>
                        <a:t>Calculated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100" b="0" i="0" u="none" strike="noStrike">
                          <a:solidFill>
                            <a:srgbClr val="000000"/>
                          </a:solidFill>
                          <a:effectLst/>
                          <a:latin typeface="Calibri" panose="020F0502020204030204" pitchFamily="34" charset="0"/>
                        </a:rPr>
                        <a:t>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100" b="0" i="0" u="none" strike="noStrike">
                          <a:solidFill>
                            <a:srgbClr val="000000"/>
                          </a:solidFill>
                          <a:effectLst/>
                          <a:latin typeface="Calibri" panose="020F0502020204030204" pitchFamily="34" charset="0"/>
                        </a:rPr>
                        <a:t>Simulated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r>
              <a:tr h="19050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l-GR" sz="1100" b="0" i="0" u="none" strike="noStrike">
                          <a:solidFill>
                            <a:srgbClr val="000000"/>
                          </a:solidFill>
                          <a:effectLst/>
                          <a:latin typeface="Calibri" panose="020F0502020204030204" pitchFamily="34" charset="0"/>
                        </a:rPr>
                        <a:t>μ</a:t>
                      </a:r>
                      <a:r>
                        <a:rPr lang="en-US" sz="1100" b="0" i="0" u="none" strike="noStrike">
                          <a:solidFill>
                            <a:srgbClr val="000000"/>
                          </a:solidFill>
                          <a:effectLst/>
                          <a:latin typeface="Calibri" panose="020F0502020204030204" pitchFamily="34" charset="0"/>
                        </a:rPr>
                        <a:t>F</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μ</a:t>
                      </a:r>
                      <a:r>
                        <a:rPr lang="en-US" sz="1100" b="0" i="0" u="none" strike="noStrike">
                          <a:solidFill>
                            <a:srgbClr val="000000"/>
                          </a:solidFill>
                          <a:effectLst/>
                          <a:latin typeface="Calibri" panose="020F0502020204030204" pitchFamily="34" charset="0"/>
                        </a:rPr>
                        <a:t>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μ</a:t>
                      </a:r>
                      <a:r>
                        <a:rPr lang="en-US" sz="1100" b="0" i="0" u="none" strike="noStrike">
                          <a:solidFill>
                            <a:srgbClr val="000000"/>
                          </a:solidFill>
                          <a:effectLst/>
                          <a:latin typeface="Calibri" panose="020F0502020204030204" pitchFamily="34" charset="0"/>
                        </a:rPr>
                        <a:t>F</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C1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9.16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C2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22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19.51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C3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200025">
                <a:tc>
                  <a:txBody>
                    <a:bodyPr/>
                    <a:lstStyle/>
                    <a:p>
                      <a:pPr algn="l" fontAlgn="b"/>
                      <a:r>
                        <a:rPr lang="en-US" sz="1100" b="0" i="0" u="none" strike="noStrike">
                          <a:solidFill>
                            <a:srgbClr val="000000"/>
                          </a:solidFill>
                          <a:effectLst/>
                          <a:latin typeface="Calibri" panose="020F0502020204030204" pitchFamily="34" charset="0"/>
                        </a:rPr>
                        <a:t>CT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5.9976798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dirty="0">
                          <a:solidFill>
                            <a:srgbClr val="000000"/>
                          </a:solidFill>
                          <a:effectLst/>
                          <a:latin typeface="Calibri" panose="020F0502020204030204" pitchFamily="34" charset="0"/>
                        </a:rPr>
                        <a:t>5.99768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6673182"/>
              </p:ext>
            </p:extLst>
          </p:nvPr>
        </p:nvGraphicFramePr>
        <p:xfrm>
          <a:off x="5105400" y="1981200"/>
          <a:ext cx="2743200" cy="1362075"/>
        </p:xfrm>
        <a:graphic>
          <a:graphicData uri="http://schemas.openxmlformats.org/drawingml/2006/table">
            <a:tbl>
              <a:tblPr/>
              <a:tblGrid>
                <a:gridCol w="611724"/>
                <a:gridCol w="802888"/>
                <a:gridCol w="659515"/>
                <a:gridCol w="669073"/>
              </a:tblGrid>
              <a:tr h="200025">
                <a:tc gridSpan="4">
                  <a:txBody>
                    <a:bodyPr/>
                    <a:lstStyle/>
                    <a:p>
                      <a:pPr algn="ctr" fontAlgn="b"/>
                      <a:r>
                        <a:rPr lang="en-US" sz="1100" b="0" i="0" u="none" strike="noStrike">
                          <a:solidFill>
                            <a:srgbClr val="000000"/>
                          </a:solidFill>
                          <a:effectLst/>
                          <a:latin typeface="Calibri" panose="020F0502020204030204" pitchFamily="34" charset="0"/>
                        </a:rPr>
                        <a:t>Parallel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00025">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100" b="0" i="0" u="none" strike="noStrike">
                          <a:solidFill>
                            <a:srgbClr val="000000"/>
                          </a:solidFill>
                          <a:effectLst/>
                          <a:latin typeface="Calibri" panose="020F0502020204030204" pitchFamily="34" charset="0"/>
                        </a:rPr>
                        <a:t>Calculated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100" b="0" i="0" u="none" strike="noStrike">
                          <a:solidFill>
                            <a:srgbClr val="000000"/>
                          </a:solidFill>
                          <a:effectLst/>
                          <a:latin typeface="Calibri" panose="020F0502020204030204" pitchFamily="34" charset="0"/>
                        </a:rPr>
                        <a:t>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100" b="0" i="0" u="none" strike="noStrike">
                          <a:solidFill>
                            <a:srgbClr val="000000"/>
                          </a:solidFill>
                          <a:effectLst/>
                          <a:latin typeface="Calibri" panose="020F0502020204030204" pitchFamily="34" charset="0"/>
                        </a:rPr>
                        <a:t>Simulated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r>
              <a:tr h="19050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l-GR" sz="1100" b="0" i="0" u="none" strike="noStrike">
                          <a:solidFill>
                            <a:srgbClr val="000000"/>
                          </a:solidFill>
                          <a:effectLst/>
                          <a:latin typeface="Calibri" panose="020F0502020204030204" pitchFamily="34" charset="0"/>
                        </a:rPr>
                        <a:t>μ</a:t>
                      </a:r>
                      <a:r>
                        <a:rPr lang="en-US" sz="1100" b="0" i="0" u="none" strike="noStrike">
                          <a:solidFill>
                            <a:srgbClr val="000000"/>
                          </a:solidFill>
                          <a:effectLst/>
                          <a:latin typeface="Calibri" panose="020F0502020204030204" pitchFamily="34" charset="0"/>
                        </a:rPr>
                        <a:t>F</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μ</a:t>
                      </a:r>
                      <a:r>
                        <a:rPr lang="en-US" sz="1100" b="0" i="0" u="none" strike="noStrike">
                          <a:solidFill>
                            <a:srgbClr val="000000"/>
                          </a:solidFill>
                          <a:effectLst/>
                          <a:latin typeface="Calibri" panose="020F0502020204030204" pitchFamily="34" charset="0"/>
                        </a:rPr>
                        <a:t>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μ</a:t>
                      </a:r>
                      <a:r>
                        <a:rPr lang="en-US" sz="1100" b="0" i="0" u="none" strike="noStrike">
                          <a:solidFill>
                            <a:srgbClr val="000000"/>
                          </a:solidFill>
                          <a:effectLst/>
                          <a:latin typeface="Calibri" panose="020F0502020204030204" pitchFamily="34" charset="0"/>
                        </a:rPr>
                        <a:t>F</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C1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9.16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C2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22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19.51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C3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200025">
                <a:tc>
                  <a:txBody>
                    <a:bodyPr/>
                    <a:lstStyle/>
                    <a:p>
                      <a:pPr algn="l" fontAlgn="b"/>
                      <a:r>
                        <a:rPr lang="en-US" sz="1100" b="0" i="0" u="none" strike="noStrike">
                          <a:solidFill>
                            <a:srgbClr val="000000"/>
                          </a:solidFill>
                          <a:effectLst/>
                          <a:latin typeface="Calibri" panose="020F0502020204030204" pitchFamily="34" charset="0"/>
                        </a:rPr>
                        <a:t>CT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79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67.501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dirty="0">
                          <a:solidFill>
                            <a:srgbClr val="000000"/>
                          </a:solidFill>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
        <p:nvSpPr>
          <p:cNvPr id="11" name="Content Placeholder 2"/>
          <p:cNvSpPr txBox="1">
            <a:spLocks/>
          </p:cNvSpPr>
          <p:nvPr/>
        </p:nvSpPr>
        <p:spPr>
          <a:xfrm>
            <a:off x="457200" y="3581400"/>
            <a:ext cx="1905000" cy="533400"/>
          </a:xfrm>
          <a:prstGeom prst="rect">
            <a:avLst/>
          </a:prstGeom>
          <a:solidFill>
            <a:schemeClr val="accent3"/>
          </a:solidFill>
          <a:ln w="22225">
            <a:solidFill>
              <a:schemeClr val="accent1"/>
            </a:solidFill>
          </a:ln>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Equations:</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153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536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19199" y="5181600"/>
            <a:ext cx="2358971" cy="838200"/>
          </a:xfrm>
          <a:prstGeom prst="rect">
            <a:avLst/>
          </a:prstGeom>
          <a:noFill/>
        </p:spPr>
      </p:pic>
      <p:sp>
        <p:nvSpPr>
          <p:cNvPr id="14" name="TextBox 13"/>
          <p:cNvSpPr txBox="1"/>
          <p:nvPr/>
        </p:nvSpPr>
        <p:spPr>
          <a:xfrm>
            <a:off x="5105400" y="4648200"/>
            <a:ext cx="2209800" cy="307777"/>
          </a:xfrm>
          <a:prstGeom prst="rect">
            <a:avLst/>
          </a:prstGeom>
          <a:noFill/>
        </p:spPr>
        <p:txBody>
          <a:bodyPr wrap="square" rtlCol="0">
            <a:spAutoFit/>
          </a:bodyPr>
          <a:lstStyle/>
          <a:p>
            <a:r>
              <a:rPr lang="en-US" sz="1400" u="sng" dirty="0" smtClean="0"/>
              <a:t> Parallel Capacitance</a:t>
            </a:r>
            <a:endParaRPr lang="en-US" sz="1400" u="sng" dirty="0"/>
          </a:p>
        </p:txBody>
      </p:sp>
      <p:sp>
        <p:nvSpPr>
          <p:cNvPr id="1536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536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48201" y="5029200"/>
            <a:ext cx="3048000" cy="388055"/>
          </a:xfrm>
          <a:prstGeom prst="rect">
            <a:avLst/>
          </a:prstGeom>
          <a:noFill/>
        </p:spPr>
      </p:pic>
      <p:sp>
        <p:nvSpPr>
          <p:cNvPr id="17" name="TextBox 16"/>
          <p:cNvSpPr txBox="1"/>
          <p:nvPr/>
        </p:nvSpPr>
        <p:spPr>
          <a:xfrm>
            <a:off x="1524000" y="4800600"/>
            <a:ext cx="2209800" cy="307777"/>
          </a:xfrm>
          <a:prstGeom prst="rect">
            <a:avLst/>
          </a:prstGeom>
          <a:noFill/>
        </p:spPr>
        <p:txBody>
          <a:bodyPr wrap="square" rtlCol="0">
            <a:spAutoFit/>
          </a:bodyPr>
          <a:lstStyle/>
          <a:p>
            <a:r>
              <a:rPr lang="en-US" sz="1400" u="sng" dirty="0" smtClean="0"/>
              <a:t>Series Capacitance</a:t>
            </a:r>
            <a:endParaRPr lang="en-US" sz="1400" u="sng" dirty="0"/>
          </a:p>
        </p:txBody>
      </p:sp>
    </p:spTree>
    <p:extLst>
      <p:ext uri="{BB962C8B-B14F-4D97-AF65-F5344CB8AC3E}">
        <p14:creationId xmlns:p14="http://schemas.microsoft.com/office/powerpoint/2010/main" val="1008022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10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55</a:t>
            </a:fld>
            <a:endParaRPr lang="en-US">
              <a:solidFill>
                <a:srgbClr val="1B587C">
                  <a:shade val="75000"/>
                </a:srgbClr>
              </a:solidFill>
            </a:endParaRPr>
          </a:p>
        </p:txBody>
      </p:sp>
      <p:sp>
        <p:nvSpPr>
          <p:cNvPr id="8" name="Content Placeholder 2"/>
          <p:cNvSpPr>
            <a:spLocks noGrp="1"/>
          </p:cNvSpPr>
          <p:nvPr>
            <p:ph sz="quarter" idx="1"/>
          </p:nvPr>
        </p:nvSpPr>
        <p:spPr>
          <a:xfrm>
            <a:off x="304800" y="1600200"/>
            <a:ext cx="8503920" cy="2133600"/>
          </a:xfrm>
          <a:solidFill>
            <a:schemeClr val="accent3"/>
          </a:solidFill>
          <a:ln w="22225">
            <a:solidFill>
              <a:schemeClr val="accent1"/>
            </a:solidFill>
          </a:ln>
        </p:spPr>
        <p:txBody>
          <a:bodyPr>
            <a:normAutofit fontScale="85000" lnSpcReduction="20000"/>
          </a:bodyPr>
          <a:lstStyle/>
          <a:p>
            <a:pPr>
              <a:buNone/>
            </a:pPr>
            <a:r>
              <a:rPr lang="en-US" u="sng" dirty="0" smtClean="0">
                <a:solidFill>
                  <a:schemeClr val="bg1"/>
                </a:solidFill>
              </a:rPr>
              <a:t>Observations: </a:t>
            </a:r>
            <a:r>
              <a:rPr lang="en-US" dirty="0" smtClean="0">
                <a:solidFill>
                  <a:schemeClr val="bg1"/>
                </a:solidFill>
              </a:rPr>
              <a:t>When capacitors are put in series their total  capacitance is calculated like resistors in parallel. </a:t>
            </a:r>
            <a:r>
              <a:rPr lang="en-US" dirty="0">
                <a:solidFill>
                  <a:schemeClr val="bg1"/>
                </a:solidFill>
              </a:rPr>
              <a:t>W</a:t>
            </a:r>
            <a:r>
              <a:rPr lang="en-US" dirty="0" smtClean="0">
                <a:solidFill>
                  <a:schemeClr val="bg1"/>
                </a:solidFill>
              </a:rPr>
              <a:t>hen capacitors are put in parallel their total capacitance is calculated like resistors in series. The 47 micro Henry capacitor was quiet a bit lower than the expected value. A reason for this might be that the capacitor is starting to go bad.</a:t>
            </a:r>
            <a:endParaRPr lang="en-US" dirty="0">
              <a:solidFill>
                <a:schemeClr val="bg1"/>
              </a:solidFill>
            </a:endParaRPr>
          </a:p>
        </p:txBody>
      </p:sp>
      <p:sp>
        <p:nvSpPr>
          <p:cNvPr id="9" name="Content Placeholder 2"/>
          <p:cNvSpPr txBox="1">
            <a:spLocks/>
          </p:cNvSpPr>
          <p:nvPr/>
        </p:nvSpPr>
        <p:spPr>
          <a:xfrm>
            <a:off x="304800" y="3962400"/>
            <a:ext cx="8503920" cy="688848"/>
          </a:xfrm>
          <a:prstGeom prst="rect">
            <a:avLst/>
          </a:prstGeom>
          <a:solidFill>
            <a:schemeClr val="accent3"/>
          </a:solidFill>
          <a:ln w="22225">
            <a:solidFill>
              <a:schemeClr val="accent1"/>
            </a:solidFill>
          </a:ln>
        </p:spPr>
        <p:txBody>
          <a:bodyPr vert="horz">
            <a:normAutofit fontScale="85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Font typeface="Wingdings 2"/>
              <a:buNone/>
            </a:pPr>
            <a:r>
              <a:rPr lang="en-US" u="sng" dirty="0" smtClean="0">
                <a:solidFill>
                  <a:schemeClr val="bg1"/>
                </a:solidFill>
              </a:rPr>
              <a:t>Conclusion: </a:t>
            </a:r>
            <a:r>
              <a:rPr lang="en-US" dirty="0">
                <a:solidFill>
                  <a:schemeClr val="bg1"/>
                </a:solidFill>
              </a:rPr>
              <a:t> </a:t>
            </a:r>
            <a:r>
              <a:rPr lang="en-US" dirty="0" smtClean="0">
                <a:solidFill>
                  <a:schemeClr val="bg1"/>
                </a:solidFill>
              </a:rPr>
              <a:t>It was found that the  simulation, calculations and measured values all agreed.</a:t>
            </a:r>
            <a:endParaRPr lang="en-US" dirty="0">
              <a:solidFill>
                <a:schemeClr val="bg1"/>
              </a:solidFill>
            </a:endParaRPr>
          </a:p>
        </p:txBody>
      </p:sp>
    </p:spTree>
    <p:extLst>
      <p:ext uri="{BB962C8B-B14F-4D97-AF65-F5344CB8AC3E}">
        <p14:creationId xmlns:p14="http://schemas.microsoft.com/office/powerpoint/2010/main" val="1008022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EECT 111-50C</a:t>
            </a:r>
            <a:endParaRPr lang="en-US"/>
          </a:p>
        </p:txBody>
      </p:sp>
      <p:sp>
        <p:nvSpPr>
          <p:cNvPr id="7" name="Title 1"/>
          <p:cNvSpPr>
            <a:spLocks noGrp="1"/>
          </p:cNvSpPr>
          <p:nvPr>
            <p:ph type="title"/>
          </p:nvPr>
        </p:nvSpPr>
        <p:spPr>
          <a:xfrm>
            <a:off x="381000" y="612648"/>
            <a:ext cx="8534400" cy="2587752"/>
          </a:xfrm>
        </p:spPr>
        <p:txBody>
          <a:bodyPr>
            <a:normAutofit/>
          </a:bodyPr>
          <a:lstStyle/>
          <a:p>
            <a:r>
              <a:rPr lang="en-US" sz="5400" dirty="0" smtClean="0">
                <a:solidFill>
                  <a:schemeClr val="accent3"/>
                </a:solidFill>
              </a:rPr>
              <a:t>Lab 11 </a:t>
            </a:r>
            <a:br>
              <a:rPr lang="en-US" sz="5400" dirty="0" smtClean="0">
                <a:solidFill>
                  <a:schemeClr val="accent3"/>
                </a:solidFill>
              </a:rPr>
            </a:br>
            <a:r>
              <a:rPr lang="en-US" sz="4400" dirty="0" smtClean="0">
                <a:solidFill>
                  <a:schemeClr val="accent3"/>
                </a:solidFill>
              </a:rPr>
              <a:t>(RC Lab)</a:t>
            </a:r>
            <a:endParaRPr lang="en-US" sz="4400" dirty="0">
              <a:solidFill>
                <a:schemeClr val="accent3"/>
              </a:solidFill>
            </a:endParaRPr>
          </a:p>
        </p:txBody>
      </p:sp>
      <p:sp>
        <p:nvSpPr>
          <p:cNvPr id="9" name="Content Placeholder 2"/>
          <p:cNvSpPr txBox="1">
            <a:spLocks/>
          </p:cNvSpPr>
          <p:nvPr/>
        </p:nvSpPr>
        <p:spPr>
          <a:xfrm>
            <a:off x="3713988" y="3230345"/>
            <a:ext cx="1924812" cy="1447800"/>
          </a:xfrm>
          <a:prstGeom prst="rect">
            <a:avLst/>
          </a:prstGeom>
          <a:ln w="22225">
            <a:noFill/>
          </a:ln>
        </p:spPr>
        <p:txBody>
          <a:bodyPr vert="horz">
            <a:normAutofit/>
          </a:bodyPr>
          <a:lstStyle/>
          <a:p>
            <a:pPr marL="274320" indent="-274320" algn="ctr">
              <a:spcBef>
                <a:spcPct val="20000"/>
              </a:spcBef>
              <a:buClr>
                <a:srgbClr val="D16349"/>
              </a:buClr>
              <a:buSzPct val="85000"/>
              <a:buFont typeface="Wingdings 2"/>
              <a:buNone/>
              <a:defRPr/>
            </a:pPr>
            <a:r>
              <a:rPr lang="en-US" dirty="0" smtClean="0">
                <a:solidFill>
                  <a:srgbClr val="1B587C"/>
                </a:solidFill>
              </a:rPr>
              <a:t>(4/9/15)</a:t>
            </a:r>
          </a:p>
          <a:p>
            <a:pPr marL="274320" indent="-274320" algn="ctr">
              <a:spcBef>
                <a:spcPct val="20000"/>
              </a:spcBef>
              <a:buClr>
                <a:srgbClr val="D16349"/>
              </a:buClr>
              <a:buSzPct val="85000"/>
              <a:buFont typeface="Wingdings 2"/>
              <a:buNone/>
              <a:defRPr/>
            </a:pPr>
            <a:r>
              <a:rPr lang="en-US" u="sng" dirty="0" smtClean="0">
                <a:solidFill>
                  <a:srgbClr val="1B587C"/>
                </a:solidFill>
              </a:rPr>
              <a:t>Lab Partners </a:t>
            </a:r>
          </a:p>
          <a:p>
            <a:pPr marL="274320" indent="-274320" algn="ctr">
              <a:spcBef>
                <a:spcPct val="20000"/>
              </a:spcBef>
              <a:buClr>
                <a:srgbClr val="D16349"/>
              </a:buClr>
              <a:buSzPct val="85000"/>
              <a:buFont typeface="Wingdings 2"/>
              <a:buNone/>
              <a:defRPr/>
            </a:pPr>
            <a:r>
              <a:rPr lang="en-US" dirty="0" smtClean="0">
                <a:solidFill>
                  <a:srgbClr val="1B587C"/>
                </a:solidFill>
              </a:rPr>
              <a:t>Josiah Abel</a:t>
            </a:r>
          </a:p>
          <a:p>
            <a:pPr marL="274320" indent="-274320" algn="ctr">
              <a:spcBef>
                <a:spcPct val="20000"/>
              </a:spcBef>
              <a:buClr>
                <a:srgbClr val="D16349"/>
              </a:buClr>
              <a:buSzPct val="85000"/>
              <a:buFont typeface="Wingdings 2"/>
              <a:buNone/>
              <a:defRPr/>
            </a:pPr>
            <a:r>
              <a:rPr lang="en-US" dirty="0" smtClean="0">
                <a:solidFill>
                  <a:srgbClr val="1B587C"/>
                </a:solidFill>
              </a:rPr>
              <a:t>Cody Fletcher</a:t>
            </a:r>
          </a:p>
        </p:txBody>
      </p:sp>
      <p:sp>
        <p:nvSpPr>
          <p:cNvPr id="2" name="Slide Number Placeholder 1"/>
          <p:cNvSpPr>
            <a:spLocks noGrp="1"/>
          </p:cNvSpPr>
          <p:nvPr>
            <p:ph type="sldNum" sz="quarter" idx="12"/>
          </p:nvPr>
        </p:nvSpPr>
        <p:spPr/>
        <p:txBody>
          <a:bodyPr/>
          <a:lstStyle/>
          <a:p>
            <a:fld id="{239E6DC2-B5B4-4FC3-A903-B0DA82444DF7}" type="slidenum">
              <a:rPr lang="en-US" smtClean="0">
                <a:solidFill>
                  <a:srgbClr val="1B587C">
                    <a:shade val="75000"/>
                  </a:srgbClr>
                </a:solidFill>
              </a:rPr>
              <a:pPr/>
              <a:t>56</a:t>
            </a:fld>
            <a:endParaRPr lang="en-US">
              <a:solidFill>
                <a:srgbClr val="1B587C">
                  <a:shade val="75000"/>
                </a:srgbClr>
              </a:solidFill>
            </a:endParaRPr>
          </a:p>
        </p:txBody>
      </p:sp>
      <p:grpSp>
        <p:nvGrpSpPr>
          <p:cNvPr id="46" name="Group 45"/>
          <p:cNvGrpSpPr/>
          <p:nvPr/>
        </p:nvGrpSpPr>
        <p:grpSpPr>
          <a:xfrm>
            <a:off x="685800" y="4038600"/>
            <a:ext cx="2057400" cy="1981200"/>
            <a:chOff x="304800" y="3200400"/>
            <a:chExt cx="3124200" cy="2895600"/>
          </a:xfrm>
        </p:grpSpPr>
        <p:sp>
          <p:nvSpPr>
            <p:cNvPr id="16" name="Rectangle 15"/>
            <p:cNvSpPr/>
            <p:nvPr/>
          </p:nvSpPr>
          <p:spPr>
            <a:xfrm>
              <a:off x="304800" y="3200400"/>
              <a:ext cx="3124200" cy="2895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http://blueaustin.org/Images/url.jpg"/>
            <p:cNvPicPr>
              <a:picLocks noChangeAspect="1" noChangeArrowheads="1"/>
            </p:cNvPicPr>
            <p:nvPr/>
          </p:nvPicPr>
          <p:blipFill>
            <a:blip r:embed="rId2" cstate="print"/>
            <a:srcRect/>
            <a:stretch>
              <a:fillRect/>
            </a:stretch>
          </p:blipFill>
          <p:spPr bwMode="auto">
            <a:xfrm>
              <a:off x="457200" y="3838574"/>
              <a:ext cx="1795045" cy="1952626"/>
            </a:xfrm>
            <a:prstGeom prst="rect">
              <a:avLst/>
            </a:prstGeom>
            <a:noFill/>
          </p:spPr>
        </p:pic>
        <p:cxnSp>
          <p:nvCxnSpPr>
            <p:cNvPr id="10" name="Straight Connector 9"/>
            <p:cNvCxnSpPr/>
            <p:nvPr/>
          </p:nvCxnSpPr>
          <p:spPr>
            <a:xfrm>
              <a:off x="2743200" y="4495800"/>
              <a:ext cx="381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667000" y="4572000"/>
              <a:ext cx="533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43200" y="4648200"/>
              <a:ext cx="381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667000" y="4724400"/>
              <a:ext cx="533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43200" y="4800600"/>
              <a:ext cx="381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895600" y="3810000"/>
              <a:ext cx="0" cy="685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895600" y="4800600"/>
              <a:ext cx="0" cy="1143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71600" y="3810000"/>
              <a:ext cx="152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71600" y="3810000"/>
              <a:ext cx="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371600" y="5943600"/>
              <a:ext cx="152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371600" y="5638800"/>
              <a:ext cx="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1246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11 </a:t>
            </a:r>
            <a:br>
              <a:rPr lang="en-US" dirty="0" smtClean="0"/>
            </a:br>
            <a:endParaRPr lang="en-US" dirty="0"/>
          </a:p>
        </p:txBody>
      </p:sp>
      <p:sp>
        <p:nvSpPr>
          <p:cNvPr id="7" name="Content Placeholder 2"/>
          <p:cNvSpPr>
            <a:spLocks noGrp="1"/>
          </p:cNvSpPr>
          <p:nvPr>
            <p:ph sz="quarter" idx="1"/>
          </p:nvPr>
        </p:nvSpPr>
        <p:spPr>
          <a:xfrm>
            <a:off x="301752" y="1676400"/>
            <a:ext cx="8503920" cy="762000"/>
          </a:xfrm>
          <a:solidFill>
            <a:schemeClr val="accent3"/>
          </a:solidFill>
          <a:ln w="22225">
            <a:solidFill>
              <a:schemeClr val="accent1"/>
            </a:solidFill>
          </a:ln>
        </p:spPr>
        <p:txBody>
          <a:bodyPr>
            <a:normAutofit fontScale="92500" lnSpcReduction="20000"/>
          </a:bodyPr>
          <a:lstStyle/>
          <a:p>
            <a:pPr>
              <a:buNone/>
            </a:pPr>
            <a:r>
              <a:rPr lang="en-US" u="sng" dirty="0" smtClean="0">
                <a:solidFill>
                  <a:schemeClr val="bg1"/>
                </a:solidFill>
              </a:rPr>
              <a:t>Objective: </a:t>
            </a:r>
            <a:r>
              <a:rPr lang="en-US" dirty="0" smtClean="0">
                <a:solidFill>
                  <a:schemeClr val="bg1"/>
                </a:solidFill>
              </a:rPr>
              <a:t>To experiment with a resistor and a capacitor in a series circuit with each other. </a:t>
            </a:r>
            <a:endParaRPr lang="en-US" dirty="0">
              <a:solidFill>
                <a:schemeClr val="bg1"/>
              </a:solidFill>
            </a:endParaRPr>
          </a:p>
        </p:txBody>
      </p:sp>
      <p:sp>
        <p:nvSpPr>
          <p:cNvPr id="8" name="Content Placeholder 2"/>
          <p:cNvSpPr txBox="1">
            <a:spLocks/>
          </p:cNvSpPr>
          <p:nvPr/>
        </p:nvSpPr>
        <p:spPr>
          <a:xfrm>
            <a:off x="301752" y="2575559"/>
            <a:ext cx="8503920" cy="1910659"/>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F07F09"/>
              </a:buClr>
              <a:buSzPct val="85000"/>
              <a:buFont typeface="Wingdings 2"/>
              <a:buNone/>
              <a:defRPr/>
            </a:pPr>
            <a:r>
              <a:rPr lang="en-US" sz="2700" u="sng" dirty="0" smtClean="0">
                <a:solidFill>
                  <a:prstClr val="white"/>
                </a:solidFill>
              </a:rPr>
              <a:t>Procedure: </a:t>
            </a:r>
            <a:r>
              <a:rPr lang="en-US" sz="2700" dirty="0" smtClean="0">
                <a:solidFill>
                  <a:prstClr val="white"/>
                </a:solidFill>
              </a:rPr>
              <a:t>The resistor value was measured using the </a:t>
            </a:r>
            <a:r>
              <a:rPr lang="en-US" sz="2700" dirty="0" err="1" smtClean="0">
                <a:solidFill>
                  <a:prstClr val="white"/>
                </a:solidFill>
              </a:rPr>
              <a:t>multimeter</a:t>
            </a:r>
            <a:r>
              <a:rPr lang="en-US" sz="2700" dirty="0" smtClean="0">
                <a:solidFill>
                  <a:prstClr val="white"/>
                </a:solidFill>
              </a:rPr>
              <a:t> and the capacitor values were measured using the LCR meter. The resistor and capacitor were put in a circuit like in the picture below with the AC power source being the function generator. The oscilloscope was hooked up to the function generator and the function generator’s amplitude was dialed in so that it was 1V peak to peak. The other lead of the oscilloscope was hooked up to the circuit between the resistor and capacitor. The voltage at the point between the resistor and capacitor was then measured at a range of frequencies. This process was done for all three capacitors. </a:t>
            </a:r>
            <a:endParaRPr lang="en-US" sz="2700" dirty="0">
              <a:solidFill>
                <a:prstClr val="white"/>
              </a:solidFill>
            </a:endParaRPr>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57</a:t>
            </a:fld>
            <a:endParaRPr lang="en-US">
              <a:solidFill>
                <a:srgbClr val="1B587C">
                  <a:shade val="75000"/>
                </a:srgbClr>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548" t="17095" r="65670"/>
          <a:stretch/>
        </p:blipFill>
        <p:spPr>
          <a:xfrm>
            <a:off x="3352800" y="4572000"/>
            <a:ext cx="2209800" cy="1753067"/>
          </a:xfrm>
          <a:prstGeom prst="rect">
            <a:avLst/>
          </a:prstGeom>
        </p:spPr>
      </p:pic>
    </p:spTree>
    <p:extLst>
      <p:ext uri="{BB962C8B-B14F-4D97-AF65-F5344CB8AC3E}">
        <p14:creationId xmlns:p14="http://schemas.microsoft.com/office/powerpoint/2010/main" val="507608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11 </a:t>
            </a:r>
            <a:br>
              <a:rPr lang="en-US" dirty="0" smtClean="0"/>
            </a:br>
            <a:endParaRPr lang="en-US" dirty="0"/>
          </a:p>
        </p:txBody>
      </p:sp>
      <p:sp>
        <p:nvSpPr>
          <p:cNvPr id="10" name="Content Placeholder 2"/>
          <p:cNvSpPr txBox="1">
            <a:spLocks/>
          </p:cNvSpPr>
          <p:nvPr/>
        </p:nvSpPr>
        <p:spPr>
          <a:xfrm>
            <a:off x="301752" y="1676400"/>
            <a:ext cx="8503920" cy="4368688"/>
          </a:xfrm>
          <a:prstGeom prst="rect">
            <a:avLst/>
          </a:prstGeom>
          <a:solidFill>
            <a:schemeClr val="accent3"/>
          </a:solidFill>
          <a:ln w="22225">
            <a:solidFill>
              <a:schemeClr val="accent1"/>
            </a:solidFill>
          </a:ln>
        </p:spPr>
        <p:txBody>
          <a:bodyPr vert="horz">
            <a:normAutofit fontScale="47500" lnSpcReduction="20000"/>
          </a:bodyPr>
          <a:lstStyle/>
          <a:p>
            <a:pPr marL="274320" indent="-274320">
              <a:spcBef>
                <a:spcPct val="20000"/>
              </a:spcBef>
              <a:buClr>
                <a:srgbClr val="D16349"/>
              </a:buClr>
              <a:buSzPct val="85000"/>
              <a:buFont typeface="Wingdings 2"/>
              <a:buNone/>
              <a:defRPr/>
            </a:pPr>
            <a:r>
              <a:rPr lang="en-US" sz="2700" u="sng" dirty="0" smtClean="0">
                <a:solidFill>
                  <a:prstClr val="white"/>
                </a:solidFill>
              </a:rPr>
              <a:t>Equipment:</a:t>
            </a:r>
          </a:p>
          <a:p>
            <a:pPr marL="274320" indent="-274320">
              <a:spcBef>
                <a:spcPct val="20000"/>
              </a:spcBef>
              <a:buClr>
                <a:srgbClr val="D16349"/>
              </a:buClr>
              <a:buSzPct val="85000"/>
              <a:buFont typeface="Arial" pitchFamily="34" charset="0"/>
              <a:buChar char="•"/>
              <a:defRPr/>
            </a:pPr>
            <a:r>
              <a:rPr lang="en-US" sz="3600" dirty="0" smtClean="0">
                <a:solidFill>
                  <a:prstClr val="white"/>
                </a:solidFill>
              </a:rPr>
              <a:t>Bench 6</a:t>
            </a:r>
          </a:p>
          <a:p>
            <a:pPr marL="274320" indent="-274320">
              <a:spcBef>
                <a:spcPct val="20000"/>
              </a:spcBef>
              <a:buClr>
                <a:srgbClr val="D16349"/>
              </a:buClr>
              <a:buSzPct val="85000"/>
              <a:buFont typeface="Arial" pitchFamily="34" charset="0"/>
              <a:buChar char="•"/>
              <a:defRPr/>
            </a:pPr>
            <a:r>
              <a:rPr lang="en-US" sz="3600" dirty="0" smtClean="0">
                <a:solidFill>
                  <a:prstClr val="white"/>
                </a:solidFill>
              </a:rPr>
              <a:t>1 Resistor</a:t>
            </a:r>
          </a:p>
          <a:p>
            <a:pPr marL="274320" indent="-274320">
              <a:spcBef>
                <a:spcPct val="20000"/>
              </a:spcBef>
              <a:buClr>
                <a:srgbClr val="D16349"/>
              </a:buClr>
              <a:buSzPct val="85000"/>
              <a:buFont typeface="Arial" pitchFamily="34" charset="0"/>
              <a:buChar char="•"/>
              <a:defRPr/>
            </a:pPr>
            <a:r>
              <a:rPr lang="en-US" sz="3600" dirty="0" smtClean="0">
                <a:solidFill>
                  <a:prstClr val="white"/>
                </a:solidFill>
              </a:rPr>
              <a:t>3 Capacitors</a:t>
            </a:r>
          </a:p>
          <a:p>
            <a:pPr marL="274320" indent="-274320">
              <a:spcBef>
                <a:spcPct val="20000"/>
              </a:spcBef>
              <a:buClr>
                <a:srgbClr val="D16349"/>
              </a:buClr>
              <a:buSzPct val="85000"/>
              <a:buFont typeface="Arial" pitchFamily="34" charset="0"/>
              <a:buChar char="•"/>
              <a:defRPr/>
            </a:pPr>
            <a:r>
              <a:rPr lang="en-US" sz="3600" dirty="0" smtClean="0">
                <a:solidFill>
                  <a:prstClr val="white"/>
                </a:solidFill>
              </a:rPr>
              <a:t>Variable Power Supply</a:t>
            </a:r>
          </a:p>
          <a:p>
            <a:pPr marL="274320" indent="-274320">
              <a:spcBef>
                <a:spcPct val="20000"/>
              </a:spcBef>
              <a:buClr>
                <a:srgbClr val="D16349"/>
              </a:buClr>
              <a:buSzPct val="85000"/>
              <a:buFont typeface="Arial" pitchFamily="34" charset="0"/>
              <a:buChar char="•"/>
              <a:defRPr/>
            </a:pPr>
            <a:r>
              <a:rPr lang="en-US" sz="3600" dirty="0" smtClean="0">
                <a:solidFill>
                  <a:prstClr val="white"/>
                </a:solidFill>
              </a:rPr>
              <a:t>Solder less Breadboard </a:t>
            </a:r>
          </a:p>
          <a:p>
            <a:pPr marL="274320" indent="-274320">
              <a:spcBef>
                <a:spcPct val="20000"/>
              </a:spcBef>
              <a:buClr>
                <a:srgbClr val="D16349"/>
              </a:buClr>
              <a:buSzPct val="85000"/>
              <a:buFont typeface="Arial" pitchFamily="34" charset="0"/>
              <a:buChar char="•"/>
              <a:defRPr/>
            </a:pPr>
            <a:r>
              <a:rPr lang="en-US" sz="3600" dirty="0" smtClean="0">
                <a:solidFill>
                  <a:prstClr val="white"/>
                </a:solidFill>
              </a:rPr>
              <a:t>Function Generator</a:t>
            </a:r>
          </a:p>
          <a:p>
            <a:pPr marL="731520" lvl="1" indent="-274320">
              <a:spcBef>
                <a:spcPct val="20000"/>
              </a:spcBef>
              <a:buClr>
                <a:srgbClr val="D16349"/>
              </a:buClr>
              <a:buSzPct val="85000"/>
              <a:buFont typeface="Arial" pitchFamily="34" charset="0"/>
              <a:buChar char="•"/>
              <a:defRPr/>
            </a:pPr>
            <a:r>
              <a:rPr lang="en-US" sz="3600" dirty="0" smtClean="0">
                <a:solidFill>
                  <a:prstClr val="white"/>
                </a:solidFill>
              </a:rPr>
              <a:t>Make: </a:t>
            </a:r>
            <a:r>
              <a:rPr lang="en-US" sz="3600" dirty="0" err="1" smtClean="0">
                <a:solidFill>
                  <a:prstClr val="white"/>
                </a:solidFill>
              </a:rPr>
              <a:t>GwInstek</a:t>
            </a:r>
            <a:r>
              <a:rPr lang="en-US" sz="3600" dirty="0" smtClean="0">
                <a:solidFill>
                  <a:prstClr val="white"/>
                </a:solidFill>
              </a:rPr>
              <a:t> Model: Function Generator, GFG-8210 SN; E120998</a:t>
            </a:r>
          </a:p>
          <a:p>
            <a:pPr marL="274320" indent="-274320">
              <a:spcBef>
                <a:spcPct val="20000"/>
              </a:spcBef>
              <a:buClr>
                <a:srgbClr val="D16349"/>
              </a:buClr>
              <a:buSzPct val="85000"/>
              <a:buFont typeface="Arial" pitchFamily="34" charset="0"/>
              <a:buChar char="•"/>
              <a:defRPr/>
            </a:pPr>
            <a:r>
              <a:rPr lang="en-US" sz="3600" dirty="0" smtClean="0">
                <a:solidFill>
                  <a:prstClr val="white"/>
                </a:solidFill>
              </a:rPr>
              <a:t>Oscilloscope</a:t>
            </a:r>
          </a:p>
          <a:p>
            <a:pPr marL="731520" lvl="1" indent="-274320">
              <a:spcBef>
                <a:spcPct val="20000"/>
              </a:spcBef>
              <a:buClr>
                <a:srgbClr val="D16349"/>
              </a:buClr>
              <a:buSzPct val="85000"/>
              <a:buFont typeface="Arial" pitchFamily="34" charset="0"/>
              <a:buChar char="•"/>
              <a:defRPr/>
            </a:pPr>
            <a:r>
              <a:rPr lang="en-US" sz="3600" dirty="0" smtClean="0">
                <a:solidFill>
                  <a:prstClr val="white"/>
                </a:solidFill>
              </a:rPr>
              <a:t>Make: Tektronix Model: TDS220 SN: B083266</a:t>
            </a:r>
          </a:p>
          <a:p>
            <a:pPr marL="274320" indent="-274320">
              <a:spcBef>
                <a:spcPct val="20000"/>
              </a:spcBef>
              <a:buClr>
                <a:srgbClr val="D16349"/>
              </a:buClr>
              <a:buSzPct val="85000"/>
              <a:buFont typeface="Arial" pitchFamily="34" charset="0"/>
              <a:buChar char="•"/>
              <a:defRPr/>
            </a:pPr>
            <a:r>
              <a:rPr lang="en-US" sz="3600" dirty="0">
                <a:solidFill>
                  <a:prstClr val="white"/>
                </a:solidFill>
              </a:rPr>
              <a:t>Digital </a:t>
            </a:r>
            <a:r>
              <a:rPr lang="en-US" sz="3600" dirty="0" err="1">
                <a:solidFill>
                  <a:prstClr val="white"/>
                </a:solidFill>
              </a:rPr>
              <a:t>Multimeter</a:t>
            </a:r>
            <a:endParaRPr lang="en-US" sz="3600" dirty="0">
              <a:solidFill>
                <a:prstClr val="white"/>
              </a:solidFill>
            </a:endParaRPr>
          </a:p>
          <a:p>
            <a:pPr marL="731520" lvl="1" indent="-274320">
              <a:spcBef>
                <a:spcPct val="20000"/>
              </a:spcBef>
              <a:buClr>
                <a:srgbClr val="D16349"/>
              </a:buClr>
              <a:buSzPct val="85000"/>
              <a:buFont typeface="Arial" pitchFamily="34" charset="0"/>
              <a:buChar char="•"/>
            </a:pPr>
            <a:r>
              <a:rPr lang="en-US" sz="3600" dirty="0">
                <a:solidFill>
                  <a:prstClr val="white"/>
                </a:solidFill>
              </a:rPr>
              <a:t>Make: </a:t>
            </a:r>
            <a:r>
              <a:rPr lang="en-US" sz="3600" dirty="0" err="1">
                <a:solidFill>
                  <a:prstClr val="white"/>
                </a:solidFill>
              </a:rPr>
              <a:t>GwInstek</a:t>
            </a:r>
            <a:r>
              <a:rPr lang="en-US" sz="3600" dirty="0">
                <a:solidFill>
                  <a:prstClr val="white"/>
                </a:solidFill>
              </a:rPr>
              <a:t> Model: GDM-8245 SN: CL860332  </a:t>
            </a:r>
            <a:endParaRPr lang="en-US" sz="3600" dirty="0" smtClean="0">
              <a:solidFill>
                <a:prstClr val="white"/>
              </a:solidFill>
            </a:endParaRPr>
          </a:p>
          <a:p>
            <a:pPr marL="274320" indent="-274320">
              <a:spcBef>
                <a:spcPct val="20000"/>
              </a:spcBef>
              <a:buClr>
                <a:srgbClr val="D16349"/>
              </a:buClr>
              <a:buSzPct val="85000"/>
              <a:buFont typeface="Arial" pitchFamily="34" charset="0"/>
              <a:buChar char="•"/>
              <a:defRPr/>
            </a:pPr>
            <a:r>
              <a:rPr lang="en-US" sz="3600" dirty="0" smtClean="0">
                <a:solidFill>
                  <a:prstClr val="white"/>
                </a:solidFill>
              </a:rPr>
              <a:t>LCR Meter</a:t>
            </a:r>
          </a:p>
          <a:p>
            <a:pPr marL="731520" lvl="1" indent="-274320">
              <a:spcBef>
                <a:spcPct val="20000"/>
              </a:spcBef>
              <a:buClr>
                <a:srgbClr val="D16349"/>
              </a:buClr>
              <a:buSzPct val="85000"/>
              <a:buFont typeface="Arial" pitchFamily="34" charset="0"/>
              <a:buChar char="•"/>
            </a:pPr>
            <a:r>
              <a:rPr lang="en-US" sz="3600" dirty="0" smtClean="0">
                <a:solidFill>
                  <a:prstClr val="white"/>
                </a:solidFill>
              </a:rPr>
              <a:t>Make: </a:t>
            </a:r>
            <a:r>
              <a:rPr lang="en-US" sz="3600" dirty="0" err="1" smtClean="0">
                <a:solidFill>
                  <a:prstClr val="white"/>
                </a:solidFill>
              </a:rPr>
              <a:t>GwInstek</a:t>
            </a:r>
            <a:r>
              <a:rPr lang="en-US" sz="3600" dirty="0" smtClean="0">
                <a:solidFill>
                  <a:prstClr val="white"/>
                </a:solidFill>
              </a:rPr>
              <a:t> Model: LLR METER, LCR-819 SN: E120998</a:t>
            </a:r>
            <a:endParaRPr lang="en-US" sz="3600" dirty="0">
              <a:solidFill>
                <a:prstClr val="white"/>
              </a:solidFill>
            </a:endParaRPr>
          </a:p>
          <a:p>
            <a:pPr marL="274320" indent="-274320">
              <a:spcBef>
                <a:spcPct val="20000"/>
              </a:spcBef>
              <a:buClr>
                <a:srgbClr val="D16349"/>
              </a:buClr>
              <a:buSzPct val="85000"/>
              <a:buFont typeface="Arial" pitchFamily="34" charset="0"/>
              <a:buChar char="•"/>
              <a:defRPr/>
            </a:pPr>
            <a:endParaRPr lang="en-US" sz="2700" dirty="0" smtClean="0">
              <a:solidFill>
                <a:prstClr val="black"/>
              </a:solidFill>
            </a:endParaRPr>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58</a:t>
            </a:fld>
            <a:endParaRPr lang="en-US">
              <a:solidFill>
                <a:srgbClr val="1B587C">
                  <a:shade val="75000"/>
                </a:srgbClr>
              </a:solidFill>
            </a:endParaRPr>
          </a:p>
        </p:txBody>
      </p:sp>
    </p:spTree>
    <p:extLst>
      <p:ext uri="{BB962C8B-B14F-4D97-AF65-F5344CB8AC3E}">
        <p14:creationId xmlns:p14="http://schemas.microsoft.com/office/powerpoint/2010/main" val="334441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11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59</a:t>
            </a:fld>
            <a:endParaRPr lang="en-US">
              <a:solidFill>
                <a:srgbClr val="1B587C">
                  <a:shade val="75000"/>
                </a:srgbClr>
              </a:solidFill>
            </a:endParaRPr>
          </a:p>
        </p:txBody>
      </p:sp>
      <p:sp>
        <p:nvSpPr>
          <p:cNvPr id="7" name="Content Placeholder 2"/>
          <p:cNvSpPr txBox="1">
            <a:spLocks/>
          </p:cNvSpPr>
          <p:nvPr/>
        </p:nvSpPr>
        <p:spPr>
          <a:xfrm>
            <a:off x="279981" y="1524000"/>
            <a:ext cx="1244019" cy="316468"/>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D16349"/>
              </a:buClr>
              <a:buSzPct val="85000"/>
              <a:buFont typeface="Wingdings 2"/>
              <a:buNone/>
              <a:defRPr/>
            </a:pPr>
            <a:r>
              <a:rPr lang="en-US" sz="2700" dirty="0" smtClean="0">
                <a:solidFill>
                  <a:schemeClr val="bg1"/>
                </a:solidFill>
              </a:rPr>
              <a:t>Lab set up:</a:t>
            </a:r>
            <a:endParaRPr lang="en-US" sz="2700" dirty="0">
              <a:solidFill>
                <a:schemeClr val="bg1"/>
              </a:solidFill>
            </a:endParaRPr>
          </a:p>
        </p:txBody>
      </p:sp>
      <p:pic>
        <p:nvPicPr>
          <p:cNvPr id="1026" name="Picture 2" descr="E:\Engineering\2015 Spring\Circuit Analysis\Pictures\Lab 11 (1).JPG"/>
          <p:cNvPicPr>
            <a:picLocks noChangeAspect="1" noChangeArrowheads="1"/>
          </p:cNvPicPr>
          <p:nvPr/>
        </p:nvPicPr>
        <p:blipFill>
          <a:blip r:embed="rId2" cstate="print"/>
          <a:srcRect l="30000" t="23333" r="20833" b="41111"/>
          <a:stretch>
            <a:fillRect/>
          </a:stretch>
        </p:blipFill>
        <p:spPr bwMode="auto">
          <a:xfrm>
            <a:off x="1295400" y="2514600"/>
            <a:ext cx="6181725" cy="3352800"/>
          </a:xfrm>
          <a:prstGeom prst="rect">
            <a:avLst/>
          </a:prstGeom>
          <a:noFill/>
        </p:spPr>
      </p:pic>
      <p:sp>
        <p:nvSpPr>
          <p:cNvPr id="8" name="TextBox 7"/>
          <p:cNvSpPr txBox="1"/>
          <p:nvPr/>
        </p:nvSpPr>
        <p:spPr>
          <a:xfrm>
            <a:off x="381000" y="1905000"/>
            <a:ext cx="1981200" cy="369332"/>
          </a:xfrm>
          <a:prstGeom prst="rect">
            <a:avLst/>
          </a:prstGeom>
          <a:solidFill>
            <a:schemeClr val="accent1"/>
          </a:solidFill>
        </p:spPr>
        <p:txBody>
          <a:bodyPr wrap="square" rtlCol="0">
            <a:spAutoFit/>
          </a:bodyPr>
          <a:lstStyle/>
          <a:p>
            <a:r>
              <a:rPr lang="en-US" dirty="0" smtClean="0"/>
              <a:t>.47</a:t>
            </a:r>
            <a:r>
              <a:rPr lang="el-GR" dirty="0" smtClean="0"/>
              <a:t>μ</a:t>
            </a:r>
            <a:r>
              <a:rPr lang="en-US" dirty="0" smtClean="0"/>
              <a:t>F Capacitor</a:t>
            </a:r>
            <a:endParaRPr lang="en-US" dirty="0"/>
          </a:p>
        </p:txBody>
      </p:sp>
      <p:sp>
        <p:nvSpPr>
          <p:cNvPr id="9" name="TextBox 8"/>
          <p:cNvSpPr txBox="1"/>
          <p:nvPr/>
        </p:nvSpPr>
        <p:spPr>
          <a:xfrm>
            <a:off x="6019800" y="1828800"/>
            <a:ext cx="1752600" cy="369332"/>
          </a:xfrm>
          <a:prstGeom prst="rect">
            <a:avLst/>
          </a:prstGeom>
          <a:solidFill>
            <a:schemeClr val="accent1"/>
          </a:solidFill>
        </p:spPr>
        <p:txBody>
          <a:bodyPr wrap="square" rtlCol="0">
            <a:spAutoFit/>
          </a:bodyPr>
          <a:lstStyle/>
          <a:p>
            <a:r>
              <a:rPr lang="en-US" dirty="0" smtClean="0"/>
              <a:t>1k</a:t>
            </a:r>
            <a:r>
              <a:rPr lang="el-GR" dirty="0" smtClean="0"/>
              <a:t>Ω</a:t>
            </a:r>
            <a:r>
              <a:rPr lang="en-US" dirty="0" smtClean="0"/>
              <a:t> Resistor</a:t>
            </a:r>
            <a:endParaRPr lang="en-US" dirty="0"/>
          </a:p>
        </p:txBody>
      </p:sp>
      <p:cxnSp>
        <p:nvCxnSpPr>
          <p:cNvPr id="10" name="Straight Connector 9"/>
          <p:cNvCxnSpPr/>
          <p:nvPr/>
        </p:nvCxnSpPr>
        <p:spPr>
          <a:xfrm>
            <a:off x="1524000" y="2286000"/>
            <a:ext cx="3048000" cy="914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477000" y="2209800"/>
            <a:ext cx="228600" cy="990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214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 </a:t>
            </a:r>
            <a:br>
              <a:rPr lang="en-US" dirty="0" smtClean="0"/>
            </a:b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450591352"/>
              </p:ext>
            </p:extLst>
          </p:nvPr>
        </p:nvGraphicFramePr>
        <p:xfrm>
          <a:off x="2209800" y="1600200"/>
          <a:ext cx="4978400" cy="390525"/>
        </p:xfrm>
        <a:graphic>
          <a:graphicData uri="http://schemas.openxmlformats.org/drawingml/2006/table">
            <a:tbl>
              <a:tblPr/>
              <a:tblGrid>
                <a:gridCol w="635000"/>
                <a:gridCol w="609600"/>
                <a:gridCol w="622300"/>
                <a:gridCol w="1282700"/>
                <a:gridCol w="609600"/>
                <a:gridCol w="609600"/>
                <a:gridCol w="609600"/>
              </a:tblGrid>
              <a:tr h="200025">
                <a:tc>
                  <a:txBody>
                    <a:bodyPr/>
                    <a:lstStyle/>
                    <a:p>
                      <a:pPr algn="l" fontAlgn="b"/>
                      <a:r>
                        <a:rPr lang="en-US" sz="1100" b="0" i="0" u="none" strike="noStrike" dirty="0">
                          <a:solidFill>
                            <a:srgbClr val="000000"/>
                          </a:solidFill>
                          <a:effectLst/>
                          <a:latin typeface="Calibri" panose="020F0502020204030204" pitchFamily="34" charset="0"/>
                        </a:rPr>
                        <a:t>Minimum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100" b="0" i="0" u="none" strike="noStrike">
                          <a:solidFill>
                            <a:srgbClr val="000000"/>
                          </a:solidFill>
                          <a:effectLst/>
                          <a:latin typeface="Calibri" panose="020F0502020204030204" pitchFamily="34" charset="0"/>
                        </a:rPr>
                        <a:t>Maximum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100" b="0" i="0" u="none" strike="noStrike">
                          <a:solidFill>
                            <a:srgbClr val="000000"/>
                          </a:solidFill>
                          <a:effectLst/>
                          <a:latin typeface="Calibri" panose="020F0502020204030204" pitchFamily="34" charset="0"/>
                        </a:rPr>
                        <a:t>Range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100" b="0" i="0" u="none" strike="noStrike">
                          <a:solidFill>
                            <a:srgbClr val="000000"/>
                          </a:solidFill>
                          <a:effectLst/>
                          <a:latin typeface="Calibri" panose="020F0502020204030204" pitchFamily="34" charset="0"/>
                        </a:rPr>
                        <a:t>Standard Deaviation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100" b="0" i="0" u="none" strike="noStrike">
                          <a:solidFill>
                            <a:srgbClr val="000000"/>
                          </a:solidFill>
                          <a:effectLst/>
                          <a:latin typeface="Calibri" panose="020F0502020204030204" pitchFamily="34" charset="0"/>
                        </a:rPr>
                        <a:t>Mode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100" b="0" i="0" u="none" strike="noStrike">
                          <a:solidFill>
                            <a:srgbClr val="000000"/>
                          </a:solidFill>
                          <a:effectLst/>
                          <a:latin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100" b="0" i="0" u="none" strike="noStrike">
                          <a:solidFill>
                            <a:srgbClr val="000000"/>
                          </a:solidFill>
                          <a:effectLst/>
                          <a:latin typeface="Calibri" panose="020F0502020204030204" pitchFamily="34" charset="0"/>
                        </a:rPr>
                        <a:t>Median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190500">
                <a:tc>
                  <a:txBody>
                    <a:bodyPr/>
                    <a:lstStyle/>
                    <a:p>
                      <a:pPr algn="r" fontAlgn="b"/>
                      <a:r>
                        <a:rPr lang="en-US" sz="1100" b="0" i="0" u="none" strike="noStrike">
                          <a:solidFill>
                            <a:srgbClr val="000000"/>
                          </a:solidFill>
                          <a:effectLst/>
                          <a:latin typeface="Calibri" panose="020F0502020204030204" pitchFamily="34" charset="0"/>
                        </a:rPr>
                        <a:t>975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100" b="0" i="0" u="none" strike="noStrike" dirty="0">
                          <a:solidFill>
                            <a:srgbClr val="000000"/>
                          </a:solidFill>
                          <a:effectLst/>
                          <a:latin typeface="Calibri" panose="020F0502020204030204" pitchFamily="34" charset="0"/>
                        </a:rPr>
                        <a:t>1002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100" b="0" i="0" u="none" strike="noStrike" dirty="0">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100" b="0" i="0" u="none" strike="noStrike">
                          <a:solidFill>
                            <a:srgbClr val="000000"/>
                          </a:solidFill>
                          <a:effectLst/>
                          <a:latin typeface="Calibri" panose="020F0502020204030204" pitchFamily="34" charset="0"/>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100" b="0" i="0" u="none" strike="noStrike">
                          <a:solidFill>
                            <a:srgbClr val="000000"/>
                          </a:solidFill>
                          <a:effectLst/>
                          <a:latin typeface="Calibri" panose="020F0502020204030204" pitchFamily="34" charset="0"/>
                        </a:rPr>
                        <a:t>980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100" b="0" i="0" u="none" strike="noStrike">
                          <a:solidFill>
                            <a:srgbClr val="000000"/>
                          </a:solidFill>
                          <a:effectLst/>
                          <a:latin typeface="Calibri" panose="020F0502020204030204" pitchFamily="34" charset="0"/>
                        </a:rPr>
                        <a:t>982.6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100" b="0" i="0" u="none" strike="noStrike" dirty="0">
                          <a:solidFill>
                            <a:srgbClr val="000000"/>
                          </a:solidFill>
                          <a:effectLst/>
                          <a:latin typeface="Calibri" panose="020F0502020204030204" pitchFamily="34" charset="0"/>
                        </a:rPr>
                        <a:t>981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r>
            </a:tbl>
          </a:graphicData>
        </a:graphic>
      </p:graphicFrame>
      <p:pic>
        <p:nvPicPr>
          <p:cNvPr id="3" name="Picture 2"/>
          <p:cNvPicPr>
            <a:picLocks noChangeAspect="1"/>
          </p:cNvPicPr>
          <p:nvPr/>
        </p:nvPicPr>
        <p:blipFill>
          <a:blip r:embed="rId2" cstate="print"/>
          <a:stretch>
            <a:fillRect/>
          </a:stretch>
        </p:blipFill>
        <p:spPr>
          <a:xfrm>
            <a:off x="794413" y="2118884"/>
            <a:ext cx="7250374" cy="4191000"/>
          </a:xfrm>
          <a:prstGeom prst="rect">
            <a:avLst/>
          </a:prstGeom>
        </p:spPr>
      </p:pic>
      <p:sp>
        <p:nvSpPr>
          <p:cNvPr id="6" name="Content Placeholder 2"/>
          <p:cNvSpPr txBox="1">
            <a:spLocks/>
          </p:cNvSpPr>
          <p:nvPr/>
        </p:nvSpPr>
        <p:spPr>
          <a:xfrm>
            <a:off x="279981" y="1524000"/>
            <a:ext cx="786819"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none" strike="noStrike" kern="1200" cap="none" spc="0" normalizeH="0" baseline="0" noProof="0" dirty="0" smtClean="0">
                <a:ln>
                  <a:noFill/>
                </a:ln>
                <a:solidFill>
                  <a:schemeClr val="bg1"/>
                </a:solidFill>
                <a:effectLst/>
                <a:uLnTx/>
                <a:uFillTx/>
                <a:latin typeface="+mn-lt"/>
                <a:ea typeface="+mn-ea"/>
                <a:cs typeface="+mn-cs"/>
              </a:rPr>
              <a:t>Data:</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9" name="Footer Placeholder 8"/>
          <p:cNvSpPr>
            <a:spLocks noGrp="1"/>
          </p:cNvSpPr>
          <p:nvPr>
            <p:ph type="ftr" sz="quarter" idx="11"/>
          </p:nvPr>
        </p:nvSpPr>
        <p:spPr/>
        <p:txBody>
          <a:bodyPr/>
          <a:lstStyle/>
          <a:p>
            <a:r>
              <a:rPr lang="en-US" smtClean="0"/>
              <a:t>EECT 111-50C</a:t>
            </a:r>
            <a:endParaRPr lang="en-US"/>
          </a:p>
        </p:txBody>
      </p:sp>
      <p:sp>
        <p:nvSpPr>
          <p:cNvPr id="4" name="Slide Number Placeholder 3"/>
          <p:cNvSpPr>
            <a:spLocks noGrp="1"/>
          </p:cNvSpPr>
          <p:nvPr>
            <p:ph type="sldNum" sz="quarter" idx="12"/>
          </p:nvPr>
        </p:nvSpPr>
        <p:spPr/>
        <p:txBody>
          <a:bodyPr/>
          <a:lstStyle/>
          <a:p>
            <a:fld id="{239E6DC2-B5B4-4FC3-A903-B0DA82444DF7}" type="slidenum">
              <a:rPr lang="en-US" smtClean="0"/>
              <a:pPr/>
              <a:t>6</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11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60</a:t>
            </a:fld>
            <a:endParaRPr lang="en-US">
              <a:solidFill>
                <a:srgbClr val="1B587C">
                  <a:shade val="75000"/>
                </a:srgbClr>
              </a:solidFill>
            </a:endParaRPr>
          </a:p>
        </p:txBody>
      </p:sp>
      <p:sp>
        <p:nvSpPr>
          <p:cNvPr id="8" name="Content Placeholder 2"/>
          <p:cNvSpPr txBox="1">
            <a:spLocks/>
          </p:cNvSpPr>
          <p:nvPr/>
        </p:nvSpPr>
        <p:spPr>
          <a:xfrm>
            <a:off x="279981" y="1524000"/>
            <a:ext cx="1679448" cy="316468"/>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D16349"/>
              </a:buClr>
              <a:buSzPct val="85000"/>
              <a:buFont typeface="Wingdings 2"/>
              <a:buNone/>
              <a:defRPr/>
            </a:pPr>
            <a:r>
              <a:rPr lang="en-US" sz="2700" dirty="0" smtClean="0">
                <a:solidFill>
                  <a:schemeClr val="bg1"/>
                </a:solidFill>
              </a:rPr>
              <a:t>Simulations:</a:t>
            </a:r>
            <a:endParaRPr lang="en-US" sz="2700" dirty="0">
              <a:solidFill>
                <a:schemeClr val="bg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2110021"/>
            <a:ext cx="7419975" cy="2114550"/>
          </a:xfrm>
          <a:prstGeom prst="rect">
            <a:avLst/>
          </a:prstGeom>
        </p:spPr>
      </p:pic>
    </p:spTree>
    <p:extLst>
      <p:ext uri="{BB962C8B-B14F-4D97-AF65-F5344CB8AC3E}">
        <p14:creationId xmlns:p14="http://schemas.microsoft.com/office/powerpoint/2010/main" val="3293592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11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61</a:t>
            </a:fld>
            <a:endParaRPr lang="en-US">
              <a:solidFill>
                <a:srgbClr val="1B587C">
                  <a:shade val="75000"/>
                </a:srgbClr>
              </a:solidFill>
            </a:endParaRPr>
          </a:p>
        </p:txBody>
      </p:sp>
      <p:graphicFrame>
        <p:nvGraphicFramePr>
          <p:cNvPr id="5" name="Table 4"/>
          <p:cNvGraphicFramePr>
            <a:graphicFrameLocks noGrp="1"/>
          </p:cNvGraphicFramePr>
          <p:nvPr/>
        </p:nvGraphicFramePr>
        <p:xfrm>
          <a:off x="228601" y="2133602"/>
          <a:ext cx="8607549" cy="3276588"/>
        </p:xfrm>
        <a:graphic>
          <a:graphicData uri="http://schemas.openxmlformats.org/drawingml/2006/table">
            <a:tbl>
              <a:tblPr/>
              <a:tblGrid>
                <a:gridCol w="557973"/>
                <a:gridCol w="720032"/>
                <a:gridCol w="627719"/>
                <a:gridCol w="683106"/>
                <a:gridCol w="683106"/>
                <a:gridCol w="683106"/>
                <a:gridCol w="627719"/>
                <a:gridCol w="683106"/>
                <a:gridCol w="683106"/>
                <a:gridCol w="683106"/>
                <a:gridCol w="627719"/>
                <a:gridCol w="683106"/>
                <a:gridCol w="664645"/>
              </a:tblGrid>
              <a:tr h="135958">
                <a:tc>
                  <a:txBody>
                    <a:bodyPr/>
                    <a:lstStyle/>
                    <a:p>
                      <a:pPr algn="l" fontAlgn="b"/>
                      <a:r>
                        <a:rPr lang="en-US" sz="700" b="0" i="0" u="none" strike="noStrike">
                          <a:solidFill>
                            <a:srgbClr val="000000"/>
                          </a:solidFill>
                          <a:effectLst/>
                          <a:latin typeface="Calibri" panose="020F0502020204030204" pitchFamily="34" charset="0"/>
                        </a:rPr>
                        <a:t> </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4">
                  <a:txBody>
                    <a:bodyPr/>
                    <a:lstStyle/>
                    <a:p>
                      <a:pPr algn="ctr" fontAlgn="b"/>
                      <a:r>
                        <a:rPr lang="en-US" sz="700" b="0" i="0" u="none" strike="noStrike">
                          <a:solidFill>
                            <a:srgbClr val="000000"/>
                          </a:solidFill>
                          <a:effectLst/>
                          <a:latin typeface="Calibri" panose="020F0502020204030204" pitchFamily="34" charset="0"/>
                        </a:rPr>
                        <a:t>.47uf</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700" b="0" i="0" u="none" strike="noStrike">
                          <a:solidFill>
                            <a:srgbClr val="000000"/>
                          </a:solidFill>
                          <a:effectLst/>
                          <a:latin typeface="Calibri" panose="020F0502020204030204" pitchFamily="34" charset="0"/>
                        </a:rPr>
                        <a:t>1.00uf</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700" b="0" i="0" u="none" strike="noStrike">
                          <a:solidFill>
                            <a:srgbClr val="000000"/>
                          </a:solidFill>
                          <a:effectLst/>
                          <a:latin typeface="Calibri" panose="020F0502020204030204" pitchFamily="34" charset="0"/>
                        </a:rPr>
                        <a:t>2.2uf</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42756">
                <a:tc>
                  <a:txBody>
                    <a:bodyPr/>
                    <a:lstStyle/>
                    <a:p>
                      <a:pPr algn="l" fontAlgn="b"/>
                      <a:r>
                        <a:rPr lang="en-US" sz="700" b="0" i="0" u="none" strike="noStrike">
                          <a:solidFill>
                            <a:srgbClr val="000000"/>
                          </a:solidFill>
                          <a:effectLst/>
                          <a:latin typeface="Calibri" panose="020F0502020204030204" pitchFamily="34" charset="0"/>
                        </a:rPr>
                        <a:t> </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Calibri" panose="020F0502020204030204" pitchFamily="34" charset="0"/>
                        </a:rPr>
                        <a:t>expected</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gridSpan="2">
                  <a:txBody>
                    <a:bodyPr/>
                    <a:lstStyle/>
                    <a:p>
                      <a:pPr algn="ctr" fontAlgn="b"/>
                      <a:r>
                        <a:rPr lang="en-US" sz="700" b="0" i="0" u="none" strike="noStrike">
                          <a:solidFill>
                            <a:srgbClr val="000000"/>
                          </a:solidFill>
                          <a:effectLst/>
                          <a:latin typeface="Calibri" panose="020F0502020204030204" pitchFamily="34" charset="0"/>
                        </a:rPr>
                        <a:t>measured</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Simulated</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expected</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gridSpan="2">
                  <a:txBody>
                    <a:bodyPr/>
                    <a:lstStyle/>
                    <a:p>
                      <a:pPr algn="ctr" fontAlgn="b"/>
                      <a:r>
                        <a:rPr lang="en-US" sz="700" b="0" i="0" u="none" strike="noStrike">
                          <a:solidFill>
                            <a:srgbClr val="000000"/>
                          </a:solidFill>
                          <a:effectLst/>
                          <a:latin typeface="Calibri" panose="020F0502020204030204" pitchFamily="34" charset="0"/>
                        </a:rPr>
                        <a:t>measured</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Simulated</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expected</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gridSpan="2">
                  <a:txBody>
                    <a:bodyPr/>
                    <a:lstStyle/>
                    <a:p>
                      <a:pPr algn="ctr" fontAlgn="b"/>
                      <a:r>
                        <a:rPr lang="en-US" sz="700" b="0" i="0" u="none" strike="noStrike">
                          <a:solidFill>
                            <a:srgbClr val="000000"/>
                          </a:solidFill>
                          <a:effectLst/>
                          <a:latin typeface="Calibri" panose="020F0502020204030204" pitchFamily="34" charset="0"/>
                        </a:rPr>
                        <a:t>measured</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Simulated</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r>
              <a:tr h="135958">
                <a:tc>
                  <a:txBody>
                    <a:bodyPr/>
                    <a:lstStyle/>
                    <a:p>
                      <a:pPr algn="l" fontAlgn="b"/>
                      <a:r>
                        <a:rPr lang="en-US" sz="700" b="0" i="0" u="none" strike="noStrike">
                          <a:solidFill>
                            <a:srgbClr val="000000"/>
                          </a:solidFill>
                          <a:effectLst/>
                          <a:latin typeface="Calibri" panose="020F0502020204030204" pitchFamily="34" charset="0"/>
                        </a:rPr>
                        <a:t>Frequency Hz</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output voltage V</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input voltage V</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output voltage V</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output voltage V</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output voltage V</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input voltage V</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output voltage V</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output voltage V</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output voltage V</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input voltage V</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output voltage V</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output voltage V</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r>
              <a:tr h="135958">
                <a:tc>
                  <a:txBody>
                    <a:bodyPr/>
                    <a:lstStyle/>
                    <a:p>
                      <a:pPr algn="r" fontAlgn="b"/>
                      <a:r>
                        <a:rPr lang="en-US" sz="700" b="0" i="0" u="none" strike="noStrike">
                          <a:solidFill>
                            <a:srgbClr val="000000"/>
                          </a:solidFill>
                          <a:effectLst/>
                          <a:latin typeface="Calibri" panose="020F0502020204030204" pitchFamily="34" charset="0"/>
                        </a:rPr>
                        <a:t>10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0.99956</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1.0200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0.9996</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0.99803</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1.0200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0.998</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0.99058</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0.991</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50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0.98927</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0.9800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0.9893</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0.95403</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0.9400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0.954</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0.82264</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0.98</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0.8200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0.823</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0.95906</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0.9400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0.9591</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0.84673</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0.8600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0.847</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0.58613</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0.6200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0.586</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200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0.86104</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0.8600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0.8610</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0.62268</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0.6600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0.623</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0.34015</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1.01</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0.3600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0.340</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300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0.74851</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1.02</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0.7280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0.7485</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0.46865</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0.4640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0.469</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0.23442</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0.2400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0.234</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400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0.64613</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0.6120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0.6461</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0.36970</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0.3680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0.370</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0.17797</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0.1840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0.178</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500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0.56075</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0.5280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0.5608</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0.30331</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0.3040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0.303</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0.14320</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0.1500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0.143</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600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0.49150</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0.4640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0.4915</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0.25639</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0.2600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0.256</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0.11970</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0.1260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0.120</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700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0.43548</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0.4160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0.4355</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0.22171</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0.2240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0.222</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0.10280</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0.103</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800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0.38980</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0.3640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0.3898</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0.19512</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0.2080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0.195</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0.09006</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0.1000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0.090</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900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0.35215</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0.3360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0.3522</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0.17414</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0.1760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0.174</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0.08012</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0.0856</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0.080</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1000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0.32074</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0.3000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0.3207</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0.15718</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0.1580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0.157</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0.07215</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0.0780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0.072</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2000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0.16694</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0.1600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0.1669</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0.07933</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0.0848</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0.079</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0.03615</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1.02</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0.0424</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0.036</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3000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0.11216</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1.02</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0.1080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0.1122</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0.05298</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0.0568</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0.053</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0.02411</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0.0320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0.024</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4000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0.08436</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1.02</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0.0840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0.0844</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0.03976</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0.0440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0.040</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0.01808</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1.02</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0.0236</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0.018</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5000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0.06757</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0.0678</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0.0676</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0.03181</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0.0398</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0.032</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0.01447</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0.0208</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0.014</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6000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0.05635</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1.01</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0.0552</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0.0563</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0.02652</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1.02</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0.0320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0.027</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0.01206</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0.0160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0.012</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7000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0.04832</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0.0520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0.0483</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0.02273</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0.0316</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0.023</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0.01033</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0.0142</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0.010</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8000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0.04229</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0.0496</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0.0423</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0.01989</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0.0260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0.020</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0.00904</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0.0120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0.009</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35958">
                <a:tc>
                  <a:txBody>
                    <a:bodyPr/>
                    <a:lstStyle/>
                    <a:p>
                      <a:pPr algn="r" fontAlgn="b"/>
                      <a:r>
                        <a:rPr lang="en-US" sz="700" b="0" i="0" u="none" strike="noStrike">
                          <a:solidFill>
                            <a:srgbClr val="000000"/>
                          </a:solidFill>
                          <a:effectLst/>
                          <a:latin typeface="Calibri" panose="020F0502020204030204" pitchFamily="34" charset="0"/>
                        </a:rPr>
                        <a:t>9000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0.03760</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1.02</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0.0480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0.0376</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0.01768</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0.0228</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0.018</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0.00804</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0.0130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0.008</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42756">
                <a:tc>
                  <a:txBody>
                    <a:bodyPr/>
                    <a:lstStyle/>
                    <a:p>
                      <a:pPr algn="r" fontAlgn="b"/>
                      <a:r>
                        <a:rPr lang="en-US" sz="700" b="0" i="0" u="none" strike="noStrike">
                          <a:solidFill>
                            <a:srgbClr val="000000"/>
                          </a:solidFill>
                          <a:effectLst/>
                          <a:latin typeface="Calibri" panose="020F0502020204030204" pitchFamily="34" charset="0"/>
                        </a:rPr>
                        <a:t>10000</a:t>
                      </a:r>
                    </a:p>
                  </a:txBody>
                  <a:tcPr marL="6102" marR="6102" marT="61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700" b="0" i="0" u="none" strike="noStrike">
                          <a:solidFill>
                            <a:srgbClr val="000000"/>
                          </a:solidFill>
                          <a:effectLst/>
                          <a:latin typeface="Calibri" panose="020F0502020204030204" pitchFamily="34" charset="0"/>
                        </a:rPr>
                        <a:t>0.03384</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1.02</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0.0388</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0.0338</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0.01591</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0.0190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0.016</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0.00723</a:t>
                      </a:r>
                    </a:p>
                  </a:txBody>
                  <a:tcPr marL="6102" marR="6102" marT="61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1.00</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a:solidFill>
                            <a:srgbClr val="000000"/>
                          </a:solidFill>
                          <a:effectLst/>
                          <a:latin typeface="Calibri" panose="020F0502020204030204" pitchFamily="34" charset="0"/>
                        </a:rPr>
                        <a:t>0.0108</a:t>
                      </a:r>
                    </a:p>
                  </a:txBody>
                  <a:tcPr marL="6102" marR="6102" marT="61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700" b="0" i="0" u="none" strike="noStrike" dirty="0">
                          <a:solidFill>
                            <a:srgbClr val="000000"/>
                          </a:solidFill>
                          <a:effectLst/>
                          <a:latin typeface="Calibri" panose="020F0502020204030204" pitchFamily="34" charset="0"/>
                        </a:rPr>
                        <a:t>0.007</a:t>
                      </a:r>
                    </a:p>
                  </a:txBody>
                  <a:tcPr marL="6102" marR="6102" marT="61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
        <p:nvSpPr>
          <p:cNvPr id="7" name="Content Placeholder 2"/>
          <p:cNvSpPr txBox="1">
            <a:spLocks/>
          </p:cNvSpPr>
          <p:nvPr/>
        </p:nvSpPr>
        <p:spPr>
          <a:xfrm>
            <a:off x="279981" y="1524000"/>
            <a:ext cx="786819"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none" strike="noStrike" kern="1200" cap="none" spc="0" normalizeH="0" baseline="0" noProof="0" dirty="0" smtClean="0">
                <a:ln>
                  <a:noFill/>
                </a:ln>
                <a:solidFill>
                  <a:schemeClr val="bg1"/>
                </a:solidFill>
                <a:effectLst/>
                <a:uLnTx/>
                <a:uFillTx/>
                <a:latin typeface="+mn-lt"/>
                <a:ea typeface="+mn-ea"/>
                <a:cs typeface="+mn-cs"/>
              </a:rPr>
              <a:t>Data:</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162667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11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62</a:t>
            </a:fld>
            <a:endParaRPr lang="en-US">
              <a:solidFill>
                <a:srgbClr val="1B587C">
                  <a:shade val="75000"/>
                </a:srgbClr>
              </a:solidFill>
            </a:endParaRPr>
          </a:p>
        </p:txBody>
      </p:sp>
      <p:sp>
        <p:nvSpPr>
          <p:cNvPr id="7" name="Content Placeholder 2"/>
          <p:cNvSpPr txBox="1">
            <a:spLocks/>
          </p:cNvSpPr>
          <p:nvPr/>
        </p:nvSpPr>
        <p:spPr>
          <a:xfrm>
            <a:off x="279981" y="1524000"/>
            <a:ext cx="786819" cy="316468"/>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F07F09"/>
              </a:buClr>
              <a:buSzPct val="85000"/>
              <a:buFont typeface="Wingdings 2"/>
              <a:buNone/>
              <a:defRPr/>
            </a:pPr>
            <a:r>
              <a:rPr lang="en-US" sz="2700" dirty="0" smtClean="0">
                <a:solidFill>
                  <a:prstClr val="white"/>
                </a:solidFill>
              </a:rPr>
              <a:t>Data:</a:t>
            </a:r>
            <a:endParaRPr lang="en-US" sz="2700" dirty="0">
              <a:solidFill>
                <a:prstClr val="white"/>
              </a:solidFill>
            </a:endParaRPr>
          </a:p>
        </p:txBody>
      </p:sp>
      <p:graphicFrame>
        <p:nvGraphicFramePr>
          <p:cNvPr id="9" name="Chart 8"/>
          <p:cNvGraphicFramePr>
            <a:graphicFrameLocks/>
          </p:cNvGraphicFramePr>
          <p:nvPr>
            <p:extLst>
              <p:ext uri="{D42A27DB-BD31-4B8C-83A1-F6EECF244321}">
                <p14:modId xmlns:p14="http://schemas.microsoft.com/office/powerpoint/2010/main" val="343928512"/>
              </p:ext>
            </p:extLst>
          </p:nvPr>
        </p:nvGraphicFramePr>
        <p:xfrm>
          <a:off x="1143000" y="2057400"/>
          <a:ext cx="7091363" cy="37004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682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11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63</a:t>
            </a:fld>
            <a:endParaRPr lang="en-US">
              <a:solidFill>
                <a:srgbClr val="1B587C">
                  <a:shade val="75000"/>
                </a:srgbClr>
              </a:solidFill>
            </a:endParaRPr>
          </a:p>
        </p:txBody>
      </p:sp>
      <p:sp>
        <p:nvSpPr>
          <p:cNvPr id="8" name="Content Placeholder 2"/>
          <p:cNvSpPr>
            <a:spLocks noGrp="1"/>
          </p:cNvSpPr>
          <p:nvPr>
            <p:ph sz="quarter" idx="1"/>
          </p:nvPr>
        </p:nvSpPr>
        <p:spPr>
          <a:xfrm>
            <a:off x="304800" y="4038600"/>
            <a:ext cx="8503920" cy="987552"/>
          </a:xfrm>
          <a:solidFill>
            <a:schemeClr val="accent3"/>
          </a:solidFill>
          <a:ln w="22225">
            <a:solidFill>
              <a:schemeClr val="accent1"/>
            </a:solidFill>
          </a:ln>
        </p:spPr>
        <p:txBody>
          <a:bodyPr>
            <a:normAutofit/>
          </a:bodyPr>
          <a:lstStyle/>
          <a:p>
            <a:pPr>
              <a:buNone/>
            </a:pPr>
            <a:r>
              <a:rPr lang="en-US" u="sng" dirty="0" smtClean="0">
                <a:solidFill>
                  <a:schemeClr val="bg1"/>
                </a:solidFill>
              </a:rPr>
              <a:t>Observations: </a:t>
            </a:r>
            <a:r>
              <a:rPr lang="en-US" dirty="0" smtClean="0">
                <a:solidFill>
                  <a:schemeClr val="bg1"/>
                </a:solidFill>
              </a:rPr>
              <a:t>The output voltage did not observe a linear behavior.</a:t>
            </a:r>
            <a:endParaRPr lang="en-US" dirty="0">
              <a:solidFill>
                <a:schemeClr val="bg1"/>
              </a:solidFill>
            </a:endParaRPr>
          </a:p>
        </p:txBody>
      </p:sp>
      <p:sp>
        <p:nvSpPr>
          <p:cNvPr id="10" name="Content Placeholder 2"/>
          <p:cNvSpPr txBox="1">
            <a:spLocks/>
          </p:cNvSpPr>
          <p:nvPr/>
        </p:nvSpPr>
        <p:spPr>
          <a:xfrm>
            <a:off x="304800" y="5105400"/>
            <a:ext cx="8503920" cy="688848"/>
          </a:xfrm>
          <a:prstGeom prst="rect">
            <a:avLst/>
          </a:prstGeom>
          <a:solidFill>
            <a:schemeClr val="accent3"/>
          </a:solidFill>
          <a:ln w="22225">
            <a:solidFill>
              <a:schemeClr val="accent1"/>
            </a:solidFill>
          </a:ln>
        </p:spPr>
        <p:txBody>
          <a:bodyPr vert="horz">
            <a:normAutofit fontScale="85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Font typeface="Wingdings 2"/>
              <a:buNone/>
            </a:pPr>
            <a:r>
              <a:rPr lang="en-US" u="sng" dirty="0" smtClean="0">
                <a:solidFill>
                  <a:schemeClr val="bg1"/>
                </a:solidFill>
              </a:rPr>
              <a:t>Conclusion: </a:t>
            </a:r>
            <a:r>
              <a:rPr lang="en-US" dirty="0">
                <a:solidFill>
                  <a:schemeClr val="bg1"/>
                </a:solidFill>
              </a:rPr>
              <a:t> </a:t>
            </a:r>
            <a:r>
              <a:rPr lang="en-US" dirty="0" smtClean="0">
                <a:solidFill>
                  <a:schemeClr val="bg1"/>
                </a:solidFill>
              </a:rPr>
              <a:t>It was found that the  simulation, calculations and measured values all agreed.</a:t>
            </a:r>
            <a:endParaRPr lang="en-US" dirty="0">
              <a:solidFill>
                <a:schemeClr val="bg1"/>
              </a:solidFill>
            </a:endParaRPr>
          </a:p>
        </p:txBody>
      </p:sp>
      <p:sp>
        <p:nvSpPr>
          <p:cNvPr id="7" name="Content Placeholder 2"/>
          <p:cNvSpPr txBox="1">
            <a:spLocks/>
          </p:cNvSpPr>
          <p:nvPr/>
        </p:nvSpPr>
        <p:spPr>
          <a:xfrm>
            <a:off x="381000" y="1676400"/>
            <a:ext cx="1905000" cy="533400"/>
          </a:xfrm>
          <a:prstGeom prst="rect">
            <a:avLst/>
          </a:prstGeom>
          <a:solidFill>
            <a:schemeClr val="accent3"/>
          </a:solidFill>
          <a:ln w="22225">
            <a:solidFill>
              <a:schemeClr val="accent1"/>
            </a:solidFill>
          </a:ln>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Equations:</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81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19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66800" y="2804816"/>
            <a:ext cx="1295400" cy="700384"/>
          </a:xfrm>
          <a:prstGeom prst="rect">
            <a:avLst/>
          </a:prstGeom>
          <a:noFill/>
        </p:spPr>
      </p:pic>
      <p:sp>
        <p:nvSpPr>
          <p:cNvPr id="11" name="TextBox 10"/>
          <p:cNvSpPr txBox="1"/>
          <p:nvPr/>
        </p:nvSpPr>
        <p:spPr>
          <a:xfrm>
            <a:off x="914400" y="2514600"/>
            <a:ext cx="2209800" cy="307777"/>
          </a:xfrm>
          <a:prstGeom prst="rect">
            <a:avLst/>
          </a:prstGeom>
          <a:noFill/>
        </p:spPr>
        <p:txBody>
          <a:bodyPr wrap="square" rtlCol="0">
            <a:spAutoFit/>
          </a:bodyPr>
          <a:lstStyle/>
          <a:p>
            <a:r>
              <a:rPr lang="en-US" sz="1400" u="sng" dirty="0" smtClean="0"/>
              <a:t>Capacitive Reactance</a:t>
            </a:r>
            <a:endParaRPr lang="en-US" sz="1400" u="sng" dirty="0"/>
          </a:p>
        </p:txBody>
      </p:sp>
      <p:sp>
        <p:nvSpPr>
          <p:cNvPr id="81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19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36978" y="2895600"/>
            <a:ext cx="1787422" cy="685800"/>
          </a:xfrm>
          <a:prstGeom prst="rect">
            <a:avLst/>
          </a:prstGeom>
          <a:noFill/>
        </p:spPr>
      </p:pic>
      <p:sp>
        <p:nvSpPr>
          <p:cNvPr id="13" name="TextBox 12"/>
          <p:cNvSpPr txBox="1"/>
          <p:nvPr/>
        </p:nvSpPr>
        <p:spPr>
          <a:xfrm>
            <a:off x="3200400" y="2587823"/>
            <a:ext cx="1676400" cy="307777"/>
          </a:xfrm>
          <a:prstGeom prst="rect">
            <a:avLst/>
          </a:prstGeom>
          <a:noFill/>
        </p:spPr>
        <p:txBody>
          <a:bodyPr wrap="square" rtlCol="0">
            <a:spAutoFit/>
          </a:bodyPr>
          <a:lstStyle/>
          <a:p>
            <a:r>
              <a:rPr lang="en-US" sz="1400" u="sng" dirty="0" smtClean="0"/>
              <a:t>Total Impedance</a:t>
            </a:r>
            <a:endParaRPr lang="en-US" sz="1400" u="sng" dirty="0"/>
          </a:p>
        </p:txBody>
      </p:sp>
      <p:sp>
        <p:nvSpPr>
          <p:cNvPr id="81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20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199"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334000" y="2971800"/>
            <a:ext cx="925497" cy="685800"/>
          </a:xfrm>
          <a:prstGeom prst="rect">
            <a:avLst/>
          </a:prstGeom>
          <a:noFill/>
        </p:spPr>
      </p:pic>
      <p:sp>
        <p:nvSpPr>
          <p:cNvPr id="820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201" name="Picture 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553200" y="3124200"/>
            <a:ext cx="1295400" cy="381000"/>
          </a:xfrm>
          <a:prstGeom prst="rect">
            <a:avLst/>
          </a:prstGeom>
          <a:noFill/>
        </p:spPr>
      </p:pic>
      <p:sp>
        <p:nvSpPr>
          <p:cNvPr id="20" name="TextBox 19"/>
          <p:cNvSpPr txBox="1"/>
          <p:nvPr/>
        </p:nvSpPr>
        <p:spPr>
          <a:xfrm>
            <a:off x="6019800" y="2590800"/>
            <a:ext cx="1676400" cy="307777"/>
          </a:xfrm>
          <a:prstGeom prst="rect">
            <a:avLst/>
          </a:prstGeom>
          <a:noFill/>
        </p:spPr>
        <p:txBody>
          <a:bodyPr wrap="square" rtlCol="0">
            <a:spAutoFit/>
          </a:bodyPr>
          <a:lstStyle/>
          <a:p>
            <a:r>
              <a:rPr lang="en-US" sz="1400" u="sng" dirty="0" smtClean="0"/>
              <a:t>Ohm’s Law</a:t>
            </a:r>
            <a:endParaRPr lang="en-US" sz="1400" u="sng" dirty="0"/>
          </a:p>
        </p:txBody>
      </p:sp>
    </p:spTree>
    <p:extLst>
      <p:ext uri="{BB962C8B-B14F-4D97-AF65-F5344CB8AC3E}">
        <p14:creationId xmlns:p14="http://schemas.microsoft.com/office/powerpoint/2010/main" val="501679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EECT 111-50C</a:t>
            </a:r>
            <a:endParaRPr lang="en-US"/>
          </a:p>
        </p:txBody>
      </p:sp>
      <p:sp>
        <p:nvSpPr>
          <p:cNvPr id="7" name="Title 1"/>
          <p:cNvSpPr>
            <a:spLocks noGrp="1"/>
          </p:cNvSpPr>
          <p:nvPr>
            <p:ph type="title"/>
          </p:nvPr>
        </p:nvSpPr>
        <p:spPr>
          <a:xfrm>
            <a:off x="381000" y="612648"/>
            <a:ext cx="8534400" cy="2587752"/>
          </a:xfrm>
        </p:spPr>
        <p:txBody>
          <a:bodyPr>
            <a:normAutofit/>
          </a:bodyPr>
          <a:lstStyle/>
          <a:p>
            <a:r>
              <a:rPr lang="en-US" sz="5400" dirty="0" smtClean="0">
                <a:solidFill>
                  <a:schemeClr val="accent3"/>
                </a:solidFill>
              </a:rPr>
              <a:t>Lab 12 </a:t>
            </a:r>
            <a:br>
              <a:rPr lang="en-US" sz="5400" dirty="0" smtClean="0">
                <a:solidFill>
                  <a:schemeClr val="accent3"/>
                </a:solidFill>
              </a:rPr>
            </a:br>
            <a:r>
              <a:rPr lang="en-US" sz="4400" dirty="0" smtClean="0">
                <a:solidFill>
                  <a:schemeClr val="accent3"/>
                </a:solidFill>
              </a:rPr>
              <a:t>(Series/Parallel Inductors)</a:t>
            </a:r>
            <a:endParaRPr lang="en-US" sz="4400" dirty="0">
              <a:solidFill>
                <a:schemeClr val="accent3"/>
              </a:solidFill>
            </a:endParaRPr>
          </a:p>
        </p:txBody>
      </p:sp>
      <p:sp>
        <p:nvSpPr>
          <p:cNvPr id="9" name="Content Placeholder 2"/>
          <p:cNvSpPr txBox="1">
            <a:spLocks/>
          </p:cNvSpPr>
          <p:nvPr/>
        </p:nvSpPr>
        <p:spPr>
          <a:xfrm>
            <a:off x="3713988" y="3230345"/>
            <a:ext cx="1924812" cy="1447800"/>
          </a:xfrm>
          <a:prstGeom prst="rect">
            <a:avLst/>
          </a:prstGeom>
          <a:ln w="22225">
            <a:noFill/>
          </a:ln>
        </p:spPr>
        <p:txBody>
          <a:bodyPr vert="horz">
            <a:normAutofit/>
          </a:bodyPr>
          <a:lstStyle/>
          <a:p>
            <a:pPr marL="274320" indent="-274320" algn="ctr">
              <a:spcBef>
                <a:spcPct val="20000"/>
              </a:spcBef>
              <a:buClr>
                <a:srgbClr val="D16349"/>
              </a:buClr>
              <a:buSzPct val="85000"/>
              <a:buFont typeface="Wingdings 2"/>
              <a:buNone/>
              <a:defRPr/>
            </a:pPr>
            <a:r>
              <a:rPr lang="en-US" dirty="0" smtClean="0">
                <a:solidFill>
                  <a:srgbClr val="1B587C"/>
                </a:solidFill>
              </a:rPr>
              <a:t>(4/23/15)</a:t>
            </a:r>
          </a:p>
          <a:p>
            <a:pPr marL="274320" indent="-274320" algn="ctr">
              <a:spcBef>
                <a:spcPct val="20000"/>
              </a:spcBef>
              <a:buClr>
                <a:srgbClr val="D16349"/>
              </a:buClr>
              <a:buSzPct val="85000"/>
              <a:buFont typeface="Wingdings 2"/>
              <a:buNone/>
              <a:defRPr/>
            </a:pPr>
            <a:r>
              <a:rPr lang="en-US" u="sng" dirty="0" smtClean="0">
                <a:solidFill>
                  <a:srgbClr val="1B587C"/>
                </a:solidFill>
              </a:rPr>
              <a:t>Lab Partners </a:t>
            </a:r>
          </a:p>
          <a:p>
            <a:pPr marL="274320" indent="-274320" algn="ctr">
              <a:spcBef>
                <a:spcPct val="20000"/>
              </a:spcBef>
              <a:buClr>
                <a:srgbClr val="D16349"/>
              </a:buClr>
              <a:buSzPct val="85000"/>
              <a:buFont typeface="Wingdings 2"/>
              <a:buNone/>
              <a:defRPr/>
            </a:pPr>
            <a:r>
              <a:rPr lang="en-US" dirty="0" smtClean="0">
                <a:solidFill>
                  <a:srgbClr val="1B587C"/>
                </a:solidFill>
              </a:rPr>
              <a:t>Josiah Abel</a:t>
            </a:r>
          </a:p>
          <a:p>
            <a:pPr marL="274320" indent="-274320" algn="ctr">
              <a:spcBef>
                <a:spcPct val="20000"/>
              </a:spcBef>
              <a:buClr>
                <a:srgbClr val="D16349"/>
              </a:buClr>
              <a:buSzPct val="85000"/>
              <a:buFont typeface="Wingdings 2"/>
              <a:buNone/>
              <a:defRPr/>
            </a:pPr>
            <a:r>
              <a:rPr lang="en-US" dirty="0" smtClean="0">
                <a:solidFill>
                  <a:srgbClr val="1B587C"/>
                </a:solidFill>
              </a:rPr>
              <a:t>Cody Fletcher</a:t>
            </a:r>
          </a:p>
        </p:txBody>
      </p:sp>
      <p:sp>
        <p:nvSpPr>
          <p:cNvPr id="2" name="Slide Number Placeholder 1"/>
          <p:cNvSpPr>
            <a:spLocks noGrp="1"/>
          </p:cNvSpPr>
          <p:nvPr>
            <p:ph type="sldNum" sz="quarter" idx="12"/>
          </p:nvPr>
        </p:nvSpPr>
        <p:spPr/>
        <p:txBody>
          <a:bodyPr/>
          <a:lstStyle/>
          <a:p>
            <a:fld id="{239E6DC2-B5B4-4FC3-A903-B0DA82444DF7}" type="slidenum">
              <a:rPr lang="en-US" smtClean="0">
                <a:solidFill>
                  <a:srgbClr val="1B587C">
                    <a:shade val="75000"/>
                  </a:srgbClr>
                </a:solidFill>
              </a:rPr>
              <a:pPr/>
              <a:t>64</a:t>
            </a:fld>
            <a:endParaRPr lang="en-US">
              <a:solidFill>
                <a:srgbClr val="1B587C">
                  <a:shade val="75000"/>
                </a:srgbClr>
              </a:solidFill>
            </a:endParaRPr>
          </a:p>
        </p:txBody>
      </p:sp>
      <p:pic>
        <p:nvPicPr>
          <p:cNvPr id="7170" name="Picture 2" descr="http://ts1.mm.bing.net/th?id=JN.cByGEKfFHJ57jnK35WH8Dg&amp;pid=15.1&amp;H=160&amp;W=160"/>
          <p:cNvPicPr>
            <a:picLocks noChangeAspect="1" noChangeArrowheads="1"/>
          </p:cNvPicPr>
          <p:nvPr/>
        </p:nvPicPr>
        <p:blipFill>
          <a:blip r:embed="rId2" cstate="print"/>
          <a:srcRect/>
          <a:stretch>
            <a:fillRect/>
          </a:stretch>
        </p:blipFill>
        <p:spPr bwMode="auto">
          <a:xfrm rot="7684772">
            <a:off x="6595876" y="4268956"/>
            <a:ext cx="1714500" cy="1524001"/>
          </a:xfrm>
          <a:prstGeom prst="rect">
            <a:avLst/>
          </a:prstGeom>
          <a:noFill/>
        </p:spPr>
      </p:pic>
      <p:pic>
        <p:nvPicPr>
          <p:cNvPr id="7172" name="Picture 4" descr="http://ts1.mm.bing.net/th?id=JN.TkJjtjii0M7iVTz15kNuTw&amp;pid=15.1&amp;H=160&amp;W=160"/>
          <p:cNvPicPr>
            <a:picLocks noChangeAspect="1" noChangeArrowheads="1"/>
          </p:cNvPicPr>
          <p:nvPr/>
        </p:nvPicPr>
        <p:blipFill>
          <a:blip r:embed="rId3" cstate="print"/>
          <a:srcRect/>
          <a:stretch>
            <a:fillRect/>
          </a:stretch>
        </p:blipFill>
        <p:spPr bwMode="auto">
          <a:xfrm rot="1171775">
            <a:off x="685800" y="4343400"/>
            <a:ext cx="2857500" cy="990601"/>
          </a:xfrm>
          <a:prstGeom prst="rect">
            <a:avLst/>
          </a:prstGeom>
          <a:noFill/>
        </p:spPr>
      </p:pic>
    </p:spTree>
    <p:extLst>
      <p:ext uri="{BB962C8B-B14F-4D97-AF65-F5344CB8AC3E}">
        <p14:creationId xmlns:p14="http://schemas.microsoft.com/office/powerpoint/2010/main" val="291101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12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65</a:t>
            </a:fld>
            <a:endParaRPr lang="en-US">
              <a:solidFill>
                <a:srgbClr val="1B587C">
                  <a:shade val="75000"/>
                </a:srgbClr>
              </a:solidFill>
            </a:endParaRPr>
          </a:p>
        </p:txBody>
      </p:sp>
      <p:sp>
        <p:nvSpPr>
          <p:cNvPr id="9" name="Content Placeholder 2"/>
          <p:cNvSpPr>
            <a:spLocks noGrp="1"/>
          </p:cNvSpPr>
          <p:nvPr>
            <p:ph sz="quarter" idx="1"/>
          </p:nvPr>
        </p:nvSpPr>
        <p:spPr>
          <a:xfrm>
            <a:off x="301752" y="1676400"/>
            <a:ext cx="8503920" cy="762000"/>
          </a:xfrm>
          <a:solidFill>
            <a:schemeClr val="accent3"/>
          </a:solidFill>
          <a:ln w="22225">
            <a:solidFill>
              <a:schemeClr val="accent1"/>
            </a:solidFill>
          </a:ln>
        </p:spPr>
        <p:txBody>
          <a:bodyPr>
            <a:normAutofit fontScale="92500" lnSpcReduction="20000"/>
          </a:bodyPr>
          <a:lstStyle/>
          <a:p>
            <a:pPr>
              <a:buNone/>
            </a:pPr>
            <a:r>
              <a:rPr lang="en-US" u="sng" dirty="0" smtClean="0">
                <a:solidFill>
                  <a:schemeClr val="bg1"/>
                </a:solidFill>
              </a:rPr>
              <a:t>Objective: </a:t>
            </a:r>
            <a:r>
              <a:rPr lang="en-US" dirty="0" smtClean="0">
                <a:solidFill>
                  <a:schemeClr val="bg1"/>
                </a:solidFill>
              </a:rPr>
              <a:t>To experiment with inductors in series circuit and parallel circuits. </a:t>
            </a:r>
            <a:endParaRPr lang="en-US" dirty="0">
              <a:solidFill>
                <a:schemeClr val="bg1"/>
              </a:solidFill>
            </a:endParaRPr>
          </a:p>
        </p:txBody>
      </p:sp>
      <p:sp>
        <p:nvSpPr>
          <p:cNvPr id="11" name="Content Placeholder 2"/>
          <p:cNvSpPr txBox="1">
            <a:spLocks/>
          </p:cNvSpPr>
          <p:nvPr/>
        </p:nvSpPr>
        <p:spPr>
          <a:xfrm>
            <a:off x="301752" y="2575559"/>
            <a:ext cx="8503920" cy="1910659"/>
          </a:xfrm>
          <a:prstGeom prst="rect">
            <a:avLst/>
          </a:prstGeom>
          <a:solidFill>
            <a:schemeClr val="accent3"/>
          </a:solidFill>
          <a:ln w="22225">
            <a:solidFill>
              <a:schemeClr val="accent1"/>
            </a:solidFill>
          </a:ln>
        </p:spPr>
        <p:txBody>
          <a:bodyPr vert="horz">
            <a:normAutofit fontScale="85000" lnSpcReduction="20000"/>
          </a:bodyPr>
          <a:lstStyle/>
          <a:p>
            <a:pPr marL="274320" indent="-274320">
              <a:spcBef>
                <a:spcPct val="20000"/>
              </a:spcBef>
              <a:buClr>
                <a:srgbClr val="F07F09"/>
              </a:buClr>
              <a:buSzPct val="85000"/>
              <a:buFont typeface="Wingdings 2"/>
              <a:buNone/>
              <a:defRPr/>
            </a:pPr>
            <a:r>
              <a:rPr lang="en-US" sz="2700" u="sng" dirty="0" smtClean="0">
                <a:solidFill>
                  <a:prstClr val="white"/>
                </a:solidFill>
              </a:rPr>
              <a:t>Procedure: </a:t>
            </a:r>
            <a:r>
              <a:rPr lang="en-US" sz="2700" dirty="0" smtClean="0">
                <a:solidFill>
                  <a:prstClr val="white"/>
                </a:solidFill>
              </a:rPr>
              <a:t>The individual inductances of the inductors were measured with the LCR meter. The inductors were then put in a series circuit and the total inductance was measured with the LCR meter. Finally the inductors were put in a parallel circuit and the total inductance was measured with the LCR meter.</a:t>
            </a:r>
            <a:endParaRPr lang="en-US" sz="2700" dirty="0">
              <a:solidFill>
                <a:prstClr val="white"/>
              </a:solidFill>
            </a:endParaRPr>
          </a:p>
        </p:txBody>
      </p:sp>
      <p:sp>
        <p:nvSpPr>
          <p:cNvPr id="13" name="Content Placeholder 2"/>
          <p:cNvSpPr txBox="1">
            <a:spLocks/>
          </p:cNvSpPr>
          <p:nvPr/>
        </p:nvSpPr>
        <p:spPr>
          <a:xfrm>
            <a:off x="301752" y="4623377"/>
            <a:ext cx="8503920" cy="1701223"/>
          </a:xfrm>
          <a:prstGeom prst="rect">
            <a:avLst/>
          </a:prstGeom>
          <a:solidFill>
            <a:schemeClr val="accent3"/>
          </a:solidFill>
          <a:ln w="22225">
            <a:solidFill>
              <a:schemeClr val="accent1"/>
            </a:solidFill>
          </a:ln>
        </p:spPr>
        <p:txBody>
          <a:bodyPr vert="horz">
            <a:normAutofit fontScale="47500" lnSpcReduction="20000"/>
          </a:bodyPr>
          <a:lstStyle/>
          <a:p>
            <a:pPr marL="274320" indent="-274320">
              <a:spcBef>
                <a:spcPct val="20000"/>
              </a:spcBef>
              <a:buClr>
                <a:srgbClr val="D16349"/>
              </a:buClr>
              <a:buSzPct val="85000"/>
              <a:buFont typeface="Wingdings 2"/>
              <a:buNone/>
              <a:defRPr/>
            </a:pPr>
            <a:r>
              <a:rPr lang="en-US" sz="2700" u="sng" dirty="0" smtClean="0">
                <a:solidFill>
                  <a:prstClr val="white"/>
                </a:solidFill>
              </a:rPr>
              <a:t>Equipment:</a:t>
            </a:r>
          </a:p>
          <a:p>
            <a:pPr marL="274320" indent="-274320">
              <a:spcBef>
                <a:spcPct val="20000"/>
              </a:spcBef>
              <a:buClr>
                <a:srgbClr val="D16349"/>
              </a:buClr>
              <a:buSzPct val="85000"/>
              <a:buFont typeface="Arial" pitchFamily="34" charset="0"/>
              <a:buChar char="•"/>
              <a:defRPr/>
            </a:pPr>
            <a:r>
              <a:rPr lang="en-US" sz="3600" dirty="0" smtClean="0">
                <a:solidFill>
                  <a:prstClr val="white"/>
                </a:solidFill>
              </a:rPr>
              <a:t>Bench 6</a:t>
            </a:r>
          </a:p>
          <a:p>
            <a:pPr marL="274320" indent="-274320">
              <a:spcBef>
                <a:spcPct val="20000"/>
              </a:spcBef>
              <a:buClr>
                <a:srgbClr val="D16349"/>
              </a:buClr>
              <a:buSzPct val="85000"/>
              <a:buFont typeface="Arial" pitchFamily="34" charset="0"/>
              <a:buChar char="•"/>
              <a:defRPr/>
            </a:pPr>
            <a:r>
              <a:rPr lang="en-US" sz="3600" dirty="0" smtClean="0">
                <a:solidFill>
                  <a:prstClr val="white"/>
                </a:solidFill>
              </a:rPr>
              <a:t>3 Inductors</a:t>
            </a:r>
          </a:p>
          <a:p>
            <a:pPr marL="274320" indent="-274320">
              <a:spcBef>
                <a:spcPct val="20000"/>
              </a:spcBef>
              <a:buClr>
                <a:srgbClr val="D16349"/>
              </a:buClr>
              <a:buSzPct val="85000"/>
              <a:buFont typeface="Arial" pitchFamily="34" charset="0"/>
              <a:buChar char="•"/>
              <a:defRPr/>
            </a:pPr>
            <a:r>
              <a:rPr lang="en-US" sz="3600" dirty="0" smtClean="0">
                <a:solidFill>
                  <a:prstClr val="white"/>
                </a:solidFill>
              </a:rPr>
              <a:t>Solder less Breadboard </a:t>
            </a:r>
          </a:p>
          <a:p>
            <a:pPr marL="274320" indent="-274320">
              <a:spcBef>
                <a:spcPct val="20000"/>
              </a:spcBef>
              <a:buClr>
                <a:srgbClr val="D16349"/>
              </a:buClr>
              <a:buSzPct val="85000"/>
              <a:buFont typeface="Arial" pitchFamily="34" charset="0"/>
              <a:buChar char="•"/>
              <a:defRPr/>
            </a:pPr>
            <a:r>
              <a:rPr lang="en-US" sz="3600" dirty="0" smtClean="0">
                <a:solidFill>
                  <a:prstClr val="white"/>
                </a:solidFill>
              </a:rPr>
              <a:t>LCR Meter</a:t>
            </a:r>
          </a:p>
          <a:p>
            <a:pPr marL="731520" lvl="1" indent="-274320">
              <a:spcBef>
                <a:spcPct val="20000"/>
              </a:spcBef>
              <a:buClr>
                <a:srgbClr val="D16349"/>
              </a:buClr>
              <a:buSzPct val="85000"/>
              <a:buFont typeface="Arial" pitchFamily="34" charset="0"/>
              <a:buChar char="•"/>
            </a:pPr>
            <a:r>
              <a:rPr lang="en-US" sz="3600" dirty="0" smtClean="0">
                <a:solidFill>
                  <a:prstClr val="white"/>
                </a:solidFill>
              </a:rPr>
              <a:t>Make: </a:t>
            </a:r>
            <a:r>
              <a:rPr lang="en-US" sz="3600" dirty="0" err="1" smtClean="0">
                <a:solidFill>
                  <a:prstClr val="white"/>
                </a:solidFill>
              </a:rPr>
              <a:t>GwInstek</a:t>
            </a:r>
            <a:r>
              <a:rPr lang="en-US" sz="3600" dirty="0" smtClean="0">
                <a:solidFill>
                  <a:prstClr val="white"/>
                </a:solidFill>
              </a:rPr>
              <a:t> Model: LLR METER, LCR-819 SN: E120998</a:t>
            </a:r>
            <a:endParaRPr lang="en-US" sz="3600" dirty="0">
              <a:solidFill>
                <a:prstClr val="white"/>
              </a:solidFill>
            </a:endParaRPr>
          </a:p>
          <a:p>
            <a:pPr marL="274320" indent="-274320">
              <a:spcBef>
                <a:spcPct val="20000"/>
              </a:spcBef>
              <a:buClr>
                <a:srgbClr val="D16349"/>
              </a:buClr>
              <a:buSzPct val="85000"/>
              <a:buFont typeface="Arial" pitchFamily="34" charset="0"/>
              <a:buChar char="•"/>
              <a:defRPr/>
            </a:pPr>
            <a:endParaRPr lang="en-US" sz="2700" dirty="0" smtClean="0">
              <a:solidFill>
                <a:prstClr val="black"/>
              </a:solidFill>
            </a:endParaRPr>
          </a:p>
        </p:txBody>
      </p:sp>
    </p:spTree>
    <p:extLst>
      <p:ext uri="{BB962C8B-B14F-4D97-AF65-F5344CB8AC3E}">
        <p14:creationId xmlns:p14="http://schemas.microsoft.com/office/powerpoint/2010/main" val="2163392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12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66</a:t>
            </a:fld>
            <a:endParaRPr lang="en-US">
              <a:solidFill>
                <a:srgbClr val="1B587C">
                  <a:shade val="75000"/>
                </a:srgbClr>
              </a:solidFill>
            </a:endParaRPr>
          </a:p>
        </p:txBody>
      </p:sp>
      <p:sp>
        <p:nvSpPr>
          <p:cNvPr id="8" name="Content Placeholder 2"/>
          <p:cNvSpPr txBox="1">
            <a:spLocks/>
          </p:cNvSpPr>
          <p:nvPr/>
        </p:nvSpPr>
        <p:spPr>
          <a:xfrm>
            <a:off x="279981" y="1524000"/>
            <a:ext cx="1244019" cy="316468"/>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D16349"/>
              </a:buClr>
              <a:buSzPct val="85000"/>
              <a:buFont typeface="Wingdings 2"/>
              <a:buNone/>
              <a:defRPr/>
            </a:pPr>
            <a:r>
              <a:rPr lang="en-US" sz="2700" dirty="0" smtClean="0">
                <a:solidFill>
                  <a:schemeClr val="bg1"/>
                </a:solidFill>
              </a:rPr>
              <a:t>Lab set up:</a:t>
            </a:r>
            <a:endParaRPr lang="en-US" sz="2700" dirty="0">
              <a:solidFill>
                <a:schemeClr val="bg1"/>
              </a:solidFill>
            </a:endParaRPr>
          </a:p>
        </p:txBody>
      </p:sp>
      <p:pic>
        <p:nvPicPr>
          <p:cNvPr id="5121" name="Picture 1" descr="E:\Engineering\2015 Spring\Circuit Analysis\Pictures\Lab 12 (3).JPG"/>
          <p:cNvPicPr>
            <a:picLocks noChangeAspect="1" noChangeArrowheads="1"/>
          </p:cNvPicPr>
          <p:nvPr/>
        </p:nvPicPr>
        <p:blipFill>
          <a:blip r:embed="rId2" cstate="print"/>
          <a:srcRect l="39167" t="4444" r="28333" b="33333"/>
          <a:stretch>
            <a:fillRect/>
          </a:stretch>
        </p:blipFill>
        <p:spPr bwMode="auto">
          <a:xfrm>
            <a:off x="2292804" y="1828800"/>
            <a:ext cx="2812596" cy="4038600"/>
          </a:xfrm>
          <a:prstGeom prst="rect">
            <a:avLst/>
          </a:prstGeom>
          <a:noFill/>
        </p:spPr>
      </p:pic>
      <p:pic>
        <p:nvPicPr>
          <p:cNvPr id="5122" name="Picture 2" descr="E:\Engineering\2015 Spring\Circuit Analysis\Pictures\lab 12 1.JPG"/>
          <p:cNvPicPr>
            <a:picLocks noChangeAspect="1" noChangeArrowheads="1"/>
          </p:cNvPicPr>
          <p:nvPr/>
        </p:nvPicPr>
        <p:blipFill>
          <a:blip r:embed="rId3" cstate="print"/>
          <a:srcRect l="27500" r="28333" b="53333"/>
          <a:stretch>
            <a:fillRect/>
          </a:stretch>
        </p:blipFill>
        <p:spPr bwMode="auto">
          <a:xfrm>
            <a:off x="5257800" y="2438400"/>
            <a:ext cx="3653971" cy="2895600"/>
          </a:xfrm>
          <a:prstGeom prst="rect">
            <a:avLst/>
          </a:prstGeom>
          <a:noFill/>
        </p:spPr>
      </p:pic>
      <p:sp>
        <p:nvSpPr>
          <p:cNvPr id="9" name="TextBox 8"/>
          <p:cNvSpPr txBox="1"/>
          <p:nvPr/>
        </p:nvSpPr>
        <p:spPr>
          <a:xfrm>
            <a:off x="228600" y="2221468"/>
            <a:ext cx="1981200" cy="369332"/>
          </a:xfrm>
          <a:prstGeom prst="rect">
            <a:avLst/>
          </a:prstGeom>
          <a:solidFill>
            <a:schemeClr val="accent1"/>
          </a:solidFill>
        </p:spPr>
        <p:txBody>
          <a:bodyPr wrap="square" rtlCol="0">
            <a:spAutoFit/>
          </a:bodyPr>
          <a:lstStyle/>
          <a:p>
            <a:r>
              <a:rPr lang="en-US" dirty="0" smtClean="0"/>
              <a:t>1mH Inductor</a:t>
            </a:r>
            <a:endParaRPr lang="en-US" dirty="0"/>
          </a:p>
        </p:txBody>
      </p:sp>
      <p:sp>
        <p:nvSpPr>
          <p:cNvPr id="10" name="TextBox 9"/>
          <p:cNvSpPr txBox="1"/>
          <p:nvPr/>
        </p:nvSpPr>
        <p:spPr>
          <a:xfrm>
            <a:off x="228600" y="3276600"/>
            <a:ext cx="1981200" cy="369332"/>
          </a:xfrm>
          <a:prstGeom prst="rect">
            <a:avLst/>
          </a:prstGeom>
          <a:solidFill>
            <a:schemeClr val="accent1"/>
          </a:solidFill>
        </p:spPr>
        <p:txBody>
          <a:bodyPr wrap="square" rtlCol="0">
            <a:spAutoFit/>
          </a:bodyPr>
          <a:lstStyle/>
          <a:p>
            <a:r>
              <a:rPr lang="en-US" dirty="0" smtClean="0"/>
              <a:t>2.2mH Inductor</a:t>
            </a:r>
            <a:endParaRPr lang="en-US" dirty="0"/>
          </a:p>
        </p:txBody>
      </p:sp>
      <p:sp>
        <p:nvSpPr>
          <p:cNvPr id="11" name="TextBox 10"/>
          <p:cNvSpPr txBox="1"/>
          <p:nvPr/>
        </p:nvSpPr>
        <p:spPr>
          <a:xfrm>
            <a:off x="228600" y="4191000"/>
            <a:ext cx="1981200" cy="369332"/>
          </a:xfrm>
          <a:prstGeom prst="rect">
            <a:avLst/>
          </a:prstGeom>
          <a:solidFill>
            <a:schemeClr val="accent1"/>
          </a:solidFill>
        </p:spPr>
        <p:txBody>
          <a:bodyPr wrap="square" rtlCol="0">
            <a:spAutoFit/>
          </a:bodyPr>
          <a:lstStyle/>
          <a:p>
            <a:r>
              <a:rPr lang="en-US" dirty="0" smtClean="0"/>
              <a:t>4.7mH Inductor</a:t>
            </a:r>
            <a:endParaRPr lang="en-US" dirty="0"/>
          </a:p>
        </p:txBody>
      </p:sp>
      <p:cxnSp>
        <p:nvCxnSpPr>
          <p:cNvPr id="12" name="Straight Connector 11"/>
          <p:cNvCxnSpPr/>
          <p:nvPr/>
        </p:nvCxnSpPr>
        <p:spPr>
          <a:xfrm>
            <a:off x="2209800" y="2438400"/>
            <a:ext cx="1143000" cy="152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209800" y="3352800"/>
            <a:ext cx="1295400" cy="76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209800" y="4343400"/>
            <a:ext cx="1524000" cy="76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863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12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67</a:t>
            </a:fld>
            <a:endParaRPr lang="en-US">
              <a:solidFill>
                <a:srgbClr val="1B587C">
                  <a:shade val="75000"/>
                </a:srgbClr>
              </a:solidFill>
            </a:endParaRPr>
          </a:p>
        </p:txBody>
      </p:sp>
      <p:sp>
        <p:nvSpPr>
          <p:cNvPr id="7" name="Content Placeholder 2"/>
          <p:cNvSpPr txBox="1">
            <a:spLocks/>
          </p:cNvSpPr>
          <p:nvPr/>
        </p:nvSpPr>
        <p:spPr>
          <a:xfrm>
            <a:off x="279981" y="1524000"/>
            <a:ext cx="1679448" cy="316468"/>
          </a:xfrm>
          <a:prstGeom prst="rect">
            <a:avLst/>
          </a:prstGeom>
          <a:solidFill>
            <a:schemeClr val="accent3"/>
          </a:solidFill>
          <a:ln w="22225">
            <a:solidFill>
              <a:schemeClr val="accent1"/>
            </a:solidFill>
          </a:ln>
        </p:spPr>
        <p:txBody>
          <a:bodyPr vert="horz">
            <a:normAutofit fontScale="62500" lnSpcReduction="20000"/>
          </a:bodyPr>
          <a:lstStyle/>
          <a:p>
            <a:pPr marL="274320" indent="-274320">
              <a:spcBef>
                <a:spcPct val="20000"/>
              </a:spcBef>
              <a:buClr>
                <a:srgbClr val="D16349"/>
              </a:buClr>
              <a:buSzPct val="85000"/>
              <a:buFont typeface="Wingdings 2"/>
              <a:buNone/>
              <a:defRPr/>
            </a:pPr>
            <a:r>
              <a:rPr lang="en-US" sz="2700" dirty="0" smtClean="0">
                <a:solidFill>
                  <a:schemeClr val="bg1"/>
                </a:solidFill>
              </a:rPr>
              <a:t>Simulations:</a:t>
            </a:r>
            <a:endParaRPr lang="en-US" sz="2700"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356" y="2072196"/>
            <a:ext cx="2442791" cy="197112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5991" y="2239672"/>
            <a:ext cx="5982338" cy="401368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541" y="4106716"/>
            <a:ext cx="1981200" cy="2089547"/>
          </a:xfrm>
          <a:prstGeom prst="rect">
            <a:avLst/>
          </a:prstGeom>
        </p:spPr>
      </p:pic>
      <p:cxnSp>
        <p:nvCxnSpPr>
          <p:cNvPr id="10" name="Straight Connector 9"/>
          <p:cNvCxnSpPr/>
          <p:nvPr/>
        </p:nvCxnSpPr>
        <p:spPr>
          <a:xfrm flipH="1">
            <a:off x="2438400" y="4063945"/>
            <a:ext cx="548048" cy="5788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45741" y="3276600"/>
            <a:ext cx="464656" cy="49065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674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12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68</a:t>
            </a:fld>
            <a:endParaRPr lang="en-US">
              <a:solidFill>
                <a:srgbClr val="1B587C">
                  <a:shade val="75000"/>
                </a:srgbClr>
              </a:solidFill>
            </a:endParaRPr>
          </a:p>
        </p:txBody>
      </p:sp>
      <p:sp>
        <p:nvSpPr>
          <p:cNvPr id="7" name="Content Placeholder 2"/>
          <p:cNvSpPr txBox="1">
            <a:spLocks/>
          </p:cNvSpPr>
          <p:nvPr/>
        </p:nvSpPr>
        <p:spPr>
          <a:xfrm>
            <a:off x="279981" y="1524000"/>
            <a:ext cx="786819" cy="316468"/>
          </a:xfrm>
          <a:prstGeom prst="rect">
            <a:avLst/>
          </a:prstGeom>
          <a:solidFill>
            <a:schemeClr val="accent3"/>
          </a:solidFill>
          <a:ln w="22225">
            <a:solidFill>
              <a:schemeClr val="accent1"/>
            </a:solidFill>
          </a:ln>
        </p:spPr>
        <p:txBody>
          <a:bodyPr vert="horz">
            <a:normAutofit fontScale="6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none" strike="noStrike" kern="1200" cap="none" spc="0" normalizeH="0" baseline="0" noProof="0" dirty="0" smtClean="0">
                <a:ln>
                  <a:noFill/>
                </a:ln>
                <a:solidFill>
                  <a:schemeClr val="bg1"/>
                </a:solidFill>
                <a:effectLst/>
                <a:uLnTx/>
                <a:uFillTx/>
                <a:latin typeface="+mn-lt"/>
                <a:ea typeface="+mn-ea"/>
                <a:cs typeface="+mn-cs"/>
              </a:rPr>
              <a:t>Data:</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288189884"/>
              </p:ext>
            </p:extLst>
          </p:nvPr>
        </p:nvGraphicFramePr>
        <p:xfrm>
          <a:off x="1676400" y="4191000"/>
          <a:ext cx="5613400" cy="1333500"/>
        </p:xfrm>
        <a:graphic>
          <a:graphicData uri="http://schemas.openxmlformats.org/drawingml/2006/table">
            <a:tbl>
              <a:tblPr/>
              <a:tblGrid>
                <a:gridCol w="733840"/>
                <a:gridCol w="609945"/>
                <a:gridCol w="609945"/>
                <a:gridCol w="609945"/>
                <a:gridCol w="609945"/>
                <a:gridCol w="609945"/>
                <a:gridCol w="609945"/>
                <a:gridCol w="609945"/>
                <a:gridCol w="609945"/>
              </a:tblGrid>
              <a:tr h="190500">
                <a:tc gridSpan="3">
                  <a:txBody>
                    <a:bodyPr/>
                    <a:lstStyle/>
                    <a:p>
                      <a:pPr algn="ctr" fontAlgn="b"/>
                      <a:r>
                        <a:rPr lang="en-US" sz="1100" b="0" i="0" u="none" strike="noStrike">
                          <a:solidFill>
                            <a:srgbClr val="000000"/>
                          </a:solidFill>
                          <a:effectLst/>
                          <a:latin typeface="Calibri" panose="020F0502020204030204" pitchFamily="34" charset="0"/>
                        </a:rPr>
                        <a:t>Inductors in Parallel Expected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gridSpan="3">
                  <a:txBody>
                    <a:bodyPr/>
                    <a:lstStyle/>
                    <a:p>
                      <a:pPr algn="ctr" fontAlgn="b"/>
                      <a:r>
                        <a:rPr lang="en-US" sz="1100" b="0" i="0" u="none" strike="noStrike">
                          <a:solidFill>
                            <a:srgbClr val="000000"/>
                          </a:solidFill>
                          <a:effectLst/>
                          <a:latin typeface="Calibri" panose="020F0502020204030204" pitchFamily="34" charset="0"/>
                        </a:rPr>
                        <a:t>Inductors in Parallel 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gridSpan="3">
                  <a:txBody>
                    <a:bodyPr/>
                    <a:lstStyle/>
                    <a:p>
                      <a:pPr algn="ctr" fontAlgn="b"/>
                      <a:r>
                        <a:rPr lang="en-US" sz="1100" b="0" i="0" u="none" strike="noStrike">
                          <a:solidFill>
                            <a:srgbClr val="000000"/>
                          </a:solidFill>
                          <a:effectLst/>
                          <a:latin typeface="Calibri" panose="020F0502020204030204" pitchFamily="34" charset="0"/>
                        </a:rPr>
                        <a:t>Inductors in Parallel Simulated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r>
              <a:tr h="190500">
                <a:tc>
                  <a:txBody>
                    <a:bodyPr/>
                    <a:lstStyle/>
                    <a:p>
                      <a:pPr algn="l" fontAlgn="b"/>
                      <a:r>
                        <a:rPr lang="en-US" sz="1100" b="0" i="0" u="none" strike="noStrike">
                          <a:solidFill>
                            <a:srgbClr val="000000"/>
                          </a:solidFill>
                          <a:effectLst/>
                          <a:latin typeface="Calibri" panose="020F0502020204030204" pitchFamily="34" charset="0"/>
                        </a:rPr>
                        <a:t>Inductors</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Units</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Inductors</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Units</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Inductors</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Units</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190500">
                <a:tc>
                  <a:txBody>
                    <a:bodyPr/>
                    <a:lstStyle/>
                    <a:p>
                      <a:pPr algn="l" fontAlgn="b"/>
                      <a:r>
                        <a:rPr lang="en-US" sz="1100" b="0" i="0" u="none" strike="noStrike">
                          <a:solidFill>
                            <a:srgbClr val="000000"/>
                          </a:solidFill>
                          <a:effectLst/>
                          <a:latin typeface="Calibri" panose="020F0502020204030204" pitchFamily="34" charset="0"/>
                        </a:rPr>
                        <a:t>L1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1.0038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190500">
                <a:tc>
                  <a:txBody>
                    <a:bodyPr/>
                    <a:lstStyle/>
                    <a:p>
                      <a:pPr algn="l" fontAlgn="b"/>
                      <a:r>
                        <a:rPr lang="en-US" sz="1100" b="0" i="0" u="none" strike="noStrike">
                          <a:solidFill>
                            <a:srgbClr val="000000"/>
                          </a:solidFill>
                          <a:effectLst/>
                          <a:latin typeface="Calibri" panose="020F0502020204030204" pitchFamily="34" charset="0"/>
                        </a:rPr>
                        <a:t>L2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2.198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190500">
                <a:tc>
                  <a:txBody>
                    <a:bodyPr/>
                    <a:lstStyle/>
                    <a:p>
                      <a:pPr algn="l" fontAlgn="b"/>
                      <a:r>
                        <a:rPr lang="en-US" sz="1100" b="0" i="0" u="none" strike="noStrike">
                          <a:solidFill>
                            <a:srgbClr val="000000"/>
                          </a:solidFill>
                          <a:effectLst/>
                          <a:latin typeface="Calibri" panose="020F0502020204030204" pitchFamily="34" charset="0"/>
                        </a:rPr>
                        <a:t>L3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4.35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19050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190500">
                <a:tc>
                  <a:txBody>
                    <a:bodyPr/>
                    <a:lstStyle/>
                    <a:p>
                      <a:pPr algn="l" fontAlgn="b"/>
                      <a:r>
                        <a:rPr lang="en-US" sz="1100" b="0" i="0" u="none" strike="noStrike">
                          <a:solidFill>
                            <a:srgbClr val="000000"/>
                          </a:solidFill>
                          <a:effectLst/>
                          <a:latin typeface="Calibri" panose="020F0502020204030204" pitchFamily="34" charset="0"/>
                        </a:rPr>
                        <a:t>LT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599.8E-3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559.1E-3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605.5E-3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dirty="0" err="1">
                          <a:solidFill>
                            <a:srgbClr val="000000"/>
                          </a:solidFill>
                          <a:effectLst/>
                          <a:latin typeface="Calibri" panose="020F0502020204030204" pitchFamily="34" charset="0"/>
                        </a:rPr>
                        <a:t>mH</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81451346"/>
              </p:ext>
            </p:extLst>
          </p:nvPr>
        </p:nvGraphicFramePr>
        <p:xfrm>
          <a:off x="1676400" y="2362200"/>
          <a:ext cx="5613400" cy="1333500"/>
        </p:xfrm>
        <a:graphic>
          <a:graphicData uri="http://schemas.openxmlformats.org/drawingml/2006/table">
            <a:tbl>
              <a:tblPr/>
              <a:tblGrid>
                <a:gridCol w="733840"/>
                <a:gridCol w="609945"/>
                <a:gridCol w="609945"/>
                <a:gridCol w="609945"/>
                <a:gridCol w="609945"/>
                <a:gridCol w="609945"/>
                <a:gridCol w="609945"/>
                <a:gridCol w="609945"/>
                <a:gridCol w="609945"/>
              </a:tblGrid>
              <a:tr h="190500">
                <a:tc gridSpan="3">
                  <a:txBody>
                    <a:bodyPr/>
                    <a:lstStyle/>
                    <a:p>
                      <a:pPr algn="ctr" fontAlgn="b"/>
                      <a:r>
                        <a:rPr lang="en-US" sz="1100" b="0" i="0" u="none" strike="noStrike">
                          <a:solidFill>
                            <a:srgbClr val="000000"/>
                          </a:solidFill>
                          <a:effectLst/>
                          <a:latin typeface="Calibri" panose="020F0502020204030204" pitchFamily="34" charset="0"/>
                        </a:rPr>
                        <a:t>Inductors in Series Expected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gridSpan="3">
                  <a:txBody>
                    <a:bodyPr/>
                    <a:lstStyle/>
                    <a:p>
                      <a:pPr algn="ctr" fontAlgn="b"/>
                      <a:r>
                        <a:rPr lang="en-US" sz="1100" b="0" i="0" u="none" strike="noStrike">
                          <a:solidFill>
                            <a:srgbClr val="000000"/>
                          </a:solidFill>
                          <a:effectLst/>
                          <a:latin typeface="Calibri" panose="020F0502020204030204" pitchFamily="34" charset="0"/>
                        </a:rPr>
                        <a:t>Inductors in Series 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gridSpan="3">
                  <a:txBody>
                    <a:bodyPr/>
                    <a:lstStyle/>
                    <a:p>
                      <a:pPr algn="ctr" fontAlgn="b"/>
                      <a:r>
                        <a:rPr lang="en-US" sz="1100" b="0" i="0" u="none" strike="noStrike">
                          <a:solidFill>
                            <a:srgbClr val="000000"/>
                          </a:solidFill>
                          <a:effectLst/>
                          <a:latin typeface="Calibri" panose="020F0502020204030204" pitchFamily="34" charset="0"/>
                        </a:rPr>
                        <a:t>Inductors in Series Simulated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r>
              <a:tr h="190500">
                <a:tc>
                  <a:txBody>
                    <a:bodyPr/>
                    <a:lstStyle/>
                    <a:p>
                      <a:pPr algn="l" fontAlgn="b"/>
                      <a:r>
                        <a:rPr lang="en-US" sz="1100" b="0" i="0" u="none" strike="noStrike">
                          <a:solidFill>
                            <a:srgbClr val="000000"/>
                          </a:solidFill>
                          <a:effectLst/>
                          <a:latin typeface="Calibri" panose="020F0502020204030204" pitchFamily="34" charset="0"/>
                        </a:rPr>
                        <a:t>Inductors</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Units</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Inductors</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Units</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Inductors</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Units</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190500">
                <a:tc>
                  <a:txBody>
                    <a:bodyPr/>
                    <a:lstStyle/>
                    <a:p>
                      <a:pPr algn="l" fontAlgn="b"/>
                      <a:r>
                        <a:rPr lang="en-US" sz="1100" b="0" i="0" u="none" strike="noStrike">
                          <a:solidFill>
                            <a:srgbClr val="000000"/>
                          </a:solidFill>
                          <a:effectLst/>
                          <a:latin typeface="Calibri" panose="020F0502020204030204" pitchFamily="34" charset="0"/>
                        </a:rPr>
                        <a:t>L1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1.0038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190500">
                <a:tc>
                  <a:txBody>
                    <a:bodyPr/>
                    <a:lstStyle/>
                    <a:p>
                      <a:pPr algn="l" fontAlgn="b"/>
                      <a:r>
                        <a:rPr lang="en-US" sz="1100" b="0" i="0" u="none" strike="noStrike">
                          <a:solidFill>
                            <a:srgbClr val="000000"/>
                          </a:solidFill>
                          <a:effectLst/>
                          <a:latin typeface="Calibri" panose="020F0502020204030204" pitchFamily="34" charset="0"/>
                        </a:rPr>
                        <a:t>L2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2.198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190500">
                <a:tc>
                  <a:txBody>
                    <a:bodyPr/>
                    <a:lstStyle/>
                    <a:p>
                      <a:pPr algn="l" fontAlgn="b"/>
                      <a:r>
                        <a:rPr lang="en-US" sz="1100" b="0" i="0" u="none" strike="noStrike">
                          <a:solidFill>
                            <a:srgbClr val="000000"/>
                          </a:solidFill>
                          <a:effectLst/>
                          <a:latin typeface="Calibri" panose="020F0502020204030204" pitchFamily="34" charset="0"/>
                        </a:rPr>
                        <a:t>L3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4.35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19050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r h="190500">
                <a:tc>
                  <a:txBody>
                    <a:bodyPr/>
                    <a:lstStyle/>
                    <a:p>
                      <a:pPr algn="l" fontAlgn="b"/>
                      <a:r>
                        <a:rPr lang="en-US" sz="1100" b="0" i="0" u="none" strike="noStrike">
                          <a:solidFill>
                            <a:srgbClr val="000000"/>
                          </a:solidFill>
                          <a:effectLst/>
                          <a:latin typeface="Calibri" panose="020F0502020204030204" pitchFamily="34" charset="0"/>
                        </a:rPr>
                        <a:t>LT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7.37776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a:solidFill>
                            <a:srgbClr val="000000"/>
                          </a:solidFill>
                          <a:effectLst/>
                          <a:latin typeface="Calibri" panose="020F0502020204030204" pitchFamily="34" charset="0"/>
                        </a:rPr>
                        <a:t>mH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1100" b="0" i="0" u="none" strike="noStrike">
                          <a:solidFill>
                            <a:srgbClr val="000000"/>
                          </a:solidFill>
                          <a:effectLst/>
                          <a:latin typeface="Calibri" panose="020F0502020204030204" pitchFamily="34" charset="0"/>
                        </a:rPr>
                        <a:t>LT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a:solidFill>
                            <a:srgbClr val="000000"/>
                          </a:solidFill>
                          <a:effectLst/>
                          <a:latin typeface="Calibri" panose="020F0502020204030204" pitchFamily="34" charset="0"/>
                        </a:rPr>
                        <a:t>7.9E+0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US" sz="1100" b="0" i="0" u="none" strike="noStrike" dirty="0" err="1">
                          <a:solidFill>
                            <a:srgbClr val="000000"/>
                          </a:solidFill>
                          <a:effectLst/>
                          <a:latin typeface="Calibri" panose="020F0502020204030204" pitchFamily="34" charset="0"/>
                        </a:rPr>
                        <a:t>mH</a:t>
                      </a: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r>
            </a:tbl>
          </a:graphicData>
        </a:graphic>
      </p:graphicFrame>
    </p:spTree>
    <p:extLst>
      <p:ext uri="{BB962C8B-B14F-4D97-AF65-F5344CB8AC3E}">
        <p14:creationId xmlns:p14="http://schemas.microsoft.com/office/powerpoint/2010/main" val="244109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12 </a:t>
            </a:r>
            <a:br>
              <a:rPr lang="en-US" dirty="0" smtClean="0"/>
            </a:br>
            <a:endParaRPr lang="en-US" dirty="0"/>
          </a:p>
        </p:txBody>
      </p:sp>
      <p:sp>
        <p:nvSpPr>
          <p:cNvPr id="6" name="Footer Placeholder 5"/>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solidFill>
                  <a:srgbClr val="1B587C">
                    <a:shade val="75000"/>
                  </a:srgbClr>
                </a:solidFill>
              </a:rPr>
              <a:pPr/>
              <a:t>69</a:t>
            </a:fld>
            <a:endParaRPr lang="en-US">
              <a:solidFill>
                <a:srgbClr val="1B587C">
                  <a:shade val="75000"/>
                </a:srgbClr>
              </a:solidFill>
            </a:endParaRPr>
          </a:p>
        </p:txBody>
      </p:sp>
      <p:sp>
        <p:nvSpPr>
          <p:cNvPr id="8" name="Content Placeholder 2"/>
          <p:cNvSpPr>
            <a:spLocks noGrp="1"/>
          </p:cNvSpPr>
          <p:nvPr>
            <p:ph sz="quarter" idx="1"/>
          </p:nvPr>
        </p:nvSpPr>
        <p:spPr>
          <a:xfrm>
            <a:off x="304800" y="4041648"/>
            <a:ext cx="8503920" cy="987552"/>
          </a:xfrm>
          <a:solidFill>
            <a:schemeClr val="accent3"/>
          </a:solidFill>
          <a:ln w="22225">
            <a:solidFill>
              <a:schemeClr val="accent1"/>
            </a:solidFill>
          </a:ln>
        </p:spPr>
        <p:txBody>
          <a:bodyPr>
            <a:normAutofit/>
          </a:bodyPr>
          <a:lstStyle/>
          <a:p>
            <a:pPr>
              <a:buNone/>
            </a:pPr>
            <a:r>
              <a:rPr lang="en-US" u="sng" dirty="0" smtClean="0">
                <a:solidFill>
                  <a:schemeClr val="bg1"/>
                </a:solidFill>
              </a:rPr>
              <a:t>Observations: </a:t>
            </a:r>
            <a:r>
              <a:rPr lang="en-US" dirty="0" smtClean="0">
                <a:solidFill>
                  <a:schemeClr val="bg1"/>
                </a:solidFill>
              </a:rPr>
              <a:t>Inductors add just like resistors do in series and parallel circuits.</a:t>
            </a:r>
            <a:endParaRPr lang="en-US" dirty="0">
              <a:solidFill>
                <a:schemeClr val="bg1"/>
              </a:solidFill>
            </a:endParaRPr>
          </a:p>
        </p:txBody>
      </p:sp>
      <p:sp>
        <p:nvSpPr>
          <p:cNvPr id="9" name="Content Placeholder 2"/>
          <p:cNvSpPr txBox="1">
            <a:spLocks/>
          </p:cNvSpPr>
          <p:nvPr/>
        </p:nvSpPr>
        <p:spPr>
          <a:xfrm>
            <a:off x="304800" y="5254752"/>
            <a:ext cx="8503920" cy="688848"/>
          </a:xfrm>
          <a:prstGeom prst="rect">
            <a:avLst/>
          </a:prstGeom>
          <a:solidFill>
            <a:schemeClr val="accent3"/>
          </a:solidFill>
          <a:ln w="22225">
            <a:solidFill>
              <a:schemeClr val="accent1"/>
            </a:solidFill>
          </a:ln>
        </p:spPr>
        <p:txBody>
          <a:bodyPr vert="horz">
            <a:normAutofit fontScale="85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Font typeface="Wingdings 2"/>
              <a:buNone/>
            </a:pPr>
            <a:r>
              <a:rPr lang="en-US" u="sng" dirty="0" smtClean="0">
                <a:solidFill>
                  <a:schemeClr val="bg1"/>
                </a:solidFill>
              </a:rPr>
              <a:t>Conclusion: </a:t>
            </a:r>
            <a:r>
              <a:rPr lang="en-US" dirty="0">
                <a:solidFill>
                  <a:schemeClr val="bg1"/>
                </a:solidFill>
              </a:rPr>
              <a:t> </a:t>
            </a:r>
            <a:r>
              <a:rPr lang="en-US" dirty="0" smtClean="0">
                <a:solidFill>
                  <a:schemeClr val="bg1"/>
                </a:solidFill>
              </a:rPr>
              <a:t>It was found that the  simulation, calculations and measured values all agreed.</a:t>
            </a:r>
            <a:endParaRPr lang="en-US" dirty="0">
              <a:solidFill>
                <a:schemeClr val="bg1"/>
              </a:solidFill>
            </a:endParaRPr>
          </a:p>
        </p:txBody>
      </p:sp>
      <p:sp>
        <p:nvSpPr>
          <p:cNvPr id="7" name="Content Placeholder 2"/>
          <p:cNvSpPr txBox="1">
            <a:spLocks/>
          </p:cNvSpPr>
          <p:nvPr/>
        </p:nvSpPr>
        <p:spPr>
          <a:xfrm>
            <a:off x="381000" y="1676400"/>
            <a:ext cx="1905000" cy="533400"/>
          </a:xfrm>
          <a:prstGeom prst="rect">
            <a:avLst/>
          </a:prstGeom>
          <a:solidFill>
            <a:schemeClr val="accent3"/>
          </a:solidFill>
          <a:ln w="22225">
            <a:solidFill>
              <a:schemeClr val="accent1"/>
            </a:solidFill>
          </a:ln>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Equations:</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43001" y="3200400"/>
            <a:ext cx="2743200" cy="351283"/>
          </a:xfrm>
          <a:prstGeom prst="rect">
            <a:avLst/>
          </a:prstGeom>
          <a:noFill/>
        </p:spPr>
      </p:pic>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953000" y="3048000"/>
            <a:ext cx="1918898" cy="685800"/>
          </a:xfrm>
          <a:prstGeom prst="rect">
            <a:avLst/>
          </a:prstGeom>
          <a:noFill/>
        </p:spPr>
      </p:pic>
      <p:sp>
        <p:nvSpPr>
          <p:cNvPr id="12" name="TextBox 11"/>
          <p:cNvSpPr txBox="1"/>
          <p:nvPr/>
        </p:nvSpPr>
        <p:spPr>
          <a:xfrm>
            <a:off x="1524000" y="2819400"/>
            <a:ext cx="2209800" cy="307777"/>
          </a:xfrm>
          <a:prstGeom prst="rect">
            <a:avLst/>
          </a:prstGeom>
          <a:noFill/>
        </p:spPr>
        <p:txBody>
          <a:bodyPr wrap="square" rtlCol="0">
            <a:spAutoFit/>
          </a:bodyPr>
          <a:lstStyle/>
          <a:p>
            <a:r>
              <a:rPr lang="en-US" sz="1400" u="sng" dirty="0" smtClean="0"/>
              <a:t>Series Inductance</a:t>
            </a:r>
            <a:endParaRPr lang="en-US" sz="1400" u="sng" dirty="0"/>
          </a:p>
        </p:txBody>
      </p:sp>
      <p:sp>
        <p:nvSpPr>
          <p:cNvPr id="13" name="TextBox 12"/>
          <p:cNvSpPr txBox="1"/>
          <p:nvPr/>
        </p:nvSpPr>
        <p:spPr>
          <a:xfrm>
            <a:off x="5257800" y="2743200"/>
            <a:ext cx="2209800" cy="307777"/>
          </a:xfrm>
          <a:prstGeom prst="rect">
            <a:avLst/>
          </a:prstGeom>
          <a:noFill/>
        </p:spPr>
        <p:txBody>
          <a:bodyPr wrap="square" rtlCol="0">
            <a:spAutoFit/>
          </a:bodyPr>
          <a:lstStyle/>
          <a:p>
            <a:r>
              <a:rPr lang="en-US" sz="1400" u="sng" dirty="0" smtClean="0"/>
              <a:t>Parallel Inductance</a:t>
            </a:r>
            <a:endParaRPr lang="en-US" sz="1400" u="sng" dirty="0"/>
          </a:p>
        </p:txBody>
      </p:sp>
    </p:spTree>
    <p:extLst>
      <p:ext uri="{BB962C8B-B14F-4D97-AF65-F5344CB8AC3E}">
        <p14:creationId xmlns:p14="http://schemas.microsoft.com/office/powerpoint/2010/main" val="1962233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1 </a:t>
            </a:r>
            <a:br>
              <a:rPr lang="en-US" dirty="0" smtClean="0"/>
            </a:br>
            <a:endParaRPr lang="en-US" dirty="0"/>
          </a:p>
        </p:txBody>
      </p:sp>
      <p:sp>
        <p:nvSpPr>
          <p:cNvPr id="6" name="Content Placeholder 2"/>
          <p:cNvSpPr>
            <a:spLocks noGrp="1"/>
          </p:cNvSpPr>
          <p:nvPr>
            <p:ph sz="quarter" idx="1"/>
          </p:nvPr>
        </p:nvSpPr>
        <p:spPr>
          <a:xfrm>
            <a:off x="228600" y="4038600"/>
            <a:ext cx="8503920" cy="987552"/>
          </a:xfrm>
          <a:solidFill>
            <a:schemeClr val="accent3"/>
          </a:solidFill>
          <a:ln w="22225">
            <a:solidFill>
              <a:schemeClr val="accent1"/>
            </a:solidFill>
          </a:ln>
        </p:spPr>
        <p:txBody>
          <a:bodyPr/>
          <a:lstStyle/>
          <a:p>
            <a:pPr>
              <a:buNone/>
            </a:pPr>
            <a:r>
              <a:rPr lang="en-US" u="sng" dirty="0" smtClean="0">
                <a:solidFill>
                  <a:schemeClr val="bg1"/>
                </a:solidFill>
              </a:rPr>
              <a:t>Observations: </a:t>
            </a:r>
            <a:r>
              <a:rPr lang="en-US" dirty="0" smtClean="0">
                <a:solidFill>
                  <a:schemeClr val="bg1"/>
                </a:solidFill>
              </a:rPr>
              <a:t> Most of the data was under the nominal value and all of it was with the tolerance level.</a:t>
            </a:r>
            <a:endParaRPr lang="en-US" dirty="0">
              <a:solidFill>
                <a:schemeClr val="bg1"/>
              </a:solidFill>
            </a:endParaRPr>
          </a:p>
        </p:txBody>
      </p:sp>
      <p:sp>
        <p:nvSpPr>
          <p:cNvPr id="7" name="Content Placeholder 2"/>
          <p:cNvSpPr txBox="1">
            <a:spLocks/>
          </p:cNvSpPr>
          <p:nvPr/>
        </p:nvSpPr>
        <p:spPr>
          <a:xfrm>
            <a:off x="228600" y="5181600"/>
            <a:ext cx="8503920" cy="987552"/>
          </a:xfrm>
          <a:prstGeom prst="rect">
            <a:avLst/>
          </a:prstGeom>
          <a:solidFill>
            <a:schemeClr val="accent3"/>
          </a:solidFill>
          <a:ln w="22225">
            <a:solidFill>
              <a:schemeClr val="accent1"/>
            </a:solidFill>
          </a:ln>
        </p:spPr>
        <p:txBody>
          <a:bodyPr vert="horz">
            <a:normAutofit fontScale="850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Font typeface="Wingdings 2"/>
              <a:buNone/>
            </a:pPr>
            <a:r>
              <a:rPr lang="en-US" u="sng" dirty="0" smtClean="0">
                <a:solidFill>
                  <a:schemeClr val="bg1"/>
                </a:solidFill>
              </a:rPr>
              <a:t>Conclusion: </a:t>
            </a:r>
            <a:r>
              <a:rPr lang="en-US" dirty="0" smtClean="0">
                <a:solidFill>
                  <a:schemeClr val="bg1"/>
                </a:solidFill>
              </a:rPr>
              <a:t> It was found that resistors can vary quiet a bit and a resistor should be tested before using it in a circuit to see if the resistance is within tolerance. </a:t>
            </a:r>
            <a:endParaRPr lang="en-US" dirty="0">
              <a:solidFill>
                <a:schemeClr val="bg1"/>
              </a:solidFill>
            </a:endParaRPr>
          </a:p>
        </p:txBody>
      </p:sp>
      <p:sp>
        <p:nvSpPr>
          <p:cNvPr id="8" name="Footer Placeholder 7"/>
          <p:cNvSpPr>
            <a:spLocks noGrp="1"/>
          </p:cNvSpPr>
          <p:nvPr>
            <p:ph type="ftr" sz="quarter" idx="11"/>
          </p:nvPr>
        </p:nvSpPr>
        <p:spPr/>
        <p:txBody>
          <a:bodyPr/>
          <a:lstStyle/>
          <a:p>
            <a:r>
              <a:rPr lang="en-US" smtClean="0"/>
              <a:t>EECT 111-50C</a:t>
            </a:r>
            <a:endParaRPr lang="en-US"/>
          </a:p>
        </p:txBody>
      </p:sp>
      <p:sp>
        <p:nvSpPr>
          <p:cNvPr id="3" name="Slide Number Placeholder 2"/>
          <p:cNvSpPr>
            <a:spLocks noGrp="1"/>
          </p:cNvSpPr>
          <p:nvPr>
            <p:ph type="sldNum" sz="quarter" idx="12"/>
          </p:nvPr>
        </p:nvSpPr>
        <p:spPr/>
        <p:txBody>
          <a:bodyPr/>
          <a:lstStyle/>
          <a:p>
            <a:fld id="{239E6DC2-B5B4-4FC3-A903-B0DA82444DF7}" type="slidenum">
              <a:rPr lang="en-US" smtClean="0"/>
              <a:pPr/>
              <a:t>7</a:t>
            </a:fld>
            <a:endParaRPr lang="en-US"/>
          </a:p>
        </p:txBody>
      </p:sp>
      <p:sp>
        <p:nvSpPr>
          <p:cNvPr id="9" name="Content Placeholder 2"/>
          <p:cNvSpPr txBox="1">
            <a:spLocks/>
          </p:cNvSpPr>
          <p:nvPr/>
        </p:nvSpPr>
        <p:spPr>
          <a:xfrm>
            <a:off x="381000" y="1600200"/>
            <a:ext cx="1905000" cy="533400"/>
          </a:xfrm>
          <a:prstGeom prst="rect">
            <a:avLst/>
          </a:prstGeom>
          <a:solidFill>
            <a:schemeClr val="accent3"/>
          </a:solidFill>
          <a:ln w="22225">
            <a:solidFill>
              <a:schemeClr val="accent1"/>
            </a:solidFill>
          </a:ln>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Equations:</a:t>
            </a:r>
            <a:endParaRPr kumimoji="0" lang="en-US" sz="2700" b="0" i="0" u="none" strike="noStrike" kern="1200" cap="none" spc="0" normalizeH="0" baseline="0" noProof="0" dirty="0">
              <a:ln>
                <a:noFill/>
              </a:ln>
              <a:solidFill>
                <a:schemeClr val="bg1"/>
              </a:solidFill>
              <a:effectLst/>
              <a:uLnTx/>
              <a:uFillTx/>
              <a:latin typeface="+mn-lt"/>
              <a:ea typeface="+mn-ea"/>
              <a:cs typeface="+mn-cs"/>
            </a:endParaRPr>
          </a:p>
        </p:txBody>
      </p:sp>
      <p:pic>
        <p:nvPicPr>
          <p:cNvPr id="10"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14400" y="2460625"/>
            <a:ext cx="1211263" cy="663575"/>
          </a:xfrm>
          <a:prstGeom prst="rect">
            <a:avLst/>
          </a:prstGeom>
          <a:noFill/>
        </p:spPr>
      </p:pic>
      <p:sp>
        <p:nvSpPr>
          <p:cNvPr id="11" name="TextBox 10"/>
          <p:cNvSpPr txBox="1"/>
          <p:nvPr/>
        </p:nvSpPr>
        <p:spPr>
          <a:xfrm>
            <a:off x="685800" y="2133600"/>
            <a:ext cx="1752600" cy="307777"/>
          </a:xfrm>
          <a:prstGeom prst="rect">
            <a:avLst/>
          </a:prstGeom>
          <a:noFill/>
        </p:spPr>
        <p:txBody>
          <a:bodyPr wrap="square" rtlCol="0">
            <a:spAutoFit/>
          </a:bodyPr>
          <a:lstStyle/>
          <a:p>
            <a:r>
              <a:rPr lang="en-US" sz="1400" u="sng" dirty="0" smtClean="0"/>
              <a:t>Standard Deviation </a:t>
            </a:r>
            <a:endParaRPr lang="en-US" sz="1400" u="sng"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EECT 111-50C</a:t>
            </a:r>
            <a:endParaRPr lang="en-US"/>
          </a:p>
        </p:txBody>
      </p:sp>
      <p:sp>
        <p:nvSpPr>
          <p:cNvPr id="7" name="Title 1"/>
          <p:cNvSpPr>
            <a:spLocks noGrp="1"/>
          </p:cNvSpPr>
          <p:nvPr>
            <p:ph type="title"/>
          </p:nvPr>
        </p:nvSpPr>
        <p:spPr>
          <a:xfrm>
            <a:off x="381000" y="612648"/>
            <a:ext cx="8534400" cy="2587752"/>
          </a:xfrm>
        </p:spPr>
        <p:txBody>
          <a:bodyPr>
            <a:normAutofit/>
          </a:bodyPr>
          <a:lstStyle/>
          <a:p>
            <a:r>
              <a:rPr lang="en-US" sz="5400" dirty="0" smtClean="0">
                <a:solidFill>
                  <a:schemeClr val="accent3"/>
                </a:solidFill>
              </a:rPr>
              <a:t>Lab </a:t>
            </a:r>
            <a:r>
              <a:rPr lang="en-US" sz="5400" dirty="0">
                <a:solidFill>
                  <a:schemeClr val="accent3"/>
                </a:solidFill>
              </a:rPr>
              <a:t>2</a:t>
            </a:r>
            <a:r>
              <a:rPr lang="en-US" sz="5400" dirty="0" smtClean="0">
                <a:solidFill>
                  <a:schemeClr val="accent3"/>
                </a:solidFill>
              </a:rPr>
              <a:t> </a:t>
            </a:r>
            <a:br>
              <a:rPr lang="en-US" sz="5400" dirty="0" smtClean="0">
                <a:solidFill>
                  <a:schemeClr val="accent3"/>
                </a:solidFill>
              </a:rPr>
            </a:br>
            <a:r>
              <a:rPr lang="en-US" sz="4400" dirty="0" smtClean="0">
                <a:solidFill>
                  <a:schemeClr val="accent3"/>
                </a:solidFill>
              </a:rPr>
              <a:t>(Reading and Sorting Resistors)</a:t>
            </a:r>
            <a:endParaRPr lang="en-US" sz="4400" dirty="0">
              <a:solidFill>
                <a:schemeClr val="accent3"/>
              </a:solidFill>
            </a:endParaRPr>
          </a:p>
        </p:txBody>
      </p:sp>
      <p:sp>
        <p:nvSpPr>
          <p:cNvPr id="9" name="Content Placeholder 2"/>
          <p:cNvSpPr txBox="1">
            <a:spLocks/>
          </p:cNvSpPr>
          <p:nvPr/>
        </p:nvSpPr>
        <p:spPr>
          <a:xfrm>
            <a:off x="3713988" y="3230345"/>
            <a:ext cx="1924812" cy="1447800"/>
          </a:xfrm>
          <a:prstGeom prst="rect">
            <a:avLst/>
          </a:prstGeom>
          <a:ln w="22225">
            <a:noFill/>
          </a:ln>
        </p:spPr>
        <p:txBody>
          <a:bodyPr vert="horz">
            <a:normAutofit/>
          </a:bodyPr>
          <a:lstStyle/>
          <a:p>
            <a:pPr marL="274320" marR="0" lvl="0" indent="-27432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lang="en-US" dirty="0" smtClean="0">
                <a:solidFill>
                  <a:schemeClr val="accent3"/>
                </a:solidFill>
              </a:rPr>
              <a:t>(1/29/15)</a:t>
            </a:r>
            <a:endParaRPr kumimoji="0" lang="en-US" b="0" i="0" strike="noStrike" kern="1200" cap="none" spc="0" normalizeH="0" baseline="0" noProof="0" dirty="0" smtClean="0">
              <a:ln>
                <a:noFill/>
              </a:ln>
              <a:solidFill>
                <a:schemeClr val="accent3"/>
              </a:solidFill>
              <a:effectLst/>
              <a:uLnTx/>
              <a:uFillTx/>
            </a:endParaRPr>
          </a:p>
          <a:p>
            <a:pPr marL="274320" marR="0" lvl="0" indent="-27432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b="0" i="0" u="sng" strike="noStrike" kern="1200" cap="none" spc="0" normalizeH="0" baseline="0" noProof="0" dirty="0" smtClean="0">
                <a:ln>
                  <a:noFill/>
                </a:ln>
                <a:solidFill>
                  <a:schemeClr val="accent3"/>
                </a:solidFill>
                <a:effectLst/>
                <a:uLnTx/>
                <a:uFillTx/>
                <a:latin typeface="+mn-lt"/>
                <a:ea typeface="+mn-ea"/>
                <a:cs typeface="+mn-cs"/>
              </a:rPr>
              <a:t>Lab</a:t>
            </a:r>
            <a:r>
              <a:rPr kumimoji="0" lang="en-US" b="0" i="0" u="sng" strike="noStrike" kern="1200" cap="none" spc="0" normalizeH="0" noProof="0" dirty="0" smtClean="0">
                <a:ln>
                  <a:noFill/>
                </a:ln>
                <a:solidFill>
                  <a:schemeClr val="accent3"/>
                </a:solidFill>
                <a:effectLst/>
                <a:uLnTx/>
                <a:uFillTx/>
                <a:latin typeface="+mn-lt"/>
                <a:ea typeface="+mn-ea"/>
                <a:cs typeface="+mn-cs"/>
              </a:rPr>
              <a:t> Partners </a:t>
            </a:r>
          </a:p>
          <a:p>
            <a:pPr marL="274320" marR="0" lvl="0" indent="-27432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b="0" i="0" u="none" strike="noStrike" kern="1200" cap="none" spc="0" normalizeH="0" noProof="0" dirty="0" smtClean="0">
                <a:ln>
                  <a:noFill/>
                </a:ln>
                <a:solidFill>
                  <a:schemeClr val="accent3"/>
                </a:solidFill>
                <a:effectLst/>
                <a:uLnTx/>
                <a:uFillTx/>
                <a:latin typeface="+mn-lt"/>
                <a:ea typeface="+mn-ea"/>
                <a:cs typeface="+mn-cs"/>
              </a:rPr>
              <a:t>Josiah Abel</a:t>
            </a:r>
          </a:p>
          <a:p>
            <a:pPr marL="274320" marR="0" lvl="0" indent="-27432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b="0" i="0" u="none" strike="noStrike" kern="1200" cap="none" spc="0" normalizeH="0" noProof="0" dirty="0" smtClean="0">
                <a:ln>
                  <a:noFill/>
                </a:ln>
                <a:solidFill>
                  <a:schemeClr val="accent3"/>
                </a:solidFill>
                <a:effectLst/>
                <a:uLnTx/>
                <a:uFillTx/>
                <a:latin typeface="+mn-lt"/>
                <a:ea typeface="+mn-ea"/>
                <a:cs typeface="+mn-cs"/>
              </a:rPr>
              <a:t>Cody Fletcher</a:t>
            </a:r>
          </a:p>
        </p:txBody>
      </p:sp>
      <p:sp>
        <p:nvSpPr>
          <p:cNvPr id="2" name="Slide Number Placeholder 1"/>
          <p:cNvSpPr>
            <a:spLocks noGrp="1"/>
          </p:cNvSpPr>
          <p:nvPr>
            <p:ph type="sldNum" sz="quarter" idx="12"/>
          </p:nvPr>
        </p:nvSpPr>
        <p:spPr/>
        <p:txBody>
          <a:bodyPr/>
          <a:lstStyle/>
          <a:p>
            <a:fld id="{239E6DC2-B5B4-4FC3-A903-B0DA82444DF7}" type="slidenum">
              <a:rPr lang="en-US" smtClean="0"/>
              <a:pPr/>
              <a:t>8</a:t>
            </a:fld>
            <a:endParaRPr lang="en-US"/>
          </a:p>
        </p:txBody>
      </p:sp>
      <p:sp>
        <p:nvSpPr>
          <p:cNvPr id="6" name="Rectangle 5"/>
          <p:cNvSpPr/>
          <p:nvPr/>
        </p:nvSpPr>
        <p:spPr>
          <a:xfrm>
            <a:off x="3048000" y="4876800"/>
            <a:ext cx="2286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352800" y="4876800"/>
            <a:ext cx="228600" cy="10668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657600" y="4876800"/>
            <a:ext cx="228600" cy="1066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962400" y="4876800"/>
            <a:ext cx="228600" cy="1066800"/>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67200" y="4876800"/>
            <a:ext cx="228600" cy="1066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572000" y="4876800"/>
            <a:ext cx="228600" cy="1066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876800" y="4876800"/>
            <a:ext cx="228600" cy="10668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181600" y="4876800"/>
            <a:ext cx="228600" cy="10668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486400" y="4876800"/>
            <a:ext cx="228600" cy="10668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91200" y="4876800"/>
            <a:ext cx="2286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227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4048"/>
            <a:ext cx="8534400" cy="758952"/>
          </a:xfrm>
        </p:spPr>
        <p:txBody>
          <a:bodyPr>
            <a:normAutofit fontScale="90000"/>
          </a:bodyPr>
          <a:lstStyle/>
          <a:p>
            <a:r>
              <a:rPr lang="en-US" dirty="0" smtClean="0"/>
              <a:t>Lab 2 </a:t>
            </a:r>
            <a:br>
              <a:rPr lang="en-US" dirty="0" smtClean="0"/>
            </a:br>
            <a:endParaRPr lang="en-US" dirty="0"/>
          </a:p>
        </p:txBody>
      </p:sp>
      <p:sp>
        <p:nvSpPr>
          <p:cNvPr id="3" name="Content Placeholder 2"/>
          <p:cNvSpPr>
            <a:spLocks noGrp="1"/>
          </p:cNvSpPr>
          <p:nvPr>
            <p:ph sz="quarter" idx="1"/>
          </p:nvPr>
        </p:nvSpPr>
        <p:spPr>
          <a:xfrm>
            <a:off x="301752" y="1600200"/>
            <a:ext cx="8503920" cy="987552"/>
          </a:xfrm>
          <a:solidFill>
            <a:schemeClr val="accent3"/>
          </a:solidFill>
          <a:ln w="22225">
            <a:solidFill>
              <a:schemeClr val="accent1"/>
            </a:solidFill>
          </a:ln>
        </p:spPr>
        <p:txBody>
          <a:bodyPr>
            <a:normAutofit fontScale="92500"/>
          </a:bodyPr>
          <a:lstStyle/>
          <a:p>
            <a:pPr>
              <a:buNone/>
            </a:pPr>
            <a:r>
              <a:rPr lang="en-US" u="sng" dirty="0" smtClean="0">
                <a:solidFill>
                  <a:schemeClr val="bg1"/>
                </a:solidFill>
              </a:rPr>
              <a:t>Objective: </a:t>
            </a:r>
            <a:r>
              <a:rPr lang="en-US" dirty="0" smtClean="0">
                <a:solidFill>
                  <a:schemeClr val="bg1"/>
                </a:solidFill>
              </a:rPr>
              <a:t>To learn the resistor color code using 15 resistor which were sorted from smallest to largest value.</a:t>
            </a:r>
            <a:endParaRPr lang="en-US" dirty="0">
              <a:solidFill>
                <a:schemeClr val="bg1"/>
              </a:solidFill>
            </a:endParaRPr>
          </a:p>
        </p:txBody>
      </p:sp>
      <p:sp>
        <p:nvSpPr>
          <p:cNvPr id="6" name="Content Placeholder 2"/>
          <p:cNvSpPr txBox="1">
            <a:spLocks/>
          </p:cNvSpPr>
          <p:nvPr/>
        </p:nvSpPr>
        <p:spPr>
          <a:xfrm>
            <a:off x="284335" y="4090929"/>
            <a:ext cx="8503920" cy="1524000"/>
          </a:xfrm>
          <a:prstGeom prst="rect">
            <a:avLst/>
          </a:prstGeom>
          <a:solidFill>
            <a:schemeClr val="accent3"/>
          </a:solidFill>
          <a:ln w="22225">
            <a:solidFill>
              <a:schemeClr val="accent1"/>
            </a:solidFill>
          </a:ln>
        </p:spPr>
        <p:txBody>
          <a:bodyPr vert="horz">
            <a:normAutofit fontScale="70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Equipment:</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lang="en-US" sz="2700" dirty="0" smtClean="0">
                <a:solidFill>
                  <a:schemeClr val="bg1"/>
                </a:solidFill>
              </a:rPr>
              <a:t>Bench 6</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lang="en-US" sz="2700" dirty="0" smtClean="0">
                <a:solidFill>
                  <a:schemeClr val="bg1"/>
                </a:solidFill>
              </a:rPr>
              <a:t>15 Unique resistors</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lang="en-US" sz="2700" dirty="0" smtClean="0">
                <a:solidFill>
                  <a:schemeClr val="bg1"/>
                </a:solidFill>
              </a:rPr>
              <a:t>Digital </a:t>
            </a:r>
            <a:r>
              <a:rPr lang="en-US" sz="2700" dirty="0" err="1" smtClean="0">
                <a:solidFill>
                  <a:schemeClr val="bg1"/>
                </a:solidFill>
              </a:rPr>
              <a:t>Multimeter</a:t>
            </a:r>
            <a:endParaRPr lang="en-US" sz="2700" dirty="0" smtClean="0">
              <a:solidFill>
                <a:schemeClr val="bg1"/>
              </a:solidFill>
            </a:endParaRPr>
          </a:p>
          <a:p>
            <a:pPr marL="731520" lvl="1" indent="-274320">
              <a:spcBef>
                <a:spcPct val="20000"/>
              </a:spcBef>
              <a:buClr>
                <a:schemeClr val="accent1"/>
              </a:buClr>
              <a:buSzPct val="85000"/>
              <a:buFont typeface="Arial" pitchFamily="34" charset="0"/>
              <a:buChar char="•"/>
            </a:pPr>
            <a:r>
              <a:rPr lang="en-US" sz="2700" dirty="0" smtClean="0">
                <a:solidFill>
                  <a:schemeClr val="bg1"/>
                </a:solidFill>
              </a:rPr>
              <a:t>Make: </a:t>
            </a:r>
            <a:r>
              <a:rPr lang="en-US" sz="2700" dirty="0" err="1" smtClean="0">
                <a:solidFill>
                  <a:schemeClr val="bg1"/>
                </a:solidFill>
              </a:rPr>
              <a:t>GwInstek</a:t>
            </a:r>
            <a:r>
              <a:rPr lang="en-US" sz="2700" dirty="0" smtClean="0">
                <a:solidFill>
                  <a:schemeClr val="bg1"/>
                </a:solidFill>
              </a:rPr>
              <a:t> Model: GDM-8245 SN: CL860332  </a:t>
            </a:r>
            <a:endParaRPr lang="en-US" sz="2700" dirty="0">
              <a:solidFill>
                <a:schemeClr val="bg1"/>
              </a:solidFill>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endParaRPr kumimoji="0" lang="en-US" sz="27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284335" y="2800064"/>
            <a:ext cx="8503920" cy="987552"/>
          </a:xfrm>
          <a:prstGeom prst="rect">
            <a:avLst/>
          </a:prstGeom>
          <a:solidFill>
            <a:schemeClr val="accent3"/>
          </a:solidFill>
          <a:ln w="22225">
            <a:solidFill>
              <a:schemeClr val="accent1"/>
            </a:solidFill>
          </a:ln>
        </p:spPr>
        <p:txBody>
          <a:bodyPr vert="horz">
            <a:normAutofit fontScale="77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700" b="0" i="0" u="sng" strike="noStrike" kern="1200" cap="none" spc="0" normalizeH="0" baseline="0" noProof="0" dirty="0" smtClean="0">
                <a:ln>
                  <a:noFill/>
                </a:ln>
                <a:solidFill>
                  <a:schemeClr val="bg1"/>
                </a:solidFill>
                <a:effectLst/>
                <a:uLnTx/>
                <a:uFillTx/>
                <a:latin typeface="+mn-lt"/>
                <a:ea typeface="+mn-ea"/>
                <a:cs typeface="+mn-cs"/>
              </a:rPr>
              <a:t>Procedure:</a:t>
            </a:r>
            <a:r>
              <a:rPr kumimoji="0" lang="en-US" sz="2700" b="0" i="0" u="sng" strike="noStrike" kern="1200" cap="none" spc="0" normalizeH="0" noProof="0" dirty="0" smtClean="0">
                <a:ln>
                  <a:noFill/>
                </a:ln>
                <a:solidFill>
                  <a:schemeClr val="bg1"/>
                </a:solidFill>
                <a:effectLst/>
                <a:uLnTx/>
                <a:uFillTx/>
                <a:latin typeface="+mn-lt"/>
                <a:ea typeface="+mn-ea"/>
                <a:cs typeface="+mn-cs"/>
              </a:rPr>
              <a:t> </a:t>
            </a:r>
            <a:r>
              <a:rPr kumimoji="0" lang="en-US" sz="2700" b="0" i="0" u="none" strike="noStrike" kern="1200" cap="none" spc="0" normalizeH="0" noProof="0" dirty="0" smtClean="0">
                <a:ln>
                  <a:noFill/>
                </a:ln>
                <a:solidFill>
                  <a:schemeClr val="bg1"/>
                </a:solidFill>
                <a:effectLst/>
                <a:uLnTx/>
                <a:uFillTx/>
                <a:latin typeface="+mn-lt"/>
                <a:ea typeface="+mn-ea"/>
                <a:cs typeface="+mn-cs"/>
              </a:rPr>
              <a:t>15 resistors were chosen their color codes were recorded and their resistance was measured with a </a:t>
            </a:r>
            <a:r>
              <a:rPr kumimoji="0" lang="en-US" sz="2700" b="0" i="0" u="none" strike="noStrike" kern="1200" cap="none" spc="0" normalizeH="0" noProof="0" dirty="0" err="1" smtClean="0">
                <a:ln>
                  <a:noFill/>
                </a:ln>
                <a:solidFill>
                  <a:schemeClr val="bg1"/>
                </a:solidFill>
                <a:effectLst/>
                <a:uLnTx/>
                <a:uFillTx/>
                <a:latin typeface="+mn-lt"/>
                <a:ea typeface="+mn-ea"/>
                <a:cs typeface="+mn-cs"/>
              </a:rPr>
              <a:t>multimeter</a:t>
            </a:r>
            <a:r>
              <a:rPr kumimoji="0" lang="en-US" sz="2700" b="0" i="0" u="none" strike="noStrike" kern="1200" cap="none" spc="0" normalizeH="0" noProof="0" dirty="0" smtClean="0">
                <a:ln>
                  <a:noFill/>
                </a:ln>
                <a:solidFill>
                  <a:schemeClr val="bg1"/>
                </a:solidFill>
                <a:effectLst/>
                <a:uLnTx/>
                <a:uFillTx/>
                <a:latin typeface="+mn-lt"/>
                <a:ea typeface="+mn-ea"/>
                <a:cs typeface="+mn-cs"/>
              </a:rPr>
              <a:t>. The results were then </a:t>
            </a:r>
            <a:r>
              <a:rPr lang="en-US" sz="2700" dirty="0" smtClean="0">
                <a:solidFill>
                  <a:schemeClr val="bg1"/>
                </a:solidFill>
              </a:rPr>
              <a:t>implemented into an excel file.</a:t>
            </a:r>
            <a:endParaRPr kumimoji="0" lang="en-US" sz="2700" b="0" i="0" u="none" strike="noStrike" kern="1200" cap="none" spc="0" normalizeH="0" baseline="0" noProof="0" dirty="0">
              <a:ln>
                <a:noFill/>
              </a:ln>
              <a:solidFill>
                <a:schemeClr val="bg1"/>
              </a:solidFill>
              <a:effectLst/>
              <a:uLnTx/>
              <a:uFillTx/>
            </a:endParaRPr>
          </a:p>
        </p:txBody>
      </p:sp>
      <p:sp>
        <p:nvSpPr>
          <p:cNvPr id="10" name="Footer Placeholder 9"/>
          <p:cNvSpPr>
            <a:spLocks noGrp="1"/>
          </p:cNvSpPr>
          <p:nvPr>
            <p:ph type="ftr" sz="quarter" idx="11"/>
          </p:nvPr>
        </p:nvSpPr>
        <p:spPr/>
        <p:txBody>
          <a:bodyPr/>
          <a:lstStyle/>
          <a:p>
            <a:r>
              <a:rPr lang="en-US" smtClean="0"/>
              <a:t>EECT 111-50C</a:t>
            </a:r>
            <a:endParaRPr lang="en-US"/>
          </a:p>
        </p:txBody>
      </p:sp>
      <p:sp>
        <p:nvSpPr>
          <p:cNvPr id="4" name="Slide Number Placeholder 3"/>
          <p:cNvSpPr>
            <a:spLocks noGrp="1"/>
          </p:cNvSpPr>
          <p:nvPr>
            <p:ph type="sldNum" sz="quarter" idx="12"/>
          </p:nvPr>
        </p:nvSpPr>
        <p:spPr/>
        <p:txBody>
          <a:bodyPr/>
          <a:lstStyle/>
          <a:p>
            <a:fld id="{239E6DC2-B5B4-4FC3-A903-B0DA82444DF7}" type="slidenum">
              <a:rPr lang="en-US" smtClean="0"/>
              <a:pPr/>
              <a:t>9</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956</TotalTime>
  <Words>4333</Words>
  <Application>Microsoft Office PowerPoint</Application>
  <PresentationFormat>On-screen Show (4:3)</PresentationFormat>
  <Paragraphs>2212</Paragraphs>
  <Slides>69</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Calibri</vt:lpstr>
      <vt:lpstr>Georgia</vt:lpstr>
      <vt:lpstr>Symbol</vt:lpstr>
      <vt:lpstr>Times New Roman</vt:lpstr>
      <vt:lpstr>Wingdings</vt:lpstr>
      <vt:lpstr>Wingdings 2</vt:lpstr>
      <vt:lpstr>Civic</vt:lpstr>
      <vt:lpstr>EECT 111-50C Circuit Analysis  Lab Notebook</vt:lpstr>
      <vt:lpstr>Table of Contents</vt:lpstr>
      <vt:lpstr>Lab 1  (Resistor Variability)</vt:lpstr>
      <vt:lpstr>Lab 1  </vt:lpstr>
      <vt:lpstr>Lab 1  </vt:lpstr>
      <vt:lpstr>Lab 1  </vt:lpstr>
      <vt:lpstr>Lab 1  </vt:lpstr>
      <vt:lpstr>Lab 2  (Reading and Sorting Resistors)</vt:lpstr>
      <vt:lpstr>Lab 2  </vt:lpstr>
      <vt:lpstr>Lab 2  </vt:lpstr>
      <vt:lpstr>Lab 2  </vt:lpstr>
      <vt:lpstr>Lab 3  (Series Resistors Current and Voltage)</vt:lpstr>
      <vt:lpstr>Lab 3  </vt:lpstr>
      <vt:lpstr>Lab 3  </vt:lpstr>
      <vt:lpstr>Lab 3  </vt:lpstr>
      <vt:lpstr>Lab 3  </vt:lpstr>
      <vt:lpstr>Lab 4  (Black Box Design-Series)</vt:lpstr>
      <vt:lpstr>Lab 4  </vt:lpstr>
      <vt:lpstr>Lab 4  </vt:lpstr>
      <vt:lpstr>Lab 4  </vt:lpstr>
      <vt:lpstr>Lab 4  </vt:lpstr>
      <vt:lpstr>Lab 5  (Black Box Design-Parallel)</vt:lpstr>
      <vt:lpstr>Lab 5  </vt:lpstr>
      <vt:lpstr>Lab 5  </vt:lpstr>
      <vt:lpstr>Lab 5  </vt:lpstr>
      <vt:lpstr>Lab 5  </vt:lpstr>
      <vt:lpstr>Lab 5  </vt:lpstr>
      <vt:lpstr>Lab 5  </vt:lpstr>
      <vt:lpstr>Lab 7  (4 Resistor Parallel Circuit)</vt:lpstr>
      <vt:lpstr>Lab 7  </vt:lpstr>
      <vt:lpstr>Lab 7  </vt:lpstr>
      <vt:lpstr>Lab 7 </vt:lpstr>
      <vt:lpstr>Lab 7 </vt:lpstr>
      <vt:lpstr>Lab 7  </vt:lpstr>
      <vt:lpstr>Lab 7  </vt:lpstr>
      <vt:lpstr>Lab 8  (Black Box 3 Design)</vt:lpstr>
      <vt:lpstr>Lab 8  </vt:lpstr>
      <vt:lpstr>Lab 8  </vt:lpstr>
      <vt:lpstr>Lab 8  </vt:lpstr>
      <vt:lpstr>Lab 8  </vt:lpstr>
      <vt:lpstr>Lab 8  </vt:lpstr>
      <vt:lpstr>Lab 8  </vt:lpstr>
      <vt:lpstr>Lab 9  (Series/Parallel Resistors)</vt:lpstr>
      <vt:lpstr>Lab 9  </vt:lpstr>
      <vt:lpstr>Lab 9  </vt:lpstr>
      <vt:lpstr>Lab 9  </vt:lpstr>
      <vt:lpstr>Lab 9  </vt:lpstr>
      <vt:lpstr>Lab 9  </vt:lpstr>
      <vt:lpstr>Lab 9  </vt:lpstr>
      <vt:lpstr>Lab 10  (Series/Parallel Capacitors)</vt:lpstr>
      <vt:lpstr>Lab 10  </vt:lpstr>
      <vt:lpstr>Lab 10  </vt:lpstr>
      <vt:lpstr>Lab 10  </vt:lpstr>
      <vt:lpstr>Lab 10  </vt:lpstr>
      <vt:lpstr>Lab 10  </vt:lpstr>
      <vt:lpstr>Lab 11  (RC Lab)</vt:lpstr>
      <vt:lpstr>Lab 11  </vt:lpstr>
      <vt:lpstr>Lab 11  </vt:lpstr>
      <vt:lpstr>Lab 11  </vt:lpstr>
      <vt:lpstr>Lab 11  </vt:lpstr>
      <vt:lpstr>Lab 11  </vt:lpstr>
      <vt:lpstr>Lab 11  </vt:lpstr>
      <vt:lpstr>Lab 11  </vt:lpstr>
      <vt:lpstr>Lab 12  (Series/Parallel Inductors)</vt:lpstr>
      <vt:lpstr>Lab 12  </vt:lpstr>
      <vt:lpstr>Lab 12  </vt:lpstr>
      <vt:lpstr>Lab 12  </vt:lpstr>
      <vt:lpstr>Lab 12  </vt:lpstr>
      <vt:lpstr>Lab 12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Notebook</dc:title>
  <dc:creator>Dakota Johnson</dc:creator>
  <cp:lastModifiedBy>Dakota H Johnson</cp:lastModifiedBy>
  <cp:revision>129</cp:revision>
  <dcterms:created xsi:type="dcterms:W3CDTF">2015-04-29T20:23:51Z</dcterms:created>
  <dcterms:modified xsi:type="dcterms:W3CDTF">2015-05-07T21:09:00Z</dcterms:modified>
</cp:coreProperties>
</file>