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9" r:id="rId7"/>
    <p:sldId id="258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3" autoAdjust="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Voltage</a:t>
            </a:r>
            <a:r>
              <a:rPr lang="en-US" baseline="0"/>
              <a:t> Across Resistor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Sheet1!$D$2:$D$122</c:f>
              <c:numCache>
                <c:formatCode>##0.0E+0</c:formatCode>
                <c:ptCount val="121"/>
                <c:pt idx="0">
                  <c:v>0</c:v>
                </c:pt>
                <c:pt idx="1">
                  <c:v>5.0000000000000001E-4</c:v>
                </c:pt>
                <c:pt idx="2">
                  <c:v>1E-3</c:v>
                </c:pt>
                <c:pt idx="3">
                  <c:v>1.5E-3</c:v>
                </c:pt>
                <c:pt idx="4">
                  <c:v>2E-3</c:v>
                </c:pt>
                <c:pt idx="5">
                  <c:v>2.5000000000000001E-3</c:v>
                </c:pt>
                <c:pt idx="6">
                  <c:v>3.0000000000000001E-3</c:v>
                </c:pt>
                <c:pt idx="7">
                  <c:v>3.5000000000000001E-3</c:v>
                </c:pt>
                <c:pt idx="8">
                  <c:v>4.0000000000000001E-3</c:v>
                </c:pt>
                <c:pt idx="9">
                  <c:v>4.4999999999999997E-3</c:v>
                </c:pt>
                <c:pt idx="10">
                  <c:v>5.0000000000000001E-3</c:v>
                </c:pt>
                <c:pt idx="11">
                  <c:v>5.4999999999999997E-3</c:v>
                </c:pt>
                <c:pt idx="12">
                  <c:v>6.0000000000000001E-3</c:v>
                </c:pt>
                <c:pt idx="13">
                  <c:v>6.4999999999999997E-3</c:v>
                </c:pt>
                <c:pt idx="14">
                  <c:v>7.0000000000000001E-3</c:v>
                </c:pt>
                <c:pt idx="15">
                  <c:v>7.4999999999999997E-3</c:v>
                </c:pt>
                <c:pt idx="16">
                  <c:v>8.0000000000000002E-3</c:v>
                </c:pt>
                <c:pt idx="17">
                  <c:v>8.5000000000000006E-3</c:v>
                </c:pt>
                <c:pt idx="18">
                  <c:v>8.9999999999999993E-3</c:v>
                </c:pt>
                <c:pt idx="19">
                  <c:v>9.4999999999999998E-3</c:v>
                </c:pt>
                <c:pt idx="20">
                  <c:v>0.01</c:v>
                </c:pt>
                <c:pt idx="21">
                  <c:v>1.0500000000000001E-2</c:v>
                </c:pt>
                <c:pt idx="22">
                  <c:v>1.0999999999999999E-2</c:v>
                </c:pt>
                <c:pt idx="23">
                  <c:v>1.15E-2</c:v>
                </c:pt>
                <c:pt idx="24">
                  <c:v>1.2E-2</c:v>
                </c:pt>
                <c:pt idx="25">
                  <c:v>1.2500000000000001E-2</c:v>
                </c:pt>
                <c:pt idx="26">
                  <c:v>1.2999999999999999E-2</c:v>
                </c:pt>
                <c:pt idx="27">
                  <c:v>1.35E-2</c:v>
                </c:pt>
                <c:pt idx="28">
                  <c:v>1.4E-2</c:v>
                </c:pt>
                <c:pt idx="29">
                  <c:v>1.4500000000000001E-2</c:v>
                </c:pt>
                <c:pt idx="30">
                  <c:v>1.4999999999999999E-2</c:v>
                </c:pt>
                <c:pt idx="31">
                  <c:v>1.55E-2</c:v>
                </c:pt>
                <c:pt idx="32">
                  <c:v>1.6E-2</c:v>
                </c:pt>
                <c:pt idx="33">
                  <c:v>1.6500000000000001E-2</c:v>
                </c:pt>
                <c:pt idx="34">
                  <c:v>1.7000000000000001E-2</c:v>
                </c:pt>
                <c:pt idx="35">
                  <c:v>1.7500000000000002E-2</c:v>
                </c:pt>
                <c:pt idx="36">
                  <c:v>1.7999999999999999E-2</c:v>
                </c:pt>
                <c:pt idx="37">
                  <c:v>1.8499999999999999E-2</c:v>
                </c:pt>
                <c:pt idx="38">
                  <c:v>1.9E-2</c:v>
                </c:pt>
                <c:pt idx="39">
                  <c:v>1.95E-2</c:v>
                </c:pt>
                <c:pt idx="40">
                  <c:v>0.02</c:v>
                </c:pt>
                <c:pt idx="41">
                  <c:v>2.0500000000000001E-2</c:v>
                </c:pt>
                <c:pt idx="42">
                  <c:v>2.1000000000000001E-2</c:v>
                </c:pt>
                <c:pt idx="43">
                  <c:v>2.1499999999999998E-2</c:v>
                </c:pt>
                <c:pt idx="44">
                  <c:v>2.1999999999999999E-2</c:v>
                </c:pt>
                <c:pt idx="45">
                  <c:v>2.2499999999999999E-2</c:v>
                </c:pt>
                <c:pt idx="46">
                  <c:v>2.3E-2</c:v>
                </c:pt>
                <c:pt idx="47">
                  <c:v>2.35E-2</c:v>
                </c:pt>
                <c:pt idx="48">
                  <c:v>2.4E-2</c:v>
                </c:pt>
                <c:pt idx="49">
                  <c:v>2.4500000000000001E-2</c:v>
                </c:pt>
                <c:pt idx="50">
                  <c:v>2.5000000000000001E-2</c:v>
                </c:pt>
                <c:pt idx="51">
                  <c:v>2.5499999999999998E-2</c:v>
                </c:pt>
                <c:pt idx="52">
                  <c:v>2.5999999999999999E-2</c:v>
                </c:pt>
                <c:pt idx="53">
                  <c:v>2.6499999999999999E-2</c:v>
                </c:pt>
                <c:pt idx="54">
                  <c:v>2.7E-2</c:v>
                </c:pt>
                <c:pt idx="55">
                  <c:v>2.75E-2</c:v>
                </c:pt>
                <c:pt idx="56">
                  <c:v>2.8000000000000001E-2</c:v>
                </c:pt>
                <c:pt idx="57">
                  <c:v>2.8500000000000001E-2</c:v>
                </c:pt>
                <c:pt idx="58">
                  <c:v>2.9000000000000001E-2</c:v>
                </c:pt>
                <c:pt idx="59">
                  <c:v>2.9499999999999998E-2</c:v>
                </c:pt>
                <c:pt idx="60">
                  <c:v>0.03</c:v>
                </c:pt>
                <c:pt idx="61">
                  <c:v>3.0499999999999999E-2</c:v>
                </c:pt>
                <c:pt idx="62">
                  <c:v>3.1E-2</c:v>
                </c:pt>
                <c:pt idx="63">
                  <c:v>3.15E-2</c:v>
                </c:pt>
                <c:pt idx="64">
                  <c:v>3.2000000000000001E-2</c:v>
                </c:pt>
                <c:pt idx="65">
                  <c:v>3.2500000000000001E-2</c:v>
                </c:pt>
                <c:pt idx="66">
                  <c:v>3.3000000000000002E-2</c:v>
                </c:pt>
                <c:pt idx="67">
                  <c:v>3.3500000000000002E-2</c:v>
                </c:pt>
                <c:pt idx="68">
                  <c:v>3.4000000000000002E-2</c:v>
                </c:pt>
                <c:pt idx="69">
                  <c:v>3.4500000000000003E-2</c:v>
                </c:pt>
                <c:pt idx="70">
                  <c:v>3.5000000000000003E-2</c:v>
                </c:pt>
                <c:pt idx="71">
                  <c:v>3.5499999999999997E-2</c:v>
                </c:pt>
                <c:pt idx="72">
                  <c:v>3.5999999999999997E-2</c:v>
                </c:pt>
                <c:pt idx="73">
                  <c:v>3.6499999999999901E-2</c:v>
                </c:pt>
                <c:pt idx="74">
                  <c:v>3.6999999999999901E-2</c:v>
                </c:pt>
                <c:pt idx="75">
                  <c:v>3.7499999999999999E-2</c:v>
                </c:pt>
                <c:pt idx="76">
                  <c:v>3.7999999999999999E-2</c:v>
                </c:pt>
                <c:pt idx="77">
                  <c:v>3.8499999999999902E-2</c:v>
                </c:pt>
                <c:pt idx="78">
                  <c:v>3.8999999999999903E-2</c:v>
                </c:pt>
                <c:pt idx="79">
                  <c:v>3.9499999999999903E-2</c:v>
                </c:pt>
                <c:pt idx="80">
                  <c:v>3.9999999999999897E-2</c:v>
                </c:pt>
                <c:pt idx="81">
                  <c:v>4.0499999999999897E-2</c:v>
                </c:pt>
                <c:pt idx="82">
                  <c:v>4.0999999999999898E-2</c:v>
                </c:pt>
                <c:pt idx="83">
                  <c:v>4.1499999999999898E-2</c:v>
                </c:pt>
                <c:pt idx="84">
                  <c:v>4.1999999999999899E-2</c:v>
                </c:pt>
                <c:pt idx="85">
                  <c:v>4.2499999999999899E-2</c:v>
                </c:pt>
                <c:pt idx="86">
                  <c:v>4.2999999999999899E-2</c:v>
                </c:pt>
                <c:pt idx="87">
                  <c:v>4.34999999999999E-2</c:v>
                </c:pt>
                <c:pt idx="88">
                  <c:v>4.39999999999999E-2</c:v>
                </c:pt>
                <c:pt idx="89">
                  <c:v>4.4499999999999901E-2</c:v>
                </c:pt>
                <c:pt idx="90">
                  <c:v>4.4999999999999901E-2</c:v>
                </c:pt>
                <c:pt idx="91">
                  <c:v>4.5499999999999902E-2</c:v>
                </c:pt>
                <c:pt idx="92">
                  <c:v>4.5999999999999902E-2</c:v>
                </c:pt>
                <c:pt idx="93">
                  <c:v>4.6499999999999903E-2</c:v>
                </c:pt>
                <c:pt idx="94">
                  <c:v>4.6999999999999903E-2</c:v>
                </c:pt>
                <c:pt idx="95">
                  <c:v>4.7499999999999903E-2</c:v>
                </c:pt>
                <c:pt idx="96">
                  <c:v>4.7999999999999897E-2</c:v>
                </c:pt>
                <c:pt idx="97">
                  <c:v>4.8499999999999897E-2</c:v>
                </c:pt>
                <c:pt idx="98">
                  <c:v>4.8999999999999898E-2</c:v>
                </c:pt>
                <c:pt idx="99">
                  <c:v>4.9499999999999898E-2</c:v>
                </c:pt>
                <c:pt idx="100">
                  <c:v>4.9999999999999899E-2</c:v>
                </c:pt>
                <c:pt idx="101">
                  <c:v>5.0499999999999899E-2</c:v>
                </c:pt>
                <c:pt idx="102">
                  <c:v>5.09999999999999E-2</c:v>
                </c:pt>
                <c:pt idx="103">
                  <c:v>5.14999999999999E-2</c:v>
                </c:pt>
                <c:pt idx="104">
                  <c:v>5.19999999999999E-2</c:v>
                </c:pt>
                <c:pt idx="105">
                  <c:v>5.2499999999999901E-2</c:v>
                </c:pt>
                <c:pt idx="106">
                  <c:v>5.2999999999999901E-2</c:v>
                </c:pt>
                <c:pt idx="107">
                  <c:v>5.3499999999999902E-2</c:v>
                </c:pt>
                <c:pt idx="108">
                  <c:v>5.3999999999999798E-2</c:v>
                </c:pt>
                <c:pt idx="109">
                  <c:v>5.4499999999999799E-2</c:v>
                </c:pt>
                <c:pt idx="110">
                  <c:v>5.4999999999999799E-2</c:v>
                </c:pt>
                <c:pt idx="111">
                  <c:v>5.5499999999999799E-2</c:v>
                </c:pt>
                <c:pt idx="112">
                  <c:v>5.59999999999998E-2</c:v>
                </c:pt>
                <c:pt idx="113">
                  <c:v>5.64999999999998E-2</c:v>
                </c:pt>
                <c:pt idx="114">
                  <c:v>5.6999999999999801E-2</c:v>
                </c:pt>
                <c:pt idx="115">
                  <c:v>5.7499999999999801E-2</c:v>
                </c:pt>
                <c:pt idx="116">
                  <c:v>5.7999999999999802E-2</c:v>
                </c:pt>
                <c:pt idx="117">
                  <c:v>5.8499999999999802E-2</c:v>
                </c:pt>
                <c:pt idx="118">
                  <c:v>5.8999999999999803E-2</c:v>
                </c:pt>
                <c:pt idx="119">
                  <c:v>5.9499999999999803E-2</c:v>
                </c:pt>
                <c:pt idx="120">
                  <c:v>5.9999999999999797E-2</c:v>
                </c:pt>
              </c:numCache>
            </c:numRef>
          </c:xVal>
          <c:yVal>
            <c:numRef>
              <c:f>Sheet1!$E$2:$E$122</c:f>
              <c:numCache>
                <c:formatCode>0.00</c:formatCode>
                <c:ptCount val="121"/>
                <c:pt idx="0">
                  <c:v>50</c:v>
                </c:pt>
                <c:pt idx="1">
                  <c:v>47.561471225035703</c:v>
                </c:pt>
                <c:pt idx="2">
                  <c:v>45.241870901797974</c:v>
                </c:pt>
                <c:pt idx="3">
                  <c:v>43.03539882125289</c:v>
                </c:pt>
                <c:pt idx="4">
                  <c:v>40.936537653899094</c:v>
                </c:pt>
                <c:pt idx="5">
                  <c:v>38.940039153570247</c:v>
                </c:pt>
                <c:pt idx="6">
                  <c:v>37.040911034085894</c:v>
                </c:pt>
                <c:pt idx="7">
                  <c:v>35.23440448593567</c:v>
                </c:pt>
                <c:pt idx="8">
                  <c:v>33.516002301781967</c:v>
                </c:pt>
                <c:pt idx="9">
                  <c:v>31.881407581088666</c:v>
                </c:pt>
                <c:pt idx="10">
                  <c:v>30.326532985631673</c:v>
                </c:pt>
                <c:pt idx="11">
                  <c:v>28.847490519024337</c:v>
                </c:pt>
                <c:pt idx="12">
                  <c:v>27.440581804701321</c:v>
                </c:pt>
                <c:pt idx="13">
                  <c:v>26.102288838050804</c:v>
                </c:pt>
                <c:pt idx="14">
                  <c:v>24.829265189570478</c:v>
                </c:pt>
                <c:pt idx="15">
                  <c:v>23.618327637050733</c:v>
                </c:pt>
                <c:pt idx="16">
                  <c:v>22.466448205861077</c:v>
                </c:pt>
                <c:pt idx="17">
                  <c:v>21.370746597436334</c:v>
                </c:pt>
                <c:pt idx="18">
                  <c:v>20.328482987029957</c:v>
                </c:pt>
                <c:pt idx="19">
                  <c:v>19.337051172725062</c:v>
                </c:pt>
                <c:pt idx="20">
                  <c:v>18.393972058572118</c:v>
                </c:pt>
                <c:pt idx="21">
                  <c:v>17.496887455557765</c:v>
                </c:pt>
                <c:pt idx="22">
                  <c:v>16.64355418490398</c:v>
                </c:pt>
                <c:pt idx="23">
                  <c:v>15.831838468952665</c:v>
                </c:pt>
                <c:pt idx="24">
                  <c:v>15.059710595610106</c:v>
                </c:pt>
                <c:pt idx="25">
                  <c:v>14.325239843009504</c:v>
                </c:pt>
                <c:pt idx="26">
                  <c:v>13.626589651700632</c:v>
                </c:pt>
                <c:pt idx="27">
                  <c:v>12.962013032294578</c:v>
                </c:pt>
                <c:pt idx="28">
                  <c:v>12.329848197080324</c:v>
                </c:pt>
                <c:pt idx="29">
                  <c:v>11.728514404689882</c:v>
                </c:pt>
                <c:pt idx="30">
                  <c:v>11.156508007421492</c:v>
                </c:pt>
                <c:pt idx="31">
                  <c:v>10.612398691337152</c:v>
                </c:pt>
                <c:pt idx="32">
                  <c:v>10.094825899732768</c:v>
                </c:pt>
                <c:pt idx="33">
                  <c:v>9.6024954310377044</c:v>
                </c:pt>
                <c:pt idx="34">
                  <c:v>9.1341762026367306</c:v>
                </c:pt>
                <c:pt idx="35">
                  <c:v>8.6886971725222537</c:v>
                </c:pt>
                <c:pt idx="36">
                  <c:v>8.2649444110793286</c:v>
                </c:pt>
                <c:pt idx="37">
                  <c:v>7.8618583156813822</c:v>
                </c:pt>
                <c:pt idx="38">
                  <c:v>7.4784309611317532</c:v>
                </c:pt>
                <c:pt idx="39">
                  <c:v>7.1137035793256791</c:v>
                </c:pt>
                <c:pt idx="40">
                  <c:v>6.7667641618306353</c:v>
                </c:pt>
                <c:pt idx="41">
                  <c:v>6.4367451793902113</c:v>
                </c:pt>
                <c:pt idx="42">
                  <c:v>6.1228214126490954</c:v>
                </c:pt>
                <c:pt idx="43">
                  <c:v>5.8242078886748487</c:v>
                </c:pt>
                <c:pt idx="44">
                  <c:v>5.5401579181166953</c:v>
                </c:pt>
                <c:pt idx="45">
                  <c:v>5.2699612280932167</c:v>
                </c:pt>
                <c:pt idx="46">
                  <c:v>5.0129421861401875</c:v>
                </c:pt>
                <c:pt idx="47">
                  <c:v>4.7684581107774804</c:v>
                </c:pt>
                <c:pt idx="48">
                  <c:v>4.5358976644706255</c:v>
                </c:pt>
                <c:pt idx="49">
                  <c:v>4.3146793249685249</c:v>
                </c:pt>
                <c:pt idx="50">
                  <c:v>4.1042499311949401</c:v>
                </c:pt>
                <c:pt idx="51">
                  <c:v>3.9040833000576582</c:v>
                </c:pt>
                <c:pt idx="52">
                  <c:v>3.7136789107166952</c:v>
                </c:pt>
                <c:pt idx="53">
                  <c:v>3.5325606530214797</c:v>
                </c:pt>
                <c:pt idx="54">
                  <c:v>3.3602756369874891</c:v>
                </c:pt>
                <c:pt idx="55">
                  <c:v>3.1963930603353785</c:v>
                </c:pt>
                <c:pt idx="56">
                  <c:v>3.0405031312608988</c:v>
                </c:pt>
                <c:pt idx="57">
                  <c:v>2.8922160437419229</c:v>
                </c:pt>
                <c:pt idx="58">
                  <c:v>2.7511610028203615</c:v>
                </c:pt>
                <c:pt idx="59">
                  <c:v>2.6169852974216203</c:v>
                </c:pt>
                <c:pt idx="60">
                  <c:v>2.4893534183931973</c:v>
                </c:pt>
                <c:pt idx="61">
                  <c:v>2.3679462195570466</c:v>
                </c:pt>
                <c:pt idx="62">
                  <c:v>2.2524601196778899</c:v>
                </c:pt>
                <c:pt idx="63">
                  <c:v>2.1426063433520093</c:v>
                </c:pt>
                <c:pt idx="64">
                  <c:v>2.0381101989183104</c:v>
                </c:pt>
                <c:pt idx="65">
                  <c:v>1.9387103915861004</c:v>
                </c:pt>
                <c:pt idx="66">
                  <c:v>1.8441583700619997</c:v>
                </c:pt>
                <c:pt idx="67">
                  <c:v>1.7542177050422512</c:v>
                </c:pt>
                <c:pt idx="68">
                  <c:v>1.6686634980163033</c:v>
                </c:pt>
                <c:pt idx="69">
                  <c:v>1.587281818903397</c:v>
                </c:pt>
                <c:pt idx="70">
                  <c:v>1.5098691711159244</c:v>
                </c:pt>
                <c:pt idx="71">
                  <c:v>1.4362319827119716</c:v>
                </c:pt>
                <c:pt idx="72">
                  <c:v>1.3661861223646286</c:v>
                </c:pt>
                <c:pt idx="73">
                  <c:v>1.2995564389377801</c:v>
                </c:pt>
                <c:pt idx="74">
                  <c:v>1.2361763235169818</c:v>
                </c:pt>
                <c:pt idx="75">
                  <c:v>1.1758872928004553</c:v>
                </c:pt>
                <c:pt idx="76">
                  <c:v>1.1185385928082801</c:v>
                </c:pt>
                <c:pt idx="77">
                  <c:v>1.0639868219188688</c:v>
                </c:pt>
                <c:pt idx="78">
                  <c:v>1.0120955722902294</c:v>
                </c:pt>
                <c:pt idx="79">
                  <c:v>0.96273508876935543</c:v>
                </c:pt>
                <c:pt idx="80">
                  <c:v>0.91578194443671834</c:v>
                </c:pt>
                <c:pt idx="81">
                  <c:v>0.87111873197468426</c:v>
                </c:pt>
                <c:pt idx="82">
                  <c:v>0.82863377008807071</c:v>
                </c:pt>
                <c:pt idx="83">
                  <c:v>0.78822082424273265</c:v>
                </c:pt>
                <c:pt idx="84">
                  <c:v>0.74977884102389314</c:v>
                </c:pt>
                <c:pt idx="85">
                  <c:v>0.71321169544996976</c:v>
                </c:pt>
                <c:pt idx="86">
                  <c:v>0.67842795061005334</c:v>
                </c:pt>
                <c:pt idx="87">
                  <c:v>0.64534062902399991</c:v>
                </c:pt>
                <c:pt idx="88">
                  <c:v>0.61386699515342835</c:v>
                </c:pt>
                <c:pt idx="89">
                  <c:v>0.58392834851977782</c:v>
                </c:pt>
                <c:pt idx="90">
                  <c:v>0.55544982691212075</c:v>
                </c:pt>
                <c:pt idx="91">
                  <c:v>0.52836021919263798</c:v>
                </c:pt>
                <c:pt idx="92">
                  <c:v>0.50259178723168418</c:v>
                </c:pt>
                <c:pt idx="93">
                  <c:v>0.47808009652717992</c:v>
                </c:pt>
                <c:pt idx="94">
                  <c:v>0.45476385508479522</c:v>
                </c:pt>
                <c:pt idx="95">
                  <c:v>0.43258476015603597</c:v>
                </c:pt>
                <c:pt idx="96">
                  <c:v>0.41148735245100593</c:v>
                </c:pt>
                <c:pt idx="97">
                  <c:v>0.39141887746129256</c:v>
                </c:pt>
                <c:pt idx="98">
                  <c:v>0.37232915354622087</c:v>
                </c:pt>
                <c:pt idx="99">
                  <c:v>0.3541704464526097</c:v>
                </c:pt>
                <c:pt idx="100">
                  <c:v>0.33689734995427695</c:v>
                </c:pt>
                <c:pt idx="101">
                  <c:v>0.32046667231282228</c:v>
                </c:pt>
                <c:pt idx="102">
                  <c:v>0.30483732827578491</c:v>
                </c:pt>
                <c:pt idx="103">
                  <c:v>0.28997023634211017</c:v>
                </c:pt>
                <c:pt idx="104">
                  <c:v>0.2758282210380415</c:v>
                </c:pt>
                <c:pt idx="105">
                  <c:v>0.26237591995907178</c:v>
                </c:pt>
                <c:pt idx="106">
                  <c:v>0.24957969534551327</c:v>
                </c:pt>
                <c:pt idx="107">
                  <c:v>0.23740754997057617</c:v>
                </c:pt>
                <c:pt idx="108">
                  <c:v>0.22582904713063795</c:v>
                </c:pt>
                <c:pt idx="109">
                  <c:v>0.21481523453762136</c:v>
                </c:pt>
                <c:pt idx="110">
                  <c:v>0.20433857192320753</c:v>
                </c:pt>
                <c:pt idx="111">
                  <c:v>0.19437286217381047</c:v>
                </c:pt>
                <c:pt idx="112">
                  <c:v>0.18489318582415024</c:v>
                </c:pt>
                <c:pt idx="113">
                  <c:v>0.17587583874561002</c:v>
                </c:pt>
                <c:pt idx="114">
                  <c:v>0.16729827287356702</c:v>
                </c:pt>
                <c:pt idx="115">
                  <c:v>0.15913903982548661</c:v>
                </c:pt>
                <c:pt idx="116">
                  <c:v>0.15137773726879372</c:v>
                </c:pt>
                <c:pt idx="117">
                  <c:v>0.14399495790441497</c:v>
                </c:pt>
                <c:pt idx="118">
                  <c:v>0.13697224093842122</c:v>
                </c:pt>
                <c:pt idx="119">
                  <c:v>0.13029202592042757</c:v>
                </c:pt>
                <c:pt idx="120">
                  <c:v>0.12393760883332046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458928"/>
        <c:axId val="117459320"/>
      </c:scatterChart>
      <c:valAx>
        <c:axId val="117458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layout>
            <c:manualLayout>
              <c:xMode val="edge"/>
              <c:yMode val="edge"/>
              <c:x val="0.48166557305336832"/>
              <c:y val="0.878680373286672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0.0E+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59320"/>
        <c:crosses val="autoZero"/>
        <c:crossBetween val="midCat"/>
      </c:valAx>
      <c:valAx>
        <c:axId val="117459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Vr</a:t>
                </a:r>
                <a:r>
                  <a:rPr lang="en-US" baseline="0"/>
                  <a:t> Voltage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58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XC</a:t>
            </a:r>
            <a:r>
              <a:rPr lang="en-US" baseline="0"/>
              <a:t> vs. Frequency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Sheet1!$F$46:$F$66</c:f>
              <c:numCache>
                <c:formatCode>General</c:formatCode>
                <c:ptCount val="21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600</c:v>
                </c:pt>
                <c:pt idx="8">
                  <c:v>700</c:v>
                </c:pt>
                <c:pt idx="9">
                  <c:v>800</c:v>
                </c:pt>
                <c:pt idx="10">
                  <c:v>900</c:v>
                </c:pt>
                <c:pt idx="11">
                  <c:v>1000</c:v>
                </c:pt>
                <c:pt idx="12">
                  <c:v>2000</c:v>
                </c:pt>
                <c:pt idx="13">
                  <c:v>3000</c:v>
                </c:pt>
                <c:pt idx="14">
                  <c:v>4000</c:v>
                </c:pt>
                <c:pt idx="15">
                  <c:v>5000</c:v>
                </c:pt>
                <c:pt idx="16">
                  <c:v>6000</c:v>
                </c:pt>
                <c:pt idx="17">
                  <c:v>7000</c:v>
                </c:pt>
                <c:pt idx="18">
                  <c:v>8000</c:v>
                </c:pt>
                <c:pt idx="19">
                  <c:v>9000</c:v>
                </c:pt>
                <c:pt idx="20">
                  <c:v>10000</c:v>
                </c:pt>
              </c:numCache>
            </c:numRef>
          </c:xVal>
          <c:yVal>
            <c:numRef>
              <c:f>Sheet1!$G$46:$G$66</c:f>
              <c:numCache>
                <c:formatCode>0.00E+00</c:formatCode>
                <c:ptCount val="21"/>
                <c:pt idx="0">
                  <c:v>1.5915494309189534E-2</c:v>
                </c:pt>
                <c:pt idx="1">
                  <c:v>3.1830988618379067E-3</c:v>
                </c:pt>
                <c:pt idx="2">
                  <c:v>1.5915494309189533E-3</c:v>
                </c:pt>
                <c:pt idx="3">
                  <c:v>7.9577471545947667E-4</c:v>
                </c:pt>
                <c:pt idx="4">
                  <c:v>5.3051647697298452E-4</c:v>
                </c:pt>
                <c:pt idx="5">
                  <c:v>3.9788735772973834E-4</c:v>
                </c:pt>
                <c:pt idx="6">
                  <c:v>3.183098861837907E-4</c:v>
                </c:pt>
                <c:pt idx="7">
                  <c:v>2.6525823848649226E-4</c:v>
                </c:pt>
                <c:pt idx="8">
                  <c:v>2.2736420441699337E-4</c:v>
                </c:pt>
                <c:pt idx="9">
                  <c:v>1.9894367886486917E-4</c:v>
                </c:pt>
                <c:pt idx="10">
                  <c:v>1.7683882565766151E-4</c:v>
                </c:pt>
                <c:pt idx="11">
                  <c:v>1.5915494309189535E-4</c:v>
                </c:pt>
                <c:pt idx="12">
                  <c:v>7.9577471545947675E-5</c:v>
                </c:pt>
                <c:pt idx="13">
                  <c:v>5.3051647697298448E-5</c:v>
                </c:pt>
                <c:pt idx="14">
                  <c:v>3.9788735772973838E-5</c:v>
                </c:pt>
                <c:pt idx="15">
                  <c:v>3.1830988618379067E-5</c:v>
                </c:pt>
                <c:pt idx="16">
                  <c:v>2.6525823848649224E-5</c:v>
                </c:pt>
                <c:pt idx="17">
                  <c:v>2.2736420441699336E-5</c:v>
                </c:pt>
                <c:pt idx="18">
                  <c:v>1.9894367886486919E-5</c:v>
                </c:pt>
                <c:pt idx="19">
                  <c:v>1.7683882565766149E-5</c:v>
                </c:pt>
                <c:pt idx="20">
                  <c:v>1.5915494309189534E-5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460104"/>
        <c:axId val="117460496"/>
      </c:scatterChart>
      <c:valAx>
        <c:axId val="1174601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Frequency(Hz)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60496"/>
        <c:crosses val="autoZero"/>
        <c:crossBetween val="midCat"/>
      </c:valAx>
      <c:valAx>
        <c:axId val="117460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XC(Ohm)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6010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Voltage Across Resistor</a:t>
            </a:r>
          </a:p>
          <a:p>
            <a:pPr>
              <a:defRPr/>
            </a:pPr>
            <a:endParaRPr lang="en-US"/>
          </a:p>
        </c:rich>
      </c:tx>
      <c:layout>
        <c:manualLayout>
          <c:xMode val="edge"/>
          <c:yMode val="edge"/>
          <c:x val="0.326236001749781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664260717410327E-2"/>
          <c:y val="0.14116907261592301"/>
          <c:w val="0.84547462817147856"/>
          <c:h val="0.72088764946048411"/>
        </c:manualLayout>
      </c:layout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Sheet1!#REF!</c:f>
            </c:numRef>
          </c:xVal>
          <c:yVal>
            <c:numRef>
              <c:f>Sheet1!$O$43:$O$84</c:f>
              <c:numCache>
                <c:formatCode>0.00</c:formatCode>
                <c:ptCount val="42"/>
                <c:pt idx="0">
                  <c:v>5</c:v>
                </c:pt>
                <c:pt idx="1">
                  <c:v>3.0326532985631669</c:v>
                </c:pt>
                <c:pt idx="2">
                  <c:v>1.8393972058572117</c:v>
                </c:pt>
                <c:pt idx="3">
                  <c:v>1.1156508007421491</c:v>
                </c:pt>
                <c:pt idx="4">
                  <c:v>0.67667641618306351</c:v>
                </c:pt>
                <c:pt idx="5">
                  <c:v>0.41042499311949399</c:v>
                </c:pt>
                <c:pt idx="6">
                  <c:v>0.24893534183931973</c:v>
                </c:pt>
                <c:pt idx="7">
                  <c:v>0.15098691711159251</c:v>
                </c:pt>
                <c:pt idx="8">
                  <c:v>9.1578194443670893E-2</c:v>
                </c:pt>
                <c:pt idx="9">
                  <c:v>5.5544982691211532E-2</c:v>
                </c:pt>
                <c:pt idx="10">
                  <c:v>3.3689734995427337E-2</c:v>
                </c:pt>
                <c:pt idx="11">
                  <c:v>2.0433857192320333E-2</c:v>
                </c:pt>
                <c:pt idx="12">
                  <c:v>1.2393760883331793E-2</c:v>
                </c:pt>
                <c:pt idx="13">
                  <c:v>7.5171959648878614E-3</c:v>
                </c:pt>
                <c:pt idx="14">
                  <c:v>4.5594098277725809E-3</c:v>
                </c:pt>
                <c:pt idx="15">
                  <c:v>2.765421850739168E-3</c:v>
                </c:pt>
                <c:pt idx="16">
                  <c:v>1.6773131395125592E-3</c:v>
                </c:pt>
                <c:pt idx="17">
                  <c:v>1.0173418450532209E-3</c:v>
                </c:pt>
                <c:pt idx="18">
                  <c:v>6.1704902043339775E-4</c:v>
                </c:pt>
                <c:pt idx="19">
                  <c:v>3.7425914943850296E-4</c:v>
                </c:pt>
                <c:pt idx="20">
                  <c:v>2.2699964881242428E-4</c:v>
                </c:pt>
                <c:pt idx="21">
                  <c:v>1.3768224674873578E-4</c:v>
                </c:pt>
                <c:pt idx="22">
                  <c:v>8.3508503951228296E-5</c:v>
                </c:pt>
                <c:pt idx="23">
                  <c:v>5.0650467993153553E-5</c:v>
                </c:pt>
                <c:pt idx="24">
                  <c:v>3.072106176664105E-5</c:v>
                </c:pt>
                <c:pt idx="25">
                  <c:v>1.8633265860393355E-5</c:v>
                </c:pt>
                <c:pt idx="26">
                  <c:v>1.1301647034905271E-5</c:v>
                </c:pt>
                <c:pt idx="27">
                  <c:v>6.8547954319204225E-6</c:v>
                </c:pt>
                <c:pt idx="28">
                  <c:v>4.1576435955178392E-6</c:v>
                </c:pt>
                <c:pt idx="29">
                  <c:v>2.5217383128394401E-6</c:v>
                </c:pt>
                <c:pt idx="30">
                  <c:v>1.5295116025091289E-6</c:v>
                </c:pt>
                <c:pt idx="31">
                  <c:v>9.2769568130798915E-7</c:v>
                </c:pt>
                <c:pt idx="32">
                  <c:v>5.626758735962956E-7</c:v>
                </c:pt>
                <c:pt idx="33">
                  <c:v>3.412801688167435E-7</c:v>
                </c:pt>
                <c:pt idx="34">
                  <c:v>2.0699688593925833E-7</c:v>
                </c:pt>
                <c:pt idx="35">
                  <c:v>1.2554995778719908E-7</c:v>
                </c:pt>
                <c:pt idx="36">
                  <c:v>7.6149898723563142E-8</c:v>
                </c:pt>
                <c:pt idx="37">
                  <c:v>4.6187248309852972E-8</c:v>
                </c:pt>
                <c:pt idx="38">
                  <c:v>2.8013982187686337E-8</c:v>
                </c:pt>
                <c:pt idx="39">
                  <c:v>1.6991339097475356E-8</c:v>
                </c:pt>
                <c:pt idx="40">
                  <c:v>1.030576811219279E-8</c:v>
                </c:pt>
                <c:pt idx="41">
                  <c:v>6.250764331933713E-9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461280"/>
        <c:axId val="117461672"/>
      </c:scatterChart>
      <c:valAx>
        <c:axId val="11746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#0.0E+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61672"/>
        <c:crosses val="autoZero"/>
        <c:crossBetween val="midCat"/>
      </c:valAx>
      <c:valAx>
        <c:axId val="117461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Vr</a:t>
                </a:r>
                <a:r>
                  <a:rPr lang="en-US" baseline="0"/>
                  <a:t> Voltage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612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XL</a:t>
            </a:r>
            <a:r>
              <a:rPr lang="en-US" baseline="0"/>
              <a:t> vs. Frequency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Sheet1!$F$46:$F$66</c:f>
              <c:numCache>
                <c:formatCode>General</c:formatCode>
                <c:ptCount val="21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200</c:v>
                </c:pt>
                <c:pt idx="4">
                  <c:v>300</c:v>
                </c:pt>
                <c:pt idx="5">
                  <c:v>400</c:v>
                </c:pt>
                <c:pt idx="6">
                  <c:v>500</c:v>
                </c:pt>
                <c:pt idx="7">
                  <c:v>600</c:v>
                </c:pt>
                <c:pt idx="8">
                  <c:v>700</c:v>
                </c:pt>
                <c:pt idx="9">
                  <c:v>800</c:v>
                </c:pt>
                <c:pt idx="10">
                  <c:v>900</c:v>
                </c:pt>
                <c:pt idx="11">
                  <c:v>1000</c:v>
                </c:pt>
                <c:pt idx="12">
                  <c:v>2000</c:v>
                </c:pt>
                <c:pt idx="13">
                  <c:v>3000</c:v>
                </c:pt>
                <c:pt idx="14">
                  <c:v>4000</c:v>
                </c:pt>
                <c:pt idx="15">
                  <c:v>5000</c:v>
                </c:pt>
                <c:pt idx="16">
                  <c:v>6000</c:v>
                </c:pt>
                <c:pt idx="17">
                  <c:v>7000</c:v>
                </c:pt>
                <c:pt idx="18">
                  <c:v>8000</c:v>
                </c:pt>
                <c:pt idx="19">
                  <c:v>9000</c:v>
                </c:pt>
                <c:pt idx="20">
                  <c:v>10000</c:v>
                </c:pt>
              </c:numCache>
            </c:numRef>
          </c:xVal>
          <c:yVal>
            <c:numRef>
              <c:f>Sheet1!$G$46:$G$66</c:f>
              <c:numCache>
                <c:formatCode>0.00E+00</c:formatCode>
                <c:ptCount val="21"/>
                <c:pt idx="0">
                  <c:v>62.831853071795862</c:v>
                </c:pt>
                <c:pt idx="1">
                  <c:v>314.15926535897933</c:v>
                </c:pt>
                <c:pt idx="2">
                  <c:v>628.31853071795865</c:v>
                </c:pt>
                <c:pt idx="3">
                  <c:v>1256.6370614359173</c:v>
                </c:pt>
                <c:pt idx="4">
                  <c:v>1884.9555921538758</c:v>
                </c:pt>
                <c:pt idx="5">
                  <c:v>2513.2741228718346</c:v>
                </c:pt>
                <c:pt idx="6">
                  <c:v>3141.5926535897929</c:v>
                </c:pt>
                <c:pt idx="7">
                  <c:v>3769.9111843077517</c:v>
                </c:pt>
                <c:pt idx="8">
                  <c:v>4398.22971502571</c:v>
                </c:pt>
                <c:pt idx="9">
                  <c:v>5026.5482457436692</c:v>
                </c:pt>
                <c:pt idx="10">
                  <c:v>5654.8667764616275</c:v>
                </c:pt>
                <c:pt idx="11">
                  <c:v>6283.1853071795858</c:v>
                </c:pt>
                <c:pt idx="12">
                  <c:v>12566.370614359172</c:v>
                </c:pt>
                <c:pt idx="13">
                  <c:v>18849.555921538758</c:v>
                </c:pt>
                <c:pt idx="14">
                  <c:v>25132.741228718343</c:v>
                </c:pt>
                <c:pt idx="15">
                  <c:v>31415.926535897932</c:v>
                </c:pt>
                <c:pt idx="16">
                  <c:v>37699.111843077517</c:v>
                </c:pt>
                <c:pt idx="17">
                  <c:v>43982.297150257102</c:v>
                </c:pt>
                <c:pt idx="18">
                  <c:v>50265.482457436687</c:v>
                </c:pt>
                <c:pt idx="19">
                  <c:v>56548.667764616279</c:v>
                </c:pt>
                <c:pt idx="20">
                  <c:v>62831.853071795864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462456"/>
        <c:axId val="117462848"/>
      </c:scatterChart>
      <c:valAx>
        <c:axId val="117462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Frequency(Hz)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62848"/>
        <c:crosses val="autoZero"/>
        <c:crossBetween val="midCat"/>
      </c:valAx>
      <c:valAx>
        <c:axId val="11746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XL(Ohm)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E+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7462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34EBB-2976-4BFA-B179-AFD109C8C4C4}" type="datetimeFigureOut">
              <a:rPr lang="en-US" smtClean="0"/>
              <a:pPr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4FE78-937F-44C9-8A75-B704AB32C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41.JPG"/><Relationship Id="rId7" Type="http://schemas.openxmlformats.org/officeDocument/2006/relationships/image" Target="../media/image6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3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3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G"/><Relationship Id="rId5" Type="http://schemas.openxmlformats.org/officeDocument/2006/relationships/image" Target="../media/image13.jpe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JP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41.png"/><Relationship Id="rId4" Type="http://schemas.openxmlformats.org/officeDocument/2006/relationships/image" Target="../media/image22.JP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10" Type="http://schemas.openxmlformats.org/officeDocument/2006/relationships/image" Target="../media/image50.png"/><Relationship Id="rId4" Type="http://schemas.openxmlformats.org/officeDocument/2006/relationships/image" Target="../media/image29.jpeg"/><Relationship Id="rId9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34.JPG"/><Relationship Id="rId7" Type="http://schemas.openxmlformats.org/officeDocument/2006/relationships/image" Target="../media/image38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By Dakota Johnson</a:t>
            </a:r>
          </a:p>
          <a:p>
            <a:r>
              <a:rPr lang="en-US" dirty="0" smtClean="0"/>
              <a:t>Class: EECT 111</a:t>
            </a:r>
          </a:p>
          <a:p>
            <a:r>
              <a:rPr lang="en-US" dirty="0" smtClean="0"/>
              <a:t>Instructor: Lou </a:t>
            </a:r>
            <a:r>
              <a:rPr lang="en-US" dirty="0" err="1" smtClean="0"/>
              <a:t>Toth</a:t>
            </a:r>
            <a:endParaRPr lang="en-US" dirty="0" smtClean="0"/>
          </a:p>
          <a:p>
            <a:r>
              <a:rPr lang="en-US" dirty="0" smtClean="0"/>
              <a:t>Spring 2015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7.) Using a simple RL circuit determine the</a:t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a.) Time Constant</a:t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b.) Create a graph that shows the RL time constant as a function of time</a:t>
            </a:r>
            <a:r>
              <a:rPr lang="en-US" sz="1100" dirty="0">
                <a:latin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</a:rPr>
            </a:br>
            <a:endParaRPr lang="en-US" sz="11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819230"/>
              </p:ext>
            </p:extLst>
          </p:nvPr>
        </p:nvGraphicFramePr>
        <p:xfrm>
          <a:off x="4419600" y="3429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37063"/>
            <a:ext cx="2114550" cy="1066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590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τ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680352"/>
            <a:ext cx="666750" cy="238125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927239"/>
              </p:ext>
            </p:extLst>
          </p:nvPr>
        </p:nvGraphicFramePr>
        <p:xfrm>
          <a:off x="3048000" y="2819400"/>
          <a:ext cx="1219200" cy="381952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000.0E+0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500.0E-6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9.0E-3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715186"/>
            <a:ext cx="1514475" cy="266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2608217"/>
            <a:ext cx="737680" cy="493819"/>
          </a:xfrm>
          <a:prstGeom prst="rect">
            <a:avLst/>
          </a:prstGeom>
        </p:spPr>
      </p:pic>
      <p:sp>
        <p:nvSpPr>
          <p:cNvPr id="13" name="Frame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676400" y="3334434"/>
                <a:ext cx="8611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334434"/>
                <a:ext cx="861198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3546" t="-2222" r="-567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29200" y="2070463"/>
                <a:ext cx="1364733" cy="3918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2070463"/>
                <a:ext cx="1364733" cy="391839"/>
              </a:xfrm>
              <a:prstGeom prst="rect">
                <a:avLst/>
              </a:prstGeom>
              <a:blipFill rotWithShape="0">
                <a:blip r:embed="rId8"/>
                <a:stretch>
                  <a:fillRect l="-6250" t="-4688" r="-9375" b="-2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415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7.) Using a simple RL circuit determine the</a:t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 smtClean="0">
                <a:latin typeface="Arial" panose="020B0604020202020204" pitchFamily="34" charset="0"/>
              </a:rPr>
              <a:t>c</a:t>
            </a:r>
            <a:r>
              <a:rPr lang="en-US" sz="2400" dirty="0">
                <a:latin typeface="Arial" panose="020B0604020202020204" pitchFamily="34" charset="0"/>
              </a:rPr>
              <a:t>.) Determine </a:t>
            </a:r>
            <a:r>
              <a:rPr lang="en-US" sz="2400" dirty="0" smtClean="0">
                <a:latin typeface="Arial" panose="020B0604020202020204" pitchFamily="34" charset="0"/>
              </a:rPr>
              <a:t>XL at </a:t>
            </a:r>
            <a:r>
              <a:rPr lang="en-US" sz="2400" dirty="0">
                <a:latin typeface="Arial" panose="020B0604020202020204" pitchFamily="34" charset="0"/>
              </a:rPr>
              <a:t>a fixed frequency</a:t>
            </a:r>
            <a:br>
              <a:rPr lang="en-US" sz="2400" dirty="0">
                <a:latin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</a:rPr>
              <a:t>d.) Create a graph that shows how </a:t>
            </a:r>
            <a:r>
              <a:rPr lang="en-US" sz="2400" dirty="0" smtClean="0">
                <a:latin typeface="Arial" panose="020B0604020202020204" pitchFamily="34" charset="0"/>
              </a:rPr>
              <a:t>XL changes </a:t>
            </a:r>
            <a:r>
              <a:rPr lang="en-US" sz="2400" dirty="0">
                <a:latin typeface="Arial" panose="020B0604020202020204" pitchFamily="34" charset="0"/>
              </a:rPr>
              <a:t>as a function of frequency</a:t>
            </a:r>
            <a:r>
              <a:rPr lang="en-US" sz="1100" dirty="0">
                <a:latin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</a:rPr>
            </a:b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600"/>
            <a:ext cx="2076450" cy="942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2390775"/>
            <a:ext cx="1314450" cy="2476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2329934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n-US" sz="1200" dirty="0" smtClean="0"/>
              <a:t>L</a:t>
            </a:r>
            <a:endParaRPr lang="en-US" sz="12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297018"/>
              </p:ext>
            </p:extLst>
          </p:nvPr>
        </p:nvGraphicFramePr>
        <p:xfrm>
          <a:off x="2057400" y="2895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548747"/>
              </p:ext>
            </p:extLst>
          </p:nvPr>
        </p:nvGraphicFramePr>
        <p:xfrm>
          <a:off x="6934200" y="2314575"/>
          <a:ext cx="2082800" cy="4391025"/>
        </p:xfrm>
        <a:graphic>
          <a:graphicData uri="http://schemas.openxmlformats.org/drawingml/2006/table">
            <a:tbl>
              <a:tblPr/>
              <a:tblGrid>
                <a:gridCol w="86360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1.00E+00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Hz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6.28E+01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3.77E+04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5.65E+04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6.28E+04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62400" y="2052935"/>
                <a:ext cx="1117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𝑓𝐿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052935"/>
                <a:ext cx="111793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4372" t="-2222" r="-7104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5222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 smtClean="0"/>
              <a:t>1.) Multiple resistors combine in series and parallel.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" y="3246532"/>
            <a:ext cx="3990975" cy="1676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261" y="5045952"/>
            <a:ext cx="1838325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89225"/>
            <a:ext cx="2878999" cy="2255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616" y="5599496"/>
            <a:ext cx="1260566" cy="114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743021"/>
            <a:ext cx="2095500" cy="1695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5" y="700834"/>
            <a:ext cx="2076450" cy="167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800725" y="2437271"/>
                <a:ext cx="1972335" cy="809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725" y="2437271"/>
                <a:ext cx="1972335" cy="80926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2765" y="2645637"/>
                <a:ext cx="1972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65" y="2645637"/>
                <a:ext cx="197233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926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2.) By example calculate RT, IT, PT, and all the nodal voltages, branch currents and power dissipation of a resistor network.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253093"/>
              </p:ext>
            </p:extLst>
          </p:nvPr>
        </p:nvGraphicFramePr>
        <p:xfrm>
          <a:off x="1732919" y="4010624"/>
          <a:ext cx="1828800" cy="74676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Current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5.0E+0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13.0E+3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Ω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383.7E-6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135062"/>
              </p:ext>
            </p:extLst>
          </p:nvPr>
        </p:nvGraphicFramePr>
        <p:xfrm>
          <a:off x="1371600" y="5505060"/>
          <a:ext cx="1828800" cy="762000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Power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5.0E+0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383.7E-6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PT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1.9E-3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26" name="Frame 2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17699"/>
              </p:ext>
            </p:extLst>
          </p:nvPr>
        </p:nvGraphicFramePr>
        <p:xfrm>
          <a:off x="3369083" y="1299582"/>
          <a:ext cx="2286000" cy="1758315"/>
        </p:xfrm>
        <a:graphic>
          <a:graphicData uri="http://schemas.openxmlformats.org/drawingml/2006/table">
            <a:tbl>
              <a:tblPr/>
              <a:tblGrid>
                <a:gridCol w="966050"/>
                <a:gridCol w="612151"/>
                <a:gridCol w="707799"/>
              </a:tblGrid>
              <a:tr h="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Resistance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10.0E+3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2.2E+3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2.2E+3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2.2E+3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1.0E+3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1.0E+3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R234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733.3E+0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12.7E+3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219200" y="1520246"/>
                <a:ext cx="19723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520246"/>
                <a:ext cx="1972335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926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219200" y="1804568"/>
                <a:ext cx="1972335" cy="809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804568"/>
                <a:ext cx="1972335" cy="80926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168713" y="3382597"/>
                <a:ext cx="826444" cy="5638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8713" y="3382597"/>
                <a:ext cx="826444" cy="56387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5096259"/>
                <a:ext cx="742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5096259"/>
                <a:ext cx="742319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7438" r="-6612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58780"/>
              </p:ext>
            </p:extLst>
          </p:nvPr>
        </p:nvGraphicFramePr>
        <p:xfrm>
          <a:off x="5727362" y="3342481"/>
          <a:ext cx="2286000" cy="1590675"/>
        </p:xfrm>
        <a:graphic>
          <a:graphicData uri="http://schemas.openxmlformats.org/drawingml/2006/table">
            <a:tbl>
              <a:tblPr/>
              <a:tblGrid>
                <a:gridCol w="966050"/>
                <a:gridCol w="612151"/>
                <a:gridCol w="707799"/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Nodal Voltage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5.0E+0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392.7E-6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1.07E+0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V2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1.07E+0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1.07E+0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1.07E+0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392.67E-3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24600" y="2980044"/>
                <a:ext cx="85991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0044"/>
                <a:ext cx="85991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6383" r="-4965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332226" y="4819449"/>
                <a:ext cx="125316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𝑛𝑜𝑑𝑒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2226" y="4819449"/>
                <a:ext cx="1253164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4390" t="-4444" r="-3902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512083" y="5098881"/>
                <a:ext cx="8934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2083" y="5098881"/>
                <a:ext cx="89345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5442" t="-2174" r="-612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421323"/>
              </p:ext>
            </p:extLst>
          </p:nvPr>
        </p:nvGraphicFramePr>
        <p:xfrm>
          <a:off x="3967302" y="5458599"/>
          <a:ext cx="1905000" cy="1190625"/>
        </p:xfrm>
        <a:graphic>
          <a:graphicData uri="http://schemas.openxmlformats.org/drawingml/2006/table">
            <a:tbl>
              <a:tblPr/>
              <a:tblGrid>
                <a:gridCol w="609600"/>
                <a:gridCol w="685800"/>
                <a:gridCol w="609600"/>
              </a:tblGrid>
              <a:tr h="2000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 Current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1.07E+0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130.89E-6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130.89E-6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130.89E-6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3.9E-3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958736"/>
              </p:ext>
            </p:extLst>
          </p:nvPr>
        </p:nvGraphicFramePr>
        <p:xfrm>
          <a:off x="6172200" y="5461635"/>
          <a:ext cx="1828800" cy="1167765"/>
        </p:xfrm>
        <a:graphic>
          <a:graphicData uri="http://schemas.openxmlformats.org/drawingml/2006/table">
            <a:tbl>
              <a:tblPr/>
              <a:tblGrid>
                <a:gridCol w="609600"/>
                <a:gridCol w="609600"/>
                <a:gridCol w="609600"/>
              </a:tblGrid>
              <a:tr h="4762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Power Dissapation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421.5E-6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140.48E-6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140.48E-6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140.48E-6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1.5E-3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172200" y="5131118"/>
                <a:ext cx="17516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𝐵𝑟𝑎𝑛𝑐h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𝑁𝑜𝑑𝑒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5131118"/>
                <a:ext cx="175163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787" r="-697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2.) By example calculate RT, IT, PT, and all the nodal voltages, branch currents and power dissipation of a resistor network.</a:t>
            </a:r>
            <a:r>
              <a:rPr lang="en-US" sz="1100" dirty="0" smtClean="0"/>
              <a:t/>
            </a:r>
            <a:br>
              <a:rPr lang="en-US" sz="1100" dirty="0" smtClean="0"/>
            </a:br>
            <a:endParaRPr lang="en-US" sz="11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038600"/>
            <a:ext cx="4343400" cy="26767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869426"/>
            <a:ext cx="1857375" cy="1657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19816"/>
            <a:ext cx="4325093" cy="237613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200" dirty="0" smtClean="0"/>
              <a:t>3.) By example calculate the </a:t>
            </a:r>
            <a:r>
              <a:rPr lang="en-US" sz="2200" dirty="0" err="1" smtClean="0"/>
              <a:t>Thevenin</a:t>
            </a:r>
            <a:r>
              <a:rPr lang="en-US" sz="2200" dirty="0" smtClean="0"/>
              <a:t> Resistance and  </a:t>
            </a:r>
            <a:br>
              <a:rPr lang="en-US" sz="2200" dirty="0" smtClean="0"/>
            </a:br>
            <a:r>
              <a:rPr lang="en-US" sz="2200" dirty="0" smtClean="0"/>
              <a:t>Voltage of a resistor network</a:t>
            </a:r>
            <a:r>
              <a:rPr lang="en-US" sz="2700" dirty="0" smtClean="0"/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304800" y="2851963"/>
            <a:ext cx="4540382" cy="2101037"/>
            <a:chOff x="565018" y="1785162"/>
            <a:chExt cx="4540382" cy="2101037"/>
          </a:xfrm>
        </p:grpSpPr>
        <p:sp>
          <p:nvSpPr>
            <p:cNvPr id="15" name="Rectangle 14"/>
            <p:cNvSpPr/>
            <p:nvPr/>
          </p:nvSpPr>
          <p:spPr>
            <a:xfrm>
              <a:off x="565018" y="1785162"/>
              <a:ext cx="4540382" cy="210103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62000" y="2001239"/>
              <a:ext cx="4279570" cy="1766560"/>
              <a:chOff x="2971800" y="1143000"/>
              <a:chExt cx="5188676" cy="215265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800" y="1143000"/>
                <a:ext cx="3305175" cy="215265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03101" y="1143000"/>
                <a:ext cx="1857375" cy="1657350"/>
              </a:xfrm>
              <a:prstGeom prst="rect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5105400" y="2959513"/>
            <a:ext cx="3873236" cy="1993487"/>
            <a:chOff x="5042164" y="2971800"/>
            <a:chExt cx="3873236" cy="1993487"/>
          </a:xfrm>
        </p:grpSpPr>
        <p:sp>
          <p:nvSpPr>
            <p:cNvPr id="21" name="Rectangle 20"/>
            <p:cNvSpPr/>
            <p:nvPr/>
          </p:nvSpPr>
          <p:spPr>
            <a:xfrm>
              <a:off x="5042164" y="2971800"/>
              <a:ext cx="3873236" cy="199348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220511" y="3192462"/>
              <a:ext cx="3552825" cy="1600200"/>
              <a:chOff x="3002280" y="3459480"/>
              <a:chExt cx="4848225" cy="220027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280" y="3459480"/>
                <a:ext cx="2981325" cy="2200275"/>
              </a:xfrm>
              <a:prstGeom prst="rect">
                <a:avLst/>
              </a:prstGeom>
            </p:spPr>
          </p:pic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83605" y="3459480"/>
                <a:ext cx="1866900" cy="1800225"/>
              </a:xfrm>
              <a:prstGeom prst="rect">
                <a:avLst/>
              </a:prstGeom>
            </p:spPr>
          </p:pic>
        </p:grpSp>
      </p:grpSp>
      <p:grpSp>
        <p:nvGrpSpPr>
          <p:cNvPr id="27" name="Group 26"/>
          <p:cNvGrpSpPr/>
          <p:nvPr/>
        </p:nvGrpSpPr>
        <p:grpSpPr>
          <a:xfrm>
            <a:off x="1327106" y="4997461"/>
            <a:ext cx="6140494" cy="1784339"/>
            <a:chOff x="35181" y="4495800"/>
            <a:chExt cx="6140494" cy="1784339"/>
          </a:xfrm>
        </p:grpSpPr>
        <p:sp>
          <p:nvSpPr>
            <p:cNvPr id="25" name="Rectangle 24"/>
            <p:cNvSpPr/>
            <p:nvPr/>
          </p:nvSpPr>
          <p:spPr>
            <a:xfrm>
              <a:off x="35181" y="4495800"/>
              <a:ext cx="6140494" cy="178433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32075" y="4587685"/>
              <a:ext cx="5797237" cy="1584515"/>
              <a:chOff x="304800" y="5119043"/>
              <a:chExt cx="5797237" cy="158451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5132070"/>
                <a:ext cx="2405454" cy="1558463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8985" y="5119043"/>
                <a:ext cx="1763052" cy="1584515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8997" y="5239787"/>
                <a:ext cx="1521577" cy="1343025"/>
              </a:xfrm>
              <a:prstGeom prst="rect">
                <a:avLst/>
              </a:prstGeom>
            </p:spPr>
          </p:pic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62" y="1717668"/>
            <a:ext cx="1905000" cy="2762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80" y="2009006"/>
            <a:ext cx="1428750" cy="2667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73599"/>
            <a:ext cx="2066925" cy="20574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211552" y="1624561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sz="1200" dirty="0" err="1" smtClean="0"/>
              <a:t>Th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3200400" y="1916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sz="1200" dirty="0" err="1" smtClean="0"/>
              <a:t>Th</a:t>
            </a:r>
            <a:endParaRPr lang="en-US" sz="1200" dirty="0"/>
          </a:p>
        </p:txBody>
      </p:sp>
      <p:sp>
        <p:nvSpPr>
          <p:cNvPr id="28" name="Frame 2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19418" y="2978727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C6288F70-277A-4F13-9BAE-8FAAC6BB354B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418" y="2978727"/>
                <a:ext cx="2016578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3625" r="-27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235154" y="1066977"/>
                <a:ext cx="2601418" cy="8092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154" y="1066977"/>
                <a:ext cx="2601418" cy="80926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459311" y="2147500"/>
                <a:ext cx="1694759" cy="5729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23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311" y="2147500"/>
                <a:ext cx="1694759" cy="57291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4.) Multiple capacitors combine in series and parallel.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404556"/>
            <a:ext cx="2105025" cy="124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804731"/>
            <a:ext cx="1381125" cy="2857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14600" y="274019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sz="1200" dirty="0" smtClean="0"/>
              <a:t>T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14462"/>
            <a:ext cx="2114550" cy="1276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54868"/>
            <a:ext cx="904875" cy="2571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43600" y="26786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en-US" sz="1200" dirty="0" smtClean="0"/>
              <a:t>T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1" y="3048000"/>
            <a:ext cx="1880819" cy="1981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2" y="5035029"/>
            <a:ext cx="1532537" cy="15734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2"/>
          <a:stretch/>
        </p:blipFill>
        <p:spPr>
          <a:xfrm>
            <a:off x="2971800" y="3976048"/>
            <a:ext cx="6172200" cy="2075168"/>
          </a:xfrm>
          <a:prstGeom prst="rect">
            <a:avLst/>
          </a:prstGeom>
        </p:spPr>
      </p:pic>
      <p:cxnSp>
        <p:nvCxnSpPr>
          <p:cNvPr id="16" name="Straight Connector 15"/>
          <p:cNvCxnSpPr>
            <a:stCxn id="7" idx="3"/>
          </p:cNvCxnSpPr>
          <p:nvPr/>
        </p:nvCxnSpPr>
        <p:spPr>
          <a:xfrm>
            <a:off x="2209800" y="4038600"/>
            <a:ext cx="9144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8" idx="3"/>
          </p:cNvCxnSpPr>
          <p:nvPr/>
        </p:nvCxnSpPr>
        <p:spPr>
          <a:xfrm flipV="1">
            <a:off x="2057399" y="5821761"/>
            <a:ext cx="1066801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ame 1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74216" y="3088243"/>
                <a:ext cx="18467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4216" y="3088243"/>
                <a:ext cx="18467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2640" r="-99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441693" y="3093048"/>
                <a:ext cx="1846723" cy="790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693" y="3093048"/>
                <a:ext cx="1846723" cy="79066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5.) Multiple inductors combine in series and parallel.</a:t>
            </a: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06"/>
          <a:stretch/>
        </p:blipFill>
        <p:spPr>
          <a:xfrm>
            <a:off x="3429000" y="3660993"/>
            <a:ext cx="5715000" cy="1713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648200"/>
            <a:ext cx="2726055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38400"/>
            <a:ext cx="1752600" cy="2173767"/>
          </a:xfrm>
          <a:prstGeom prst="rect">
            <a:avLst/>
          </a:prstGeom>
        </p:spPr>
      </p:pic>
      <p:cxnSp>
        <p:nvCxnSpPr>
          <p:cNvPr id="11" name="Straight Connector 10"/>
          <p:cNvCxnSpPr>
            <a:stCxn id="5" idx="3"/>
          </p:cNvCxnSpPr>
          <p:nvPr/>
        </p:nvCxnSpPr>
        <p:spPr>
          <a:xfrm>
            <a:off x="2133600" y="3525284"/>
            <a:ext cx="1447800" cy="16563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124200" y="5374167"/>
            <a:ext cx="457200" cy="320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558" y="936933"/>
            <a:ext cx="2105025" cy="1266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77" y="2339467"/>
            <a:ext cx="828675" cy="2857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09900" y="227986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sz="1200" dirty="0" smtClean="0"/>
              <a:t>T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941" y="995742"/>
            <a:ext cx="2095500" cy="1209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2354988"/>
            <a:ext cx="1428750" cy="219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945777" y="227606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</a:t>
            </a:r>
            <a:r>
              <a:rPr lang="en-US" sz="1200" dirty="0" smtClean="0"/>
              <a:t>T</a:t>
            </a:r>
            <a:endParaRPr lang="en-US" sz="1200" dirty="0"/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705795" y="2777157"/>
                <a:ext cx="1900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795" y="2777157"/>
                <a:ext cx="1900841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28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91200" y="2777156"/>
                <a:ext cx="1900841" cy="789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777156"/>
                <a:ext cx="1900841" cy="78925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Using a simple RC circuit determine the</a:t>
            </a:r>
            <a:br>
              <a:rPr lang="en-US" sz="2700" dirty="0" smtClean="0"/>
            </a:br>
            <a:r>
              <a:rPr lang="en-US" sz="2700" dirty="0" smtClean="0"/>
              <a:t>a.) Time Constant</a:t>
            </a:r>
            <a:br>
              <a:rPr lang="en-US" sz="2700" dirty="0" smtClean="0"/>
            </a:br>
            <a:r>
              <a:rPr lang="en-US" sz="2700" dirty="0" smtClean="0"/>
              <a:t>b.) Create a graph that shows the RC time constant as a function of time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478860"/>
              </p:ext>
            </p:extLst>
          </p:nvPr>
        </p:nvGraphicFramePr>
        <p:xfrm>
          <a:off x="4648200" y="43148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812" y="5381625"/>
            <a:ext cx="145732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209800"/>
            <a:ext cx="1228725" cy="4391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576" y="3895725"/>
            <a:ext cx="1571625" cy="295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1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r>
              <a:rPr lang="en-US" sz="1200" dirty="0" smtClean="0"/>
              <a:t>R</a:t>
            </a:r>
            <a:endParaRPr lang="en-US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618025"/>
            <a:ext cx="2124075" cy="1085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4" y="2809875"/>
            <a:ext cx="714375" cy="257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2743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anose="020F0502020204030204" pitchFamily="34" charset="0"/>
              </a:rPr>
              <a:t>τ</a:t>
            </a:r>
            <a:endParaRPr lang="en-US" sz="1200" dirty="0"/>
          </a:p>
        </p:txBody>
      </p:sp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743576" y="3351639"/>
                <a:ext cx="1280479" cy="3836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576" y="3351639"/>
                <a:ext cx="1280479" cy="383695"/>
              </a:xfrm>
              <a:prstGeom prst="rect">
                <a:avLst/>
              </a:prstGeom>
              <a:blipFill rotWithShape="0">
                <a:blip r:embed="rId8"/>
                <a:stretch>
                  <a:fillRect r="-10952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595436" y="3265914"/>
                <a:ext cx="4725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 smtClean="0"/>
                  <a:t>=RC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436" y="3265914"/>
                <a:ext cx="472565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2987" t="-28889" r="-31169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Using a simple RC circuit determine the</a:t>
            </a:r>
            <a:br>
              <a:rPr lang="en-US" sz="2700" dirty="0" smtClean="0"/>
            </a:br>
            <a:r>
              <a:rPr lang="en-US" sz="2700" dirty="0" smtClean="0"/>
              <a:t>c.) Determine XC at a fixed frequency</a:t>
            </a:r>
            <a:br>
              <a:rPr lang="en-US" sz="2700" dirty="0" smtClean="0"/>
            </a:br>
            <a:r>
              <a:rPr lang="en-US" sz="2700" dirty="0" smtClean="0"/>
              <a:t>d.) Create a graph that shows how </a:t>
            </a:r>
            <a:r>
              <a:rPr lang="en-US" sz="2700" dirty="0" smtClean="0"/>
              <a:t>XC</a:t>
            </a:r>
            <a:br>
              <a:rPr lang="en-US" sz="2700" dirty="0" smtClean="0"/>
            </a:br>
            <a:r>
              <a:rPr lang="en-US" sz="2700" dirty="0" smtClean="0"/>
              <a:t>changes </a:t>
            </a:r>
            <a:r>
              <a:rPr lang="en-US" sz="2700" dirty="0" smtClean="0"/>
              <a:t>as a function of frequency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43000"/>
            <a:ext cx="2114550" cy="828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814" y="2024505"/>
            <a:ext cx="1457325" cy="314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6914" y="196949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sz="1200" dirty="0" err="1" smtClean="0"/>
              <a:t>c</a:t>
            </a:r>
            <a:endParaRPr lang="en-US" sz="1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616984"/>
              </p:ext>
            </p:extLst>
          </p:nvPr>
        </p:nvGraphicFramePr>
        <p:xfrm>
          <a:off x="2362200" y="2376420"/>
          <a:ext cx="2038350" cy="4391025"/>
        </p:xfrm>
        <a:graphic>
          <a:graphicData uri="http://schemas.openxmlformats.org/drawingml/2006/table">
            <a:tbl>
              <a:tblPr/>
              <a:tblGrid>
                <a:gridCol w="819150"/>
                <a:gridCol w="609600"/>
                <a:gridCol w="6096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4.70E-07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Frequency Hz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3.39E+04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1.13E+03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1.13E+02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8.47E+01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6.77E+01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5.64E+01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4.84E+01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4.23E+01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3.76E+01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3.39E+01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Ω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349494"/>
              </p:ext>
            </p:extLst>
          </p:nvPr>
        </p:nvGraphicFramePr>
        <p:xfrm>
          <a:off x="4343400" y="28956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181600" y="1865620"/>
                <a:ext cx="1151854" cy="5690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𝑓𝐶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1600" y="1865620"/>
                <a:ext cx="1151854" cy="56900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636</TotalTime>
  <Words>496</Words>
  <Application>Microsoft Office PowerPoint</Application>
  <PresentationFormat>On-screen Show (4:3)</PresentationFormat>
  <Paragraphs>338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Cambria Math</vt:lpstr>
      <vt:lpstr>Office Theme</vt:lpstr>
      <vt:lpstr>Final Project</vt:lpstr>
      <vt:lpstr>1.) Multiple resistors combine in series and parallel.</vt:lpstr>
      <vt:lpstr>2.) By example calculate RT, IT, PT, and all the nodal voltages, branch currents and power dissipation of a resistor network. </vt:lpstr>
      <vt:lpstr>2.) By example calculate RT, IT, PT, and all the nodal voltages, branch currents and power dissipation of a resistor network. </vt:lpstr>
      <vt:lpstr>3.) By example calculate the Thevenin Resistance and   Voltage of a resistor network. </vt:lpstr>
      <vt:lpstr>4.) Multiple capacitors combine in series and parallel.</vt:lpstr>
      <vt:lpstr>5.) Multiple inductors combine in series and parallel.</vt:lpstr>
      <vt:lpstr>Using a simple RC circuit determine the a.) Time Constant b.) Create a graph that shows the RC time constant as a function of time  </vt:lpstr>
      <vt:lpstr>Using a simple RC circuit determine the c.) Determine XC at a fixed frequency d.) Create a graph that shows how XC changes as a function of frequency </vt:lpstr>
      <vt:lpstr>7.) Using a simple RL circuit determine the a.) Time Constant b.) Create a graph that shows the RL time constant as a function of time  </vt:lpstr>
      <vt:lpstr>7.) Using a simple RL circuit determine the c.) Determine XL at a fixed frequency d.) Create a graph that shows how XL changes as a function of frequency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</dc:title>
  <dc:creator>Dakota Johnson</dc:creator>
  <cp:lastModifiedBy>Dakota H Johnson</cp:lastModifiedBy>
  <cp:revision>48</cp:revision>
  <dcterms:created xsi:type="dcterms:W3CDTF">2015-04-29T19:35:30Z</dcterms:created>
  <dcterms:modified xsi:type="dcterms:W3CDTF">2015-05-07T21:45:32Z</dcterms:modified>
</cp:coreProperties>
</file>