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58" r:id="rId5"/>
    <p:sldId id="272" r:id="rId6"/>
    <p:sldId id="273" r:id="rId7"/>
    <p:sldId id="274" r:id="rId8"/>
    <p:sldId id="275" r:id="rId9"/>
    <p:sldId id="276" r:id="rId10"/>
    <p:sldId id="262" r:id="rId11"/>
    <p:sldId id="278" r:id="rId12"/>
    <p:sldId id="279" r:id="rId13"/>
    <p:sldId id="277" r:id="rId14"/>
    <p:sldId id="280" r:id="rId15"/>
    <p:sldId id="281" r:id="rId16"/>
    <p:sldId id="271" r:id="rId17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2C16"/>
    <a:srgbClr val="0C788E"/>
    <a:srgbClr val="025198"/>
    <a:srgbClr val="000099"/>
    <a:srgbClr val="1C1C1C"/>
    <a:srgbClr val="3366FF"/>
    <a:srgbClr val="000058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50" autoAdjust="0"/>
    <p:restoredTop sz="94652" autoAdjust="0"/>
  </p:normalViewPr>
  <p:slideViewPr>
    <p:cSldViewPr>
      <p:cViewPr varScale="1">
        <p:scale>
          <a:sx n="100" d="100"/>
          <a:sy n="100" d="100"/>
        </p:scale>
        <p:origin x="78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D13EC5-2BDC-42BB-A47A-C877156693A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91C4E6C4-2488-4E68-83D0-EE6F00735C37}" type="pres">
      <dgm:prSet presAssocID="{86D13EC5-2BDC-42BB-A47A-C877156693A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839BB925-B43F-47CA-BE74-28BE9308844C}" type="presOf" srcId="{86D13EC5-2BDC-42BB-A47A-C877156693A4}" destId="{91C4E6C4-2488-4E68-83D0-EE6F00735C37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30F5D-B2F5-484F-A224-22C960EF4B6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9327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604F3-0FDA-41BE-B0B0-9E4AD4E4360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1859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C45C5-5B09-459B-A182-FE849BBAA29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8747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6C70D-7331-4E97-A2C8-0D26E6F2285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703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B74AE-255C-4E24-9E7C-EC21BE94D90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6460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5F3C5-5212-4711-B585-7BF137955DA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970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5B15B-CD2E-41F5-95E4-95E79506BA5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807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269DE-F4DF-4E4C-8690-8A9862525E1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3580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53DC4-4A5B-4877-8A35-984FC14ECB9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1576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B7758-1F7D-43D8-A7BF-061F769940F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7383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CD6C0-9D1C-42DB-94F6-E8BA294B5B6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6779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9522C576-2BFD-47A2-A492-72EAB0D7863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250825" y="4900613"/>
            <a:ext cx="5184775" cy="544512"/>
          </a:xfrm>
          <a:noFill/>
        </p:spPr>
        <p:txBody>
          <a:bodyPr anchor="ctr"/>
          <a:lstStyle/>
          <a:p>
            <a:pPr algn="l" eaLnBrk="1" hangingPunct="1"/>
            <a:r>
              <a:rPr lang="es-UY" altLang="en-US" sz="4400" b="1" smtClean="0">
                <a:solidFill>
                  <a:schemeClr val="bg1"/>
                </a:solidFill>
              </a:rPr>
              <a:t>Capacitance of two parallel plates</a:t>
            </a:r>
            <a:endParaRPr lang="es-ES" altLang="en-US" sz="4400" b="1" smtClean="0">
              <a:solidFill>
                <a:schemeClr val="bg1"/>
              </a:solidFill>
            </a:endParaRPr>
          </a:p>
        </p:txBody>
      </p:sp>
      <p:sp>
        <p:nvSpPr>
          <p:cNvPr id="2051" name="Rectangle 119"/>
          <p:cNvSpPr>
            <a:spLocks noChangeArrowheads="1"/>
          </p:cNvSpPr>
          <p:nvPr/>
        </p:nvSpPr>
        <p:spPr bwMode="auto">
          <a:xfrm>
            <a:off x="250825" y="5805488"/>
            <a:ext cx="3384550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UY" altLang="en-US" sz="1800" b="1">
                <a:solidFill>
                  <a:schemeClr val="bg1"/>
                </a:solidFill>
              </a:rPr>
              <a:t>Built by Matthew Krueger</a:t>
            </a:r>
            <a:endParaRPr lang="es-ES" altLang="en-US" sz="18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Results (custom)</a:t>
            </a: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685" y="2287795"/>
            <a:ext cx="1485900" cy="1762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256" y="2283653"/>
            <a:ext cx="1485900" cy="279082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154510" y="235871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What is the </a:t>
            </a:r>
            <a:r>
              <a:rPr lang="en-US" dirty="0" err="1" smtClean="0"/>
              <a:t>Lenth</a:t>
            </a:r>
            <a:r>
              <a:rPr lang="en-US" dirty="0" smtClean="0"/>
              <a:t> of the plates(mm)? = 5</a:t>
            </a:r>
          </a:p>
          <a:p>
            <a:r>
              <a:rPr lang="en-US" dirty="0" smtClean="0"/>
              <a:t>What is the Width of the plates(mm)? = 5</a:t>
            </a:r>
          </a:p>
          <a:p>
            <a:r>
              <a:rPr lang="en-US" dirty="0" smtClean="0"/>
              <a:t>What is the distance between the plates (mm)? = 3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43808" y="508363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capacitance is 0.000000 F </a:t>
            </a:r>
          </a:p>
          <a:p>
            <a:r>
              <a:rPr lang="en-US" dirty="0" smtClean="0"/>
              <a:t>capacitance is 0.000006 </a:t>
            </a:r>
            <a:r>
              <a:rPr lang="en-US" dirty="0" err="1" smtClean="0"/>
              <a:t>uF</a:t>
            </a:r>
            <a:r>
              <a:rPr lang="en-US" dirty="0" smtClean="0"/>
              <a:t> </a:t>
            </a:r>
          </a:p>
          <a:p>
            <a:r>
              <a:rPr lang="en-US" dirty="0" smtClean="0"/>
              <a:t>capacitance is 0.005932 </a:t>
            </a:r>
            <a:r>
              <a:rPr lang="en-US" dirty="0" err="1" smtClean="0"/>
              <a:t>nF</a:t>
            </a:r>
            <a:r>
              <a:rPr lang="en-US" dirty="0" smtClean="0"/>
              <a:t> </a:t>
            </a:r>
          </a:p>
          <a:p>
            <a:r>
              <a:rPr lang="en-US" dirty="0" smtClean="0"/>
              <a:t>capacitance is 5.932180 pF 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325710" y="404992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/>
              <a:t>output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132556" y="13166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/>
              <a:t>input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Results (load file)</a:t>
            </a: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685" y="2287795"/>
            <a:ext cx="1485900" cy="176212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154510" y="235871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File named “</a:t>
            </a:r>
            <a:r>
              <a:rPr lang="en-US" dirty="0" err="1" smtClean="0"/>
              <a:t>capspecs.mat</a:t>
            </a:r>
            <a:r>
              <a:rPr lang="en-US" dirty="0" smtClean="0"/>
              <a:t>” is in the same directory as the program. </a:t>
            </a:r>
          </a:p>
          <a:p>
            <a:r>
              <a:rPr lang="en-US" dirty="0" smtClean="0"/>
              <a:t>Uses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A=.000024m^2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D=.005m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k=80.4(water)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43808" y="508363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capacitance is 0.000000 F </a:t>
            </a:r>
          </a:p>
          <a:p>
            <a:r>
              <a:rPr lang="en-US" dirty="0" smtClean="0"/>
              <a:t>capacitance is 0.000003 </a:t>
            </a:r>
            <a:r>
              <a:rPr lang="en-US" dirty="0" err="1" smtClean="0"/>
              <a:t>uF</a:t>
            </a:r>
            <a:r>
              <a:rPr lang="en-US" dirty="0" smtClean="0"/>
              <a:t> </a:t>
            </a:r>
          </a:p>
          <a:p>
            <a:r>
              <a:rPr lang="en-US" dirty="0" smtClean="0"/>
              <a:t>capacitance is 0.003417 </a:t>
            </a:r>
            <a:r>
              <a:rPr lang="en-US" dirty="0" err="1" smtClean="0"/>
              <a:t>nF</a:t>
            </a:r>
            <a:r>
              <a:rPr lang="en-US" dirty="0" smtClean="0"/>
              <a:t> </a:t>
            </a:r>
          </a:p>
          <a:p>
            <a:r>
              <a:rPr lang="en-US" dirty="0" smtClean="0"/>
              <a:t>capacitance is 3.416936 pF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325710" y="404992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/>
              <a:t>output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132556" y="13166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/>
              <a:t>input</a:t>
            </a:r>
          </a:p>
        </p:txBody>
      </p:sp>
    </p:spTree>
    <p:extLst>
      <p:ext uri="{BB962C8B-B14F-4D97-AF65-F5344CB8AC3E}">
        <p14:creationId xmlns:p14="http://schemas.microsoft.com/office/powerpoint/2010/main" val="1691949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Results (load file)</a:t>
            </a: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685" y="2287795"/>
            <a:ext cx="1485900" cy="176212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154510" y="235871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File named “</a:t>
            </a:r>
            <a:r>
              <a:rPr lang="en-US" dirty="0" err="1" smtClean="0"/>
              <a:t>capspecs.mat</a:t>
            </a:r>
            <a:r>
              <a:rPr lang="en-US" dirty="0" smtClean="0"/>
              <a:t>” is in the same directory as the program. </a:t>
            </a:r>
          </a:p>
          <a:p>
            <a:r>
              <a:rPr lang="en-US" dirty="0" smtClean="0"/>
              <a:t>Uses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A=.000024m^2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D=.005m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k=80.4(water)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43808" y="508363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capacitance is 0.000000 F </a:t>
            </a:r>
          </a:p>
          <a:p>
            <a:r>
              <a:rPr lang="en-US" dirty="0" smtClean="0"/>
              <a:t>capacitance is 0.000003 </a:t>
            </a:r>
            <a:r>
              <a:rPr lang="en-US" dirty="0" err="1" smtClean="0"/>
              <a:t>uF</a:t>
            </a:r>
            <a:r>
              <a:rPr lang="en-US" dirty="0" smtClean="0"/>
              <a:t> </a:t>
            </a:r>
          </a:p>
          <a:p>
            <a:r>
              <a:rPr lang="en-US" dirty="0" smtClean="0"/>
              <a:t>capacitance is 0.003417 </a:t>
            </a:r>
            <a:r>
              <a:rPr lang="en-US" dirty="0" err="1" smtClean="0"/>
              <a:t>nF</a:t>
            </a:r>
            <a:r>
              <a:rPr lang="en-US" dirty="0" smtClean="0"/>
              <a:t> </a:t>
            </a:r>
          </a:p>
          <a:p>
            <a:r>
              <a:rPr lang="en-US" dirty="0" smtClean="0"/>
              <a:t>capacitance is 3.416936 pF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325710" y="404992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/>
              <a:t>output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132556" y="13166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/>
              <a:t>input</a:t>
            </a:r>
          </a:p>
        </p:txBody>
      </p:sp>
    </p:spTree>
    <p:extLst>
      <p:ext uri="{BB962C8B-B14F-4D97-AF65-F5344CB8AC3E}">
        <p14:creationId xmlns:p14="http://schemas.microsoft.com/office/powerpoint/2010/main" val="40099704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Results (variable area)</a:t>
            </a:r>
          </a:p>
        </p:txBody>
      </p:sp>
      <p:pic>
        <p:nvPicPr>
          <p:cNvPr id="4" name="Content Placeholder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676" y="1963057"/>
            <a:ext cx="14859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1968415"/>
            <a:ext cx="1724025" cy="176212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43100" y="1593725"/>
            <a:ext cx="4044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which variable would you like to vary?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323528" y="353079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/>
              <a:t>Output (.01m^2)</a:t>
            </a:r>
          </a:p>
        </p:txBody>
      </p:sp>
      <p:sp>
        <p:nvSpPr>
          <p:cNvPr id="5" name="Rectangle 4"/>
          <p:cNvSpPr/>
          <p:nvPr/>
        </p:nvSpPr>
        <p:spPr>
          <a:xfrm>
            <a:off x="4191744" y="213914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the dielectric </a:t>
            </a:r>
            <a:r>
              <a:rPr lang="en-US" dirty="0" err="1" smtClean="0"/>
              <a:t>constat</a:t>
            </a:r>
            <a:r>
              <a:rPr lang="en-US" dirty="0" smtClean="0"/>
              <a:t> is air (1.0006) and the distance between plates is 1mm.</a:t>
            </a:r>
          </a:p>
          <a:p>
            <a:endParaRPr lang="en-US" dirty="0" smtClean="0"/>
          </a:p>
          <a:p>
            <a:r>
              <a:rPr lang="en-US" dirty="0" smtClean="0"/>
              <a:t>what is the max area of the plates (m^2)? =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5418" y="4365104"/>
            <a:ext cx="2645820" cy="235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967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Results </a:t>
            </a:r>
            <a:br>
              <a:rPr lang="en-US" altLang="en-US" dirty="0" smtClean="0"/>
            </a:br>
            <a:r>
              <a:rPr lang="en-US" altLang="en-US" dirty="0" smtClean="0"/>
              <a:t>(variable Dielectric constant)</a:t>
            </a:r>
          </a:p>
        </p:txBody>
      </p:sp>
      <p:pic>
        <p:nvPicPr>
          <p:cNvPr id="4" name="Content Placeholder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676" y="1963057"/>
            <a:ext cx="14859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1968415"/>
            <a:ext cx="1724025" cy="176212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43100" y="1593725"/>
            <a:ext cx="4044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which variable would you like to vary?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323528" y="353079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/>
              <a:t>Output (100)</a:t>
            </a:r>
          </a:p>
        </p:txBody>
      </p:sp>
      <p:sp>
        <p:nvSpPr>
          <p:cNvPr id="5" name="Rectangle 4"/>
          <p:cNvSpPr/>
          <p:nvPr/>
        </p:nvSpPr>
        <p:spPr>
          <a:xfrm>
            <a:off x="4191744" y="213914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area is 100mm^2 (.0001m^2) and the distance between plates is 1mm,</a:t>
            </a:r>
          </a:p>
          <a:p>
            <a:endParaRPr lang="en-US" dirty="0" smtClean="0"/>
          </a:p>
          <a:p>
            <a:r>
              <a:rPr lang="en-US" dirty="0" smtClean="0"/>
              <a:t>what is the max Dielectric constant =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3848" y="4436791"/>
            <a:ext cx="2623400" cy="233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6701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Results </a:t>
            </a:r>
            <a:br>
              <a:rPr lang="en-US" altLang="en-US" dirty="0" smtClean="0"/>
            </a:br>
            <a:r>
              <a:rPr lang="en-US" altLang="en-US" sz="4000" dirty="0" smtClean="0"/>
              <a:t>(variable Distance between plates)</a:t>
            </a:r>
          </a:p>
        </p:txBody>
      </p:sp>
      <p:pic>
        <p:nvPicPr>
          <p:cNvPr id="4" name="Content Placeholder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676" y="1963057"/>
            <a:ext cx="14859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1968415"/>
            <a:ext cx="1724025" cy="176212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43100" y="1593725"/>
            <a:ext cx="4044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which variable would you like to vary?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323528" y="353079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3200" dirty="0" smtClean="0"/>
          </a:p>
          <a:p>
            <a:pPr eaLnBrk="1" hangingPunct="1"/>
            <a:r>
              <a:rPr lang="en-US" altLang="en-US" sz="3200" dirty="0" smtClean="0"/>
              <a:t>Output (3)                   Output (20)</a:t>
            </a:r>
          </a:p>
          <a:p>
            <a:pPr eaLnBrk="1" hangingPunct="1"/>
            <a:endParaRPr lang="en-US" altLang="en-US" sz="32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3923928" y="2139144"/>
            <a:ext cx="5220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area is 100mm^2 (.0001m^2) and the dielectric </a:t>
            </a:r>
            <a:r>
              <a:rPr lang="en-US" dirty="0" err="1" smtClean="0"/>
              <a:t>constat</a:t>
            </a:r>
            <a:r>
              <a:rPr lang="en-US" dirty="0" smtClean="0"/>
              <a:t> is air (1.0006)</a:t>
            </a:r>
          </a:p>
          <a:p>
            <a:endParaRPr lang="en-US" dirty="0" smtClean="0"/>
          </a:p>
          <a:p>
            <a:r>
              <a:rPr lang="en-US" dirty="0" smtClean="0"/>
              <a:t>what is the max distance between plates (mm) =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4365104"/>
            <a:ext cx="2574060" cy="22880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9038" y="4365104"/>
            <a:ext cx="2599306" cy="2310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1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Files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ENGR160_final_Plate_Capacitor.m </a:t>
            </a:r>
            <a:r>
              <a:rPr lang="en-US" sz="2400" dirty="0" smtClean="0"/>
              <a:t>– main program</a:t>
            </a:r>
          </a:p>
          <a:p>
            <a:r>
              <a:rPr lang="en-US" sz="2400" dirty="0" err="1" smtClean="0"/>
              <a:t>dielecc.m</a:t>
            </a:r>
            <a:r>
              <a:rPr lang="en-US" sz="2400" dirty="0" smtClean="0"/>
              <a:t> – function for dielectric constant </a:t>
            </a:r>
            <a:r>
              <a:rPr lang="en-US" sz="2400" dirty="0" smtClean="0"/>
              <a:t>menu</a:t>
            </a:r>
          </a:p>
          <a:p>
            <a:r>
              <a:rPr lang="en-US" sz="2400" dirty="0" err="1" smtClean="0"/>
              <a:t>PPC.m</a:t>
            </a:r>
            <a:r>
              <a:rPr lang="en-US" sz="2400" dirty="0" smtClean="0"/>
              <a:t> – function for calculating the capacitance of a 	         parallel plate</a:t>
            </a:r>
            <a:endParaRPr lang="en-US" sz="2400" dirty="0" smtClean="0"/>
          </a:p>
          <a:p>
            <a:r>
              <a:rPr lang="en-US" sz="2400" dirty="0" err="1" smtClean="0"/>
              <a:t>Capspecs.mat</a:t>
            </a:r>
            <a:r>
              <a:rPr lang="en-US" sz="2400" dirty="0" smtClean="0"/>
              <a:t> – example of capacitor data </a:t>
            </a:r>
            <a:r>
              <a:rPr lang="en-US" sz="2400" dirty="0" smtClean="0"/>
              <a:t>file</a:t>
            </a:r>
            <a:endParaRPr lang="en-US" sz="2400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Purpose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purpose of this code is to calculate the capacitance of parallel plate in different ways, combining the knowledge learned in ENGR 160.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96772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846138"/>
            <a:ext cx="3590206" cy="5589240"/>
          </a:xfrm>
          <a:prstGeom prst="rect">
            <a:avLst/>
          </a:prstGeom>
        </p:spPr>
      </p:pic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Flowchart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Code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/>
          <a:lstStyle/>
          <a:p>
            <a:r>
              <a:rPr lang="en-US" sz="1200" dirty="0"/>
              <a:t>%4/4/15</a:t>
            </a:r>
          </a:p>
          <a:p>
            <a:r>
              <a:rPr lang="en-US" sz="1200" dirty="0"/>
              <a:t>%Created by Matthew </a:t>
            </a:r>
            <a:r>
              <a:rPr lang="en-US" sz="1200" dirty="0" err="1"/>
              <a:t>krueger</a:t>
            </a:r>
            <a:r>
              <a:rPr lang="en-US" sz="1200" dirty="0"/>
              <a:t> for ENGR 160 </a:t>
            </a:r>
          </a:p>
          <a:p>
            <a:r>
              <a:rPr lang="en-US" sz="1200" dirty="0"/>
              <a:t>%calculates the capacitance of 2 parallel plates</a:t>
            </a:r>
          </a:p>
          <a:p>
            <a:r>
              <a:rPr lang="en-US" sz="1200" dirty="0" err="1"/>
              <a:t>clc</a:t>
            </a:r>
            <a:r>
              <a:rPr lang="en-US" sz="1200" dirty="0"/>
              <a:t>, clear</a:t>
            </a:r>
          </a:p>
          <a:p>
            <a:r>
              <a:rPr lang="en-US" sz="1200" dirty="0"/>
              <a:t>format short</a:t>
            </a:r>
          </a:p>
          <a:p>
            <a:r>
              <a:rPr lang="en-US" sz="1200" dirty="0"/>
              <a:t>%</a:t>
            </a:r>
            <a:r>
              <a:rPr lang="en-US" sz="1200" dirty="0" err="1"/>
              <a:t>aks</a:t>
            </a:r>
            <a:r>
              <a:rPr lang="en-US" sz="1200" dirty="0"/>
              <a:t> the use to </a:t>
            </a:r>
            <a:r>
              <a:rPr lang="en-US" sz="1200" dirty="0" err="1"/>
              <a:t>chode</a:t>
            </a:r>
            <a:r>
              <a:rPr lang="en-US" sz="1200" dirty="0"/>
              <a:t> which mode of calculations to do</a:t>
            </a:r>
          </a:p>
          <a:p>
            <a:r>
              <a:rPr lang="en-US" sz="1200" dirty="0"/>
              <a:t>mode = menu('Select a mode: ','</a:t>
            </a:r>
            <a:r>
              <a:rPr lang="en-US" sz="1200" dirty="0" err="1"/>
              <a:t>Custom','load</a:t>
            </a:r>
            <a:r>
              <a:rPr lang="en-US" sz="1200" dirty="0"/>
              <a:t> </a:t>
            </a:r>
            <a:r>
              <a:rPr lang="en-US" sz="1200" dirty="0" err="1"/>
              <a:t>dat</a:t>
            </a:r>
            <a:r>
              <a:rPr lang="en-US" sz="1200" dirty="0"/>
              <a:t> </a:t>
            </a:r>
            <a:r>
              <a:rPr lang="en-US" sz="1200" dirty="0" err="1"/>
              <a:t>file','variable</a:t>
            </a:r>
            <a:r>
              <a:rPr lang="en-US" sz="1200" dirty="0"/>
              <a:t>');</a:t>
            </a:r>
          </a:p>
          <a:p>
            <a:r>
              <a:rPr lang="en-US" sz="1200" dirty="0"/>
              <a:t>switch mode</a:t>
            </a:r>
          </a:p>
          <a:p>
            <a:r>
              <a:rPr lang="en-US" sz="1200" dirty="0"/>
              <a:t>case 1</a:t>
            </a:r>
          </a:p>
          <a:p>
            <a:r>
              <a:rPr lang="en-US" sz="1200" dirty="0"/>
              <a:t>mode=1;</a:t>
            </a:r>
          </a:p>
          <a:p>
            <a:r>
              <a:rPr lang="en-US" sz="1200" dirty="0"/>
              <a:t>case 2</a:t>
            </a:r>
          </a:p>
          <a:p>
            <a:r>
              <a:rPr lang="en-US" sz="1200" dirty="0"/>
              <a:t>mode=2;</a:t>
            </a:r>
          </a:p>
          <a:p>
            <a:r>
              <a:rPr lang="en-US" sz="1200" dirty="0"/>
              <a:t>case 3</a:t>
            </a:r>
          </a:p>
          <a:p>
            <a:r>
              <a:rPr lang="en-US" sz="1200" dirty="0"/>
              <a:t>mode=3;</a:t>
            </a:r>
          </a:p>
          <a:p>
            <a:r>
              <a:rPr lang="en-US" sz="1200" dirty="0"/>
              <a:t>end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%calculate the capacitance of a custom capacitor</a:t>
            </a:r>
          </a:p>
          <a:p>
            <a:r>
              <a:rPr lang="en-US" sz="1200" dirty="0"/>
              <a:t>if mode == 1</a:t>
            </a:r>
          </a:p>
          <a:p>
            <a:r>
              <a:rPr lang="en-US" sz="1200" dirty="0"/>
              <a:t>%Get the length and width of the plates</a:t>
            </a:r>
          </a:p>
          <a:p>
            <a:r>
              <a:rPr lang="en-US" sz="1200" dirty="0"/>
              <a:t>L = input('What is the </a:t>
            </a:r>
            <a:r>
              <a:rPr lang="en-US" sz="1200" dirty="0" err="1"/>
              <a:t>Lenth</a:t>
            </a:r>
            <a:r>
              <a:rPr lang="en-US" sz="1200" dirty="0"/>
              <a:t> of the plates(mm)? = ');</a:t>
            </a:r>
          </a:p>
          <a:p>
            <a:r>
              <a:rPr lang="en-US" sz="1200" dirty="0"/>
              <a:t>W = input('What is the Width of the plates(mm)? = ');</a:t>
            </a:r>
          </a:p>
          <a:p>
            <a:r>
              <a:rPr lang="en-US" sz="1200" dirty="0"/>
              <a:t>%convert mm to m</a:t>
            </a:r>
          </a:p>
          <a:p>
            <a:r>
              <a:rPr lang="en-US" sz="1200" dirty="0"/>
              <a:t>L=L/1000;</a:t>
            </a:r>
          </a:p>
          <a:p>
            <a:r>
              <a:rPr lang="en-US" sz="1200" dirty="0"/>
              <a:t>W=W/1000</a:t>
            </a:r>
            <a:r>
              <a:rPr lang="en-US" sz="1200" dirty="0" smtClean="0"/>
              <a:t>;</a:t>
            </a:r>
            <a:endParaRPr lang="en-US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/>
          <a:lstStyle/>
          <a:p>
            <a:endParaRPr lang="en-US" sz="1200" dirty="0"/>
          </a:p>
          <a:p>
            <a:r>
              <a:rPr lang="en-US" sz="1200" dirty="0"/>
              <a:t>%calculate the area of the plates</a:t>
            </a:r>
          </a:p>
          <a:p>
            <a:r>
              <a:rPr lang="en-US" sz="1200" dirty="0"/>
              <a:t>A=L*W;</a:t>
            </a:r>
          </a:p>
          <a:p>
            <a:r>
              <a:rPr lang="en-US" sz="1200" dirty="0"/>
              <a:t>%request the distance between the plates</a:t>
            </a:r>
          </a:p>
          <a:p>
            <a:r>
              <a:rPr lang="en-US" sz="1200" dirty="0"/>
              <a:t>D= input('What is the distance between the plates (mm)? = ');</a:t>
            </a:r>
          </a:p>
          <a:p>
            <a:r>
              <a:rPr lang="en-US" sz="1200" dirty="0"/>
              <a:t>%calculate the dielectric</a:t>
            </a:r>
          </a:p>
          <a:p>
            <a:r>
              <a:rPr lang="en-US" sz="1200" dirty="0"/>
              <a:t>k= </a:t>
            </a:r>
            <a:r>
              <a:rPr lang="en-US" sz="1200" dirty="0" err="1"/>
              <a:t>dielecc</a:t>
            </a:r>
            <a:r>
              <a:rPr lang="en-US" sz="1200" dirty="0"/>
              <a:t>;</a:t>
            </a:r>
          </a:p>
          <a:p>
            <a:r>
              <a:rPr lang="en-US" sz="1200" dirty="0"/>
              <a:t>%convert mm to m</a:t>
            </a:r>
          </a:p>
          <a:p>
            <a:r>
              <a:rPr lang="en-US" sz="1200" dirty="0"/>
              <a:t>D=D/1000;</a:t>
            </a:r>
          </a:p>
          <a:p>
            <a:r>
              <a:rPr lang="en-US" sz="1200" dirty="0"/>
              <a:t>%calculate the capacitance in Farads</a:t>
            </a:r>
          </a:p>
          <a:p>
            <a:r>
              <a:rPr lang="en-US" sz="1200" dirty="0"/>
              <a:t>C=PPC(</a:t>
            </a:r>
            <a:r>
              <a:rPr lang="en-US" sz="1200" dirty="0" err="1"/>
              <a:t>k,A,D</a:t>
            </a:r>
            <a:r>
              <a:rPr lang="en-US" sz="1200" dirty="0"/>
              <a:t>);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format short</a:t>
            </a:r>
          </a:p>
          <a:p>
            <a:r>
              <a:rPr lang="en-US" sz="1200" dirty="0"/>
              <a:t>%convert to different units of capacitance</a:t>
            </a:r>
          </a:p>
          <a:p>
            <a:r>
              <a:rPr lang="en-US" sz="1200" dirty="0"/>
              <a:t>F= C;</a:t>
            </a:r>
          </a:p>
          <a:p>
            <a:r>
              <a:rPr lang="en-US" sz="1200" dirty="0" err="1"/>
              <a:t>uF</a:t>
            </a:r>
            <a:r>
              <a:rPr lang="en-US" sz="1200" dirty="0"/>
              <a:t>= C*1e6;</a:t>
            </a:r>
          </a:p>
          <a:p>
            <a:r>
              <a:rPr lang="en-US" sz="1200" dirty="0" err="1"/>
              <a:t>nF</a:t>
            </a:r>
            <a:r>
              <a:rPr lang="en-US" sz="1200" dirty="0"/>
              <a:t>= C*1e9;</a:t>
            </a:r>
          </a:p>
          <a:p>
            <a:r>
              <a:rPr lang="en-US" sz="1200" dirty="0"/>
              <a:t>pF= C*1e12;</a:t>
            </a:r>
          </a:p>
          <a:p>
            <a:r>
              <a:rPr lang="en-US" sz="1200" dirty="0"/>
              <a:t>%display the results</a:t>
            </a:r>
          </a:p>
          <a:p>
            <a:r>
              <a:rPr lang="en-US" sz="1200" dirty="0" err="1"/>
              <a:t>fprintf</a:t>
            </a:r>
            <a:r>
              <a:rPr lang="en-US" sz="1200" dirty="0"/>
              <a:t> ('\n')</a:t>
            </a:r>
          </a:p>
          <a:p>
            <a:r>
              <a:rPr lang="en-US" sz="1200" dirty="0" err="1"/>
              <a:t>fprintf</a:t>
            </a:r>
            <a:r>
              <a:rPr lang="en-US" sz="1200" dirty="0"/>
              <a:t> ('capacitance is %f </a:t>
            </a:r>
            <a:r>
              <a:rPr lang="en-US" sz="1200" dirty="0" err="1"/>
              <a:t>F</a:t>
            </a:r>
            <a:r>
              <a:rPr lang="en-US" sz="1200" dirty="0"/>
              <a:t> \n', F)</a:t>
            </a:r>
          </a:p>
          <a:p>
            <a:r>
              <a:rPr lang="en-US" sz="1200" dirty="0" err="1"/>
              <a:t>fprintf</a:t>
            </a:r>
            <a:r>
              <a:rPr lang="en-US" sz="1200" dirty="0"/>
              <a:t> ('capacitance is %f </a:t>
            </a:r>
            <a:r>
              <a:rPr lang="en-US" sz="1200" dirty="0" err="1"/>
              <a:t>uF</a:t>
            </a:r>
            <a:r>
              <a:rPr lang="en-US" sz="1200" dirty="0"/>
              <a:t> \n', </a:t>
            </a:r>
            <a:r>
              <a:rPr lang="en-US" sz="1200" dirty="0" err="1"/>
              <a:t>uF</a:t>
            </a:r>
            <a:r>
              <a:rPr lang="en-US" sz="1200" dirty="0"/>
              <a:t>)</a:t>
            </a:r>
          </a:p>
          <a:p>
            <a:r>
              <a:rPr lang="en-US" sz="1200" dirty="0" err="1"/>
              <a:t>fprintf</a:t>
            </a:r>
            <a:r>
              <a:rPr lang="en-US" sz="1200" dirty="0"/>
              <a:t> ('capacitance is %f </a:t>
            </a:r>
            <a:r>
              <a:rPr lang="en-US" sz="1200" dirty="0" err="1"/>
              <a:t>nF</a:t>
            </a:r>
            <a:r>
              <a:rPr lang="en-US" sz="1200" dirty="0"/>
              <a:t> \n', </a:t>
            </a:r>
            <a:r>
              <a:rPr lang="en-US" sz="1200" dirty="0" err="1"/>
              <a:t>nF</a:t>
            </a:r>
            <a:r>
              <a:rPr lang="en-US" sz="1200" dirty="0"/>
              <a:t>)</a:t>
            </a:r>
          </a:p>
          <a:p>
            <a:r>
              <a:rPr lang="en-US" sz="1200" dirty="0" err="1"/>
              <a:t>fprintf</a:t>
            </a:r>
            <a:r>
              <a:rPr lang="en-US" sz="1200" dirty="0"/>
              <a:t> ('capacitance is %f pF \n', pF</a:t>
            </a:r>
            <a:r>
              <a:rPr lang="en-US" sz="1200" dirty="0" smtClean="0"/>
              <a:t>)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1869085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124" y="1196752"/>
            <a:ext cx="8229600" cy="4525963"/>
          </a:xfrm>
        </p:spPr>
        <p:txBody>
          <a:bodyPr/>
          <a:lstStyle/>
          <a:p>
            <a:endParaRPr lang="en-US" sz="1200" dirty="0"/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%calculate the capacitance of a data file (sample included)</a:t>
            </a:r>
          </a:p>
          <a:p>
            <a:r>
              <a:rPr lang="en-US" sz="1200" dirty="0" err="1"/>
              <a:t>elseif</a:t>
            </a:r>
            <a:r>
              <a:rPr lang="en-US" sz="1200" dirty="0"/>
              <a:t> mode == 2</a:t>
            </a:r>
          </a:p>
          <a:p>
            <a:r>
              <a:rPr lang="en-US" sz="1200" dirty="0"/>
              <a:t>     load </a:t>
            </a:r>
            <a:r>
              <a:rPr lang="en-US" sz="1200" dirty="0" err="1"/>
              <a:t>capspecs.mat</a:t>
            </a:r>
            <a:endParaRPr lang="en-US" sz="1200" dirty="0"/>
          </a:p>
          <a:p>
            <a:r>
              <a:rPr lang="en-US" sz="1200" dirty="0"/>
              <a:t>     C=PPC(</a:t>
            </a:r>
            <a:r>
              <a:rPr lang="en-US" sz="1200" dirty="0" err="1"/>
              <a:t>k,A,D</a:t>
            </a:r>
            <a:r>
              <a:rPr lang="en-US" sz="1200" dirty="0"/>
              <a:t>);</a:t>
            </a:r>
          </a:p>
          <a:p>
            <a:r>
              <a:rPr lang="en-US" sz="1200" dirty="0"/>
              <a:t>%convert to different units</a:t>
            </a:r>
          </a:p>
          <a:p>
            <a:r>
              <a:rPr lang="en-US" sz="1200" dirty="0"/>
              <a:t>F= C;</a:t>
            </a:r>
          </a:p>
          <a:p>
            <a:r>
              <a:rPr lang="en-US" sz="1200" dirty="0" err="1"/>
              <a:t>uF</a:t>
            </a:r>
            <a:r>
              <a:rPr lang="en-US" sz="1200" dirty="0"/>
              <a:t>= C*1e6;</a:t>
            </a:r>
          </a:p>
          <a:p>
            <a:r>
              <a:rPr lang="en-US" sz="1200" dirty="0" err="1"/>
              <a:t>nF</a:t>
            </a:r>
            <a:r>
              <a:rPr lang="en-US" sz="1200" dirty="0"/>
              <a:t>= C*1e9;</a:t>
            </a:r>
          </a:p>
          <a:p>
            <a:r>
              <a:rPr lang="en-US" sz="1200" dirty="0"/>
              <a:t>pF= C*1e12;</a:t>
            </a:r>
          </a:p>
          <a:p>
            <a:r>
              <a:rPr lang="en-US" sz="1200" dirty="0"/>
              <a:t>%display the results</a:t>
            </a:r>
          </a:p>
          <a:p>
            <a:r>
              <a:rPr lang="en-US" sz="1200" dirty="0" err="1"/>
              <a:t>fprintf</a:t>
            </a:r>
            <a:r>
              <a:rPr lang="en-US" sz="1200" dirty="0"/>
              <a:t> ('\n')</a:t>
            </a:r>
          </a:p>
          <a:p>
            <a:r>
              <a:rPr lang="en-US" sz="1200" dirty="0" err="1"/>
              <a:t>fprintf</a:t>
            </a:r>
            <a:r>
              <a:rPr lang="en-US" sz="1200" dirty="0"/>
              <a:t> ('capacitance is %f </a:t>
            </a:r>
            <a:r>
              <a:rPr lang="en-US" sz="1200" dirty="0" err="1"/>
              <a:t>F</a:t>
            </a:r>
            <a:r>
              <a:rPr lang="en-US" sz="1200" dirty="0"/>
              <a:t> \n', F)</a:t>
            </a:r>
          </a:p>
          <a:p>
            <a:r>
              <a:rPr lang="en-US" sz="1200" dirty="0" err="1"/>
              <a:t>fprintf</a:t>
            </a:r>
            <a:r>
              <a:rPr lang="en-US" sz="1200" dirty="0"/>
              <a:t> ('capacitance is %f </a:t>
            </a:r>
            <a:r>
              <a:rPr lang="en-US" sz="1200" dirty="0" err="1"/>
              <a:t>uF</a:t>
            </a:r>
            <a:r>
              <a:rPr lang="en-US" sz="1200" dirty="0"/>
              <a:t> \n', </a:t>
            </a:r>
            <a:r>
              <a:rPr lang="en-US" sz="1200" dirty="0" err="1"/>
              <a:t>uF</a:t>
            </a:r>
            <a:r>
              <a:rPr lang="en-US" sz="1200" dirty="0"/>
              <a:t>)</a:t>
            </a:r>
          </a:p>
          <a:p>
            <a:r>
              <a:rPr lang="en-US" sz="1200" dirty="0" err="1"/>
              <a:t>fprintf</a:t>
            </a:r>
            <a:r>
              <a:rPr lang="en-US" sz="1200" dirty="0"/>
              <a:t> ('capacitance is %f </a:t>
            </a:r>
            <a:r>
              <a:rPr lang="en-US" sz="1200" dirty="0" err="1"/>
              <a:t>nF</a:t>
            </a:r>
            <a:r>
              <a:rPr lang="en-US" sz="1200" dirty="0"/>
              <a:t> \n', </a:t>
            </a:r>
            <a:r>
              <a:rPr lang="en-US" sz="1200" dirty="0" err="1"/>
              <a:t>nF</a:t>
            </a:r>
            <a:r>
              <a:rPr lang="en-US" sz="1200" dirty="0"/>
              <a:t>)</a:t>
            </a:r>
          </a:p>
          <a:p>
            <a:r>
              <a:rPr lang="en-US" sz="1200" dirty="0" err="1"/>
              <a:t>fprintf</a:t>
            </a:r>
            <a:r>
              <a:rPr lang="en-US" sz="1200" dirty="0"/>
              <a:t> ('capacitance is %f pF \n', pF)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%calculate the capacitance using a variable</a:t>
            </a:r>
          </a:p>
          <a:p>
            <a:r>
              <a:rPr lang="en-US" sz="1200" dirty="0" err="1"/>
              <a:t>elseif</a:t>
            </a:r>
            <a:r>
              <a:rPr lang="en-US" sz="1200" dirty="0"/>
              <a:t> mode == 3</a:t>
            </a:r>
          </a:p>
          <a:p>
            <a:r>
              <a:rPr lang="en-US" sz="1200" dirty="0"/>
              <a:t>    %request which variable to use</a:t>
            </a:r>
          </a:p>
          <a:p>
            <a:r>
              <a:rPr lang="en-US" sz="1200" dirty="0"/>
              <a:t>    </a:t>
            </a:r>
            <a:r>
              <a:rPr lang="en-US" sz="1200" dirty="0" err="1"/>
              <a:t>disp</a:t>
            </a:r>
            <a:r>
              <a:rPr lang="en-US" sz="1200" dirty="0"/>
              <a:t> ('which variable would you like to vary?')</a:t>
            </a:r>
          </a:p>
          <a:p>
            <a:r>
              <a:rPr lang="en-US" sz="1200" dirty="0"/>
              <a:t>    %create a menu for the user to select the variable to use</a:t>
            </a:r>
          </a:p>
          <a:p>
            <a:r>
              <a:rPr lang="en-US" sz="1200" dirty="0"/>
              <a:t>    </a:t>
            </a:r>
            <a:r>
              <a:rPr lang="en-US" sz="1200" dirty="0" err="1"/>
              <a:t>var</a:t>
            </a:r>
            <a:r>
              <a:rPr lang="en-US" sz="1200" dirty="0"/>
              <a:t> = menu('Select a variable: ','</a:t>
            </a:r>
            <a:r>
              <a:rPr lang="en-US" sz="1200" dirty="0" err="1"/>
              <a:t>area','dielectric</a:t>
            </a:r>
            <a:r>
              <a:rPr lang="en-US" sz="1200" dirty="0"/>
              <a:t> </a:t>
            </a:r>
            <a:r>
              <a:rPr lang="en-US" sz="1200" dirty="0" err="1"/>
              <a:t>constant','distance</a:t>
            </a:r>
            <a:r>
              <a:rPr lang="en-US" sz="1200" dirty="0"/>
              <a:t> between plates</a:t>
            </a:r>
            <a:r>
              <a:rPr lang="en-US" sz="1200" dirty="0" smtClean="0"/>
              <a:t>');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24853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124" y="1196752"/>
            <a:ext cx="8229600" cy="4525963"/>
          </a:xfrm>
        </p:spPr>
        <p:txBody>
          <a:bodyPr/>
          <a:lstStyle/>
          <a:p>
            <a:endParaRPr lang="en-US" sz="1200" dirty="0"/>
          </a:p>
          <a:p>
            <a:r>
              <a:rPr lang="en-US" sz="1200" dirty="0"/>
              <a:t>switch </a:t>
            </a:r>
            <a:r>
              <a:rPr lang="en-US" sz="1200" dirty="0" err="1"/>
              <a:t>var</a:t>
            </a:r>
            <a:endParaRPr lang="en-US" sz="1200" dirty="0"/>
          </a:p>
          <a:p>
            <a:r>
              <a:rPr lang="en-US" sz="1200" dirty="0"/>
              <a:t>case 1</a:t>
            </a:r>
          </a:p>
          <a:p>
            <a:r>
              <a:rPr lang="en-US" sz="1200" dirty="0" err="1"/>
              <a:t>var</a:t>
            </a:r>
            <a:r>
              <a:rPr lang="en-US" sz="1200" dirty="0"/>
              <a:t>=1;</a:t>
            </a:r>
          </a:p>
          <a:p>
            <a:r>
              <a:rPr lang="en-US" sz="1200" dirty="0"/>
              <a:t>case 2</a:t>
            </a:r>
          </a:p>
          <a:p>
            <a:r>
              <a:rPr lang="en-US" sz="1200" dirty="0" err="1"/>
              <a:t>var</a:t>
            </a:r>
            <a:r>
              <a:rPr lang="en-US" sz="1200" dirty="0"/>
              <a:t>=2;</a:t>
            </a:r>
          </a:p>
          <a:p>
            <a:r>
              <a:rPr lang="en-US" sz="1200" dirty="0"/>
              <a:t>case 3</a:t>
            </a:r>
          </a:p>
          <a:p>
            <a:r>
              <a:rPr lang="en-US" sz="1200" dirty="0" err="1"/>
              <a:t>var</a:t>
            </a:r>
            <a:r>
              <a:rPr lang="en-US" sz="1200" dirty="0"/>
              <a:t>=3;</a:t>
            </a:r>
          </a:p>
          <a:p>
            <a:r>
              <a:rPr lang="en-US" sz="1200" dirty="0"/>
              <a:t>end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%if the user selects the area </a:t>
            </a:r>
            <a:r>
              <a:rPr lang="en-US" sz="1200" dirty="0" err="1"/>
              <a:t>variabe</a:t>
            </a:r>
            <a:endParaRPr lang="en-US" sz="1200" dirty="0"/>
          </a:p>
          <a:p>
            <a:r>
              <a:rPr lang="en-US" sz="1200" dirty="0"/>
              <a:t>if </a:t>
            </a:r>
            <a:r>
              <a:rPr lang="en-US" sz="1200" dirty="0" err="1"/>
              <a:t>var</a:t>
            </a:r>
            <a:r>
              <a:rPr lang="en-US" sz="1200" dirty="0"/>
              <a:t>==1</a:t>
            </a:r>
          </a:p>
          <a:p>
            <a:r>
              <a:rPr lang="en-US" sz="1200" dirty="0"/>
              <a:t>    %state the constants used</a:t>
            </a:r>
          </a:p>
          <a:p>
            <a:r>
              <a:rPr lang="en-US" sz="1200" dirty="0"/>
              <a:t>    </a:t>
            </a:r>
            <a:r>
              <a:rPr lang="en-US" sz="1200" dirty="0" err="1"/>
              <a:t>disp</a:t>
            </a:r>
            <a:r>
              <a:rPr lang="en-US" sz="1200" dirty="0"/>
              <a:t>('if the dielectric </a:t>
            </a:r>
            <a:r>
              <a:rPr lang="en-US" sz="1200" dirty="0" err="1"/>
              <a:t>constat</a:t>
            </a:r>
            <a:r>
              <a:rPr lang="en-US" sz="1200" dirty="0"/>
              <a:t> is air (1.0006) and the distance between plates is 1mm,')</a:t>
            </a:r>
          </a:p>
          <a:p>
            <a:r>
              <a:rPr lang="en-US" sz="1200" dirty="0"/>
              <a:t>    %request the max value to calculate to</a:t>
            </a:r>
          </a:p>
          <a:p>
            <a:r>
              <a:rPr lang="en-US" sz="1200" dirty="0"/>
              <a:t>    a=input ('what is the max area of the plates (m^2)? =');</a:t>
            </a:r>
          </a:p>
          <a:p>
            <a:r>
              <a:rPr lang="en-US" sz="1200" dirty="0"/>
              <a:t>    %set the values</a:t>
            </a:r>
          </a:p>
          <a:p>
            <a:r>
              <a:rPr lang="en-US" sz="1200" dirty="0"/>
              <a:t>    A=[0:.0001:a];</a:t>
            </a:r>
          </a:p>
          <a:p>
            <a:r>
              <a:rPr lang="en-US" sz="1200" dirty="0"/>
              <a:t>    k=1.0006;</a:t>
            </a:r>
          </a:p>
          <a:p>
            <a:r>
              <a:rPr lang="en-US" sz="1200" dirty="0"/>
              <a:t>    D=.001;</a:t>
            </a:r>
          </a:p>
          <a:p>
            <a:r>
              <a:rPr lang="en-US" sz="1200" dirty="0"/>
              <a:t>    %calculate the capacitance</a:t>
            </a:r>
          </a:p>
          <a:p>
            <a:r>
              <a:rPr lang="en-US" sz="1200" dirty="0"/>
              <a:t>    C=PPC(</a:t>
            </a:r>
            <a:r>
              <a:rPr lang="en-US" sz="1200" dirty="0" err="1"/>
              <a:t>k,A,D</a:t>
            </a:r>
            <a:r>
              <a:rPr lang="en-US" sz="1200" dirty="0"/>
              <a:t>);</a:t>
            </a:r>
          </a:p>
          <a:p>
            <a:r>
              <a:rPr lang="en-US" sz="1200" dirty="0"/>
              <a:t>%Graph the results</a:t>
            </a:r>
          </a:p>
          <a:p>
            <a:r>
              <a:rPr lang="en-US" sz="1200" dirty="0"/>
              <a:t>plot (A,C, '--</a:t>
            </a:r>
            <a:r>
              <a:rPr lang="en-US" sz="1200" dirty="0" err="1"/>
              <a:t>bs</a:t>
            </a:r>
            <a:r>
              <a:rPr lang="en-US" sz="1200" dirty="0" err="1" smtClean="0"/>
              <a:t>'</a:t>
            </a:r>
            <a:r>
              <a:rPr lang="en-US" sz="1200" dirty="0" smtClean="0"/>
              <a:t>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29682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124" y="1196752"/>
            <a:ext cx="8229600" cy="4525963"/>
          </a:xfrm>
        </p:spPr>
        <p:txBody>
          <a:bodyPr/>
          <a:lstStyle/>
          <a:p>
            <a:endParaRPr lang="en-US" sz="1200" dirty="0"/>
          </a:p>
          <a:p>
            <a:r>
              <a:rPr lang="en-US" sz="1200" dirty="0" err="1"/>
              <a:t>xlabel</a:t>
            </a:r>
            <a:r>
              <a:rPr lang="en-US" sz="1200" dirty="0"/>
              <a:t> ('capacitance')</a:t>
            </a:r>
          </a:p>
          <a:p>
            <a:r>
              <a:rPr lang="en-US" sz="1200" dirty="0" err="1"/>
              <a:t>ylabel</a:t>
            </a:r>
            <a:r>
              <a:rPr lang="en-US" sz="1200" dirty="0"/>
              <a:t> ('area')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%if the user selects the dielectric constant </a:t>
            </a:r>
            <a:r>
              <a:rPr lang="en-US" sz="1200" dirty="0" err="1"/>
              <a:t>variabe</a:t>
            </a:r>
            <a:endParaRPr lang="en-US" sz="1200" dirty="0"/>
          </a:p>
          <a:p>
            <a:r>
              <a:rPr lang="en-US" sz="1200" dirty="0" err="1"/>
              <a:t>elseif</a:t>
            </a:r>
            <a:r>
              <a:rPr lang="en-US" sz="1200" dirty="0"/>
              <a:t> </a:t>
            </a:r>
            <a:r>
              <a:rPr lang="en-US" sz="1200" dirty="0" err="1"/>
              <a:t>var</a:t>
            </a:r>
            <a:r>
              <a:rPr lang="en-US" sz="1200" dirty="0"/>
              <a:t> == 2</a:t>
            </a:r>
          </a:p>
          <a:p>
            <a:r>
              <a:rPr lang="en-US" sz="1200" dirty="0"/>
              <a:t>    %state the constants used</a:t>
            </a:r>
          </a:p>
          <a:p>
            <a:r>
              <a:rPr lang="en-US" sz="1200" dirty="0"/>
              <a:t>    </a:t>
            </a:r>
            <a:r>
              <a:rPr lang="en-US" sz="1200" dirty="0" err="1"/>
              <a:t>disp</a:t>
            </a:r>
            <a:r>
              <a:rPr lang="en-US" sz="1200" dirty="0"/>
              <a:t>('area is 100mm^2 (.0001m^2) and the distance between plates is 1mm,')</a:t>
            </a:r>
          </a:p>
          <a:p>
            <a:r>
              <a:rPr lang="en-US" sz="1200" dirty="0"/>
              <a:t>    %request the max value to calculate to</a:t>
            </a:r>
          </a:p>
          <a:p>
            <a:r>
              <a:rPr lang="en-US" sz="1200" dirty="0"/>
              <a:t>    K=input ('what is the max Dielectric constant =');</a:t>
            </a:r>
          </a:p>
          <a:p>
            <a:r>
              <a:rPr lang="en-US" sz="1200" dirty="0"/>
              <a:t>    %set the values</a:t>
            </a:r>
          </a:p>
          <a:p>
            <a:r>
              <a:rPr lang="en-US" sz="1200" dirty="0"/>
              <a:t>    D=.001;</a:t>
            </a:r>
          </a:p>
          <a:p>
            <a:r>
              <a:rPr lang="en-US" sz="1200" dirty="0"/>
              <a:t>    k=[0:.5:K];</a:t>
            </a:r>
          </a:p>
          <a:p>
            <a:r>
              <a:rPr lang="en-US" sz="1200" dirty="0"/>
              <a:t>    A=.0001;</a:t>
            </a:r>
          </a:p>
          <a:p>
            <a:r>
              <a:rPr lang="en-US" sz="1200" dirty="0"/>
              <a:t>    %calculate the capacitance</a:t>
            </a:r>
          </a:p>
          <a:p>
            <a:r>
              <a:rPr lang="en-US" sz="1200" dirty="0"/>
              <a:t>    C=PPC(</a:t>
            </a:r>
            <a:r>
              <a:rPr lang="en-US" sz="1200" dirty="0" err="1"/>
              <a:t>k,A,D</a:t>
            </a:r>
            <a:r>
              <a:rPr lang="en-US" sz="1200" dirty="0"/>
              <a:t>);</a:t>
            </a:r>
          </a:p>
          <a:p>
            <a:r>
              <a:rPr lang="en-US" sz="1200" dirty="0"/>
              <a:t>%Graph the results</a:t>
            </a:r>
          </a:p>
          <a:p>
            <a:r>
              <a:rPr lang="en-US" sz="1200" dirty="0"/>
              <a:t>plot (</a:t>
            </a:r>
            <a:r>
              <a:rPr lang="en-US" sz="1200" dirty="0" err="1"/>
              <a:t>k,C</a:t>
            </a:r>
            <a:r>
              <a:rPr lang="en-US" sz="1200" dirty="0"/>
              <a:t>, '--</a:t>
            </a:r>
            <a:r>
              <a:rPr lang="en-US" sz="1200" dirty="0" err="1"/>
              <a:t>bs'</a:t>
            </a:r>
            <a:r>
              <a:rPr lang="en-US" sz="1200" dirty="0"/>
              <a:t>)</a:t>
            </a:r>
          </a:p>
          <a:p>
            <a:r>
              <a:rPr lang="en-US" sz="1200" dirty="0" err="1"/>
              <a:t>xlabel</a:t>
            </a:r>
            <a:r>
              <a:rPr lang="en-US" sz="1200" dirty="0"/>
              <a:t> ('capacitance')</a:t>
            </a:r>
          </a:p>
          <a:p>
            <a:r>
              <a:rPr lang="en-US" sz="1200" dirty="0" err="1"/>
              <a:t>ylabel</a:t>
            </a:r>
            <a:r>
              <a:rPr lang="en-US" sz="1200" dirty="0"/>
              <a:t> ('Dielectric constant')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%if the user selects to have a variable distance</a:t>
            </a:r>
          </a:p>
          <a:p>
            <a:r>
              <a:rPr lang="en-US" sz="1200" dirty="0" err="1"/>
              <a:t>elseif</a:t>
            </a:r>
            <a:r>
              <a:rPr lang="en-US" sz="1200" dirty="0"/>
              <a:t> </a:t>
            </a:r>
            <a:r>
              <a:rPr lang="en-US" sz="1200" dirty="0" err="1"/>
              <a:t>var</a:t>
            </a:r>
            <a:r>
              <a:rPr lang="en-US" sz="1200" dirty="0"/>
              <a:t> == </a:t>
            </a:r>
            <a:r>
              <a:rPr lang="en-US" sz="1200" dirty="0" smtClean="0"/>
              <a:t>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30222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124" y="1196752"/>
            <a:ext cx="8229600" cy="4525963"/>
          </a:xfrm>
        </p:spPr>
        <p:txBody>
          <a:bodyPr/>
          <a:lstStyle/>
          <a:p>
            <a:endParaRPr lang="en-US" sz="1200" dirty="0"/>
          </a:p>
          <a:p>
            <a:r>
              <a:rPr lang="en-US" sz="1200" dirty="0"/>
              <a:t>    %state the constants used</a:t>
            </a:r>
          </a:p>
          <a:p>
            <a:r>
              <a:rPr lang="en-US" sz="1200" dirty="0"/>
              <a:t>    </a:t>
            </a:r>
            <a:r>
              <a:rPr lang="en-US" sz="1200" dirty="0" err="1"/>
              <a:t>disp</a:t>
            </a:r>
            <a:r>
              <a:rPr lang="en-US" sz="1200" dirty="0"/>
              <a:t>('area is 100mm^2 (.0001m^2) and the dielectric </a:t>
            </a:r>
            <a:r>
              <a:rPr lang="en-US" sz="1200" dirty="0" err="1"/>
              <a:t>constat</a:t>
            </a:r>
            <a:r>
              <a:rPr lang="en-US" sz="1200" dirty="0"/>
              <a:t> is air (1.0006)')</a:t>
            </a:r>
          </a:p>
          <a:p>
            <a:r>
              <a:rPr lang="en-US" sz="1200" dirty="0"/>
              <a:t>    %request the max value to calculate to</a:t>
            </a:r>
          </a:p>
          <a:p>
            <a:r>
              <a:rPr lang="en-US" sz="1200" dirty="0"/>
              <a:t>    d=input ('what is the max distance between plates (mm) =');</a:t>
            </a:r>
          </a:p>
          <a:p>
            <a:r>
              <a:rPr lang="en-US" sz="1200" dirty="0"/>
              <a:t>    %convert to m</a:t>
            </a:r>
          </a:p>
          <a:p>
            <a:r>
              <a:rPr lang="en-US" sz="1200" dirty="0"/>
              <a:t>    d=d/1000;</a:t>
            </a:r>
          </a:p>
          <a:p>
            <a:r>
              <a:rPr lang="en-US" sz="1200" dirty="0"/>
              <a:t>    %set the values</a:t>
            </a:r>
          </a:p>
          <a:p>
            <a:r>
              <a:rPr lang="en-US" sz="1200" dirty="0"/>
              <a:t>    D=0:.0001:d;</a:t>
            </a:r>
          </a:p>
          <a:p>
            <a:r>
              <a:rPr lang="en-US" sz="1200" dirty="0"/>
              <a:t>    k=1.0006;</a:t>
            </a:r>
          </a:p>
          <a:p>
            <a:r>
              <a:rPr lang="en-US" sz="1200" dirty="0"/>
              <a:t>    A=.0001;</a:t>
            </a:r>
          </a:p>
          <a:p>
            <a:r>
              <a:rPr lang="en-US" sz="1200" dirty="0"/>
              <a:t>    %calculate the capacitance</a:t>
            </a:r>
          </a:p>
          <a:p>
            <a:r>
              <a:rPr lang="en-US" sz="1200" dirty="0"/>
              <a:t>    C=PPC(</a:t>
            </a:r>
            <a:r>
              <a:rPr lang="en-US" sz="1200" dirty="0" err="1"/>
              <a:t>k,A,D</a:t>
            </a:r>
            <a:r>
              <a:rPr lang="en-US" sz="1200" dirty="0"/>
              <a:t>);</a:t>
            </a:r>
          </a:p>
          <a:p>
            <a:r>
              <a:rPr lang="en-US" sz="1200" dirty="0"/>
              <a:t>%Graph the results</a:t>
            </a:r>
          </a:p>
          <a:p>
            <a:r>
              <a:rPr lang="en-US" sz="1200" dirty="0"/>
              <a:t>plot (D,C, '--</a:t>
            </a:r>
            <a:r>
              <a:rPr lang="en-US" sz="1200" dirty="0" err="1"/>
              <a:t>bs'</a:t>
            </a:r>
            <a:r>
              <a:rPr lang="en-US" sz="1200" dirty="0"/>
              <a:t>)</a:t>
            </a:r>
          </a:p>
          <a:p>
            <a:r>
              <a:rPr lang="en-US" sz="1200" dirty="0" err="1"/>
              <a:t>ylabel</a:t>
            </a:r>
            <a:r>
              <a:rPr lang="en-US" sz="1200" dirty="0"/>
              <a:t> ('capacitance')</a:t>
            </a:r>
          </a:p>
          <a:p>
            <a:r>
              <a:rPr lang="en-US" sz="1200" dirty="0" err="1"/>
              <a:t>xlabel</a:t>
            </a:r>
            <a:r>
              <a:rPr lang="en-US" sz="1200" dirty="0"/>
              <a:t> ('Distance')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end</a:t>
            </a:r>
          </a:p>
          <a:p>
            <a:r>
              <a:rPr lang="en-US" sz="1200" dirty="0"/>
              <a:t>end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95448214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6408</TotalTime>
  <Words>1121</Words>
  <Application>Microsoft Office PowerPoint</Application>
  <PresentationFormat>On-screen Show (4:3)</PresentationFormat>
  <Paragraphs>208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Arial</vt:lpstr>
      <vt:lpstr>Diseño predeterminado</vt:lpstr>
      <vt:lpstr>Capacitance of two parallel plates</vt:lpstr>
      <vt:lpstr>Purpose</vt:lpstr>
      <vt:lpstr>Flowchart</vt:lpstr>
      <vt:lpstr>Code</vt:lpstr>
      <vt:lpstr>Code (cont.)</vt:lpstr>
      <vt:lpstr>Code (cont.)</vt:lpstr>
      <vt:lpstr>Code (cont.)</vt:lpstr>
      <vt:lpstr>Code (cont.)</vt:lpstr>
      <vt:lpstr>Code (cont.)</vt:lpstr>
      <vt:lpstr>Results (custom)</vt:lpstr>
      <vt:lpstr>Results (load file)</vt:lpstr>
      <vt:lpstr>Results (load file)</vt:lpstr>
      <vt:lpstr>Results (variable area)</vt:lpstr>
      <vt:lpstr>Results  (variable Dielectric constant)</vt:lpstr>
      <vt:lpstr>Results  (variable Distance between plates)</vt:lpstr>
      <vt:lpstr>Files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Matstermind</cp:lastModifiedBy>
  <cp:revision>641</cp:revision>
  <dcterms:created xsi:type="dcterms:W3CDTF">2010-05-23T14:28:12Z</dcterms:created>
  <dcterms:modified xsi:type="dcterms:W3CDTF">2015-05-04T16:16:49Z</dcterms:modified>
</cp:coreProperties>
</file>