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5" r:id="rId5"/>
    <p:sldId id="264" r:id="rId6"/>
    <p:sldId id="263" r:id="rId7"/>
    <p:sldId id="262" r:id="rId8"/>
    <p:sldId id="271" r:id="rId9"/>
    <p:sldId id="270" r:id="rId10"/>
    <p:sldId id="269" r:id="rId11"/>
    <p:sldId id="268" r:id="rId12"/>
    <p:sldId id="267" r:id="rId13"/>
    <p:sldId id="266" r:id="rId14"/>
    <p:sldId id="273" r:id="rId15"/>
    <p:sldId id="272" r:id="rId16"/>
    <p:sldId id="279" r:id="rId17"/>
    <p:sldId id="278" r:id="rId18"/>
    <p:sldId id="277" r:id="rId19"/>
    <p:sldId id="26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1" autoAdjust="0"/>
    <p:restoredTop sz="94660"/>
  </p:normalViewPr>
  <p:slideViewPr>
    <p:cSldViewPr>
      <p:cViewPr>
        <p:scale>
          <a:sx n="75" d="100"/>
          <a:sy n="75" d="100"/>
        </p:scale>
        <p:origin x="-1428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intro%20to%20circuit%20analays\midterm\midterm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intro%20to%20circuit%20analays\midterm\midter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'Question 5'!$E$2:$E$12</c:f>
              <c:numCache>
                <c:formatCode>General</c:formatCode>
                <c:ptCount val="11"/>
                <c:pt idx="0">
                  <c:v>1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xVal>
          <c:yVal>
            <c:numRef>
              <c:f>'Question 5'!$G$2:$G$12</c:f>
              <c:numCache>
                <c:formatCode>0.00</c:formatCode>
                <c:ptCount val="11"/>
                <c:pt idx="0">
                  <c:v>0.66942148760330589</c:v>
                </c:pt>
                <c:pt idx="1">
                  <c:v>2.0250000000000004</c:v>
                </c:pt>
                <c:pt idx="2">
                  <c:v>1.7999999999999998</c:v>
                </c:pt>
                <c:pt idx="3">
                  <c:v>1.51875</c:v>
                </c:pt>
                <c:pt idx="4">
                  <c:v>1.2959999999999998</c:v>
                </c:pt>
                <c:pt idx="5">
                  <c:v>1.125</c:v>
                </c:pt>
                <c:pt idx="6">
                  <c:v>0.99183673469387734</c:v>
                </c:pt>
                <c:pt idx="7">
                  <c:v>0.88593750000000004</c:v>
                </c:pt>
                <c:pt idx="8">
                  <c:v>0.80000000000000016</c:v>
                </c:pt>
                <c:pt idx="9">
                  <c:v>0.72899999999999998</c:v>
                </c:pt>
                <c:pt idx="10">
                  <c:v>0.66942148760330578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030528"/>
        <c:axId val="33032064"/>
      </c:scatterChart>
      <c:valAx>
        <c:axId val="33030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032064"/>
        <c:crosses val="autoZero"/>
        <c:crossBetween val="midCat"/>
        <c:majorUnit val="10"/>
      </c:valAx>
      <c:valAx>
        <c:axId val="33032064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3303052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'Question 5'!$E$2:$E$12</c:f>
              <c:numCache>
                <c:formatCode>General</c:formatCode>
                <c:ptCount val="11"/>
                <c:pt idx="0">
                  <c:v>1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xVal>
          <c:yVal>
            <c:numRef>
              <c:f>'Question 5'!$G$2:$G$12</c:f>
              <c:numCache>
                <c:formatCode>0.00</c:formatCode>
                <c:ptCount val="11"/>
                <c:pt idx="0">
                  <c:v>0.66942148760330589</c:v>
                </c:pt>
                <c:pt idx="1">
                  <c:v>2.0250000000000004</c:v>
                </c:pt>
                <c:pt idx="2">
                  <c:v>1.7999999999999998</c:v>
                </c:pt>
                <c:pt idx="3">
                  <c:v>1.51875</c:v>
                </c:pt>
                <c:pt idx="4">
                  <c:v>1.2959999999999998</c:v>
                </c:pt>
                <c:pt idx="5">
                  <c:v>1.125</c:v>
                </c:pt>
                <c:pt idx="6">
                  <c:v>0.99183673469387734</c:v>
                </c:pt>
                <c:pt idx="7">
                  <c:v>0.88593750000000004</c:v>
                </c:pt>
                <c:pt idx="8">
                  <c:v>0.80000000000000016</c:v>
                </c:pt>
                <c:pt idx="9">
                  <c:v>0.72899999999999998</c:v>
                </c:pt>
                <c:pt idx="10">
                  <c:v>0.66942148760330578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9540096"/>
        <c:axId val="129542016"/>
      </c:scatterChart>
      <c:valAx>
        <c:axId val="129540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9542016"/>
        <c:crosses val="autoZero"/>
        <c:crossBetween val="midCat"/>
        <c:majorUnit val="10"/>
      </c:valAx>
      <c:valAx>
        <c:axId val="129542016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2954009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3F07-6990-4D44-84C0-3AD349092BD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FD1-6162-4DBF-9DC3-D785CBF3D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985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3F07-6990-4D44-84C0-3AD349092BD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FD1-6162-4DBF-9DC3-D785CBF3D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003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3F07-6990-4D44-84C0-3AD349092BD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FD1-6162-4DBF-9DC3-D785CBF3D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31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3F07-6990-4D44-84C0-3AD349092BD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FD1-6162-4DBF-9DC3-D785CBF3D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563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3F07-6990-4D44-84C0-3AD349092BD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FD1-6162-4DBF-9DC3-D785CBF3D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419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3F07-6990-4D44-84C0-3AD349092BD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FD1-6162-4DBF-9DC3-D785CBF3D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802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3F07-6990-4D44-84C0-3AD349092BD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FD1-6162-4DBF-9DC3-D785CBF3D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34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3F07-6990-4D44-84C0-3AD349092BD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FD1-6162-4DBF-9DC3-D785CBF3D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516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3F07-6990-4D44-84C0-3AD349092BD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FD1-6162-4DBF-9DC3-D785CBF3D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499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3F07-6990-4D44-84C0-3AD349092BD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FD1-6162-4DBF-9DC3-D785CBF3D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879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03F07-6990-4D44-84C0-3AD349092BD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7FD1-6162-4DBF-9DC3-D785CBF3D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170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03F07-6990-4D44-84C0-3AD349092BD1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17FD1-6162-4DBF-9DC3-D785CBF3DB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637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/>
              <a:t>MIDTERM</a:t>
            </a:r>
            <a:endParaRPr lang="en-US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7022778" y="6488668"/>
            <a:ext cx="2121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By:Matthew</a:t>
            </a:r>
            <a:r>
              <a:rPr lang="en-US" dirty="0" smtClean="0"/>
              <a:t> Krueger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518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6754938"/>
              </p:ext>
            </p:extLst>
          </p:nvPr>
        </p:nvGraphicFramePr>
        <p:xfrm>
          <a:off x="0" y="3962400"/>
          <a:ext cx="4114800" cy="2895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81328"/>
                <a:gridCol w="1261872"/>
                <a:gridCol w="1371600"/>
              </a:tblGrid>
              <a:tr h="5791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Calculated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91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V=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V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91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RT =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smtClean="0">
                          <a:effectLst/>
                        </a:rPr>
                        <a:t>6397.279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2400" u="none" strike="noStrike" smtClean="0">
                          <a:effectLst/>
                        </a:rPr>
                        <a:t>Ω</a:t>
                      </a:r>
                      <a:endParaRPr lang="el-G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91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IT =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1.406848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mA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91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VA=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4.501914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V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"/>
            <a:ext cx="3404315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221378"/>
              </p:ext>
            </p:extLst>
          </p:nvPr>
        </p:nvGraphicFramePr>
        <p:xfrm>
          <a:off x="5029200" y="3973287"/>
          <a:ext cx="4114800" cy="2895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4000"/>
                <a:gridCol w="1219200"/>
                <a:gridCol w="1371600"/>
              </a:tblGrid>
              <a:tr h="5791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Measured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91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V= 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effectLst/>
                        </a:rPr>
                        <a:t>9.002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V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91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effectLst/>
                        </a:rPr>
                        <a:t>RT =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6379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2400" u="none" strike="noStrike" smtClean="0">
                          <a:effectLst/>
                        </a:rPr>
                        <a:t>Ω</a:t>
                      </a:r>
                      <a:endParaRPr lang="el-G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91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IT =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1.3884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mA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7912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VA=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4.4947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V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990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1706563"/>
          </a:xfrm>
        </p:spPr>
        <p:txBody>
          <a:bodyPr/>
          <a:lstStyle/>
          <a:p>
            <a:r>
              <a:rPr lang="en-US" dirty="0" smtClean="0"/>
              <a:t>Find IT, RT and VA via analysis, simulation, and lab test. </a:t>
            </a:r>
          </a:p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916" y="1066800"/>
            <a:ext cx="4162168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8791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58192" cy="600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7197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7447011"/>
              </p:ext>
            </p:extLst>
          </p:nvPr>
        </p:nvGraphicFramePr>
        <p:xfrm>
          <a:off x="0" y="0"/>
          <a:ext cx="4648200" cy="68579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9400"/>
                <a:gridCol w="1549400"/>
                <a:gridCol w="1549400"/>
              </a:tblGrid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V=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R1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2700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R2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3300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R3=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4700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R4=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1000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R5=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1000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R6=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4700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R7=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4700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R1,2,&amp;3=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1128.456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R4&amp;5=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2000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R6&amp;7=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9400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R4,5,6,&amp;7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1649.123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2777.579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0.00324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3.240232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I1=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0.002672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I1=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2.67177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I2=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0.000568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I2=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0.568462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I2=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568.4618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uA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6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VA=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5.343541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V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272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7956909"/>
              </p:ext>
            </p:extLst>
          </p:nvPr>
        </p:nvGraphicFramePr>
        <p:xfrm>
          <a:off x="0" y="4800600"/>
          <a:ext cx="3810000" cy="2057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74800"/>
                <a:gridCol w="1574800"/>
                <a:gridCol w="660400"/>
              </a:tblGrid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V=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Rt</a:t>
                      </a:r>
                      <a:r>
                        <a:rPr lang="en-US" sz="1800" u="none" strike="noStrike" dirty="0">
                          <a:effectLst/>
                        </a:rPr>
                        <a:t> =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2777.579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 dirty="0">
                          <a:effectLst/>
                        </a:rPr>
                        <a:t>Ω</a:t>
                      </a:r>
                      <a:endParaRPr lang="el-G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IT =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3.240232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mA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I1=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0.002672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I2=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568.4618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uA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VA=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5.343541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V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428" y="0"/>
            <a:ext cx="4859144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514885"/>
              </p:ext>
            </p:extLst>
          </p:nvPr>
        </p:nvGraphicFramePr>
        <p:xfrm>
          <a:off x="4419600" y="4800600"/>
          <a:ext cx="4724400" cy="2057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74800"/>
                <a:gridCol w="1574800"/>
                <a:gridCol w="1574800"/>
              </a:tblGrid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V=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8.999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>
                          <a:effectLst/>
                        </a:rPr>
                        <a:t>Rt</a:t>
                      </a:r>
                      <a:r>
                        <a:rPr lang="en-US" sz="1800" u="none" strike="noStrike" dirty="0">
                          <a:effectLst/>
                        </a:rPr>
                        <a:t> =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2742.4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 dirty="0">
                          <a:effectLst/>
                        </a:rPr>
                        <a:t>Ω</a:t>
                      </a:r>
                      <a:endParaRPr lang="el-G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IT =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3.1625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I1=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2.8182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mA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I2=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 smtClean="0">
                          <a:effectLst/>
                        </a:rPr>
                        <a:t>854.7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 smtClean="0">
                          <a:effectLst/>
                        </a:rPr>
                        <a:t>uA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VA=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V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51523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752600"/>
          </a:xfrm>
        </p:spPr>
        <p:txBody>
          <a:bodyPr/>
          <a:lstStyle/>
          <a:p>
            <a:r>
              <a:rPr lang="en-US" dirty="0" smtClean="0"/>
              <a:t>Find the </a:t>
            </a:r>
            <a:r>
              <a:rPr lang="en-US" dirty="0" err="1" smtClean="0"/>
              <a:t>Thevenin</a:t>
            </a:r>
            <a:r>
              <a:rPr lang="en-US" dirty="0" smtClean="0"/>
              <a:t> equivalent </a:t>
            </a:r>
            <a:r>
              <a:rPr lang="en-US" dirty="0" err="1" smtClean="0"/>
              <a:t>Rth</a:t>
            </a:r>
            <a:r>
              <a:rPr lang="en-US" dirty="0" smtClean="0"/>
              <a:t> and </a:t>
            </a:r>
            <a:r>
              <a:rPr lang="en-US" dirty="0" err="1" smtClean="0"/>
              <a:t>Vth</a:t>
            </a:r>
            <a:r>
              <a:rPr lang="en-US" dirty="0" smtClean="0"/>
              <a:t> for the circuit via analysis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588" y="1143000"/>
            <a:ext cx="4496825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2706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2087563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7940673"/>
              </p:ext>
            </p:extLst>
          </p:nvPr>
        </p:nvGraphicFramePr>
        <p:xfrm>
          <a:off x="4572000" y="4572000"/>
          <a:ext cx="45720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6547797"/>
              </p:ext>
            </p:extLst>
          </p:nvPr>
        </p:nvGraphicFramePr>
        <p:xfrm>
          <a:off x="12701" y="4546600"/>
          <a:ext cx="426720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V =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Rint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0.82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0.67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Rl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0.081818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0.736364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Pl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0.669421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0.89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0.73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0.67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5943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28128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2133600"/>
          </a:xfrm>
        </p:spPr>
        <p:txBody>
          <a:bodyPr>
            <a:normAutofit/>
          </a:bodyPr>
          <a:lstStyle/>
          <a:p>
            <a:r>
              <a:rPr lang="en-US" dirty="0" smtClean="0"/>
              <a:t>Verify by simulation that the </a:t>
            </a:r>
            <a:r>
              <a:rPr lang="en-US" dirty="0" err="1" smtClean="0"/>
              <a:t>Vth</a:t>
            </a:r>
            <a:r>
              <a:rPr lang="en-US" dirty="0" smtClean="0"/>
              <a:t> and </a:t>
            </a:r>
            <a:r>
              <a:rPr lang="en-US" dirty="0" err="1" smtClean="0"/>
              <a:t>Rth</a:t>
            </a:r>
            <a:r>
              <a:rPr lang="en-US" dirty="0" smtClean="0"/>
              <a:t> calculations are correct. This step should show that the VA of the initial and the </a:t>
            </a:r>
            <a:r>
              <a:rPr lang="en-US" dirty="0" err="1" smtClean="0"/>
              <a:t>Thevenin</a:t>
            </a:r>
            <a:r>
              <a:rPr lang="en-US" dirty="0" smtClean="0"/>
              <a:t> equivalent circuit match.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588" y="1143000"/>
            <a:ext cx="4496825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21968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180604"/>
              </p:ext>
            </p:extLst>
          </p:nvPr>
        </p:nvGraphicFramePr>
        <p:xfrm>
          <a:off x="12701" y="4546600"/>
          <a:ext cx="426720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V =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V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Rint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0.82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0.67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Rl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0.45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2.03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100" u="none" strike="noStrike">
                          <a:effectLst/>
                        </a:rPr>
                        <a:t>Ω</a:t>
                      </a:r>
                      <a:endParaRPr lang="el-G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I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0.081818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1.52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PT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0.736364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40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Pl =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0.669421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W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1.13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0.13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0.99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0.89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0.73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0.08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0.67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8803932" cy="457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5343958"/>
              </p:ext>
            </p:extLst>
          </p:nvPr>
        </p:nvGraphicFramePr>
        <p:xfrm>
          <a:off x="4572000" y="4572000"/>
          <a:ext cx="45720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76835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5374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6375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57600"/>
            <a:ext cx="8229600" cy="2743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Find IT, RT and VA via analysis, simulation, and lab test.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25" y="1066800"/>
            <a:ext cx="2626895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6962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7096166"/>
              </p:ext>
            </p:extLst>
          </p:nvPr>
        </p:nvGraphicFramePr>
        <p:xfrm>
          <a:off x="838200" y="3076575"/>
          <a:ext cx="3124200" cy="37814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1400"/>
                <a:gridCol w="1041400"/>
                <a:gridCol w="1041400"/>
              </a:tblGrid>
              <a:tr h="47267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V=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V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7267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R1 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4700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2000" u="none" strike="noStrike" dirty="0">
                          <a:effectLst/>
                        </a:rPr>
                        <a:t>Ω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7267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R2 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4700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2000" u="none" strike="noStrike">
                          <a:effectLst/>
                        </a:rPr>
                        <a:t>Ω</a:t>
                      </a:r>
                      <a:endParaRPr lang="el-GR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7267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Rt 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9400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2000" u="none" strike="noStrike">
                          <a:effectLst/>
                        </a:rPr>
                        <a:t>Ω</a:t>
                      </a:r>
                      <a:endParaRPr lang="el-GR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7267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IT 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0.000957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7267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IT 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0.957447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mA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7267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IT 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957.4468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uA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7267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VA=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4.5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30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816476"/>
              </p:ext>
            </p:extLst>
          </p:nvPr>
        </p:nvGraphicFramePr>
        <p:xfrm>
          <a:off x="4343400" y="3076575"/>
          <a:ext cx="3886199" cy="37814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4069"/>
                <a:gridCol w="1353842"/>
                <a:gridCol w="1988288"/>
              </a:tblGrid>
              <a:tr h="43133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V=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V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9670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R1 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4700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2000" u="none" strike="noStrike">
                          <a:effectLst/>
                        </a:rPr>
                        <a:t>Ω</a:t>
                      </a:r>
                      <a:endParaRPr lang="el-GR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9670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R2 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4700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2000" u="none" strike="noStrike">
                          <a:effectLst/>
                        </a:rPr>
                        <a:t>Ω</a:t>
                      </a:r>
                      <a:endParaRPr lang="el-GR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3133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Rt 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=B3+B2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2000" u="none" strike="noStrike" dirty="0">
                          <a:effectLst/>
                        </a:rPr>
                        <a:t>Ω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3133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IT 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=B1/B4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3133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IT 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=B5*1000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mA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3133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IT 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=B6*1000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uA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3133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VA=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=B2*B5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7904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mkrueger10.IVYTECH\Desktop\IMG_00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309" y="0"/>
            <a:ext cx="3529383" cy="3474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456532"/>
              </p:ext>
            </p:extLst>
          </p:nvPr>
        </p:nvGraphicFramePr>
        <p:xfrm>
          <a:off x="32659" y="3474720"/>
          <a:ext cx="9111340" cy="3383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1620"/>
                <a:gridCol w="1301620"/>
                <a:gridCol w="1301620"/>
                <a:gridCol w="1301620"/>
                <a:gridCol w="1301620"/>
                <a:gridCol w="1301620"/>
                <a:gridCol w="1301620"/>
              </a:tblGrid>
              <a:tr h="37592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Calculated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Measured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59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V=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V=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8.999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59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R1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4700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R1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4.619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59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R2 =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4700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R2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4.6834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59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9400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9.303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59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0.000957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956.3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uA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59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0.957447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VA=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4.529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59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957.4468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uA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59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VA=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4.5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15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2163763"/>
          </a:xfrm>
        </p:spPr>
        <p:txBody>
          <a:bodyPr/>
          <a:lstStyle/>
          <a:p>
            <a:r>
              <a:rPr lang="en-US" dirty="0" smtClean="0"/>
              <a:t>Find IT, RT and VA via analysis, simulation, and lab test.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066800"/>
            <a:ext cx="1881188" cy="3034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2640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53525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565289"/>
              </p:ext>
            </p:extLst>
          </p:nvPr>
        </p:nvGraphicFramePr>
        <p:xfrm>
          <a:off x="-9526" y="3019419"/>
          <a:ext cx="3057525" cy="38385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9175"/>
                <a:gridCol w="1123951"/>
                <a:gridCol w="914399"/>
              </a:tblGrid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V=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V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R1 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10000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2000" u="none" strike="noStrike">
                          <a:effectLst/>
                        </a:rPr>
                        <a:t>Ω</a:t>
                      </a:r>
                      <a:endParaRPr lang="el-GR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R2 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10000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2000" u="none" strike="noStrike">
                          <a:effectLst/>
                        </a:rPr>
                        <a:t>Ω</a:t>
                      </a:r>
                      <a:endParaRPr lang="el-GR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R3=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1000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2000" u="none" strike="noStrike">
                          <a:effectLst/>
                        </a:rPr>
                        <a:t>Ω</a:t>
                      </a:r>
                      <a:endParaRPr lang="el-GR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R4=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1000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2000" u="none" strike="noStrike" dirty="0">
                          <a:effectLst/>
                        </a:rPr>
                        <a:t>Ω</a:t>
                      </a:r>
                      <a:endParaRPr lang="el-G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R1&amp;2=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5000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2000" u="none" strike="noStrike">
                          <a:effectLst/>
                        </a:rPr>
                        <a:t>Ω</a:t>
                      </a:r>
                      <a:endParaRPr lang="el-GR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Rt 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7000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2000" u="none" strike="noStrike">
                          <a:effectLst/>
                        </a:rPr>
                        <a:t>Ω</a:t>
                      </a:r>
                      <a:endParaRPr lang="el-GR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IT 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0.001286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IT 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1.285714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mA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VA=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2.571429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869626"/>
              </p:ext>
            </p:extLst>
          </p:nvPr>
        </p:nvGraphicFramePr>
        <p:xfrm>
          <a:off x="3886200" y="3019419"/>
          <a:ext cx="5257800" cy="38385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52600"/>
                <a:gridCol w="1752600"/>
                <a:gridCol w="1752600"/>
              </a:tblGrid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V=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R1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10000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R2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10000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R3=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1000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R4=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1000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R1&amp;2=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=(B2*B3)/(B2+B3)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=B4+B5+B6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=B1/B7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=B8*1000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38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VA=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=B1-(B6*B8)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V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7356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0829565"/>
              </p:ext>
            </p:extLst>
          </p:nvPr>
        </p:nvGraphicFramePr>
        <p:xfrm>
          <a:off x="-32658" y="4391464"/>
          <a:ext cx="9176657" cy="24665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10951"/>
                <a:gridCol w="1310951"/>
                <a:gridCol w="1310951"/>
                <a:gridCol w="1310951"/>
                <a:gridCol w="1310951"/>
                <a:gridCol w="1310951"/>
                <a:gridCol w="1310951"/>
              </a:tblGrid>
              <a:tr h="49330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Calculated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Measured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9330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V= 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V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V= 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9.001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V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9330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Rt =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7000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2400" u="none" strike="noStrike">
                          <a:effectLst/>
                        </a:rPr>
                        <a:t>Ω</a:t>
                      </a:r>
                      <a:endParaRPr lang="el-GR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Rt =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6943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2400" u="none" strike="noStrike">
                          <a:effectLst/>
                        </a:rPr>
                        <a:t>Ω</a:t>
                      </a:r>
                      <a:endParaRPr lang="el-GR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9330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IT =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1.285714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mA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IT =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1.2772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mA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9330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VA=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2.571429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V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VA=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>
                          <a:effectLst/>
                        </a:rPr>
                        <a:t>2.569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V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670" y="0"/>
            <a:ext cx="3776661" cy="4391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9867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1858963"/>
          </a:xfrm>
        </p:spPr>
        <p:txBody>
          <a:bodyPr/>
          <a:lstStyle/>
          <a:p>
            <a:r>
              <a:rPr lang="en-US" dirty="0" smtClean="0"/>
              <a:t>Find IT, RT and VA via analysis, simulation, and lab test.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219200"/>
            <a:ext cx="1812913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1797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8797530"/>
              </p:ext>
            </p:extLst>
          </p:nvPr>
        </p:nvGraphicFramePr>
        <p:xfrm>
          <a:off x="0" y="3400419"/>
          <a:ext cx="3200400" cy="34575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6800"/>
                <a:gridCol w="1066800"/>
                <a:gridCol w="1066800"/>
              </a:tblGrid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V=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R1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10000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R2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4700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R3=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2200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R4=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1000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R1&amp;2=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3197.279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6397.279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0.001407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1.406848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VA=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4.501914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V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" y="0"/>
            <a:ext cx="9172575" cy="340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259937"/>
              </p:ext>
            </p:extLst>
          </p:nvPr>
        </p:nvGraphicFramePr>
        <p:xfrm>
          <a:off x="3810000" y="3400419"/>
          <a:ext cx="5355771" cy="34575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85257"/>
                <a:gridCol w="1785257"/>
                <a:gridCol w="1785257"/>
              </a:tblGrid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V=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9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R1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10000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R2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4700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R3=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2200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R4=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1000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R1&amp;2=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=(B2*B3)/(B2+B3)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=B4+B5+B6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800" u="none" strike="noStrike">
                          <a:effectLst/>
                        </a:rPr>
                        <a:t>Ω</a:t>
                      </a:r>
                      <a:endParaRPr lang="el-G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=B1/B7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IT 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=B8*1000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mA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5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VA=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=B1-(B6*B8)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V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942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756</Words>
  <Application>Microsoft Office PowerPoint</Application>
  <PresentationFormat>On-screen Show (4:3)</PresentationFormat>
  <Paragraphs>491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MIDTERM</vt:lpstr>
      <vt:lpstr>Question 1</vt:lpstr>
      <vt:lpstr>PowerPoint Presentation</vt:lpstr>
      <vt:lpstr>PowerPoint Presentation</vt:lpstr>
      <vt:lpstr>Question 2</vt:lpstr>
      <vt:lpstr>PowerPoint Presentation</vt:lpstr>
      <vt:lpstr>PowerPoint Presentation</vt:lpstr>
      <vt:lpstr>Question 3</vt:lpstr>
      <vt:lpstr>PowerPoint Presentation</vt:lpstr>
      <vt:lpstr>PowerPoint Presentation</vt:lpstr>
      <vt:lpstr>Question 4</vt:lpstr>
      <vt:lpstr>PowerPoint Presentation</vt:lpstr>
      <vt:lpstr>PowerPoint Presentation</vt:lpstr>
      <vt:lpstr>PowerPoint Presentation</vt:lpstr>
      <vt:lpstr>Question 5</vt:lpstr>
      <vt:lpstr>PowerPoint Presentation</vt:lpstr>
      <vt:lpstr>Question 6</vt:lpstr>
      <vt:lpstr>PowerPoint Presentation</vt:lpstr>
      <vt:lpstr>PowerPoint Presentation</vt:lpstr>
    </vt:vector>
  </TitlesOfParts>
  <Company>Ivy Tech Community College - Northeast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Krueger</dc:creator>
  <cp:lastModifiedBy>Matthew Krueger</cp:lastModifiedBy>
  <cp:revision>10</cp:revision>
  <dcterms:created xsi:type="dcterms:W3CDTF">2013-03-18T13:38:25Z</dcterms:created>
  <dcterms:modified xsi:type="dcterms:W3CDTF">2013-03-18T16:26:52Z</dcterms:modified>
</cp:coreProperties>
</file>