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1" r:id="rId3"/>
    <p:sldId id="257" r:id="rId4"/>
    <p:sldId id="286" r:id="rId5"/>
    <p:sldId id="259" r:id="rId6"/>
    <p:sldId id="267" r:id="rId7"/>
    <p:sldId id="281" r:id="rId8"/>
    <p:sldId id="268" r:id="rId9"/>
    <p:sldId id="269" r:id="rId10"/>
    <p:sldId id="273" r:id="rId11"/>
    <p:sldId id="277" r:id="rId12"/>
    <p:sldId id="279" r:id="rId13"/>
    <p:sldId id="280" r:id="rId14"/>
    <p:sldId id="287" r:id="rId15"/>
    <p:sldId id="288" r:id="rId16"/>
    <p:sldId id="278" r:id="rId17"/>
    <p:sldId id="282" r:id="rId18"/>
    <p:sldId id="283" r:id="rId19"/>
    <p:sldId id="284" r:id="rId20"/>
    <p:sldId id="285" r:id="rId21"/>
    <p:sldId id="28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intro%20to%20circuit%20analays\lab%207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F:\intro%20to%20circuit%20analays\lab%207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F:\intro%20to%20circuit%20analays\lab%207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F:\intro%20to%20circuit%20analays\lab%207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Book2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8549516917996599E-2"/>
          <c:y val="6.0659813356663747E-2"/>
          <c:w val="0.67349034000206254"/>
          <c:h val="0.8326195683872849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Sheet1!$A$2:$A$37</c:f>
              <c:numCache>
                <c:formatCode>General</c:formatCode>
                <c:ptCount val="36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175</c:v>
                </c:pt>
                <c:pt idx="19">
                  <c:v>177</c:v>
                </c:pt>
                <c:pt idx="20">
                  <c:v>180</c:v>
                </c:pt>
                <c:pt idx="21">
                  <c:v>190</c:v>
                </c:pt>
                <c:pt idx="22">
                  <c:v>200</c:v>
                </c:pt>
                <c:pt idx="23">
                  <c:v>300</c:v>
                </c:pt>
                <c:pt idx="24">
                  <c:v>400</c:v>
                </c:pt>
                <c:pt idx="25">
                  <c:v>500</c:v>
                </c:pt>
                <c:pt idx="26">
                  <c:v>600</c:v>
                </c:pt>
                <c:pt idx="27">
                  <c:v>700</c:v>
                </c:pt>
                <c:pt idx="28">
                  <c:v>800</c:v>
                </c:pt>
                <c:pt idx="29">
                  <c:v>900</c:v>
                </c:pt>
                <c:pt idx="30">
                  <c:v>1000</c:v>
                </c:pt>
                <c:pt idx="31">
                  <c:v>2000</c:v>
                </c:pt>
                <c:pt idx="32">
                  <c:v>3000</c:v>
                </c:pt>
                <c:pt idx="33">
                  <c:v>4000</c:v>
                </c:pt>
                <c:pt idx="34">
                  <c:v>5000</c:v>
                </c:pt>
                <c:pt idx="35">
                  <c:v>10000</c:v>
                </c:pt>
              </c:numCache>
            </c:numRef>
          </c:xVal>
          <c:yVal>
            <c:numRef>
              <c:f>Sheet1!$C$2:$C$37</c:f>
              <c:numCache>
                <c:formatCode>General</c:formatCode>
                <c:ptCount val="36"/>
                <c:pt idx="0">
                  <c:v>1</c:v>
                </c:pt>
                <c:pt idx="1">
                  <c:v>1</c:v>
                </c:pt>
                <c:pt idx="2">
                  <c:v>0.98399999999999999</c:v>
                </c:pt>
                <c:pt idx="3">
                  <c:v>0.96799999999999997</c:v>
                </c:pt>
                <c:pt idx="4">
                  <c:v>0.93600000000000005</c:v>
                </c:pt>
                <c:pt idx="5">
                  <c:v>0.90400000000000003</c:v>
                </c:pt>
                <c:pt idx="6">
                  <c:v>0.86399999999999999</c:v>
                </c:pt>
                <c:pt idx="7">
                  <c:v>0.82399999999999995</c:v>
                </c:pt>
                <c:pt idx="8">
                  <c:v>0.78400000000000003</c:v>
                </c:pt>
                <c:pt idx="9">
                  <c:v>0.752</c:v>
                </c:pt>
                <c:pt idx="10">
                  <c:v>0.71199999999999997</c:v>
                </c:pt>
                <c:pt idx="11">
                  <c:v>0.68799999999999994</c:v>
                </c:pt>
                <c:pt idx="12">
                  <c:v>0.65600000000000003</c:v>
                </c:pt>
                <c:pt idx="13">
                  <c:v>0.624</c:v>
                </c:pt>
                <c:pt idx="14">
                  <c:v>0.59199999999999997</c:v>
                </c:pt>
                <c:pt idx="15">
                  <c:v>0.56000000000000005</c:v>
                </c:pt>
                <c:pt idx="16">
                  <c:v>0.54400000000000004</c:v>
                </c:pt>
                <c:pt idx="17">
                  <c:v>0.51200000000000001</c:v>
                </c:pt>
                <c:pt idx="18">
                  <c:v>0.504</c:v>
                </c:pt>
                <c:pt idx="19">
                  <c:v>0.5</c:v>
                </c:pt>
                <c:pt idx="20">
                  <c:v>0.496</c:v>
                </c:pt>
                <c:pt idx="21">
                  <c:v>0.48</c:v>
                </c:pt>
                <c:pt idx="22">
                  <c:v>0.46400000000000002</c:v>
                </c:pt>
                <c:pt idx="23">
                  <c:v>0.32800000000000001</c:v>
                </c:pt>
                <c:pt idx="24">
                  <c:v>0.25600000000000001</c:v>
                </c:pt>
                <c:pt idx="25">
                  <c:v>0.20799999999999999</c:v>
                </c:pt>
                <c:pt idx="26">
                  <c:v>0.17599999999999999</c:v>
                </c:pt>
                <c:pt idx="27">
                  <c:v>0.16</c:v>
                </c:pt>
                <c:pt idx="28">
                  <c:v>0.14399999999999999</c:v>
                </c:pt>
                <c:pt idx="29">
                  <c:v>0.128</c:v>
                </c:pt>
                <c:pt idx="30">
                  <c:v>0.112</c:v>
                </c:pt>
                <c:pt idx="31">
                  <c:v>6.4000000000000001E-2</c:v>
                </c:pt>
                <c:pt idx="32">
                  <c:v>4.8000000000000001E-2</c:v>
                </c:pt>
                <c:pt idx="33">
                  <c:v>3.2000000000000001E-2</c:v>
                </c:pt>
                <c:pt idx="34">
                  <c:v>3.2000000000000001E-2</c:v>
                </c:pt>
                <c:pt idx="35">
                  <c:v>1.6E-2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243648"/>
        <c:axId val="69245184"/>
      </c:scatterChart>
      <c:valAx>
        <c:axId val="69243648"/>
        <c:scaling>
          <c:logBase val="10"/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9245184"/>
        <c:crosses val="autoZero"/>
        <c:crossBetween val="midCat"/>
      </c:valAx>
      <c:valAx>
        <c:axId val="6924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24364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Sheet1!$F$3:$F$32</c:f>
              <c:numCache>
                <c:formatCode>General</c:formatCode>
                <c:ptCount val="3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3000</c:v>
                </c:pt>
                <c:pt idx="13">
                  <c:v>4000</c:v>
                </c:pt>
                <c:pt idx="14">
                  <c:v>5000</c:v>
                </c:pt>
                <c:pt idx="15">
                  <c:v>6000</c:v>
                </c:pt>
                <c:pt idx="16">
                  <c:v>7000</c:v>
                </c:pt>
                <c:pt idx="17">
                  <c:v>8000</c:v>
                </c:pt>
                <c:pt idx="18">
                  <c:v>9000</c:v>
                </c:pt>
                <c:pt idx="19">
                  <c:v>10000</c:v>
                </c:pt>
                <c:pt idx="20">
                  <c:v>20000</c:v>
                </c:pt>
                <c:pt idx="21">
                  <c:v>30000</c:v>
                </c:pt>
                <c:pt idx="22">
                  <c:v>40000</c:v>
                </c:pt>
                <c:pt idx="23">
                  <c:v>50000</c:v>
                </c:pt>
                <c:pt idx="24">
                  <c:v>60000</c:v>
                </c:pt>
                <c:pt idx="25">
                  <c:v>70000</c:v>
                </c:pt>
                <c:pt idx="26">
                  <c:v>80000</c:v>
                </c:pt>
                <c:pt idx="27">
                  <c:v>90000</c:v>
                </c:pt>
                <c:pt idx="28">
                  <c:v>100000</c:v>
                </c:pt>
                <c:pt idx="29">
                  <c:v>1000000</c:v>
                </c:pt>
              </c:numCache>
            </c:numRef>
          </c:xVal>
          <c:yVal>
            <c:numRef>
              <c:f>Sheet1!$H$3:$H$32</c:f>
              <c:numCache>
                <c:formatCode>General</c:formatCode>
                <c:ptCount val="3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0.9</c:v>
                </c:pt>
                <c:pt idx="11">
                  <c:v>0.76</c:v>
                </c:pt>
                <c:pt idx="12">
                  <c:v>0.6</c:v>
                </c:pt>
                <c:pt idx="13">
                  <c:v>0.5</c:v>
                </c:pt>
                <c:pt idx="14">
                  <c:v>0.44</c:v>
                </c:pt>
                <c:pt idx="15">
                  <c:v>0.38</c:v>
                </c:pt>
                <c:pt idx="16">
                  <c:v>0.34</c:v>
                </c:pt>
                <c:pt idx="17">
                  <c:v>0.3</c:v>
                </c:pt>
                <c:pt idx="18">
                  <c:v>0.28000000000000003</c:v>
                </c:pt>
                <c:pt idx="19">
                  <c:v>0.26</c:v>
                </c:pt>
                <c:pt idx="20">
                  <c:v>0.18</c:v>
                </c:pt>
                <c:pt idx="21">
                  <c:v>0.14000000000000001</c:v>
                </c:pt>
                <c:pt idx="22">
                  <c:v>0.14000000000000001</c:v>
                </c:pt>
                <c:pt idx="23">
                  <c:v>0.12</c:v>
                </c:pt>
                <c:pt idx="24">
                  <c:v>0.12</c:v>
                </c:pt>
                <c:pt idx="25">
                  <c:v>0.12</c:v>
                </c:pt>
                <c:pt idx="26">
                  <c:v>0.12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260800"/>
        <c:axId val="69262336"/>
      </c:scatterChart>
      <c:valAx>
        <c:axId val="69260800"/>
        <c:scaling>
          <c:logBase val="10"/>
          <c:orientation val="minMax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69262336"/>
        <c:crosses val="autoZero"/>
        <c:crossBetween val="midCat"/>
      </c:valAx>
      <c:valAx>
        <c:axId val="69262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26080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yVal>
            <c:numRef>
              <c:f>Sheet1!$I$3:$I$32</c:f>
              <c:numCache>
                <c:formatCode>General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-0.91514981121350236</c:v>
                </c:pt>
                <c:pt idx="11">
                  <c:v>-2.3837281543841731</c:v>
                </c:pt>
                <c:pt idx="12">
                  <c:v>-4.4369749923271282</c:v>
                </c:pt>
                <c:pt idx="13">
                  <c:v>-6.0205999132796242</c:v>
                </c:pt>
                <c:pt idx="14">
                  <c:v>-7.1309464702762515</c:v>
                </c:pt>
                <c:pt idx="15">
                  <c:v>-8.4043280676637959</c:v>
                </c:pt>
                <c:pt idx="16">
                  <c:v>-9.3704216591548963</c:v>
                </c:pt>
                <c:pt idx="17">
                  <c:v>-10.457574905606752</c:v>
                </c:pt>
                <c:pt idx="18">
                  <c:v>-11.056839373155615</c:v>
                </c:pt>
                <c:pt idx="19">
                  <c:v>-11.70053304058364</c:v>
                </c:pt>
                <c:pt idx="20">
                  <c:v>-14.89454989793388</c:v>
                </c:pt>
                <c:pt idx="21">
                  <c:v>-17.07743928643524</c:v>
                </c:pt>
                <c:pt idx="22">
                  <c:v>-17.07743928643524</c:v>
                </c:pt>
                <c:pt idx="23">
                  <c:v>-18.416375079047505</c:v>
                </c:pt>
                <c:pt idx="24">
                  <c:v>-18.416375079047505</c:v>
                </c:pt>
                <c:pt idx="25">
                  <c:v>-18.416375079047505</c:v>
                </c:pt>
                <c:pt idx="26">
                  <c:v>-18.416375079047505</c:v>
                </c:pt>
                <c:pt idx="27">
                  <c:v>-20</c:v>
                </c:pt>
                <c:pt idx="28">
                  <c:v>-20</c:v>
                </c:pt>
                <c:pt idx="29">
                  <c:v>-20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46592"/>
        <c:axId val="69660672"/>
      </c:scatterChart>
      <c:valAx>
        <c:axId val="69646592"/>
        <c:scaling>
          <c:logBase val="10"/>
          <c:orientation val="minMax"/>
        </c:scaling>
        <c:delete val="0"/>
        <c:axPos val="b"/>
        <c:majorTickMark val="out"/>
        <c:minorTickMark val="none"/>
        <c:tickLblPos val="nextTo"/>
        <c:crossAx val="69660672"/>
        <c:crosses val="autoZero"/>
        <c:crossBetween val="midCat"/>
      </c:valAx>
      <c:valAx>
        <c:axId val="69660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64659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yVal>
            <c:numRef>
              <c:f>Sheet1!$D$2:$D$37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-0.14009803137316978</c:v>
                </c:pt>
                <c:pt idx="3">
                  <c:v>-0.28249285383212691</c:v>
                </c:pt>
                <c:pt idx="4">
                  <c:v>-0.57448302523789496</c:v>
                </c:pt>
                <c:pt idx="5">
                  <c:v>-0.87663139049273364</c:v>
                </c:pt>
                <c:pt idx="6">
                  <c:v>-1.2697251504221343</c:v>
                </c:pt>
                <c:pt idx="7">
                  <c:v>-1.6814557660576845</c:v>
                </c:pt>
                <c:pt idx="8">
                  <c:v>-2.1136787463112308</c:v>
                </c:pt>
                <c:pt idx="9">
                  <c:v>-2.475643188167155</c:v>
                </c:pt>
                <c:pt idx="10">
                  <c:v>-2.9504001272628733</c:v>
                </c:pt>
                <c:pt idx="11">
                  <c:v>-3.2482312352897749</c:v>
                </c:pt>
                <c:pt idx="12">
                  <c:v>-3.6619232124867942</c:v>
                </c:pt>
                <c:pt idx="13">
                  <c:v>-4.0963082063515204</c:v>
                </c:pt>
                <c:pt idx="14">
                  <c:v>-4.5535658655416054</c:v>
                </c:pt>
                <c:pt idx="15">
                  <c:v>-5.0362394598759908</c:v>
                </c:pt>
                <c:pt idx="16">
                  <c:v>-5.2880220060364014</c:v>
                </c:pt>
                <c:pt idx="17">
                  <c:v>-5.8146007804833841</c:v>
                </c:pt>
                <c:pt idx="18">
                  <c:v>-5.9513892710894947</c:v>
                </c:pt>
                <c:pt idx="19">
                  <c:v>-6.0205999132796242</c:v>
                </c:pt>
                <c:pt idx="20">
                  <c:v>-6.0903664701960514</c:v>
                </c:pt>
                <c:pt idx="21">
                  <c:v>-6.3751752524882557</c:v>
                </c:pt>
                <c:pt idx="22">
                  <c:v>-6.6696403889023825</c:v>
                </c:pt>
                <c:pt idx="23">
                  <c:v>-9.6825231257664175</c:v>
                </c:pt>
                <c:pt idx="24">
                  <c:v>-11.835200693763008</c:v>
                </c:pt>
                <c:pt idx="25">
                  <c:v>-13.63873330074477</c:v>
                </c:pt>
                <c:pt idx="26">
                  <c:v>-15.089746643717003</c:v>
                </c:pt>
                <c:pt idx="27">
                  <c:v>-15.917600346881503</c:v>
                </c:pt>
                <c:pt idx="28">
                  <c:v>-16.832750158095006</c:v>
                </c:pt>
                <c:pt idx="29">
                  <c:v>-17.855800607042632</c:v>
                </c:pt>
                <c:pt idx="30">
                  <c:v>-19.015639546596368</c:v>
                </c:pt>
                <c:pt idx="31">
                  <c:v>-23.876400520322257</c:v>
                </c:pt>
                <c:pt idx="32">
                  <c:v>-26.375175252488255</c:v>
                </c:pt>
                <c:pt idx="33">
                  <c:v>-29.897000433601878</c:v>
                </c:pt>
                <c:pt idx="34">
                  <c:v>-29.897000433601878</c:v>
                </c:pt>
                <c:pt idx="35">
                  <c:v>-35.917600346881507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725184"/>
        <c:axId val="69751552"/>
      </c:scatterChart>
      <c:valAx>
        <c:axId val="69725184"/>
        <c:scaling>
          <c:logBase val="10"/>
          <c:orientation val="minMax"/>
        </c:scaling>
        <c:delete val="0"/>
        <c:axPos val="b"/>
        <c:majorTickMark val="out"/>
        <c:minorTickMark val="none"/>
        <c:tickLblPos val="nextTo"/>
        <c:crossAx val="69751552"/>
        <c:crosses val="autoZero"/>
        <c:crossBetween val="midCat"/>
      </c:valAx>
      <c:valAx>
        <c:axId val="69751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72518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Sheet1!$B$6:$B$35</c:f>
              <c:numCache>
                <c:formatCode>General</c:formatCode>
                <c:ptCount val="3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1000</c:v>
                </c:pt>
                <c:pt idx="12">
                  <c:v>2000</c:v>
                </c:pt>
                <c:pt idx="13">
                  <c:v>3000</c:v>
                </c:pt>
                <c:pt idx="14">
                  <c:v>4000</c:v>
                </c:pt>
                <c:pt idx="15">
                  <c:v>5000</c:v>
                </c:pt>
                <c:pt idx="16">
                  <c:v>6000</c:v>
                </c:pt>
                <c:pt idx="17">
                  <c:v>7000</c:v>
                </c:pt>
                <c:pt idx="18">
                  <c:v>8000</c:v>
                </c:pt>
                <c:pt idx="19">
                  <c:v>9000</c:v>
                </c:pt>
                <c:pt idx="20">
                  <c:v>10000</c:v>
                </c:pt>
                <c:pt idx="21">
                  <c:v>20000</c:v>
                </c:pt>
                <c:pt idx="22">
                  <c:v>30000</c:v>
                </c:pt>
                <c:pt idx="23">
                  <c:v>40000</c:v>
                </c:pt>
                <c:pt idx="24">
                  <c:v>50000</c:v>
                </c:pt>
                <c:pt idx="25">
                  <c:v>60000</c:v>
                </c:pt>
                <c:pt idx="26">
                  <c:v>70000</c:v>
                </c:pt>
                <c:pt idx="27">
                  <c:v>80000</c:v>
                </c:pt>
                <c:pt idx="28">
                  <c:v>90000</c:v>
                </c:pt>
                <c:pt idx="29">
                  <c:v>100000</c:v>
                </c:pt>
              </c:numCache>
            </c:numRef>
          </c:xVal>
          <c:yVal>
            <c:numRef>
              <c:f>Sheet1!$C$6:$C$35</c:f>
              <c:numCache>
                <c:formatCode>0.00E+00</c:formatCode>
                <c:ptCount val="30"/>
                <c:pt idx="0">
                  <c:v>0</c:v>
                </c:pt>
                <c:pt idx="1">
                  <c:v>6.2831853071795868E-2</c:v>
                </c:pt>
                <c:pt idx="2">
                  <c:v>0.12566370614359174</c:v>
                </c:pt>
                <c:pt idx="3">
                  <c:v>0.18849555921538758</c:v>
                </c:pt>
                <c:pt idx="4">
                  <c:v>0.25132741228718347</c:v>
                </c:pt>
                <c:pt idx="5">
                  <c:v>0.31415926535897931</c:v>
                </c:pt>
                <c:pt idx="6">
                  <c:v>0.37699111843077515</c:v>
                </c:pt>
                <c:pt idx="7">
                  <c:v>0.43982297150257105</c:v>
                </c:pt>
                <c:pt idx="8">
                  <c:v>0.50265482457436694</c:v>
                </c:pt>
                <c:pt idx="9">
                  <c:v>0.56548667764616278</c:v>
                </c:pt>
                <c:pt idx="10">
                  <c:v>0.62831853071795862</c:v>
                </c:pt>
                <c:pt idx="11">
                  <c:v>6.2831853071795862</c:v>
                </c:pt>
                <c:pt idx="12">
                  <c:v>12.566370614359172</c:v>
                </c:pt>
                <c:pt idx="13">
                  <c:v>18.849555921538759</c:v>
                </c:pt>
                <c:pt idx="14">
                  <c:v>25.132741228718345</c:v>
                </c:pt>
                <c:pt idx="15">
                  <c:v>31.415926535897931</c:v>
                </c:pt>
                <c:pt idx="16">
                  <c:v>37.699111843077517</c:v>
                </c:pt>
                <c:pt idx="17">
                  <c:v>43.982297150257104</c:v>
                </c:pt>
                <c:pt idx="18">
                  <c:v>50.26548245743669</c:v>
                </c:pt>
                <c:pt idx="19">
                  <c:v>56.548667764616283</c:v>
                </c:pt>
                <c:pt idx="20">
                  <c:v>62.831853071795862</c:v>
                </c:pt>
                <c:pt idx="21">
                  <c:v>125.66370614359172</c:v>
                </c:pt>
                <c:pt idx="22">
                  <c:v>188.4955592153876</c:v>
                </c:pt>
                <c:pt idx="23">
                  <c:v>251.32741228718345</c:v>
                </c:pt>
                <c:pt idx="24">
                  <c:v>314.15926535897927</c:v>
                </c:pt>
                <c:pt idx="25">
                  <c:v>376.9911184307752</c:v>
                </c:pt>
                <c:pt idx="26">
                  <c:v>439.82297150257102</c:v>
                </c:pt>
                <c:pt idx="27">
                  <c:v>502.6548245743669</c:v>
                </c:pt>
                <c:pt idx="28">
                  <c:v>565.48667764616278</c:v>
                </c:pt>
                <c:pt idx="29">
                  <c:v>628.31853071795854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074560"/>
        <c:axId val="71076480"/>
      </c:scatterChart>
      <c:valAx>
        <c:axId val="7107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1076480"/>
        <c:crosses val="autoZero"/>
        <c:crossBetween val="midCat"/>
      </c:valAx>
      <c:valAx>
        <c:axId val="7107648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XL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710745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B1EDF8-93FD-4C9F-BA7A-1B2160E3C140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310935-666E-45E8-9DF9-9D2F0420E9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C7F0A0-3BFD-47A6-BE62-8AE7565DE4E0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2F102-03DF-48BD-9DD3-E35132B6DF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21E7E-EE5F-44C8-8643-DF661A734916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6D7EC-4034-4CF1-AE45-84B5C7BC31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40C894-6756-41B9-9509-E0589D134DE3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23AEA5-03D6-441F-AC90-D5A30035AF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6CB1DF-99C5-4DF1-A46E-1E3A117C27B1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69C2CE-E714-4517-B47B-9362751196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15D686-971F-4401-BA13-CF452FB12D4A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DFBD8-41A8-47CC-956D-DC7E2F8B14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115797-A214-4D68-AC92-2E4573DDCF04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6B8F2-5564-401B-9040-D2F4C4CA9F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598591-EE66-45EF-BADB-CB819B92B5EE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21A32-2D2D-4461-B58A-3E981B8B2D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B25BDE-2452-45F9-A020-4ED8B4C66B1F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01662-6D58-42C5-B272-5401444AF1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88BFF7-43CA-4657-B76E-948CE4CEF8B9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7E9E8-A6AA-42DD-9F22-03983BB273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54856-E994-42DD-9041-82CA42DB0F87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58679-8833-4AAA-A66D-B93805BAF9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>
              <a:defRPr/>
            </a:pPr>
            <a:fld id="{286C9FBC-7750-44BA-8494-B6AB132AE9DF}" type="datetimeFigureOut">
              <a:rPr lang="en-US" smtClean="0"/>
              <a:pPr>
                <a:defRPr/>
              </a:pPr>
              <a:t>5/6/2013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EDA0B6B-CB17-46C7-B58A-9E7EA27BC9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5.wmf"/><Relationship Id="rId18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2.wmf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228600" y="457200"/>
            <a:ext cx="86868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Using MultiSim, Excel and hand calculations create a set of notes that show how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1.) Multiple resistors combine in series and parallel.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2.) By example calculate R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I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P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and all the nodal voltages, branch currents and power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 dissipation of a resistor network. 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3.) By example calculate the Thevenin Resistance and Voltage of a resistor network. 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4.) Multiple capacitors combine in series and parallel.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5.) Multiple inductors  combine in series and parallel.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b.) Create a graph that shows the RC time constant as a function of time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	b.) Determine X</a:t>
            </a:r>
            <a:r>
              <a:rPr lang="en-US" baseline="-25000">
                <a:latin typeface="Calibri" pitchFamily="34" charset="0"/>
              </a:rPr>
              <a:t>C</a:t>
            </a:r>
            <a:r>
              <a:rPr lang="en-US">
                <a:latin typeface="Calibri" pitchFamily="34" charset="0"/>
              </a:rPr>
              <a:t> at a fixed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C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e.) Create a graph showing the Frequency response.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217488" y="446088"/>
            <a:ext cx="868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92200"/>
            <a:ext cx="260985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524000"/>
            <a:ext cx="6162675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0" y="4267200"/>
          <a:ext cx="42672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/>
                <a:gridCol w="1066800"/>
                <a:gridCol w="1066800"/>
                <a:gridCol w="1066800"/>
              </a:tblGrid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V =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V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R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1000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b="1" u="none" strike="noStrike">
                          <a:effectLst/>
                        </a:rPr>
                        <a:t>Ω</a:t>
                      </a:r>
                      <a:endParaRPr lang="el-G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1.0E-6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470.0E-9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C3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100.0E-9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Xc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1.57E-06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→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B5+B4+B3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Vc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0.63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V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1.57E-03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→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B6*B2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1317" name="Picture 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" y="4495800"/>
            <a:ext cx="3496254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39115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217488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b.) Create a graph that shows the RC time constant as a function of time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c.) Determine Xc at a fixed frequency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103313"/>
            <a:ext cx="36004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17700"/>
            <a:ext cx="50958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3384550"/>
            <a:ext cx="46958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07486"/>
              </p:ext>
            </p:extLst>
          </p:nvPr>
        </p:nvGraphicFramePr>
        <p:xfrm>
          <a:off x="4673600" y="4313238"/>
          <a:ext cx="4470399" cy="25306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833"/>
                <a:gridCol w="967067"/>
                <a:gridCol w="875833"/>
                <a:gridCol w="875833"/>
                <a:gridCol w="875833"/>
              </a:tblGrid>
              <a:tr h="35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Freq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35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1.00E-06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40863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4.70E-07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Formulas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35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1.00E-07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35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1.57E-06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Parallel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B2+B3+B4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242470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</a:tr>
              <a:tr h="356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Xc=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1.01E+02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1/(2*PI()*B1*B5)</a:t>
                      </a:r>
                    </a:p>
                  </a:txBody>
                  <a:tcPr marL="9526" marR="9526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c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103313"/>
            <a:ext cx="632460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304800" y="3352800"/>
            <a:ext cx="954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   Lab </a:t>
            </a:r>
          </a:p>
          <a:p>
            <a:pPr eaLnBrk="1" hangingPunct="1"/>
            <a:r>
              <a:rPr lang="en-US"/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111250"/>
            <a:ext cx="8963025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	e.) Create a graph showing the Frequency response.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304800"/>
          <a:ext cx="9143996" cy="129820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1"/>
                <a:gridCol w="253444"/>
                <a:gridCol w="355322"/>
                <a:gridCol w="915232"/>
                <a:gridCol w="56355"/>
                <a:gridCol w="553246"/>
                <a:gridCol w="228600"/>
                <a:gridCol w="304800"/>
                <a:gridCol w="609601"/>
                <a:gridCol w="80365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  <a:gridCol w="355322"/>
              </a:tblGrid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freq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Vin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-0.140098031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-0.282492854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-0.574483025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-0.87663139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-1.26972515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0.824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-1.681455766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-2.113678746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-2.475643188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-2.950400127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-3.248231235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-0.91515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-3.661923212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-2.38373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-4.096308206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-4.43697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-4.553565866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-6.0206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-5.03623946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-7.13095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-5.288022006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-8.40433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-5.81460078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-9.37042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-5.951389271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-10.4576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-6.020599913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-11.0568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-6.09036647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-11.7005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-6.375175252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-14.8945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rowSpan="15" gridSpan="16"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0.464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-6.669640389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-17.0774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0.328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-9.682523126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-17.0774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-11.83520069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-18.4164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0.208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-13.6387333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-18.4164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-15.08974664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-18.4164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-15.91760035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-18.4164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-16.83275016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-17.85580061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-19.01563955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-20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-23.87640052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-26.37517525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-29.89700043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-29.89700043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10000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0.016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-35.91760035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1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7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0465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6324600" y="152400"/>
          <a:ext cx="3276600" cy="259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657600" y="228600"/>
          <a:ext cx="2971800" cy="2608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6019801" y="2743200"/>
          <a:ext cx="3124199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657600" y="2895600"/>
          <a:ext cx="25146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b.) Create a graph that shows the RL time constant as a function of time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	c.) Determine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at a fixed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e.) Create a graph showing the Frequency response.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13" y="2460625"/>
            <a:ext cx="781050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006475"/>
            <a:ext cx="235267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263207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b.) Create a graph that shows the RL time constant as a function of time.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676400"/>
            <a:ext cx="2695575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71600"/>
            <a:ext cx="67246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429000"/>
            <a:ext cx="196215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  	c.) Determine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at a fixed frequency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25146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24000"/>
            <a:ext cx="67246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28600" y="457200"/>
            <a:ext cx="8686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Using MultiSim, Excel and hand calculations create a set of notes that show how: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b.) Create a graph that shows the RL time constant as a function of time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	b.) Determine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at a fixed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e.) Create a graph showing the Frequency response.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L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3338" y="1103313"/>
          <a:ext cx="2328861" cy="57547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6287"/>
                <a:gridCol w="776287"/>
                <a:gridCol w="776287"/>
              </a:tblGrid>
              <a:tr h="169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Xl =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2*pi*F*L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L =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1.00E-03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H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Freq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xl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0.00E+00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6.28E-02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1.26E-01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1.88E-01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2.51E-01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3.14E-01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3.77E-01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4.40E-01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5.03E-01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5.65E-01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6.28E-01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6.28E+00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1.26E+01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1.88E+01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2.51E+01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3.14E+01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3.77E+01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7000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4.40E+01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8000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5.03E+01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9000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5.65E+01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6.28E+01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1.26E+02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1.88E+02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2.51E+02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3.14E+02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60000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3.77E+02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70000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4.40E+02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80000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5.03E+02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90000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5.65E+02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  <a:tr h="169256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>
                          <a:effectLst/>
                        </a:rPr>
                        <a:t>100000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effectLst/>
                        </a:rPr>
                        <a:t>6.28E+02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4" marR="6654" marT="6656" marB="0" anchor="b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505200" y="2362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7.) Using a simple RL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e.) Create a graph showing the Frequency response.</a:t>
            </a:r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3313"/>
            <a:ext cx="67246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4649788"/>
            <a:ext cx="527685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5908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0" y="0"/>
            <a:ext cx="2603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 - Resistors</a:t>
            </a:r>
          </a:p>
        </p:txBody>
      </p:sp>
      <p:graphicFrame>
        <p:nvGraphicFramePr>
          <p:cNvPr id="4099" name="Object 14"/>
          <p:cNvGraphicFramePr>
            <a:graphicFrameLocks noChangeAspect="1"/>
          </p:cNvGraphicFramePr>
          <p:nvPr/>
        </p:nvGraphicFramePr>
        <p:xfrm>
          <a:off x="2133600" y="3259138"/>
          <a:ext cx="1143000" cy="22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" name="Equation" r:id="rId3" imgW="1168400" imgH="228600" progId="Equation.3">
                  <p:embed/>
                </p:oleObj>
              </mc:Choice>
              <mc:Fallback>
                <p:oleObj name="Equation" r:id="rId3" imgW="11684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59138"/>
                        <a:ext cx="1143000" cy="22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16"/>
          <p:cNvGraphicFramePr>
            <a:graphicFrameLocks noChangeAspect="1"/>
          </p:cNvGraphicFramePr>
          <p:nvPr/>
        </p:nvGraphicFramePr>
        <p:xfrm>
          <a:off x="3652838" y="5943600"/>
          <a:ext cx="63182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name="Equation" r:id="rId5" imgW="596641" imgH="393529" progId="Equation.3">
                  <p:embed/>
                </p:oleObj>
              </mc:Choice>
              <mc:Fallback>
                <p:oleObj name="Equation" r:id="rId5" imgW="596641" imgH="39352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2838" y="5943600"/>
                        <a:ext cx="631825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19"/>
          <p:cNvGraphicFramePr>
            <a:graphicFrameLocks noChangeAspect="1"/>
          </p:cNvGraphicFramePr>
          <p:nvPr/>
        </p:nvGraphicFramePr>
        <p:xfrm>
          <a:off x="6423025" y="5867400"/>
          <a:ext cx="13906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name="Equation" r:id="rId7" imgW="1066800" imgH="431800" progId="Equation.3">
                  <p:embed/>
                </p:oleObj>
              </mc:Choice>
              <mc:Fallback>
                <p:oleObj name="Equation" r:id="rId7" imgW="1066800" imgH="431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3025" y="5867400"/>
                        <a:ext cx="1390650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Box 23"/>
          <p:cNvSpPr txBox="1">
            <a:spLocks noChangeArrowheads="1"/>
          </p:cNvSpPr>
          <p:nvPr/>
        </p:nvSpPr>
        <p:spPr bwMode="auto">
          <a:xfrm>
            <a:off x="228600" y="457200"/>
            <a:ext cx="583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1.) How do multiple resistors combine in series and parallel?</a:t>
            </a:r>
          </a:p>
        </p:txBody>
      </p:sp>
      <p:sp>
        <p:nvSpPr>
          <p:cNvPr id="4103" name="TextBox 24"/>
          <p:cNvSpPr txBox="1">
            <a:spLocks noChangeArrowheads="1"/>
          </p:cNvSpPr>
          <p:nvPr/>
        </p:nvSpPr>
        <p:spPr bwMode="auto">
          <a:xfrm>
            <a:off x="2293938" y="3429000"/>
            <a:ext cx="619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Series</a:t>
            </a:r>
          </a:p>
        </p:txBody>
      </p:sp>
      <p:sp>
        <p:nvSpPr>
          <p:cNvPr id="4104" name="TextBox 25"/>
          <p:cNvSpPr txBox="1">
            <a:spLocks noChangeArrowheads="1"/>
          </p:cNvSpPr>
          <p:nvPr/>
        </p:nvSpPr>
        <p:spPr bwMode="auto">
          <a:xfrm>
            <a:off x="5029200" y="3429000"/>
            <a:ext cx="2897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Parallel – 3 or more unequal resistors</a:t>
            </a:r>
          </a:p>
        </p:txBody>
      </p:sp>
      <p:sp>
        <p:nvSpPr>
          <p:cNvPr id="4105" name="TextBox 26"/>
          <p:cNvSpPr txBox="1">
            <a:spLocks noChangeArrowheads="1"/>
          </p:cNvSpPr>
          <p:nvPr/>
        </p:nvSpPr>
        <p:spPr bwMode="auto">
          <a:xfrm>
            <a:off x="914400" y="6397625"/>
            <a:ext cx="303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Parallel – multiple equal value resistors</a:t>
            </a:r>
          </a:p>
        </p:txBody>
      </p:sp>
      <p:sp>
        <p:nvSpPr>
          <p:cNvPr id="4106" name="TextBox 27"/>
          <p:cNvSpPr txBox="1">
            <a:spLocks noChangeArrowheads="1"/>
          </p:cNvSpPr>
          <p:nvPr/>
        </p:nvSpPr>
        <p:spPr bwMode="auto">
          <a:xfrm>
            <a:off x="4953000" y="6397625"/>
            <a:ext cx="2895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latin typeface="Calibri" pitchFamily="34" charset="0"/>
              </a:rPr>
              <a:t>Parallel – two unequal value resistors</a:t>
            </a:r>
          </a:p>
        </p:txBody>
      </p:sp>
      <p:pic>
        <p:nvPicPr>
          <p:cNvPr id="4107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914400"/>
            <a:ext cx="21621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1925638"/>
            <a:ext cx="18478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38325" y="2455863"/>
          <a:ext cx="2298700" cy="954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4675"/>
                <a:gridCol w="574675"/>
                <a:gridCol w="463413"/>
                <a:gridCol w="685937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R1 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Rt</a:t>
                      </a:r>
                      <a:r>
                        <a:rPr lang="en-US" sz="1100" u="none" strike="noStrike" dirty="0">
                          <a:effectLst/>
                        </a:rPr>
                        <a:t> 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16900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→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B3+B2+B1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b"/>
                </a:tc>
              </a:tr>
            </a:tbl>
          </a:graphicData>
        </a:graphic>
      </p:graphicFrame>
      <p:pic>
        <p:nvPicPr>
          <p:cNvPr id="4136" name="Picture 2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0" y="977900"/>
            <a:ext cx="18478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137" name="Object 2"/>
          <p:cNvGraphicFramePr>
            <a:graphicFrameLocks noChangeAspect="1"/>
          </p:cNvGraphicFramePr>
          <p:nvPr/>
        </p:nvGraphicFramePr>
        <p:xfrm>
          <a:off x="5372100" y="2635250"/>
          <a:ext cx="20574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Equation" r:id="rId12" imgW="1866900" imgH="698500" progId="Equation.3">
                  <p:embed/>
                </p:oleObj>
              </mc:Choice>
              <mc:Fallback>
                <p:oleObj name="Equation" r:id="rId12" imgW="1866900" imgH="698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2635250"/>
                        <a:ext cx="2057400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38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239838"/>
            <a:ext cx="26765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9" name="Picture 2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4029075"/>
            <a:ext cx="30384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82788" y="4876800"/>
          <a:ext cx="2208212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2053"/>
                <a:gridCol w="552053"/>
                <a:gridCol w="552053"/>
                <a:gridCol w="55205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→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B12/4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4172" name="Picture 3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4573588"/>
            <a:ext cx="18478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73" name="Picture 3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4148138"/>
            <a:ext cx="15906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5800" y="4956175"/>
          <a:ext cx="2800351" cy="10344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"/>
                <a:gridCol w="685800"/>
                <a:gridCol w="457200"/>
                <a:gridCol w="135255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824.5614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→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(B19*B20)/(B19+B20)</a:t>
                      </a:r>
                      <a:endParaRPr lang="en-US" sz="11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4196" name="Picture 3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0" y="4029075"/>
            <a:ext cx="18478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61231"/>
            <a:ext cx="3867150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277938"/>
          <a:ext cx="3124200" cy="5580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685800"/>
                <a:gridCol w="426720"/>
                <a:gridCol w="769034"/>
                <a:gridCol w="480646"/>
              </a:tblGrid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V1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R1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R2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R3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R4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R5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R6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R7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R8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R3&amp;4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R5,6,7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1030.565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R345678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11530.56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R2345678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451.5925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921.5925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4.410119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VB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4.218883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VC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3.824721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0.009766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9.765704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IR1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0.009766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9.765704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IR2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0.009383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9.383232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IR3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0.000191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191.236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IR4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0.000191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191.236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IR5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0.000179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179.1647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IR6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0.000119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119.4431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IR7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8.39E-05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83.86431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IR8 =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0.000382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382.4721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 check 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0.000382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382.4721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 check 2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0.000382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FALSE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382.4721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</a:t>
                      </a:r>
                    </a:p>
                  </a:txBody>
                  <a:tcPr marL="9525" marR="9525" marT="9526" marB="0" anchor="b"/>
                </a:tc>
              </a:tr>
              <a:tr h="192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 check 3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0.009766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9.765704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</a:t>
                      </a:r>
                    </a:p>
                  </a:txBody>
                  <a:tcPr marL="9525" marR="9525" marT="9526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40390"/>
              </p:ext>
            </p:extLst>
          </p:nvPr>
        </p:nvGraphicFramePr>
        <p:xfrm>
          <a:off x="3124200" y="2874061"/>
          <a:ext cx="4217740" cy="3994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3188"/>
                <a:gridCol w="1751014"/>
                <a:gridCol w="1093538"/>
              </a:tblGrid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R3&amp;4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=1/((1/B5)+(1/B4))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R5,6,7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=1/((1/B6)+(1/B7)+(1/B8))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R345678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=B10+B11+B9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R2345678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=1/((1/B3)+(1/B12))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RT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=B13+B2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VA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=B1*B13/B14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VB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=B15-(B10*B26)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93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VC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=B16-((B11)*B26)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IT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=(B1/B14)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=B18*1000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IR1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=(B1/B14)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=B19*1000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IR2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=B15/B3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=B20*1000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IR3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=B26/2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=B21*1000000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IR4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=B26/2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=B22*1000000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=(B16-B17)/B6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=B23*1000000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IR6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=(B16-B17)/B7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=B24*1000000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IR7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=(B16-B17)/B8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=B25*1000000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IR8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=B15/B12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=B26*1000000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99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 check 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=B21+B22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=B27*1000000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89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 check 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=B23+B24+B25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=B28*1000000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  <a:tr h="190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I check 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=B26+B20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=B29*1000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7019" marR="7019" marT="7014" marB="0" anchor="b"/>
                </a:tc>
              </a:tr>
            </a:tbl>
          </a:graphicData>
        </a:graphic>
      </p:graphicFrame>
      <p:sp>
        <p:nvSpPr>
          <p:cNvPr id="5391" name="TextBox 2"/>
          <p:cNvSpPr txBox="1">
            <a:spLocks noChangeArrowheads="1"/>
          </p:cNvSpPr>
          <p:nvPr/>
        </p:nvSpPr>
        <p:spPr bwMode="auto">
          <a:xfrm>
            <a:off x="228600" y="457200"/>
            <a:ext cx="83518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2.) By example calculate R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I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P</a:t>
            </a:r>
            <a:r>
              <a:rPr lang="en-US" baseline="-25000">
                <a:latin typeface="Calibri" pitchFamily="34" charset="0"/>
              </a:rPr>
              <a:t>T</a:t>
            </a:r>
            <a:r>
              <a:rPr lang="en-US">
                <a:latin typeface="Calibri" pitchFamily="34" charset="0"/>
              </a:rPr>
              <a:t>, and all the nodal voltages, branch currents and power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 dissipation of a resistor network.</a:t>
            </a:r>
          </a:p>
        </p:txBody>
      </p:sp>
      <p:sp>
        <p:nvSpPr>
          <p:cNvPr id="5392" name="TextBox 3"/>
          <p:cNvSpPr txBox="1">
            <a:spLocks noChangeArrowheads="1"/>
          </p:cNvSpPr>
          <p:nvPr/>
        </p:nvSpPr>
        <p:spPr bwMode="auto">
          <a:xfrm>
            <a:off x="0" y="0"/>
            <a:ext cx="2603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 - Resistors</a:t>
            </a:r>
          </a:p>
        </p:txBody>
      </p:sp>
      <p:pic>
        <p:nvPicPr>
          <p:cNvPr id="53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819150"/>
            <a:ext cx="4572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3.) By example calculate the Thevenin Resistance and Voltage of a resistor network.  </a:t>
            </a:r>
          </a:p>
        </p:txBody>
      </p:sp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7088"/>
            <a:ext cx="8051800" cy="604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0" y="1071563"/>
          <a:ext cx="2286000" cy="2754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62000"/>
                <a:gridCol w="762000"/>
              </a:tblGrid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Vin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9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V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R1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1000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R2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R3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R4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2200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3300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R6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R23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9400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R123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903.8462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R45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1320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R12345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2223.846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Rth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1509.577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u="none" strike="noStrike">
                          <a:effectLst/>
                        </a:rPr>
                        <a:t>Ω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Vth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6.109321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V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667500" y="4173538"/>
          <a:ext cx="2476500" cy="3233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/>
                <a:gridCol w="1257300"/>
              </a:tblGrid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Vin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9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R1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1000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R2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R3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R4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2200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R5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3300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R6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4700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R23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B050"/>
                          </a:solidFill>
                          <a:effectLst/>
                        </a:rPr>
                        <a:t>=B3+B4</a:t>
                      </a:r>
                      <a:endParaRPr lang="en-US" sz="12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R123 =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=(B2*B8)/(B2+B8)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R45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=(B5*B6)/(B5+B6)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R12345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=B9+B10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375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Rth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=(B11*B7)/(B11+B7)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  <a:tr h="19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Vth =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=(B1*B7)/(B7+B11)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00188"/>
            <a:ext cx="36004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4.) Multiple capacitors combine in series and parallel.</a:t>
            </a: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371600"/>
            <a:ext cx="25527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Box 4"/>
          <p:cNvSpPr txBox="1">
            <a:spLocks noChangeArrowheads="1"/>
          </p:cNvSpPr>
          <p:nvPr/>
        </p:nvSpPr>
        <p:spPr bwMode="auto">
          <a:xfrm>
            <a:off x="1752600" y="827088"/>
            <a:ext cx="1030288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Circuit 1</a:t>
            </a:r>
          </a:p>
          <a:p>
            <a:pPr algn="ctr" eaLnBrk="1" hangingPunct="1"/>
            <a:r>
              <a:rPr lang="en-US" sz="1100"/>
              <a:t>Series</a:t>
            </a:r>
          </a:p>
        </p:txBody>
      </p:sp>
      <p:sp>
        <p:nvSpPr>
          <p:cNvPr id="7175" name="TextBox 13"/>
          <p:cNvSpPr txBox="1">
            <a:spLocks noChangeArrowheads="1"/>
          </p:cNvSpPr>
          <p:nvPr/>
        </p:nvSpPr>
        <p:spPr bwMode="auto">
          <a:xfrm>
            <a:off x="6084888" y="962025"/>
            <a:ext cx="10318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Circuit 1</a:t>
            </a:r>
          </a:p>
          <a:p>
            <a:pPr algn="ctr" eaLnBrk="1" hangingPunct="1"/>
            <a:r>
              <a:rPr lang="en-US" sz="1100"/>
              <a:t>Parallel</a:t>
            </a:r>
          </a:p>
        </p:txBody>
      </p:sp>
      <p:sp>
        <p:nvSpPr>
          <p:cNvPr id="7176" name="TextBox 5"/>
          <p:cNvSpPr txBox="1">
            <a:spLocks noChangeArrowheads="1"/>
          </p:cNvSpPr>
          <p:nvPr/>
        </p:nvSpPr>
        <p:spPr bwMode="auto">
          <a:xfrm>
            <a:off x="7315200" y="6488113"/>
            <a:ext cx="1828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Calculations </a:t>
            </a:r>
            <a:r>
              <a:rPr lang="en-US">
                <a:sym typeface="Wingdings" pitchFamily="2" charset="2"/>
              </a:rPr>
              <a:t></a:t>
            </a:r>
            <a:endParaRPr lang="en-US"/>
          </a:p>
        </p:txBody>
      </p:sp>
      <p:pic>
        <p:nvPicPr>
          <p:cNvPr id="717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9850"/>
            <a:ext cx="91440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0"/>
          <a:ext cx="3124200" cy="67788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7756"/>
                <a:gridCol w="2486444"/>
              </a:tblGrid>
              <a:tr h="2507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Reciprocal approach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1.0E-6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470.0E-9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C3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100.0E-9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76.2E-9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3232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Equal Value approach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1.0E-6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470.0E-9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500.0E-9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3232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Product over sum approach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470.0E-9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470.0E-9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235.0E-9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Reciprocal approach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470.0E-9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470.0E-9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235.0E-9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Parallel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937" marR="6937" marT="6937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C1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1.0E-6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C2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470.0E-9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C3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100.0E-9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Ct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1.57E-06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364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Series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Xc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2.1E+3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freq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>
                          <a:effectLst/>
                        </a:rPr>
                        <a:t>1000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  <a:tr h="250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 =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76.2E-9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937" marR="6937" marT="6936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0" y="1143000"/>
          <a:ext cx="5333999" cy="5495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5111"/>
                <a:gridCol w="1816184"/>
                <a:gridCol w="209176"/>
                <a:gridCol w="522941"/>
                <a:gridCol w="2390587"/>
              </a:tblGrid>
              <a:tr h="2248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Reciprocal </a:t>
                      </a:r>
                      <a:r>
                        <a:rPr lang="en-US" sz="1400" b="1" u="none" strike="noStrike" dirty="0" smtClean="0">
                          <a:effectLst/>
                        </a:rPr>
                        <a:t> approach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Reciprocal approach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C1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0.000001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C1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0.00000047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C2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C2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C3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Ct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=1/((1/E3)+(1/E2))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436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Ct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=1/((1/B3)+(1/B2)+(1/B4))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endParaRPr lang="en-US" sz="1400" b="1"/>
                    </a:p>
                  </a:txBody>
                  <a:tcPr marL="9525" marR="9525" marT="9524" marB="0" anchor="b"/>
                </a:tc>
              </a:tr>
              <a:tr h="335036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endParaRPr lang="en-US" sz="1400" b="1"/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Parallel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8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Equal Value approach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C1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0.000001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C1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0.000001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C2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C2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C3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Ct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=B8/2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Ct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=SUM(E7,E8,E9)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335036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endParaRPr lang="en-US" sz="1400" b="1"/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endParaRPr lang="en-US" sz="1400" b="1"/>
                    </a:p>
                  </a:txBody>
                  <a:tcPr marL="9525" marR="9525" marT="9524" marB="0" anchor="b"/>
                </a:tc>
              </a:tr>
              <a:tr h="33503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Product over sum approach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Series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endParaRPr lang="en-US" sz="1400" b="1"/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C1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0.00000047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Xc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=1/(2*PI()*E14*B5)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C2 =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0.00000047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freq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1000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2248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Ct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=B13*B14/(B13+B14)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>
                          <a:effectLst/>
                        </a:rPr>
                        <a:t>C =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=1/(2*PI()*E14*E13)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  <p:sp>
        <p:nvSpPr>
          <p:cNvPr id="8372" name="TextBox 5"/>
          <p:cNvSpPr txBox="1">
            <a:spLocks noChangeArrowheads="1"/>
          </p:cNvSpPr>
          <p:nvPr/>
        </p:nvSpPr>
        <p:spPr bwMode="auto">
          <a:xfrm>
            <a:off x="4724400" y="533400"/>
            <a:ext cx="399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Capacitor Series/Parallel calculations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68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5.) Multiple inductors combine in series and parallel.</a:t>
            </a:r>
          </a:p>
        </p:txBody>
      </p:sp>
      <p:pic>
        <p:nvPicPr>
          <p:cNvPr id="922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27088"/>
            <a:ext cx="25908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55738"/>
            <a:ext cx="35337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648200"/>
            <a:ext cx="77152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6400" y="3429000"/>
          <a:ext cx="2565399" cy="1106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355"/>
                <a:gridCol w="734334"/>
                <a:gridCol w="610355"/>
                <a:gridCol w="610355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Inductors in series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B2+B3+B4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17988" y="3505200"/>
          <a:ext cx="3784601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112"/>
                <a:gridCol w="734041"/>
                <a:gridCol w="610112"/>
                <a:gridCol w="610112"/>
                <a:gridCol w="610112"/>
                <a:gridCol w="610112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Inductors in parallel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0.0286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1/((1/B8)+(1/B9)+(1/B10))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0" y="0"/>
            <a:ext cx="1597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EECT111 Notes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217488" y="457200"/>
            <a:ext cx="8686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6.) Using a simple RC circuit determine the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	a.) Time Constant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b.) Create a graph that shows the RC time constant as a function of time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    	b.) Determine X</a:t>
            </a:r>
            <a:r>
              <a:rPr lang="en-US" baseline="-25000">
                <a:latin typeface="Calibri" pitchFamily="34" charset="0"/>
              </a:rPr>
              <a:t>C</a:t>
            </a:r>
            <a:r>
              <a:rPr lang="en-US">
                <a:latin typeface="Calibri" pitchFamily="34" charset="0"/>
              </a:rPr>
              <a:t> at a fixed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d.) Create a graph that shows how X</a:t>
            </a:r>
            <a:r>
              <a:rPr lang="en-US" baseline="-25000">
                <a:latin typeface="Calibri" pitchFamily="34" charset="0"/>
              </a:rPr>
              <a:t>C</a:t>
            </a:r>
            <a:r>
              <a:rPr lang="en-US">
                <a:latin typeface="Calibri" pitchFamily="34" charset="0"/>
              </a:rPr>
              <a:t> changes as a function of frequency</a:t>
            </a:r>
          </a:p>
          <a:p>
            <a:pPr eaLnBrk="1" hangingPunct="1"/>
            <a:r>
              <a:rPr lang="en-US">
                <a:latin typeface="Calibri" pitchFamily="34" charset="0"/>
              </a:rPr>
              <a:t>	e.) Create a graph showing the Frequency response.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590800"/>
            <a:ext cx="260985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2369</TotalTime>
  <Words>1501</Words>
  <Application>Microsoft Office PowerPoint</Application>
  <PresentationFormat>On-screen Show (4:3)</PresentationFormat>
  <Paragraphs>847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Perspective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Ivy Tech Community College of Indiana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Current User</dc:creator>
  <cp:lastModifiedBy>Matthew Krueger</cp:lastModifiedBy>
  <cp:revision>194</cp:revision>
  <dcterms:created xsi:type="dcterms:W3CDTF">2012-04-18T19:44:45Z</dcterms:created>
  <dcterms:modified xsi:type="dcterms:W3CDTF">2013-05-06T14:19:57Z</dcterms:modified>
</cp:coreProperties>
</file>