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strictFirstAndLastChars="0" saveSubsetFonts="1">
  <p:sldMasterIdLst>
    <p:sldMasterId id="2147483659"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slide" Target="slides/slide25.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11" Type="http://schemas.openxmlformats.org/officeDocument/2006/relationships/slide" Target="slides/slide7.xml"/><Relationship Id="rId33" Type="http://schemas.openxmlformats.org/officeDocument/2006/relationships/slide" Target="slides/slide29.xml"/><Relationship Id="rId10" Type="http://schemas.openxmlformats.org/officeDocument/2006/relationships/slide" Target="slides/slide6.xml"/><Relationship Id="rId32" Type="http://schemas.openxmlformats.org/officeDocument/2006/relationships/slide" Target="slides/slide28.xml"/><Relationship Id="rId13" Type="http://schemas.openxmlformats.org/officeDocument/2006/relationships/slide" Target="slides/slide9.xml"/><Relationship Id="rId35" Type="http://schemas.openxmlformats.org/officeDocument/2006/relationships/slide" Target="slides/slide31.xml"/><Relationship Id="rId12" Type="http://schemas.openxmlformats.org/officeDocument/2006/relationships/slide" Target="slides/slide8.xml"/><Relationship Id="rId34" Type="http://schemas.openxmlformats.org/officeDocument/2006/relationships/slide" Target="slides/slide30.xml"/><Relationship Id="rId15" Type="http://schemas.openxmlformats.org/officeDocument/2006/relationships/slide" Target="slides/slide11.xml"/><Relationship Id="rId37" Type="http://schemas.openxmlformats.org/officeDocument/2006/relationships/slide" Target="slides/slide33.xml"/><Relationship Id="rId14" Type="http://schemas.openxmlformats.org/officeDocument/2006/relationships/slide" Target="slides/slide10.xml"/><Relationship Id="rId36" Type="http://schemas.openxmlformats.org/officeDocument/2006/relationships/slide" Target="slides/slide32.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3" name="Shape 153"/>
        <p:cNvGrpSpPr/>
        <p:nvPr/>
      </p:nvGrpSpPr>
      <p:grpSpPr>
        <a:xfrm>
          <a:off x="0" y="0"/>
          <a:ext cx="0" cy="0"/>
          <a:chOff x="0" y="0"/>
          <a:chExt cx="0" cy="0"/>
        </a:xfrm>
      </p:grpSpPr>
      <p:sp>
        <p:nvSpPr>
          <p:cNvPr id="154" name="Google Shape;154;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5" name="Google Shape;155;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1" name="Shape 161"/>
        <p:cNvGrpSpPr/>
        <p:nvPr/>
      </p:nvGrpSpPr>
      <p:grpSpPr>
        <a:xfrm>
          <a:off x="0" y="0"/>
          <a:ext cx="0" cy="0"/>
          <a:chOff x="0" y="0"/>
          <a:chExt cx="0" cy="0"/>
        </a:xfrm>
      </p:grpSpPr>
      <p:sp>
        <p:nvSpPr>
          <p:cNvPr id="162" name="Google Shape;162;p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3" name="Google Shape;163;p1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8" name="Shape 168"/>
        <p:cNvGrpSpPr/>
        <p:nvPr/>
      </p:nvGrpSpPr>
      <p:grpSpPr>
        <a:xfrm>
          <a:off x="0" y="0"/>
          <a:ext cx="0" cy="0"/>
          <a:chOff x="0" y="0"/>
          <a:chExt cx="0" cy="0"/>
        </a:xfrm>
      </p:grpSpPr>
      <p:sp>
        <p:nvSpPr>
          <p:cNvPr id="169" name="Google Shape;169;p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0" name="Google Shape;170;p1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5" name="Shape 175"/>
        <p:cNvGrpSpPr/>
        <p:nvPr/>
      </p:nvGrpSpPr>
      <p:grpSpPr>
        <a:xfrm>
          <a:off x="0" y="0"/>
          <a:ext cx="0" cy="0"/>
          <a:chOff x="0" y="0"/>
          <a:chExt cx="0" cy="0"/>
        </a:xfrm>
      </p:grpSpPr>
      <p:sp>
        <p:nvSpPr>
          <p:cNvPr id="176" name="Google Shape;176;p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7" name="Google Shape;177;p1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2" name="Shape 182"/>
        <p:cNvGrpSpPr/>
        <p:nvPr/>
      </p:nvGrpSpPr>
      <p:grpSpPr>
        <a:xfrm>
          <a:off x="0" y="0"/>
          <a:ext cx="0" cy="0"/>
          <a:chOff x="0" y="0"/>
          <a:chExt cx="0" cy="0"/>
        </a:xfrm>
      </p:grpSpPr>
      <p:sp>
        <p:nvSpPr>
          <p:cNvPr id="183" name="Google Shape;183;p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4" name="Google Shape;184;p1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9" name="Shape 189"/>
        <p:cNvGrpSpPr/>
        <p:nvPr/>
      </p:nvGrpSpPr>
      <p:grpSpPr>
        <a:xfrm>
          <a:off x="0" y="0"/>
          <a:ext cx="0" cy="0"/>
          <a:chOff x="0" y="0"/>
          <a:chExt cx="0" cy="0"/>
        </a:xfrm>
      </p:grpSpPr>
      <p:sp>
        <p:nvSpPr>
          <p:cNvPr id="190" name="Google Shape;190;p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1" name="Google Shape;191;p1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5" name="Shape 195"/>
        <p:cNvGrpSpPr/>
        <p:nvPr/>
      </p:nvGrpSpPr>
      <p:grpSpPr>
        <a:xfrm>
          <a:off x="0" y="0"/>
          <a:ext cx="0" cy="0"/>
          <a:chOff x="0" y="0"/>
          <a:chExt cx="0" cy="0"/>
        </a:xfrm>
      </p:grpSpPr>
      <p:sp>
        <p:nvSpPr>
          <p:cNvPr id="196" name="Google Shape;196;g4a7d86d46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7" name="Google Shape;197;g4a7d86d465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2" name="Shape 202"/>
        <p:cNvGrpSpPr/>
        <p:nvPr/>
      </p:nvGrpSpPr>
      <p:grpSpPr>
        <a:xfrm>
          <a:off x="0" y="0"/>
          <a:ext cx="0" cy="0"/>
          <a:chOff x="0" y="0"/>
          <a:chExt cx="0" cy="0"/>
        </a:xfrm>
      </p:grpSpPr>
      <p:sp>
        <p:nvSpPr>
          <p:cNvPr id="203" name="Google Shape;203;g4a7d86d465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4" name="Google Shape;204;g4a7d86d465_0_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9" name="Shape 209"/>
        <p:cNvGrpSpPr/>
        <p:nvPr/>
      </p:nvGrpSpPr>
      <p:grpSpPr>
        <a:xfrm>
          <a:off x="0" y="0"/>
          <a:ext cx="0" cy="0"/>
          <a:chOff x="0" y="0"/>
          <a:chExt cx="0" cy="0"/>
        </a:xfrm>
      </p:grpSpPr>
      <p:sp>
        <p:nvSpPr>
          <p:cNvPr id="210" name="Google Shape;210;g4a7d86d465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1" name="Google Shape;211;g4a7d86d465_0_1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6" name="Shape 216"/>
        <p:cNvGrpSpPr/>
        <p:nvPr/>
      </p:nvGrpSpPr>
      <p:grpSpPr>
        <a:xfrm>
          <a:off x="0" y="0"/>
          <a:ext cx="0" cy="0"/>
          <a:chOff x="0" y="0"/>
          <a:chExt cx="0" cy="0"/>
        </a:xfrm>
      </p:grpSpPr>
      <p:sp>
        <p:nvSpPr>
          <p:cNvPr id="217" name="Google Shape;217;g4a7d86d465_0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8" name="Google Shape;218;g4a7d86d465_0_2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6" name="Shape 86"/>
        <p:cNvGrpSpPr/>
        <p:nvPr/>
      </p:nvGrpSpPr>
      <p:grpSpPr>
        <a:xfrm>
          <a:off x="0" y="0"/>
          <a:ext cx="0" cy="0"/>
          <a:chOff x="0" y="0"/>
          <a:chExt cx="0" cy="0"/>
        </a:xfrm>
      </p:grpSpPr>
      <p:sp>
        <p:nvSpPr>
          <p:cNvPr id="87" name="Google Shape;87;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2" name="Shape 222"/>
        <p:cNvGrpSpPr/>
        <p:nvPr/>
      </p:nvGrpSpPr>
      <p:grpSpPr>
        <a:xfrm>
          <a:off x="0" y="0"/>
          <a:ext cx="0" cy="0"/>
          <a:chOff x="0" y="0"/>
          <a:chExt cx="0" cy="0"/>
        </a:xfrm>
      </p:grpSpPr>
      <p:sp>
        <p:nvSpPr>
          <p:cNvPr id="223" name="Google Shape;223;g4a7d86d465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4" name="Google Shape;224;g4a7d86d465_0_3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8" name="Shape 228"/>
        <p:cNvGrpSpPr/>
        <p:nvPr/>
      </p:nvGrpSpPr>
      <p:grpSpPr>
        <a:xfrm>
          <a:off x="0" y="0"/>
          <a:ext cx="0" cy="0"/>
          <a:chOff x="0" y="0"/>
          <a:chExt cx="0" cy="0"/>
        </a:xfrm>
      </p:grpSpPr>
      <p:sp>
        <p:nvSpPr>
          <p:cNvPr id="229" name="Google Shape;229;g4a7d86d465_0_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0" name="Google Shape;230;g4a7d86d465_0_3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4" name="Shape 234"/>
        <p:cNvGrpSpPr/>
        <p:nvPr/>
      </p:nvGrpSpPr>
      <p:grpSpPr>
        <a:xfrm>
          <a:off x="0" y="0"/>
          <a:ext cx="0" cy="0"/>
          <a:chOff x="0" y="0"/>
          <a:chExt cx="0" cy="0"/>
        </a:xfrm>
      </p:grpSpPr>
      <p:sp>
        <p:nvSpPr>
          <p:cNvPr id="235" name="Google Shape;235;g4a7d86d465_0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6" name="Google Shape;236;g4a7d86d465_0_5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0" name="Shape 240"/>
        <p:cNvGrpSpPr/>
        <p:nvPr/>
      </p:nvGrpSpPr>
      <p:grpSpPr>
        <a:xfrm>
          <a:off x="0" y="0"/>
          <a:ext cx="0" cy="0"/>
          <a:chOff x="0" y="0"/>
          <a:chExt cx="0" cy="0"/>
        </a:xfrm>
      </p:grpSpPr>
      <p:sp>
        <p:nvSpPr>
          <p:cNvPr id="241" name="Google Shape;241;g4a7d86d465_0_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2" name="Google Shape;242;g4a7d86d465_0_6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6" name="Shape 246"/>
        <p:cNvGrpSpPr/>
        <p:nvPr/>
      </p:nvGrpSpPr>
      <p:grpSpPr>
        <a:xfrm>
          <a:off x="0" y="0"/>
          <a:ext cx="0" cy="0"/>
          <a:chOff x="0" y="0"/>
          <a:chExt cx="0" cy="0"/>
        </a:xfrm>
      </p:grpSpPr>
      <p:sp>
        <p:nvSpPr>
          <p:cNvPr id="247" name="Google Shape;247;g4a7d86d465_0_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8" name="Google Shape;248;g4a7d86d465_0_7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2" name="Shape 252"/>
        <p:cNvGrpSpPr/>
        <p:nvPr/>
      </p:nvGrpSpPr>
      <p:grpSpPr>
        <a:xfrm>
          <a:off x="0" y="0"/>
          <a:ext cx="0" cy="0"/>
          <a:chOff x="0" y="0"/>
          <a:chExt cx="0" cy="0"/>
        </a:xfrm>
      </p:grpSpPr>
      <p:sp>
        <p:nvSpPr>
          <p:cNvPr id="253" name="Google Shape;253;g4a7d86d465_0_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4" name="Google Shape;254;g4a7d86d465_0_7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8" name="Shape 258"/>
        <p:cNvGrpSpPr/>
        <p:nvPr/>
      </p:nvGrpSpPr>
      <p:grpSpPr>
        <a:xfrm>
          <a:off x="0" y="0"/>
          <a:ext cx="0" cy="0"/>
          <a:chOff x="0" y="0"/>
          <a:chExt cx="0" cy="0"/>
        </a:xfrm>
      </p:grpSpPr>
      <p:sp>
        <p:nvSpPr>
          <p:cNvPr id="259" name="Google Shape;259;g4a7d86d465_0_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0" name="Google Shape;260;g4a7d86d465_0_8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4" name="Shape 264"/>
        <p:cNvGrpSpPr/>
        <p:nvPr/>
      </p:nvGrpSpPr>
      <p:grpSpPr>
        <a:xfrm>
          <a:off x="0" y="0"/>
          <a:ext cx="0" cy="0"/>
          <a:chOff x="0" y="0"/>
          <a:chExt cx="0" cy="0"/>
        </a:xfrm>
      </p:grpSpPr>
      <p:sp>
        <p:nvSpPr>
          <p:cNvPr id="265" name="Google Shape;265;g4a7d86d465_0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6" name="Google Shape;266;g4a7d86d465_0_9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1" name="Shape 271"/>
        <p:cNvGrpSpPr/>
        <p:nvPr/>
      </p:nvGrpSpPr>
      <p:grpSpPr>
        <a:xfrm>
          <a:off x="0" y="0"/>
          <a:ext cx="0" cy="0"/>
          <a:chOff x="0" y="0"/>
          <a:chExt cx="0" cy="0"/>
        </a:xfrm>
      </p:grpSpPr>
      <p:sp>
        <p:nvSpPr>
          <p:cNvPr id="272" name="Google Shape;272;g4a7d86d465_0_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3" name="Google Shape;273;g4a7d86d465_0_9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7" name="Shape 277"/>
        <p:cNvGrpSpPr/>
        <p:nvPr/>
      </p:nvGrpSpPr>
      <p:grpSpPr>
        <a:xfrm>
          <a:off x="0" y="0"/>
          <a:ext cx="0" cy="0"/>
          <a:chOff x="0" y="0"/>
          <a:chExt cx="0" cy="0"/>
        </a:xfrm>
      </p:grpSpPr>
      <p:sp>
        <p:nvSpPr>
          <p:cNvPr id="278" name="Google Shape;278;g4a7d86d465_0_1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9" name="Google Shape;279;g4a7d86d465_0_10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2" name="Shape 92"/>
        <p:cNvGrpSpPr/>
        <p:nvPr/>
      </p:nvGrpSpPr>
      <p:grpSpPr>
        <a:xfrm>
          <a:off x="0" y="0"/>
          <a:ext cx="0" cy="0"/>
          <a:chOff x="0" y="0"/>
          <a:chExt cx="0" cy="0"/>
        </a:xfrm>
      </p:grpSpPr>
      <p:sp>
        <p:nvSpPr>
          <p:cNvPr id="93" name="Google Shape;93;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3" name="Shape 283"/>
        <p:cNvGrpSpPr/>
        <p:nvPr/>
      </p:nvGrpSpPr>
      <p:grpSpPr>
        <a:xfrm>
          <a:off x="0" y="0"/>
          <a:ext cx="0" cy="0"/>
          <a:chOff x="0" y="0"/>
          <a:chExt cx="0" cy="0"/>
        </a:xfrm>
      </p:grpSpPr>
      <p:sp>
        <p:nvSpPr>
          <p:cNvPr id="284" name="Google Shape;284;g4a7d86d465_0_1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5" name="Google Shape;285;g4a7d86d465_0_11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9" name="Shape 289"/>
        <p:cNvGrpSpPr/>
        <p:nvPr/>
      </p:nvGrpSpPr>
      <p:grpSpPr>
        <a:xfrm>
          <a:off x="0" y="0"/>
          <a:ext cx="0" cy="0"/>
          <a:chOff x="0" y="0"/>
          <a:chExt cx="0" cy="0"/>
        </a:xfrm>
      </p:grpSpPr>
      <p:sp>
        <p:nvSpPr>
          <p:cNvPr id="290" name="Google Shape;290;g4a7d86d465_0_1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1" name="Google Shape;291;g4a7d86d465_0_12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5" name="Shape 295"/>
        <p:cNvGrpSpPr/>
        <p:nvPr/>
      </p:nvGrpSpPr>
      <p:grpSpPr>
        <a:xfrm>
          <a:off x="0" y="0"/>
          <a:ext cx="0" cy="0"/>
          <a:chOff x="0" y="0"/>
          <a:chExt cx="0" cy="0"/>
        </a:xfrm>
      </p:grpSpPr>
      <p:sp>
        <p:nvSpPr>
          <p:cNvPr id="296" name="Google Shape;296;g4a7d86d465_0_1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7" name="Google Shape;297;g4a7d86d465_0_11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2" name="Shape 302"/>
        <p:cNvGrpSpPr/>
        <p:nvPr/>
      </p:nvGrpSpPr>
      <p:grpSpPr>
        <a:xfrm>
          <a:off x="0" y="0"/>
          <a:ext cx="0" cy="0"/>
          <a:chOff x="0" y="0"/>
          <a:chExt cx="0" cy="0"/>
        </a:xfrm>
      </p:grpSpPr>
      <p:sp>
        <p:nvSpPr>
          <p:cNvPr id="303" name="Google Shape;303;g4a7d86d465_1_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04" name="Google Shape;304;g4a7d86d465_1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8" name="Shape 98"/>
        <p:cNvGrpSpPr/>
        <p:nvPr/>
      </p:nvGrpSpPr>
      <p:grpSpPr>
        <a:xfrm>
          <a:off x="0" y="0"/>
          <a:ext cx="0" cy="0"/>
          <a:chOff x="0" y="0"/>
          <a:chExt cx="0" cy="0"/>
        </a:xfrm>
      </p:grpSpPr>
      <p:sp>
        <p:nvSpPr>
          <p:cNvPr id="99" name="Google Shape;99;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0" name="Google Shape;100;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4" name="Shape 104"/>
        <p:cNvGrpSpPr/>
        <p:nvPr/>
      </p:nvGrpSpPr>
      <p:grpSpPr>
        <a:xfrm>
          <a:off x="0" y="0"/>
          <a:ext cx="0" cy="0"/>
          <a:chOff x="0" y="0"/>
          <a:chExt cx="0" cy="0"/>
        </a:xfrm>
      </p:grpSpPr>
      <p:sp>
        <p:nvSpPr>
          <p:cNvPr id="105" name="Google Shape;105;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6" name="Google Shape;106;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4" name="Shape 124"/>
        <p:cNvGrpSpPr/>
        <p:nvPr/>
      </p:nvGrpSpPr>
      <p:grpSpPr>
        <a:xfrm>
          <a:off x="0" y="0"/>
          <a:ext cx="0" cy="0"/>
          <a:chOff x="0" y="0"/>
          <a:chExt cx="0" cy="0"/>
        </a:xfrm>
      </p:grpSpPr>
      <p:sp>
        <p:nvSpPr>
          <p:cNvPr id="125" name="Google Shape;125;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6" name="Google Shape;126;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2" name="Shape 132"/>
        <p:cNvGrpSpPr/>
        <p:nvPr/>
      </p:nvGrpSpPr>
      <p:grpSpPr>
        <a:xfrm>
          <a:off x="0" y="0"/>
          <a:ext cx="0" cy="0"/>
          <a:chOff x="0" y="0"/>
          <a:chExt cx="0" cy="0"/>
        </a:xfrm>
      </p:grpSpPr>
      <p:sp>
        <p:nvSpPr>
          <p:cNvPr id="133" name="Google Shape;133;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4" name="Google Shape;134;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0" name="Shape 140"/>
        <p:cNvGrpSpPr/>
        <p:nvPr/>
      </p:nvGrpSpPr>
      <p:grpSpPr>
        <a:xfrm>
          <a:off x="0" y="0"/>
          <a:ext cx="0" cy="0"/>
          <a:chOff x="0" y="0"/>
          <a:chExt cx="0" cy="0"/>
        </a:xfrm>
      </p:grpSpPr>
      <p:sp>
        <p:nvSpPr>
          <p:cNvPr id="141" name="Google Shape;141;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2" name="Google Shape;142;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6" name="Shape 146"/>
        <p:cNvGrpSpPr/>
        <p:nvPr/>
      </p:nvGrpSpPr>
      <p:grpSpPr>
        <a:xfrm>
          <a:off x="0" y="0"/>
          <a:ext cx="0" cy="0"/>
          <a:chOff x="0" y="0"/>
          <a:chExt cx="0" cy="0"/>
        </a:xfrm>
      </p:grpSpPr>
      <p:sp>
        <p:nvSpPr>
          <p:cNvPr id="147" name="Google Shape;147;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8" name="Google Shape;148;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11" name="Shape 11"/>
        <p:cNvGrpSpPr/>
        <p:nvPr/>
      </p:nvGrpSpPr>
      <p:grpSpPr>
        <a:xfrm>
          <a:off x="0" y="0"/>
          <a:ext cx="0" cy="0"/>
          <a:chOff x="0" y="0"/>
          <a:chExt cx="0" cy="0"/>
        </a:xfrm>
      </p:grpSpPr>
      <p:sp>
        <p:nvSpPr>
          <p:cNvPr id="12" name="Google Shape;12;p2"/>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 name="Google Shape;13;p2"/>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4" name="Google Shape;14;p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 name="Google Shape;15;p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 name="Google Shape;16;p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Vertical Text" type="vertTx">
  <p:cSld name="VERTICAL_TEXT">
    <p:spTree>
      <p:nvGrpSpPr>
        <p:cNvPr id="68" name="Shape 68"/>
        <p:cNvGrpSpPr/>
        <p:nvPr/>
      </p:nvGrpSpPr>
      <p:grpSpPr>
        <a:xfrm>
          <a:off x="0" y="0"/>
          <a:ext cx="0" cy="0"/>
          <a:chOff x="0" y="0"/>
          <a:chExt cx="0" cy="0"/>
        </a:xfrm>
      </p:grpSpPr>
      <p:sp>
        <p:nvSpPr>
          <p:cNvPr id="69" name="Google Shape;69;p1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1"/>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12"/>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2"/>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type="obj">
  <p:cSld name="OBJECT">
    <p:spTree>
      <p:nvGrpSpPr>
        <p:cNvPr id="17" name="Shape 17"/>
        <p:cNvGrpSpPr/>
        <p:nvPr/>
      </p:nvGrpSpPr>
      <p:grpSpPr>
        <a:xfrm>
          <a:off x="0" y="0"/>
          <a:ext cx="0" cy="0"/>
          <a:chOff x="0" y="0"/>
          <a:chExt cx="0" cy="0"/>
        </a:xfrm>
      </p:grpSpPr>
      <p:sp>
        <p:nvSpPr>
          <p:cNvPr id="18" name="Google Shape;18;p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 name="Google Shape;19;p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 name="Google Shape;20;p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 name="Google Shape;21;p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23" name="Shape 23"/>
        <p:cNvGrpSpPr/>
        <p:nvPr/>
      </p:nvGrpSpPr>
      <p:grpSpPr>
        <a:xfrm>
          <a:off x="0" y="0"/>
          <a:ext cx="0" cy="0"/>
          <a:chOff x="0" y="0"/>
          <a:chExt cx="0" cy="0"/>
        </a:xfrm>
      </p:grpSpPr>
      <p:sp>
        <p:nvSpPr>
          <p:cNvPr id="24" name="Google Shape;24;p4"/>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 name="Google Shape;25;p4"/>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6" name="Google Shape;26;p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 name="Google Shape;28;p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type="twoObj">
  <p:cSld name="TWO_OBJECTS">
    <p:spTree>
      <p:nvGrpSpPr>
        <p:cNvPr id="29" name="Shape 29"/>
        <p:cNvGrpSpPr/>
        <p:nvPr/>
      </p:nvGrpSpPr>
      <p:grpSpPr>
        <a:xfrm>
          <a:off x="0" y="0"/>
          <a:ext cx="0" cy="0"/>
          <a:chOff x="0" y="0"/>
          <a:chExt cx="0" cy="0"/>
        </a:xfrm>
      </p:grpSpPr>
      <p:sp>
        <p:nvSpPr>
          <p:cNvPr id="30" name="Google Shape;30;p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 name="Google Shape;31;p5"/>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5"/>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 name="Google Shape;33;p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mparison" type="twoTxTwoObj">
  <p:cSld name="TWO_OBJECTS_WITH_TEXT">
    <p:spTree>
      <p:nvGrpSpPr>
        <p:cNvPr id="36" name="Shape 36"/>
        <p:cNvGrpSpPr/>
        <p:nvPr/>
      </p:nvGrpSpPr>
      <p:grpSpPr>
        <a:xfrm>
          <a:off x="0" y="0"/>
          <a:ext cx="0" cy="0"/>
          <a:chOff x="0" y="0"/>
          <a:chExt cx="0" cy="0"/>
        </a:xfrm>
      </p:grpSpPr>
      <p:sp>
        <p:nvSpPr>
          <p:cNvPr id="37" name="Google Shape;37;p6"/>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6"/>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9" name="Google Shape;39;p6"/>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6"/>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1" name="Google Shape;41;p6"/>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45" name="Shape 45"/>
        <p:cNvGrpSpPr/>
        <p:nvPr/>
      </p:nvGrpSpPr>
      <p:grpSpPr>
        <a:xfrm>
          <a:off x="0" y="0"/>
          <a:ext cx="0" cy="0"/>
          <a:chOff x="0" y="0"/>
          <a:chExt cx="0" cy="0"/>
        </a:xfrm>
      </p:grpSpPr>
      <p:sp>
        <p:nvSpPr>
          <p:cNvPr id="46" name="Google Shape;46;p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50" name="Shape 50"/>
        <p:cNvGrpSpPr/>
        <p:nvPr/>
      </p:nvGrpSpPr>
      <p:grpSpPr>
        <a:xfrm>
          <a:off x="0" y="0"/>
          <a:ext cx="0" cy="0"/>
          <a:chOff x="0" y="0"/>
          <a:chExt cx="0" cy="0"/>
        </a:xfrm>
      </p:grpSpPr>
      <p:sp>
        <p:nvSpPr>
          <p:cNvPr id="51" name="Google Shape;51;p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with Caption" type="objTx">
  <p:cSld name="OBJECT_WITH_CAPTION_TEXT">
    <p:spTree>
      <p:nvGrpSpPr>
        <p:cNvPr id="54" name="Shape 54"/>
        <p:cNvGrpSpPr/>
        <p:nvPr/>
      </p:nvGrpSpPr>
      <p:grpSpPr>
        <a:xfrm>
          <a:off x="0" y="0"/>
          <a:ext cx="0" cy="0"/>
          <a:chOff x="0" y="0"/>
          <a:chExt cx="0" cy="0"/>
        </a:xfrm>
      </p:grpSpPr>
      <p:sp>
        <p:nvSpPr>
          <p:cNvPr id="55" name="Google Shape;55;p9"/>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9"/>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7" name="Google Shape;57;p9"/>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8" name="Google Shape;58;p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type="picTx">
  <p:cSld name="PICTURE_WITH_CAPTION_TEXT">
    <p:spTree>
      <p:nvGrpSpPr>
        <p:cNvPr id="61" name="Shape 61"/>
        <p:cNvGrpSpPr/>
        <p:nvPr/>
      </p:nvGrpSpPr>
      <p:grpSpPr>
        <a:xfrm>
          <a:off x="0" y="0"/>
          <a:ext cx="0" cy="0"/>
          <a:chOff x="0" y="0"/>
          <a:chExt cx="0" cy="0"/>
        </a:xfrm>
      </p:grpSpPr>
      <p:sp>
        <p:nvSpPr>
          <p:cNvPr id="62" name="Google Shape;62;p10"/>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0"/>
          <p:cNvSpPr/>
          <p:nvPr>
            <p:ph idx="2" type="pic"/>
          </p:nvPr>
        </p:nvSpPr>
        <p:spPr>
          <a:xfrm>
            <a:off x="5183188" y="987425"/>
            <a:ext cx="6172200" cy="4873625"/>
          </a:xfrm>
          <a:prstGeom prst="rect">
            <a:avLst/>
          </a:prstGeom>
          <a:noFill/>
          <a:ln>
            <a:noFill/>
          </a:ln>
        </p:spPr>
        <p:txBody>
          <a:bodyPr anchorCtr="0" anchor="t" bIns="45700" lIns="91425" spcFirstLastPara="1" rIns="91425" wrap="square" tIns="45700"/>
          <a:lstStyle>
            <a:lvl1pPr lvl="0" marR="0" rtl="0" algn="l">
              <a:lnSpc>
                <a:spcPct val="90000"/>
              </a:lnSpc>
              <a:spcBef>
                <a:spcPts val="100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sp>
        <p:nvSpPr>
          <p:cNvPr id="64" name="Google Shape;64;p10"/>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1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5.jpg"/><Relationship Id="rId4" Type="http://schemas.openxmlformats.org/officeDocument/2006/relationships/image" Target="../media/image1.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2.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6.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0.png"/><Relationship Id="rId4" Type="http://schemas.openxmlformats.org/officeDocument/2006/relationships/hyperlink" Target="https://www.arborsci.com/st-louis-motor.html"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3.jpg"/><Relationship Id="rId4" Type="http://schemas.openxmlformats.org/officeDocument/2006/relationships/image" Target="../media/image14.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8.jpg"/><Relationship Id="rId4" Type="http://schemas.openxmlformats.org/officeDocument/2006/relationships/image" Target="../media/image21.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2.jpg"/><Relationship Id="rId4" Type="http://schemas.openxmlformats.org/officeDocument/2006/relationships/image" Target="../media/image15.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6.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slide" Target="/ppt/slides/slide3.xml"/><Relationship Id="rId4" Type="http://schemas.openxmlformats.org/officeDocument/2006/relationships/slide" Target="/ppt/slides/slide8.xml"/><Relationship Id="rId5" Type="http://schemas.openxmlformats.org/officeDocument/2006/relationships/slide" Target="/ppt/slides/slide1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17.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23.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19.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28.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25.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11.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30.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20.jpg"/><Relationship Id="rId4" Type="http://schemas.openxmlformats.org/officeDocument/2006/relationships/image" Target="../media/image27.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24.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22.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29.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26.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31.jpg"/><Relationship Id="rId4" Type="http://schemas.openxmlformats.org/officeDocument/2006/relationships/image" Target="../media/image32.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hyperlink" Target="https://commons.wikimedia.org/wiki/File:Electric_motor_cycle_2.png" TargetMode="External"/><Relationship Id="rId4" Type="http://schemas.openxmlformats.org/officeDocument/2006/relationships/image" Target="../media/image8.png"/><Relationship Id="rId5" Type="http://schemas.openxmlformats.org/officeDocument/2006/relationships/hyperlink" Target="https://en.wikipedia.org/wiki/DC_motor#/media/File:Electric_motor_cycle_2.png"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9.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4.jpg"/><Relationship Id="rId4" Type="http://schemas.openxmlformats.org/officeDocument/2006/relationships/hyperlink" Target="https://commons.wikimedia.org/wiki/Category:Brushless_DC_electric_motors#/media/File:Scheibenlaeufermotor.jpg"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3.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3" name="Shape 83"/>
        <p:cNvGrpSpPr/>
        <p:nvPr/>
      </p:nvGrpSpPr>
      <p:grpSpPr>
        <a:xfrm>
          <a:off x="0" y="0"/>
          <a:ext cx="0" cy="0"/>
          <a:chOff x="0" y="0"/>
          <a:chExt cx="0" cy="0"/>
        </a:xfrm>
      </p:grpSpPr>
      <p:sp>
        <p:nvSpPr>
          <p:cNvPr id="84" name="Google Shape;84;p13"/>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Clr>
                <a:schemeClr val="dk1"/>
              </a:buClr>
              <a:buSzPts val="6000"/>
              <a:buFont typeface="Calibri"/>
              <a:buNone/>
            </a:pPr>
            <a:r>
              <a:rPr lang="en-US"/>
              <a:t>Lab Notebook for EECT 223</a:t>
            </a:r>
            <a:endParaRPr/>
          </a:p>
        </p:txBody>
      </p:sp>
      <p:sp>
        <p:nvSpPr>
          <p:cNvPr id="85" name="Google Shape;85;p13"/>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chemeClr val="dk1"/>
              </a:buClr>
              <a:buSzPts val="2400"/>
              <a:buNone/>
            </a:pPr>
            <a:r>
              <a:rPr lang="en-US"/>
              <a:t>Electrical Machines</a:t>
            </a:r>
            <a:endParaRPr/>
          </a:p>
          <a:p>
            <a:pPr indent="0" lvl="0" marL="0" rtl="0" algn="ctr">
              <a:lnSpc>
                <a:spcPct val="90000"/>
              </a:lnSpc>
              <a:spcBef>
                <a:spcPts val="1000"/>
              </a:spcBef>
              <a:spcAft>
                <a:spcPts val="0"/>
              </a:spcAft>
              <a:buClr>
                <a:schemeClr val="dk1"/>
              </a:buClr>
              <a:buSzPts val="2400"/>
              <a:buNone/>
            </a:pPr>
            <a:r>
              <a:rPr lang="en-US"/>
              <a:t>Nathaniel Paulus – Fall 2018</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6" name="Shape 156"/>
        <p:cNvGrpSpPr/>
        <p:nvPr/>
      </p:nvGrpSpPr>
      <p:grpSpPr>
        <a:xfrm>
          <a:off x="0" y="0"/>
          <a:ext cx="0" cy="0"/>
          <a:chOff x="0" y="0"/>
          <a:chExt cx="0" cy="0"/>
        </a:xfrm>
      </p:grpSpPr>
      <p:sp>
        <p:nvSpPr>
          <p:cNvPr id="157" name="Google Shape;157;p2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n-US"/>
              <a:t>Lab 2 – Generators and Motors</a:t>
            </a:r>
            <a:endParaRPr/>
          </a:p>
        </p:txBody>
      </p:sp>
      <p:pic>
        <p:nvPicPr>
          <p:cNvPr id="158" name="Google Shape;158;p22"/>
          <p:cNvPicPr preferRelativeResize="0"/>
          <p:nvPr>
            <p:ph idx="1" type="body"/>
          </p:nvPr>
        </p:nvPicPr>
        <p:blipFill rotWithShape="1">
          <a:blip r:embed="rId3">
            <a:alphaModFix/>
          </a:blip>
          <a:srcRect b="13050" l="11816" r="6498" t="5456"/>
          <a:stretch/>
        </p:blipFill>
        <p:spPr>
          <a:xfrm>
            <a:off x="838200" y="1481431"/>
            <a:ext cx="5076903" cy="3798718"/>
          </a:xfrm>
          <a:prstGeom prst="rect">
            <a:avLst/>
          </a:prstGeom>
          <a:noFill/>
          <a:ln>
            <a:noFill/>
          </a:ln>
        </p:spPr>
      </p:pic>
      <p:sp>
        <p:nvSpPr>
          <p:cNvPr id="159" name="Google Shape;159;p22"/>
          <p:cNvSpPr txBox="1"/>
          <p:nvPr/>
        </p:nvSpPr>
        <p:spPr>
          <a:xfrm>
            <a:off x="0" y="5280149"/>
            <a:ext cx="12192000" cy="1477328"/>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Calibri"/>
                <a:ea typeface="Calibri"/>
                <a:cs typeface="Calibri"/>
                <a:sym typeface="Calibri"/>
              </a:rPr>
              <a:t>Left: The initial oscilloscope reading for the generator when it was set to DC mode, showing the rectified sine wave. The signal is extremely noisy. I hypothesized that this was caused by poor connections in the commutator. The corresponding AC reading did not contain this large amount of noise. To test this idea I switched out the generator for each of the other three generators. None of the others produced this noise. Shown on the right is a reading from one of them, which is representative of the three. The multimeter measured the voltage at about 0.9V.</a:t>
            </a:r>
            <a:endParaRPr sz="1800">
              <a:solidFill>
                <a:schemeClr val="dk1"/>
              </a:solidFill>
              <a:latin typeface="Calibri"/>
              <a:ea typeface="Calibri"/>
              <a:cs typeface="Calibri"/>
              <a:sym typeface="Calibri"/>
            </a:endParaRPr>
          </a:p>
        </p:txBody>
      </p:sp>
      <p:pic>
        <p:nvPicPr>
          <p:cNvPr id="160" name="Google Shape;160;p22"/>
          <p:cNvPicPr preferRelativeResize="0"/>
          <p:nvPr/>
        </p:nvPicPr>
        <p:blipFill rotWithShape="1">
          <a:blip r:embed="rId4">
            <a:alphaModFix/>
          </a:blip>
          <a:srcRect b="0" l="0" r="0" t="0"/>
          <a:stretch/>
        </p:blipFill>
        <p:spPr>
          <a:xfrm>
            <a:off x="6348565" y="1481430"/>
            <a:ext cx="5065639" cy="379923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4" name="Shape 164"/>
        <p:cNvGrpSpPr/>
        <p:nvPr/>
      </p:nvGrpSpPr>
      <p:grpSpPr>
        <a:xfrm>
          <a:off x="0" y="0"/>
          <a:ext cx="0" cy="0"/>
          <a:chOff x="0" y="0"/>
          <a:chExt cx="0" cy="0"/>
        </a:xfrm>
      </p:grpSpPr>
      <p:pic>
        <p:nvPicPr>
          <p:cNvPr id="165" name="Google Shape;165;p23"/>
          <p:cNvPicPr preferRelativeResize="0"/>
          <p:nvPr>
            <p:ph idx="1" type="body"/>
          </p:nvPr>
        </p:nvPicPr>
        <p:blipFill rotWithShape="1">
          <a:blip r:embed="rId3">
            <a:alphaModFix/>
          </a:blip>
          <a:srcRect b="13693" l="12149" r="0" t="0"/>
          <a:stretch/>
        </p:blipFill>
        <p:spPr>
          <a:xfrm>
            <a:off x="3314567" y="1690688"/>
            <a:ext cx="5575207" cy="4107946"/>
          </a:xfrm>
          <a:prstGeom prst="rect">
            <a:avLst/>
          </a:prstGeom>
          <a:noFill/>
          <a:ln>
            <a:noFill/>
          </a:ln>
        </p:spPr>
      </p:pic>
      <p:sp>
        <p:nvSpPr>
          <p:cNvPr id="166" name="Google Shape;166;p2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n-US"/>
              <a:t>Lab 2 – Generators and Motors</a:t>
            </a:r>
            <a:endParaRPr/>
          </a:p>
        </p:txBody>
      </p:sp>
      <p:sp>
        <p:nvSpPr>
          <p:cNvPr id="167" name="Google Shape;167;p23"/>
          <p:cNvSpPr txBox="1"/>
          <p:nvPr/>
        </p:nvSpPr>
        <p:spPr>
          <a:xfrm>
            <a:off x="883734" y="5949222"/>
            <a:ext cx="10424532" cy="646331"/>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Calibri"/>
                <a:ea typeface="Calibri"/>
                <a:cs typeface="Calibri"/>
                <a:sym typeface="Calibri"/>
              </a:rPr>
              <a:t>The oscilloscope reading for the AC output. The multimeter registered the voltage at about 1.2V. For unknown reasons the multimeter reads 508V peak-to-peak. When the probes were touching each other it read 8V.</a:t>
            </a:r>
            <a:endParaRPr sz="1800">
              <a:solidFill>
                <a:schemeClr val="dk1"/>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1" name="Shape 171"/>
        <p:cNvGrpSpPr/>
        <p:nvPr/>
      </p:nvGrpSpPr>
      <p:grpSpPr>
        <a:xfrm>
          <a:off x="0" y="0"/>
          <a:ext cx="0" cy="0"/>
          <a:chOff x="0" y="0"/>
          <a:chExt cx="0" cy="0"/>
        </a:xfrm>
      </p:grpSpPr>
      <p:sp>
        <p:nvSpPr>
          <p:cNvPr id="172" name="Google Shape;172;p2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n-US"/>
              <a:t>Lab 2 – Generators and Motors</a:t>
            </a:r>
            <a:endParaRPr/>
          </a:p>
        </p:txBody>
      </p:sp>
      <p:pic>
        <p:nvPicPr>
          <p:cNvPr id="173" name="Google Shape;173;p24"/>
          <p:cNvPicPr preferRelativeResize="0"/>
          <p:nvPr>
            <p:ph idx="1" type="body"/>
          </p:nvPr>
        </p:nvPicPr>
        <p:blipFill rotWithShape="1">
          <a:blip r:embed="rId3">
            <a:alphaModFix/>
          </a:blip>
          <a:srcRect b="0" l="0" r="0" t="0"/>
          <a:stretch/>
        </p:blipFill>
        <p:spPr>
          <a:xfrm>
            <a:off x="2228056" y="1690688"/>
            <a:ext cx="7735887" cy="4351338"/>
          </a:xfrm>
          <a:prstGeom prst="rect">
            <a:avLst/>
          </a:prstGeom>
          <a:noFill/>
          <a:ln>
            <a:noFill/>
          </a:ln>
        </p:spPr>
      </p:pic>
      <p:sp>
        <p:nvSpPr>
          <p:cNvPr id="174" name="Google Shape;174;p24"/>
          <p:cNvSpPr txBox="1"/>
          <p:nvPr/>
        </p:nvSpPr>
        <p:spPr>
          <a:xfrm>
            <a:off x="0" y="6221376"/>
            <a:ext cx="12192000" cy="369332"/>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Calibri"/>
                <a:ea typeface="Calibri"/>
                <a:cs typeface="Calibri"/>
                <a:sym typeface="Calibri"/>
              </a:rPr>
              <a:t>Video of the three-winding armature, which worked quite well. Once it started gaining speed it spun quite fast.</a:t>
            </a:r>
            <a:endParaRPr sz="1800">
              <a:solidFill>
                <a:schemeClr val="dk1"/>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8" name="Shape 178"/>
        <p:cNvGrpSpPr/>
        <p:nvPr/>
      </p:nvGrpSpPr>
      <p:grpSpPr>
        <a:xfrm>
          <a:off x="0" y="0"/>
          <a:ext cx="0" cy="0"/>
          <a:chOff x="0" y="0"/>
          <a:chExt cx="0" cy="0"/>
        </a:xfrm>
      </p:grpSpPr>
      <p:sp>
        <p:nvSpPr>
          <p:cNvPr id="179" name="Google Shape;179;p2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n-US"/>
              <a:t>Lab 2 – Generators and Motors</a:t>
            </a:r>
            <a:endParaRPr/>
          </a:p>
        </p:txBody>
      </p:sp>
      <p:sp>
        <p:nvSpPr>
          <p:cNvPr id="180" name="Google Shape;180;p25"/>
          <p:cNvSpPr txBox="1"/>
          <p:nvPr>
            <p:ph idx="1" type="body"/>
          </p:nvPr>
        </p:nvSpPr>
        <p:spPr>
          <a:xfrm>
            <a:off x="838200" y="1825625"/>
            <a:ext cx="7179527" cy="4351338"/>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2220"/>
              <a:buNone/>
            </a:pPr>
            <a:r>
              <a:rPr lang="en-US" sz="2220"/>
              <a:t>None of the documentation for the motors indicated expected current draw under typical operating conditions. The HY1802D power supply, picture at the right, is rated for up to 2A. I found that the voltage always dropped significantly, long before the power supply reached anything very near 2A. The motors indicate that they should be run with 4.5-9V, with the instructions suggesting starting at 3V.</a:t>
            </a:r>
            <a:endParaRPr/>
          </a:p>
          <a:p>
            <a:pPr indent="0" lvl="0" marL="0" rtl="0" algn="l">
              <a:lnSpc>
                <a:spcPct val="90000"/>
              </a:lnSpc>
              <a:spcBef>
                <a:spcPts val="1000"/>
              </a:spcBef>
              <a:spcAft>
                <a:spcPts val="0"/>
              </a:spcAft>
              <a:buClr>
                <a:schemeClr val="dk1"/>
              </a:buClr>
              <a:buSzPts val="2220"/>
              <a:buNone/>
            </a:pPr>
            <a:r>
              <a:rPr lang="en-US" sz="2220"/>
              <a:t>Under these conditions the 3-winding armatures ran quite well, the 4-winding armatures and all but one of the 2-winding armatures were unable to keep themselves going after an initial boost. The contrast was quite striking.</a:t>
            </a:r>
            <a:endParaRPr/>
          </a:p>
          <a:p>
            <a:pPr indent="0" lvl="0" marL="0" rtl="0" algn="l">
              <a:lnSpc>
                <a:spcPct val="90000"/>
              </a:lnSpc>
              <a:spcBef>
                <a:spcPts val="1000"/>
              </a:spcBef>
              <a:spcAft>
                <a:spcPts val="0"/>
              </a:spcAft>
              <a:buClr>
                <a:schemeClr val="dk1"/>
              </a:buClr>
              <a:buSzPts val="2220"/>
              <a:buNone/>
            </a:pPr>
            <a:r>
              <a:rPr lang="en-US" sz="2220"/>
              <a:t>Based on my results, I believe the motors have quite high current requirements (several amps).</a:t>
            </a:r>
            <a:endParaRPr sz="2220"/>
          </a:p>
        </p:txBody>
      </p:sp>
      <p:pic>
        <p:nvPicPr>
          <p:cNvPr id="181" name="Google Shape;181;p25"/>
          <p:cNvPicPr preferRelativeResize="0"/>
          <p:nvPr/>
        </p:nvPicPr>
        <p:blipFill rotWithShape="1">
          <a:blip r:embed="rId3">
            <a:alphaModFix/>
          </a:blip>
          <a:srcRect b="0" l="12990" r="0" t="12358"/>
          <a:stretch/>
        </p:blipFill>
        <p:spPr>
          <a:xfrm>
            <a:off x="8017727" y="1690688"/>
            <a:ext cx="3336073" cy="4480423"/>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5" name="Shape 185"/>
        <p:cNvGrpSpPr/>
        <p:nvPr/>
      </p:nvGrpSpPr>
      <p:grpSpPr>
        <a:xfrm>
          <a:off x="0" y="0"/>
          <a:ext cx="0" cy="0"/>
          <a:chOff x="0" y="0"/>
          <a:chExt cx="0" cy="0"/>
        </a:xfrm>
      </p:grpSpPr>
      <p:sp>
        <p:nvSpPr>
          <p:cNvPr id="186" name="Google Shape;186;p2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n-US"/>
              <a:t>Lab 2 – Generators and Motors</a:t>
            </a:r>
            <a:endParaRPr/>
          </a:p>
        </p:txBody>
      </p:sp>
      <p:pic>
        <p:nvPicPr>
          <p:cNvPr id="187" name="Google Shape;187;p26"/>
          <p:cNvPicPr preferRelativeResize="0"/>
          <p:nvPr>
            <p:ph idx="1" type="body"/>
          </p:nvPr>
        </p:nvPicPr>
        <p:blipFill rotWithShape="1">
          <a:blip r:embed="rId3">
            <a:alphaModFix/>
          </a:blip>
          <a:srcRect b="0" l="0" r="0" t="0"/>
          <a:stretch/>
        </p:blipFill>
        <p:spPr>
          <a:xfrm>
            <a:off x="2347516" y="1690688"/>
            <a:ext cx="7496968" cy="4216949"/>
          </a:xfrm>
          <a:prstGeom prst="rect">
            <a:avLst/>
          </a:prstGeom>
          <a:noFill/>
          <a:ln>
            <a:noFill/>
          </a:ln>
        </p:spPr>
      </p:pic>
      <p:sp>
        <p:nvSpPr>
          <p:cNvPr id="188" name="Google Shape;188;p26"/>
          <p:cNvSpPr txBox="1"/>
          <p:nvPr/>
        </p:nvSpPr>
        <p:spPr>
          <a:xfrm>
            <a:off x="0" y="5934670"/>
            <a:ext cx="12192000" cy="83099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a:solidFill>
                  <a:schemeClr val="dk1"/>
                </a:solidFill>
                <a:latin typeface="Calibri"/>
                <a:ea typeface="Calibri"/>
                <a:cs typeface="Calibri"/>
                <a:sym typeface="Calibri"/>
              </a:rPr>
              <a:t>The St. Louis motor in this video does not have a part number. It appears to be identical to the one sold here: </a:t>
            </a:r>
            <a:r>
              <a:rPr lang="en-US" u="sng">
                <a:solidFill>
                  <a:schemeClr val="hlink"/>
                </a:solidFill>
                <a:latin typeface="Calibri"/>
                <a:ea typeface="Calibri"/>
                <a:cs typeface="Calibri"/>
                <a:sym typeface="Calibri"/>
                <a:hlinkClick r:id="rId4"/>
              </a:rPr>
              <a:t>https://www.arborsci.com/st-louis-motor.html</a:t>
            </a:r>
            <a:r>
              <a:rPr lang="en-US">
                <a:solidFill>
                  <a:schemeClr val="dk1"/>
                </a:solidFill>
                <a:latin typeface="Calibri"/>
                <a:ea typeface="Calibri"/>
                <a:cs typeface="Calibri"/>
                <a:sym typeface="Calibri"/>
              </a:rPr>
              <a:t>. Unfortunately that product page offers no documentation to go along with it, other than an informational video. So I just connected it to power at reasonable levels and gave it a boost to get going. It spins, but not as well (or nearly as fast) and the previous motor.</a:t>
            </a:r>
            <a:endParaRPr>
              <a:solidFill>
                <a:schemeClr val="dk1"/>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2" name="Shape 192"/>
        <p:cNvGrpSpPr/>
        <p:nvPr/>
      </p:nvGrpSpPr>
      <p:grpSpPr>
        <a:xfrm>
          <a:off x="0" y="0"/>
          <a:ext cx="0" cy="0"/>
          <a:chOff x="0" y="0"/>
          <a:chExt cx="0" cy="0"/>
        </a:xfrm>
      </p:grpSpPr>
      <p:sp>
        <p:nvSpPr>
          <p:cNvPr id="193" name="Google Shape;193;p27"/>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n-US"/>
              <a:t>LabVolt Labs</a:t>
            </a:r>
            <a:endParaRPr/>
          </a:p>
        </p:txBody>
      </p:sp>
      <p:sp>
        <p:nvSpPr>
          <p:cNvPr id="194" name="Google Shape;194;p27"/>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Clr>
                <a:schemeClr val="dk1"/>
              </a:buClr>
              <a:buSzPts val="2800"/>
              <a:buNone/>
            </a:pPr>
            <a:r>
              <a:rPr lang="en-US"/>
              <a:t>Over the course of the rest of the semester I performed a total of 16 experiments using the LabVolt </a:t>
            </a:r>
            <a:r>
              <a:rPr lang="en-US"/>
              <a:t>equipment</a:t>
            </a:r>
            <a:r>
              <a:rPr lang="en-US"/>
              <a:t>. What follows is pictures of each lab.</a:t>
            </a:r>
            <a:endParaRPr/>
          </a:p>
          <a:p>
            <a:pPr indent="0" lvl="0" marL="0" rtl="0" algn="l">
              <a:lnSpc>
                <a:spcPct val="90000"/>
              </a:lnSpc>
              <a:spcBef>
                <a:spcPts val="1000"/>
              </a:spcBef>
              <a:spcAft>
                <a:spcPts val="0"/>
              </a:spcAft>
              <a:buClr>
                <a:schemeClr val="dk1"/>
              </a:buClr>
              <a:buSzPts val="2800"/>
              <a:buNone/>
            </a:pPr>
            <a:r>
              <a:t/>
            </a:r>
            <a:endParaRPr/>
          </a:p>
          <a:p>
            <a:pPr indent="0" lvl="0" marL="0" rtl="0" algn="l">
              <a:lnSpc>
                <a:spcPct val="90000"/>
              </a:lnSpc>
              <a:spcBef>
                <a:spcPts val="1000"/>
              </a:spcBef>
              <a:spcAft>
                <a:spcPts val="0"/>
              </a:spcAft>
              <a:buClr>
                <a:schemeClr val="dk1"/>
              </a:buClr>
              <a:buSzPts val="2800"/>
              <a:buNone/>
            </a:pPr>
            <a:r>
              <a:rPr lang="en-US"/>
              <a:t>For details of each lab and their respective schematics, see the attached PDF.</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8" name="Shape 198"/>
        <p:cNvGrpSpPr/>
        <p:nvPr/>
      </p:nvGrpSpPr>
      <p:grpSpPr>
        <a:xfrm>
          <a:off x="0" y="0"/>
          <a:ext cx="0" cy="0"/>
          <a:chOff x="0" y="0"/>
          <a:chExt cx="0" cy="0"/>
        </a:xfrm>
      </p:grpSpPr>
      <p:sp>
        <p:nvSpPr>
          <p:cNvPr id="199" name="Google Shape;199;p28"/>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n-US"/>
              <a:t>Experiment 11 - Direct Current Motor - Part I</a:t>
            </a:r>
            <a:endParaRPr/>
          </a:p>
        </p:txBody>
      </p:sp>
      <p:pic>
        <p:nvPicPr>
          <p:cNvPr id="200" name="Google Shape;200;p28"/>
          <p:cNvPicPr preferRelativeResize="0"/>
          <p:nvPr/>
        </p:nvPicPr>
        <p:blipFill rotWithShape="1">
          <a:blip r:embed="rId3">
            <a:alphaModFix/>
          </a:blip>
          <a:srcRect b="3016" l="7770" r="10349" t="0"/>
          <a:stretch/>
        </p:blipFill>
        <p:spPr>
          <a:xfrm>
            <a:off x="241150" y="1453575"/>
            <a:ext cx="5996817" cy="5327252"/>
          </a:xfrm>
          <a:prstGeom prst="rect">
            <a:avLst/>
          </a:prstGeom>
          <a:noFill/>
          <a:ln>
            <a:noFill/>
          </a:ln>
        </p:spPr>
      </p:pic>
      <p:pic>
        <p:nvPicPr>
          <p:cNvPr id="201" name="Google Shape;201;p28"/>
          <p:cNvPicPr preferRelativeResize="0"/>
          <p:nvPr/>
        </p:nvPicPr>
        <p:blipFill>
          <a:blip r:embed="rId4">
            <a:alphaModFix/>
          </a:blip>
          <a:stretch>
            <a:fillRect/>
          </a:stretch>
        </p:blipFill>
        <p:spPr>
          <a:xfrm>
            <a:off x="6383199" y="1453575"/>
            <a:ext cx="3995425" cy="5327254"/>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5" name="Shape 205"/>
        <p:cNvGrpSpPr/>
        <p:nvPr/>
      </p:nvGrpSpPr>
      <p:grpSpPr>
        <a:xfrm>
          <a:off x="0" y="0"/>
          <a:ext cx="0" cy="0"/>
          <a:chOff x="0" y="0"/>
          <a:chExt cx="0" cy="0"/>
        </a:xfrm>
      </p:grpSpPr>
      <p:sp>
        <p:nvSpPr>
          <p:cNvPr id="206" name="Google Shape;206;p29"/>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n-US"/>
              <a:t>Experiment 12 - Direct Current Motor - Part II</a:t>
            </a:r>
            <a:endParaRPr/>
          </a:p>
        </p:txBody>
      </p:sp>
      <p:pic>
        <p:nvPicPr>
          <p:cNvPr id="207" name="Google Shape;207;p29"/>
          <p:cNvPicPr preferRelativeResize="0"/>
          <p:nvPr/>
        </p:nvPicPr>
        <p:blipFill rotWithShape="1">
          <a:blip r:embed="rId3">
            <a:alphaModFix/>
          </a:blip>
          <a:srcRect b="27414" l="0" r="12929" t="5932"/>
          <a:stretch/>
        </p:blipFill>
        <p:spPr>
          <a:xfrm>
            <a:off x="933700" y="1690825"/>
            <a:ext cx="4883065" cy="4983898"/>
          </a:xfrm>
          <a:prstGeom prst="rect">
            <a:avLst/>
          </a:prstGeom>
          <a:noFill/>
          <a:ln>
            <a:noFill/>
          </a:ln>
        </p:spPr>
      </p:pic>
      <p:pic>
        <p:nvPicPr>
          <p:cNvPr id="208" name="Google Shape;208;p29"/>
          <p:cNvPicPr preferRelativeResize="0"/>
          <p:nvPr/>
        </p:nvPicPr>
        <p:blipFill rotWithShape="1">
          <a:blip r:embed="rId4">
            <a:alphaModFix/>
          </a:blip>
          <a:srcRect b="6386" l="0" r="0" t="4542"/>
          <a:stretch/>
        </p:blipFill>
        <p:spPr>
          <a:xfrm>
            <a:off x="6615400" y="1690825"/>
            <a:ext cx="4196673" cy="4983898"/>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2" name="Shape 212"/>
        <p:cNvGrpSpPr/>
        <p:nvPr/>
      </p:nvGrpSpPr>
      <p:grpSpPr>
        <a:xfrm>
          <a:off x="0" y="0"/>
          <a:ext cx="0" cy="0"/>
          <a:chOff x="0" y="0"/>
          <a:chExt cx="0" cy="0"/>
        </a:xfrm>
      </p:grpSpPr>
      <p:sp>
        <p:nvSpPr>
          <p:cNvPr id="213" name="Google Shape;213;p30"/>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dk1"/>
              </a:buClr>
              <a:buSzPts val="4400"/>
              <a:buFont typeface="Calibri"/>
              <a:buNone/>
            </a:pPr>
            <a:r>
              <a:rPr lang="en-US"/>
              <a:t>Experiment 12 - Direct Current Motor - Part II - Continued</a:t>
            </a:r>
            <a:endParaRPr/>
          </a:p>
        </p:txBody>
      </p:sp>
      <p:pic>
        <p:nvPicPr>
          <p:cNvPr id="214" name="Google Shape;214;p30"/>
          <p:cNvPicPr preferRelativeResize="0"/>
          <p:nvPr/>
        </p:nvPicPr>
        <p:blipFill rotWithShape="1">
          <a:blip r:embed="rId3">
            <a:alphaModFix/>
          </a:blip>
          <a:srcRect b="3408" l="0" r="0" t="5929"/>
          <a:stretch/>
        </p:blipFill>
        <p:spPr>
          <a:xfrm>
            <a:off x="979913" y="1690825"/>
            <a:ext cx="4168827" cy="5039050"/>
          </a:xfrm>
          <a:prstGeom prst="rect">
            <a:avLst/>
          </a:prstGeom>
          <a:noFill/>
          <a:ln>
            <a:noFill/>
          </a:ln>
        </p:spPr>
      </p:pic>
      <p:pic>
        <p:nvPicPr>
          <p:cNvPr id="215" name="Google Shape;215;p30"/>
          <p:cNvPicPr preferRelativeResize="0"/>
          <p:nvPr/>
        </p:nvPicPr>
        <p:blipFill>
          <a:blip r:embed="rId4">
            <a:alphaModFix/>
          </a:blip>
          <a:stretch>
            <a:fillRect/>
          </a:stretch>
        </p:blipFill>
        <p:spPr>
          <a:xfrm>
            <a:off x="7432812" y="1690825"/>
            <a:ext cx="3779279" cy="503905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9" name="Shape 219"/>
        <p:cNvGrpSpPr/>
        <p:nvPr/>
      </p:nvGrpSpPr>
      <p:grpSpPr>
        <a:xfrm>
          <a:off x="0" y="0"/>
          <a:ext cx="0" cy="0"/>
          <a:chOff x="0" y="0"/>
          <a:chExt cx="0" cy="0"/>
        </a:xfrm>
      </p:grpSpPr>
      <p:sp>
        <p:nvSpPr>
          <p:cNvPr id="220" name="Google Shape;220;p31"/>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n-US"/>
              <a:t>Experiment 24 - DC Shunt Motor</a:t>
            </a:r>
            <a:endParaRPr/>
          </a:p>
        </p:txBody>
      </p:sp>
      <p:pic>
        <p:nvPicPr>
          <p:cNvPr id="221" name="Google Shape;221;p31"/>
          <p:cNvPicPr preferRelativeResize="0"/>
          <p:nvPr/>
        </p:nvPicPr>
        <p:blipFill rotWithShape="1">
          <a:blip r:embed="rId3">
            <a:alphaModFix/>
          </a:blip>
          <a:srcRect b="2018" l="0" r="0" t="0"/>
          <a:stretch/>
        </p:blipFill>
        <p:spPr>
          <a:xfrm>
            <a:off x="3865975" y="1565425"/>
            <a:ext cx="3955403" cy="5167178"/>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9" name="Shape 89"/>
        <p:cNvGrpSpPr/>
        <p:nvPr/>
      </p:nvGrpSpPr>
      <p:grpSpPr>
        <a:xfrm>
          <a:off x="0" y="0"/>
          <a:ext cx="0" cy="0"/>
          <a:chOff x="0" y="0"/>
          <a:chExt cx="0" cy="0"/>
        </a:xfrm>
      </p:grpSpPr>
      <p:sp>
        <p:nvSpPr>
          <p:cNvPr id="90" name="Google Shape;90;p1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n-US"/>
              <a:t>Table of Contents</a:t>
            </a:r>
            <a:endParaRPr/>
          </a:p>
        </p:txBody>
      </p:sp>
      <p:sp>
        <p:nvSpPr>
          <p:cNvPr id="91" name="Google Shape;91;p14"/>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Autofit/>
          </a:bodyPr>
          <a:lstStyle/>
          <a:p>
            <a:pPr indent="-228600" lvl="0" marL="228600" rtl="0" algn="l">
              <a:lnSpc>
                <a:spcPct val="90000"/>
              </a:lnSpc>
              <a:spcBef>
                <a:spcPts val="0"/>
              </a:spcBef>
              <a:spcAft>
                <a:spcPts val="0"/>
              </a:spcAft>
              <a:buClr>
                <a:schemeClr val="dk1"/>
              </a:buClr>
              <a:buSzPts val="2800"/>
              <a:buChar char="•"/>
            </a:pPr>
            <a:r>
              <a:rPr lang="en-US" u="sng">
                <a:solidFill>
                  <a:schemeClr val="hlink"/>
                </a:solidFill>
                <a:hlinkClick action="ppaction://hlinksldjump" r:id="rId3"/>
              </a:rPr>
              <a:t>Lab 1 – How DC Motors Work</a:t>
            </a:r>
            <a:endParaRPr/>
          </a:p>
          <a:p>
            <a:pPr indent="-228600" lvl="0" marL="228600" rtl="0" algn="l">
              <a:lnSpc>
                <a:spcPct val="90000"/>
              </a:lnSpc>
              <a:spcBef>
                <a:spcPts val="1000"/>
              </a:spcBef>
              <a:spcAft>
                <a:spcPts val="0"/>
              </a:spcAft>
              <a:buClr>
                <a:schemeClr val="dk1"/>
              </a:buClr>
              <a:buSzPts val="2800"/>
              <a:buChar char="•"/>
            </a:pPr>
            <a:r>
              <a:rPr lang="en-US" u="sng">
                <a:solidFill>
                  <a:schemeClr val="hlink"/>
                </a:solidFill>
                <a:hlinkClick action="ppaction://hlinksldjump" r:id="rId4"/>
              </a:rPr>
              <a:t>Lab 2 – Generators and Motors</a:t>
            </a:r>
            <a:endParaRPr/>
          </a:p>
          <a:p>
            <a:pPr indent="-165100" lvl="0" marL="228600" rtl="0" algn="l">
              <a:lnSpc>
                <a:spcPct val="90000"/>
              </a:lnSpc>
              <a:spcBef>
                <a:spcPts val="1000"/>
              </a:spcBef>
              <a:spcAft>
                <a:spcPts val="0"/>
              </a:spcAft>
              <a:buSzPts val="1800"/>
              <a:buChar char="•"/>
            </a:pPr>
            <a:r>
              <a:rPr lang="en-US" u="sng">
                <a:solidFill>
                  <a:schemeClr val="hlink"/>
                </a:solidFill>
                <a:hlinkClick action="ppaction://hlinksldjump" r:id="rId5"/>
              </a:rPr>
              <a:t>LabVolt Labs</a:t>
            </a:r>
            <a:endParaRPr/>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5" name="Shape 225"/>
        <p:cNvGrpSpPr/>
        <p:nvPr/>
      </p:nvGrpSpPr>
      <p:grpSpPr>
        <a:xfrm>
          <a:off x="0" y="0"/>
          <a:ext cx="0" cy="0"/>
          <a:chOff x="0" y="0"/>
          <a:chExt cx="0" cy="0"/>
        </a:xfrm>
      </p:grpSpPr>
      <p:sp>
        <p:nvSpPr>
          <p:cNvPr id="226" name="Google Shape;226;p32"/>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n-US"/>
              <a:t>Experiment 25 - DC Series Motor</a:t>
            </a:r>
            <a:endParaRPr/>
          </a:p>
        </p:txBody>
      </p:sp>
      <p:pic>
        <p:nvPicPr>
          <p:cNvPr id="227" name="Google Shape;227;p32"/>
          <p:cNvPicPr preferRelativeResize="0"/>
          <p:nvPr/>
        </p:nvPicPr>
        <p:blipFill>
          <a:blip r:embed="rId3">
            <a:alphaModFix/>
          </a:blip>
          <a:stretch>
            <a:fillRect/>
          </a:stretch>
        </p:blipFill>
        <p:spPr>
          <a:xfrm>
            <a:off x="3730925" y="1595400"/>
            <a:ext cx="3946948" cy="5262598"/>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1" name="Shape 231"/>
        <p:cNvGrpSpPr/>
        <p:nvPr/>
      </p:nvGrpSpPr>
      <p:grpSpPr>
        <a:xfrm>
          <a:off x="0" y="0"/>
          <a:ext cx="0" cy="0"/>
          <a:chOff x="0" y="0"/>
          <a:chExt cx="0" cy="0"/>
        </a:xfrm>
      </p:grpSpPr>
      <p:sp>
        <p:nvSpPr>
          <p:cNvPr id="232" name="Google Shape;232;p33"/>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n-US"/>
              <a:t>Experiment 26 - DC Compound Motor</a:t>
            </a:r>
            <a:endParaRPr/>
          </a:p>
        </p:txBody>
      </p:sp>
      <p:pic>
        <p:nvPicPr>
          <p:cNvPr id="233" name="Google Shape;233;p33"/>
          <p:cNvPicPr preferRelativeResize="0"/>
          <p:nvPr/>
        </p:nvPicPr>
        <p:blipFill rotWithShape="1">
          <a:blip r:embed="rId3">
            <a:alphaModFix/>
          </a:blip>
          <a:srcRect b="8029" l="0" r="0" t="0"/>
          <a:stretch/>
        </p:blipFill>
        <p:spPr>
          <a:xfrm>
            <a:off x="3781075" y="1443925"/>
            <a:ext cx="4415034" cy="5414074"/>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7" name="Shape 237"/>
        <p:cNvGrpSpPr/>
        <p:nvPr/>
      </p:nvGrpSpPr>
      <p:grpSpPr>
        <a:xfrm>
          <a:off x="0" y="0"/>
          <a:ext cx="0" cy="0"/>
          <a:chOff x="0" y="0"/>
          <a:chExt cx="0" cy="0"/>
        </a:xfrm>
      </p:grpSpPr>
      <p:sp>
        <p:nvSpPr>
          <p:cNvPr id="238" name="Google Shape;238;p34"/>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n-US"/>
              <a:t>Experiment 27 - DC Separately Excited Shunt Generator</a:t>
            </a:r>
            <a:endParaRPr/>
          </a:p>
        </p:txBody>
      </p:sp>
      <p:pic>
        <p:nvPicPr>
          <p:cNvPr id="239" name="Google Shape;239;p34"/>
          <p:cNvPicPr preferRelativeResize="0"/>
          <p:nvPr/>
        </p:nvPicPr>
        <p:blipFill>
          <a:blip r:embed="rId3">
            <a:alphaModFix/>
          </a:blip>
          <a:stretch>
            <a:fillRect/>
          </a:stretch>
        </p:blipFill>
        <p:spPr>
          <a:xfrm>
            <a:off x="3982663" y="1222425"/>
            <a:ext cx="4226672" cy="5635573"/>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3" name="Shape 243"/>
        <p:cNvGrpSpPr/>
        <p:nvPr/>
      </p:nvGrpSpPr>
      <p:grpSpPr>
        <a:xfrm>
          <a:off x="0" y="0"/>
          <a:ext cx="0" cy="0"/>
          <a:chOff x="0" y="0"/>
          <a:chExt cx="0" cy="0"/>
        </a:xfrm>
      </p:grpSpPr>
      <p:sp>
        <p:nvSpPr>
          <p:cNvPr id="244" name="Google Shape;244;p35"/>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n-US"/>
              <a:t>Experiment 28 - DC Self-Excited Shunt Generator</a:t>
            </a:r>
            <a:endParaRPr/>
          </a:p>
        </p:txBody>
      </p:sp>
      <p:pic>
        <p:nvPicPr>
          <p:cNvPr id="245" name="Google Shape;245;p35"/>
          <p:cNvPicPr preferRelativeResize="0"/>
          <p:nvPr/>
        </p:nvPicPr>
        <p:blipFill rotWithShape="1">
          <a:blip r:embed="rId3">
            <a:alphaModFix/>
          </a:blip>
          <a:srcRect b="8168" l="0" r="0" t="4746"/>
          <a:stretch/>
        </p:blipFill>
        <p:spPr>
          <a:xfrm>
            <a:off x="3870950" y="1690825"/>
            <a:ext cx="4450103" cy="5167178"/>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9" name="Shape 249"/>
        <p:cNvGrpSpPr/>
        <p:nvPr/>
      </p:nvGrpSpPr>
      <p:grpSpPr>
        <a:xfrm>
          <a:off x="0" y="0"/>
          <a:ext cx="0" cy="0"/>
          <a:chOff x="0" y="0"/>
          <a:chExt cx="0" cy="0"/>
        </a:xfrm>
      </p:grpSpPr>
      <p:sp>
        <p:nvSpPr>
          <p:cNvPr id="250" name="Google Shape;250;p36"/>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n-US"/>
              <a:t>Experiment 29 - DC Compound Generator</a:t>
            </a:r>
            <a:endParaRPr/>
          </a:p>
        </p:txBody>
      </p:sp>
      <p:pic>
        <p:nvPicPr>
          <p:cNvPr id="251" name="Google Shape;251;p36"/>
          <p:cNvPicPr preferRelativeResize="0"/>
          <p:nvPr/>
        </p:nvPicPr>
        <p:blipFill rotWithShape="1">
          <a:blip r:embed="rId3">
            <a:alphaModFix/>
          </a:blip>
          <a:srcRect b="8966" l="0" r="0" t="0"/>
          <a:stretch/>
        </p:blipFill>
        <p:spPr>
          <a:xfrm>
            <a:off x="3967461" y="1690826"/>
            <a:ext cx="4257076" cy="5167178"/>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5" name="Shape 255"/>
        <p:cNvGrpSpPr/>
        <p:nvPr/>
      </p:nvGrpSpPr>
      <p:grpSpPr>
        <a:xfrm>
          <a:off x="0" y="0"/>
          <a:ext cx="0" cy="0"/>
          <a:chOff x="0" y="0"/>
          <a:chExt cx="0" cy="0"/>
        </a:xfrm>
      </p:grpSpPr>
      <p:sp>
        <p:nvSpPr>
          <p:cNvPr id="256" name="Google Shape;256;p37"/>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n-US"/>
              <a:t>Experiment 31 - Split-Phase Inductor Motor Part I</a:t>
            </a:r>
            <a:endParaRPr/>
          </a:p>
        </p:txBody>
      </p:sp>
      <p:pic>
        <p:nvPicPr>
          <p:cNvPr id="257" name="Google Shape;257;p37"/>
          <p:cNvPicPr preferRelativeResize="0"/>
          <p:nvPr/>
        </p:nvPicPr>
        <p:blipFill rotWithShape="1">
          <a:blip r:embed="rId3">
            <a:alphaModFix/>
          </a:blip>
          <a:srcRect b="15705" l="0" r="0" t="2960"/>
          <a:stretch/>
        </p:blipFill>
        <p:spPr>
          <a:xfrm>
            <a:off x="3713565" y="1690826"/>
            <a:ext cx="4764872" cy="5167178"/>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1" name="Shape 261"/>
        <p:cNvGrpSpPr/>
        <p:nvPr/>
      </p:nvGrpSpPr>
      <p:grpSpPr>
        <a:xfrm>
          <a:off x="0" y="0"/>
          <a:ext cx="0" cy="0"/>
          <a:chOff x="0" y="0"/>
          <a:chExt cx="0" cy="0"/>
        </a:xfrm>
      </p:grpSpPr>
      <p:sp>
        <p:nvSpPr>
          <p:cNvPr id="262" name="Google Shape;262;p38"/>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n-US"/>
              <a:t>Experiment 32 - Split -Phase Inductor Motor Part II</a:t>
            </a:r>
            <a:endParaRPr/>
          </a:p>
        </p:txBody>
      </p:sp>
      <p:pic>
        <p:nvPicPr>
          <p:cNvPr id="263" name="Google Shape;263;p38"/>
          <p:cNvPicPr preferRelativeResize="0"/>
          <p:nvPr/>
        </p:nvPicPr>
        <p:blipFill rotWithShape="1">
          <a:blip r:embed="rId3">
            <a:alphaModFix/>
          </a:blip>
          <a:srcRect b="14324" l="0" r="0" t="0"/>
          <a:stretch/>
        </p:blipFill>
        <p:spPr>
          <a:xfrm>
            <a:off x="3834404" y="1690824"/>
            <a:ext cx="4523197" cy="5167178"/>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7" name="Shape 267"/>
        <p:cNvGrpSpPr/>
        <p:nvPr/>
      </p:nvGrpSpPr>
      <p:grpSpPr>
        <a:xfrm>
          <a:off x="0" y="0"/>
          <a:ext cx="0" cy="0"/>
          <a:chOff x="0" y="0"/>
          <a:chExt cx="0" cy="0"/>
        </a:xfrm>
      </p:grpSpPr>
      <p:sp>
        <p:nvSpPr>
          <p:cNvPr id="268" name="Google Shape;268;p39"/>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n-US"/>
              <a:t>Experiment 33 - Split -Phase Inductor Motor Part III</a:t>
            </a:r>
            <a:endParaRPr/>
          </a:p>
        </p:txBody>
      </p:sp>
      <p:pic>
        <p:nvPicPr>
          <p:cNvPr id="269" name="Google Shape;269;p39"/>
          <p:cNvPicPr preferRelativeResize="0"/>
          <p:nvPr/>
        </p:nvPicPr>
        <p:blipFill rotWithShape="1">
          <a:blip r:embed="rId3">
            <a:alphaModFix/>
          </a:blip>
          <a:srcRect b="0" l="19074" r="12041" t="0"/>
          <a:stretch/>
        </p:blipFill>
        <p:spPr>
          <a:xfrm>
            <a:off x="761975" y="1843225"/>
            <a:ext cx="4465895" cy="4862372"/>
          </a:xfrm>
          <a:prstGeom prst="rect">
            <a:avLst/>
          </a:prstGeom>
          <a:noFill/>
          <a:ln>
            <a:noFill/>
          </a:ln>
        </p:spPr>
      </p:pic>
      <p:pic>
        <p:nvPicPr>
          <p:cNvPr id="270" name="Google Shape;270;p39"/>
          <p:cNvPicPr preferRelativeResize="0"/>
          <p:nvPr/>
        </p:nvPicPr>
        <p:blipFill rotWithShape="1">
          <a:blip r:embed="rId4">
            <a:alphaModFix/>
          </a:blip>
          <a:srcRect b="18092" l="5624" r="0" t="5536"/>
          <a:stretch/>
        </p:blipFill>
        <p:spPr>
          <a:xfrm>
            <a:off x="6177775" y="1843225"/>
            <a:ext cx="4506419" cy="4862374"/>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4" name="Shape 274"/>
        <p:cNvGrpSpPr/>
        <p:nvPr/>
      </p:nvGrpSpPr>
      <p:grpSpPr>
        <a:xfrm>
          <a:off x="0" y="0"/>
          <a:ext cx="0" cy="0"/>
          <a:chOff x="0" y="0"/>
          <a:chExt cx="0" cy="0"/>
        </a:xfrm>
      </p:grpSpPr>
      <p:sp>
        <p:nvSpPr>
          <p:cNvPr id="275" name="Google Shape;275;p40"/>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n-US"/>
              <a:t>Experiment 34 - Capacitor-Start Motor</a:t>
            </a:r>
            <a:endParaRPr/>
          </a:p>
        </p:txBody>
      </p:sp>
      <p:pic>
        <p:nvPicPr>
          <p:cNvPr id="276" name="Google Shape;276;p40"/>
          <p:cNvPicPr preferRelativeResize="0"/>
          <p:nvPr/>
        </p:nvPicPr>
        <p:blipFill rotWithShape="1">
          <a:blip r:embed="rId3">
            <a:alphaModFix/>
          </a:blip>
          <a:srcRect b="6978" l="0" r="0" t="4345"/>
          <a:stretch/>
        </p:blipFill>
        <p:spPr>
          <a:xfrm>
            <a:off x="3910775" y="1690824"/>
            <a:ext cx="4370449" cy="5167178"/>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0" name="Shape 280"/>
        <p:cNvGrpSpPr/>
        <p:nvPr/>
      </p:nvGrpSpPr>
      <p:grpSpPr>
        <a:xfrm>
          <a:off x="0" y="0"/>
          <a:ext cx="0" cy="0"/>
          <a:chOff x="0" y="0"/>
          <a:chExt cx="0" cy="0"/>
        </a:xfrm>
      </p:grpSpPr>
      <p:sp>
        <p:nvSpPr>
          <p:cNvPr id="281" name="Google Shape;281;p41"/>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n-US"/>
              <a:t>Experiment 35 - Capacitor-Run Motor</a:t>
            </a:r>
            <a:endParaRPr/>
          </a:p>
        </p:txBody>
      </p:sp>
      <p:pic>
        <p:nvPicPr>
          <p:cNvPr id="282" name="Google Shape;282;p41"/>
          <p:cNvPicPr preferRelativeResize="0"/>
          <p:nvPr/>
        </p:nvPicPr>
        <p:blipFill rotWithShape="1">
          <a:blip r:embed="rId3">
            <a:alphaModFix/>
          </a:blip>
          <a:srcRect b="4602" l="0" r="0" t="3154"/>
          <a:stretch/>
        </p:blipFill>
        <p:spPr>
          <a:xfrm>
            <a:off x="3995375" y="1690825"/>
            <a:ext cx="4201252" cy="5167178"/>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5" name="Shape 95"/>
        <p:cNvGrpSpPr/>
        <p:nvPr/>
      </p:nvGrpSpPr>
      <p:grpSpPr>
        <a:xfrm>
          <a:off x="0" y="0"/>
          <a:ext cx="0" cy="0"/>
          <a:chOff x="0" y="0"/>
          <a:chExt cx="0" cy="0"/>
        </a:xfrm>
      </p:grpSpPr>
      <p:sp>
        <p:nvSpPr>
          <p:cNvPr id="96" name="Google Shape;96;p1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n-US"/>
              <a:t>Lab 1 – How DC Motors Work </a:t>
            </a:r>
            <a:endParaRPr/>
          </a:p>
        </p:txBody>
      </p:sp>
      <p:sp>
        <p:nvSpPr>
          <p:cNvPr id="97" name="Google Shape;97;p15"/>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2800"/>
              <a:buNone/>
            </a:pPr>
            <a:r>
              <a:rPr lang="en-US"/>
              <a:t>Date: September 11, 2018</a:t>
            </a:r>
            <a:endParaRPr/>
          </a:p>
          <a:p>
            <a:pPr indent="0" lvl="0" marL="0" rtl="0" algn="l">
              <a:lnSpc>
                <a:spcPct val="90000"/>
              </a:lnSpc>
              <a:spcBef>
                <a:spcPts val="1000"/>
              </a:spcBef>
              <a:spcAft>
                <a:spcPts val="0"/>
              </a:spcAft>
              <a:buClr>
                <a:schemeClr val="dk1"/>
              </a:buClr>
              <a:buSzPts val="2800"/>
              <a:buNone/>
            </a:pPr>
            <a:r>
              <a:rPr lang="en-US"/>
              <a:t>Lab partners: Nathaniel Paulus</a:t>
            </a:r>
            <a:endParaRPr/>
          </a:p>
          <a:p>
            <a:pPr indent="0" lvl="0" marL="0" rtl="0" algn="l">
              <a:lnSpc>
                <a:spcPct val="90000"/>
              </a:lnSpc>
              <a:spcBef>
                <a:spcPts val="1000"/>
              </a:spcBef>
              <a:spcAft>
                <a:spcPts val="0"/>
              </a:spcAft>
              <a:buClr>
                <a:schemeClr val="dk1"/>
              </a:buClr>
              <a:buSzPts val="2800"/>
              <a:buNone/>
            </a:pPr>
            <a:r>
              <a:rPr lang="en-US"/>
              <a:t>Test equipment: None</a:t>
            </a:r>
            <a:endParaRPr/>
          </a:p>
          <a:p>
            <a:pPr indent="0" lvl="0" marL="0" rtl="0" algn="l">
              <a:lnSpc>
                <a:spcPct val="90000"/>
              </a:lnSpc>
              <a:spcBef>
                <a:spcPts val="1000"/>
              </a:spcBef>
              <a:spcAft>
                <a:spcPts val="0"/>
              </a:spcAft>
              <a:buClr>
                <a:schemeClr val="dk1"/>
              </a:buClr>
              <a:buSzPts val="2800"/>
              <a:buNone/>
            </a:pPr>
            <a:r>
              <a:rPr lang="en-US"/>
              <a:t>Description: In this lab I researched how DC motors work and looked at the various types.</a:t>
            </a:r>
            <a:endParaRPr/>
          </a:p>
          <a:p>
            <a:pPr indent="0" lvl="0" marL="0" rtl="0" algn="l">
              <a:lnSpc>
                <a:spcPct val="90000"/>
              </a:lnSpc>
              <a:spcBef>
                <a:spcPts val="1000"/>
              </a:spcBef>
              <a:spcAft>
                <a:spcPts val="0"/>
              </a:spcAft>
              <a:buClr>
                <a:schemeClr val="dk1"/>
              </a:buClr>
              <a:buSzPts val="2800"/>
              <a:buNone/>
            </a:pPr>
            <a:r>
              <a:rPr lang="en-US"/>
              <a:t>Observations: There is a lot of variation in types of DC motors.</a:t>
            </a:r>
            <a:endParaRPr/>
          </a:p>
          <a:p>
            <a:pPr indent="0" lvl="0" marL="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6" name="Shape 286"/>
        <p:cNvGrpSpPr/>
        <p:nvPr/>
      </p:nvGrpSpPr>
      <p:grpSpPr>
        <a:xfrm>
          <a:off x="0" y="0"/>
          <a:ext cx="0" cy="0"/>
          <a:chOff x="0" y="0"/>
          <a:chExt cx="0" cy="0"/>
        </a:xfrm>
      </p:grpSpPr>
      <p:sp>
        <p:nvSpPr>
          <p:cNvPr id="287" name="Google Shape;287;p42"/>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n-US"/>
              <a:t>Experiment 49 - Wound-Rotor Induction Motor Part I</a:t>
            </a:r>
            <a:endParaRPr/>
          </a:p>
        </p:txBody>
      </p:sp>
      <p:pic>
        <p:nvPicPr>
          <p:cNvPr id="288" name="Google Shape;288;p42"/>
          <p:cNvPicPr preferRelativeResize="0"/>
          <p:nvPr/>
        </p:nvPicPr>
        <p:blipFill rotWithShape="1">
          <a:blip r:embed="rId3">
            <a:alphaModFix/>
          </a:blip>
          <a:srcRect b="2421" l="0" r="0" t="14063"/>
          <a:stretch/>
        </p:blipFill>
        <p:spPr>
          <a:xfrm>
            <a:off x="3775813" y="1690825"/>
            <a:ext cx="4640376" cy="5167178"/>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2" name="Shape 292"/>
        <p:cNvGrpSpPr/>
        <p:nvPr/>
      </p:nvGrpSpPr>
      <p:grpSpPr>
        <a:xfrm>
          <a:off x="0" y="0"/>
          <a:ext cx="0" cy="0"/>
          <a:chOff x="0" y="0"/>
          <a:chExt cx="0" cy="0"/>
        </a:xfrm>
      </p:grpSpPr>
      <p:sp>
        <p:nvSpPr>
          <p:cNvPr id="293" name="Google Shape;293;p43"/>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n-US"/>
              <a:t>Experiment 50 - Wound-Rotor Induction Motor Part II</a:t>
            </a:r>
            <a:endParaRPr/>
          </a:p>
        </p:txBody>
      </p:sp>
      <p:pic>
        <p:nvPicPr>
          <p:cNvPr id="294" name="Google Shape;294;p43"/>
          <p:cNvPicPr preferRelativeResize="0"/>
          <p:nvPr/>
        </p:nvPicPr>
        <p:blipFill rotWithShape="1">
          <a:blip r:embed="rId3">
            <a:alphaModFix/>
          </a:blip>
          <a:srcRect b="0" l="0" r="0" t="15411"/>
          <a:stretch/>
        </p:blipFill>
        <p:spPr>
          <a:xfrm>
            <a:off x="3805200" y="1690824"/>
            <a:ext cx="4581595" cy="5167178"/>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8" name="Shape 298"/>
        <p:cNvGrpSpPr/>
        <p:nvPr/>
      </p:nvGrpSpPr>
      <p:grpSpPr>
        <a:xfrm>
          <a:off x="0" y="0"/>
          <a:ext cx="0" cy="0"/>
          <a:chOff x="0" y="0"/>
          <a:chExt cx="0" cy="0"/>
        </a:xfrm>
      </p:grpSpPr>
      <p:sp>
        <p:nvSpPr>
          <p:cNvPr id="299" name="Google Shape;299;p44"/>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n-US"/>
              <a:t>Experiment 51 - Wound-Rotor Induction Motor Part III</a:t>
            </a:r>
            <a:endParaRPr/>
          </a:p>
        </p:txBody>
      </p:sp>
      <p:pic>
        <p:nvPicPr>
          <p:cNvPr id="300" name="Google Shape;300;p44"/>
          <p:cNvPicPr preferRelativeResize="0"/>
          <p:nvPr/>
        </p:nvPicPr>
        <p:blipFill>
          <a:blip r:embed="rId3">
            <a:alphaModFix/>
          </a:blip>
          <a:stretch>
            <a:fillRect/>
          </a:stretch>
        </p:blipFill>
        <p:spPr>
          <a:xfrm>
            <a:off x="1830725" y="1843225"/>
            <a:ext cx="3646781" cy="4862374"/>
          </a:xfrm>
          <a:prstGeom prst="rect">
            <a:avLst/>
          </a:prstGeom>
          <a:noFill/>
          <a:ln>
            <a:noFill/>
          </a:ln>
        </p:spPr>
      </p:pic>
      <p:pic>
        <p:nvPicPr>
          <p:cNvPr id="301" name="Google Shape;301;p44"/>
          <p:cNvPicPr preferRelativeResize="0"/>
          <p:nvPr/>
        </p:nvPicPr>
        <p:blipFill>
          <a:blip r:embed="rId4">
            <a:alphaModFix/>
          </a:blip>
          <a:stretch>
            <a:fillRect/>
          </a:stretch>
        </p:blipFill>
        <p:spPr>
          <a:xfrm>
            <a:off x="6768081" y="1843225"/>
            <a:ext cx="3646781" cy="4862374"/>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5" name="Shape 305"/>
        <p:cNvGrpSpPr/>
        <p:nvPr/>
      </p:nvGrpSpPr>
      <p:grpSpPr>
        <a:xfrm>
          <a:off x="0" y="0"/>
          <a:ext cx="0" cy="0"/>
          <a:chOff x="0" y="0"/>
          <a:chExt cx="0" cy="0"/>
        </a:xfrm>
      </p:grpSpPr>
      <p:sp>
        <p:nvSpPr>
          <p:cNvPr id="306" name="Google Shape;306;p45"/>
          <p:cNvSpPr txBox="1"/>
          <p:nvPr>
            <p:ph type="ctrTitle"/>
          </p:nvPr>
        </p:nvSpPr>
        <p:spPr>
          <a:xfrm>
            <a:off x="1524000" y="1122363"/>
            <a:ext cx="9144000" cy="2387700"/>
          </a:xfrm>
          <a:prstGeom prst="rect">
            <a:avLst/>
          </a:prstGeom>
        </p:spPr>
        <p:txBody>
          <a:bodyPr anchorCtr="0" anchor="b" bIns="45700" lIns="91425" spcFirstLastPara="1" rIns="91425" wrap="square" tIns="45700">
            <a:noAutofit/>
          </a:bodyPr>
          <a:lstStyle/>
          <a:p>
            <a:pPr indent="0" lvl="0" marL="0" rtl="0" algn="ctr">
              <a:spcBef>
                <a:spcPts val="0"/>
              </a:spcBef>
              <a:spcAft>
                <a:spcPts val="0"/>
              </a:spcAft>
              <a:buNone/>
            </a:pPr>
            <a:r>
              <a:rPr lang="en-US"/>
              <a:t>The End</a:t>
            </a:r>
            <a:endParaRPr/>
          </a:p>
        </p:txBody>
      </p:sp>
      <p:sp>
        <p:nvSpPr>
          <p:cNvPr id="307" name="Google Shape;307;p45"/>
          <p:cNvSpPr txBox="1"/>
          <p:nvPr>
            <p:ph idx="1" type="subTitle"/>
          </p:nvPr>
        </p:nvSpPr>
        <p:spPr>
          <a:xfrm>
            <a:off x="1524000" y="3602038"/>
            <a:ext cx="9144000" cy="1655700"/>
          </a:xfrm>
          <a:prstGeom prst="rect">
            <a:avLst/>
          </a:prstGeom>
        </p:spPr>
        <p:txBody>
          <a:bodyPr anchorCtr="0" anchor="t" bIns="45700" lIns="91425" spcFirstLastPara="1" rIns="91425" wrap="square" tIns="45700">
            <a:noAutofit/>
          </a:bodyPr>
          <a:lstStyle/>
          <a:p>
            <a:pPr indent="0" lvl="0" marL="0" rtl="0" algn="ctr">
              <a:spcBef>
                <a:spcPts val="1000"/>
              </a:spcBef>
              <a:spcAft>
                <a:spcPts val="0"/>
              </a:spcAft>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1" name="Shape 101"/>
        <p:cNvGrpSpPr/>
        <p:nvPr/>
      </p:nvGrpSpPr>
      <p:grpSpPr>
        <a:xfrm>
          <a:off x="0" y="0"/>
          <a:ext cx="0" cy="0"/>
          <a:chOff x="0" y="0"/>
          <a:chExt cx="0" cy="0"/>
        </a:xfrm>
      </p:grpSpPr>
      <p:sp>
        <p:nvSpPr>
          <p:cNvPr id="102" name="Google Shape;102;p1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n-US"/>
              <a:t>Lab 1 – How DC Motors Work </a:t>
            </a:r>
            <a:endParaRPr/>
          </a:p>
        </p:txBody>
      </p:sp>
      <p:sp>
        <p:nvSpPr>
          <p:cNvPr id="103" name="Google Shape;103;p16"/>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2800"/>
              <a:buNone/>
            </a:pPr>
            <a:r>
              <a:rPr lang="en-US"/>
              <a:t>A DC motor is a device that converts electrical power into rotational motion.</a:t>
            </a:r>
            <a:endParaRPr/>
          </a:p>
          <a:p>
            <a:pPr indent="-228600" lvl="0" marL="228600" rtl="0" algn="l">
              <a:lnSpc>
                <a:spcPct val="90000"/>
              </a:lnSpc>
              <a:spcBef>
                <a:spcPts val="1000"/>
              </a:spcBef>
              <a:spcAft>
                <a:spcPts val="0"/>
              </a:spcAft>
              <a:buClr>
                <a:schemeClr val="dk1"/>
              </a:buClr>
              <a:buSzPts val="2800"/>
              <a:buChar char="•"/>
            </a:pPr>
            <a:r>
              <a:rPr lang="en-US"/>
              <a:t>DC motors operate via the interaction of two magnetic fields, one being stationary, and the other being mounted on the rotor.</a:t>
            </a:r>
            <a:endParaRPr/>
          </a:p>
          <a:p>
            <a:pPr indent="-228600" lvl="0" marL="228600" rtl="0" algn="l">
              <a:lnSpc>
                <a:spcPct val="90000"/>
              </a:lnSpc>
              <a:spcBef>
                <a:spcPts val="1000"/>
              </a:spcBef>
              <a:spcAft>
                <a:spcPts val="0"/>
              </a:spcAft>
              <a:buClr>
                <a:schemeClr val="dk1"/>
              </a:buClr>
              <a:buSzPts val="2800"/>
              <a:buChar char="•"/>
            </a:pPr>
            <a:r>
              <a:rPr lang="en-US"/>
              <a:t>The magnetic fields can be produced using coil windings only, or one can be produced by permanent magnets and the other by coil windings.</a:t>
            </a:r>
            <a:endParaRPr/>
          </a:p>
          <a:p>
            <a:pPr indent="-228600" lvl="0" marL="228600" rtl="0" algn="l">
              <a:lnSpc>
                <a:spcPct val="90000"/>
              </a:lnSpc>
              <a:spcBef>
                <a:spcPts val="1000"/>
              </a:spcBef>
              <a:spcAft>
                <a:spcPts val="0"/>
              </a:spcAft>
              <a:buClr>
                <a:schemeClr val="dk1"/>
              </a:buClr>
              <a:buSzPts val="2800"/>
              <a:buChar char="•"/>
            </a:pPr>
            <a:r>
              <a:rPr lang="en-US"/>
              <a:t>The changing magnetic field produced by the motor’s windings applies torque to the rotor.</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7" name="Shape 107"/>
        <p:cNvGrpSpPr/>
        <p:nvPr/>
      </p:nvGrpSpPr>
      <p:grpSpPr>
        <a:xfrm>
          <a:off x="0" y="0"/>
          <a:ext cx="0" cy="0"/>
          <a:chOff x="0" y="0"/>
          <a:chExt cx="0" cy="0"/>
        </a:xfrm>
      </p:grpSpPr>
      <p:sp>
        <p:nvSpPr>
          <p:cNvPr id="108" name="Google Shape;108;p1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n-US"/>
              <a:t>Lab 1 – How DC Motors Work </a:t>
            </a:r>
            <a:endParaRPr/>
          </a:p>
        </p:txBody>
      </p:sp>
      <p:sp>
        <p:nvSpPr>
          <p:cNvPr id="109" name="Google Shape;109;p17"/>
          <p:cNvSpPr txBox="1"/>
          <p:nvPr>
            <p:ph idx="1" type="body"/>
          </p:nvPr>
        </p:nvSpPr>
        <p:spPr>
          <a:xfrm>
            <a:off x="200722" y="1690688"/>
            <a:ext cx="6289281" cy="5033497"/>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2200"/>
              <a:buNone/>
            </a:pPr>
            <a:r>
              <a:rPr lang="en-US" sz="2000"/>
              <a:t>The diagram on the right shows the basic parts of a brushed DC motor that uses permanent magnets.</a:t>
            </a:r>
            <a:endParaRPr sz="2000"/>
          </a:p>
          <a:p>
            <a:pPr indent="0" lvl="0" marL="0" rtl="0" algn="l">
              <a:lnSpc>
                <a:spcPct val="90000"/>
              </a:lnSpc>
              <a:spcBef>
                <a:spcPts val="1000"/>
              </a:spcBef>
              <a:spcAft>
                <a:spcPts val="0"/>
              </a:spcAft>
              <a:buClr>
                <a:schemeClr val="dk1"/>
              </a:buClr>
              <a:buSzPts val="2200"/>
              <a:buNone/>
            </a:pPr>
            <a:r>
              <a:rPr lang="en-US" sz="2000"/>
              <a:t>Current from the power source flows from the brushes to the commutator and into the windings in the armature. This produces a magnetic field in the windings that opposes the magnetic field in the permanent magnets. The torque exerted on the armature causes it to rotate to align with the magnetic field. As soon as it reaches that position, however, the rotation will cause the commutator to reverse the direction of the current flow through the windings, causing it to rotate another 180° in the same direction. This process continues as long as power is supplied to the motor. </a:t>
            </a:r>
            <a:endParaRPr sz="2000"/>
          </a:p>
          <a:p>
            <a:pPr indent="0" lvl="0" marL="0" rtl="0" algn="l">
              <a:lnSpc>
                <a:spcPct val="90000"/>
              </a:lnSpc>
              <a:spcBef>
                <a:spcPts val="1000"/>
              </a:spcBef>
              <a:spcAft>
                <a:spcPts val="0"/>
              </a:spcAft>
              <a:buClr>
                <a:schemeClr val="dk1"/>
              </a:buClr>
              <a:buSzPts val="2200"/>
              <a:buNone/>
            </a:pPr>
            <a:r>
              <a:rPr lang="en-US" sz="2000"/>
              <a:t>The stator can use either permanent magnets or windings to produce a magnetic field.</a:t>
            </a:r>
            <a:endParaRPr sz="2000"/>
          </a:p>
        </p:txBody>
      </p:sp>
      <p:pic>
        <p:nvPicPr>
          <p:cNvPr id="110" name="Google Shape;110;p17">
            <a:hlinkClick r:id="rId3"/>
          </p:cNvPr>
          <p:cNvPicPr preferRelativeResize="0"/>
          <p:nvPr/>
        </p:nvPicPr>
        <p:blipFill rotWithShape="1">
          <a:blip r:embed="rId4">
            <a:alphaModFix/>
          </a:blip>
          <a:srcRect b="0" l="0" r="0" t="0"/>
          <a:stretch/>
        </p:blipFill>
        <p:spPr>
          <a:xfrm>
            <a:off x="7716637" y="1690688"/>
            <a:ext cx="4863790" cy="4863790"/>
          </a:xfrm>
          <a:prstGeom prst="rect">
            <a:avLst/>
          </a:prstGeom>
          <a:noFill/>
          <a:ln>
            <a:noFill/>
          </a:ln>
        </p:spPr>
      </p:pic>
      <p:cxnSp>
        <p:nvCxnSpPr>
          <p:cNvPr id="111" name="Google Shape;111;p17"/>
          <p:cNvCxnSpPr/>
          <p:nvPr/>
        </p:nvCxnSpPr>
        <p:spPr>
          <a:xfrm>
            <a:off x="7950813" y="2888166"/>
            <a:ext cx="914400" cy="267629"/>
          </a:xfrm>
          <a:prstGeom prst="straightConnector1">
            <a:avLst/>
          </a:prstGeom>
          <a:noFill/>
          <a:ln cap="flat" cmpd="sng" w="38100">
            <a:solidFill>
              <a:schemeClr val="dk1"/>
            </a:solidFill>
            <a:prstDash val="solid"/>
            <a:miter lim="800000"/>
            <a:headEnd len="sm" w="sm" type="none"/>
            <a:tailEnd len="med" w="med" type="triangle"/>
          </a:ln>
        </p:spPr>
      </p:cxnSp>
      <p:sp>
        <p:nvSpPr>
          <p:cNvPr id="112" name="Google Shape;112;p17"/>
          <p:cNvSpPr txBox="1"/>
          <p:nvPr/>
        </p:nvSpPr>
        <p:spPr>
          <a:xfrm>
            <a:off x="6363623" y="2510651"/>
            <a:ext cx="2163336"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1800" u="none" cap="none" strike="noStrike">
                <a:solidFill>
                  <a:schemeClr val="dk1"/>
                </a:solidFill>
                <a:latin typeface="Calibri"/>
                <a:ea typeface="Calibri"/>
                <a:cs typeface="Calibri"/>
                <a:sym typeface="Calibri"/>
              </a:rPr>
              <a:t>Permanent magnet stator</a:t>
            </a:r>
            <a:endParaRPr sz="1800">
              <a:solidFill>
                <a:schemeClr val="dk1"/>
              </a:solidFill>
              <a:latin typeface="Calibri"/>
              <a:ea typeface="Calibri"/>
              <a:cs typeface="Calibri"/>
              <a:sym typeface="Calibri"/>
            </a:endParaRPr>
          </a:p>
        </p:txBody>
      </p:sp>
      <p:cxnSp>
        <p:nvCxnSpPr>
          <p:cNvPr id="113" name="Google Shape;113;p17"/>
          <p:cNvCxnSpPr/>
          <p:nvPr/>
        </p:nvCxnSpPr>
        <p:spPr>
          <a:xfrm>
            <a:off x="7950813" y="2879983"/>
            <a:ext cx="2943922" cy="141997"/>
          </a:xfrm>
          <a:prstGeom prst="straightConnector1">
            <a:avLst/>
          </a:prstGeom>
          <a:noFill/>
          <a:ln cap="flat" cmpd="sng" w="38100">
            <a:solidFill>
              <a:schemeClr val="dk1"/>
            </a:solidFill>
            <a:prstDash val="solid"/>
            <a:miter lim="800000"/>
            <a:headEnd len="sm" w="sm" type="none"/>
            <a:tailEnd len="med" w="med" type="triangle"/>
          </a:ln>
        </p:spPr>
      </p:cxnSp>
      <p:sp>
        <p:nvSpPr>
          <p:cNvPr id="114" name="Google Shape;114;p17"/>
          <p:cNvSpPr txBox="1"/>
          <p:nvPr/>
        </p:nvSpPr>
        <p:spPr>
          <a:xfrm>
            <a:off x="6490003" y="3155795"/>
            <a:ext cx="1739590" cy="3693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Armature</a:t>
            </a:r>
            <a:endParaRPr sz="1800">
              <a:solidFill>
                <a:schemeClr val="dk1"/>
              </a:solidFill>
              <a:latin typeface="Calibri"/>
              <a:ea typeface="Calibri"/>
              <a:cs typeface="Calibri"/>
              <a:sym typeface="Calibri"/>
            </a:endParaRPr>
          </a:p>
        </p:txBody>
      </p:sp>
      <p:sp>
        <p:nvSpPr>
          <p:cNvPr id="115" name="Google Shape;115;p17"/>
          <p:cNvSpPr txBox="1"/>
          <p:nvPr/>
        </p:nvSpPr>
        <p:spPr>
          <a:xfrm>
            <a:off x="6439816" y="5606732"/>
            <a:ext cx="1550020" cy="3693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Shaft</a:t>
            </a:r>
            <a:endParaRPr sz="1800">
              <a:solidFill>
                <a:schemeClr val="dk1"/>
              </a:solidFill>
              <a:latin typeface="Calibri"/>
              <a:ea typeface="Calibri"/>
              <a:cs typeface="Calibri"/>
              <a:sym typeface="Calibri"/>
            </a:endParaRPr>
          </a:p>
        </p:txBody>
      </p:sp>
      <p:sp>
        <p:nvSpPr>
          <p:cNvPr id="116" name="Google Shape;116;p17"/>
          <p:cNvSpPr txBox="1"/>
          <p:nvPr/>
        </p:nvSpPr>
        <p:spPr>
          <a:xfrm>
            <a:off x="5177883" y="6514330"/>
            <a:ext cx="7014117" cy="30777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400">
                <a:solidFill>
                  <a:schemeClr val="dk1"/>
                </a:solidFill>
                <a:latin typeface="Calibri"/>
                <a:ea typeface="Calibri"/>
                <a:cs typeface="Calibri"/>
                <a:sym typeface="Calibri"/>
              </a:rPr>
              <a:t>Image from </a:t>
            </a:r>
            <a:r>
              <a:rPr lang="en-US" sz="1400" u="sng">
                <a:solidFill>
                  <a:schemeClr val="hlink"/>
                </a:solidFill>
                <a:latin typeface="Calibri"/>
                <a:ea typeface="Calibri"/>
                <a:cs typeface="Calibri"/>
                <a:sym typeface="Calibri"/>
                <a:hlinkClick r:id="rId5"/>
              </a:rPr>
              <a:t>https://en.wikipedia.org/wiki/DC_motor#/media/File:Electric_motor_cycle_2.png</a:t>
            </a:r>
            <a:endParaRPr sz="1400">
              <a:solidFill>
                <a:schemeClr val="dk1"/>
              </a:solidFill>
              <a:latin typeface="Calibri"/>
              <a:ea typeface="Calibri"/>
              <a:cs typeface="Calibri"/>
              <a:sym typeface="Calibri"/>
            </a:endParaRPr>
          </a:p>
        </p:txBody>
      </p:sp>
      <p:sp>
        <p:nvSpPr>
          <p:cNvPr id="117" name="Google Shape;117;p17"/>
          <p:cNvSpPr txBox="1"/>
          <p:nvPr/>
        </p:nvSpPr>
        <p:spPr>
          <a:xfrm>
            <a:off x="6439816" y="3752064"/>
            <a:ext cx="1550020" cy="3693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Commutator</a:t>
            </a:r>
            <a:endParaRPr/>
          </a:p>
        </p:txBody>
      </p:sp>
      <p:sp>
        <p:nvSpPr>
          <p:cNvPr id="118" name="Google Shape;118;p17"/>
          <p:cNvSpPr txBox="1"/>
          <p:nvPr/>
        </p:nvSpPr>
        <p:spPr>
          <a:xfrm>
            <a:off x="6445385" y="5036501"/>
            <a:ext cx="1550020" cy="3693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Brushes</a:t>
            </a:r>
            <a:endParaRPr/>
          </a:p>
        </p:txBody>
      </p:sp>
      <p:cxnSp>
        <p:nvCxnSpPr>
          <p:cNvPr id="119" name="Google Shape;119;p17"/>
          <p:cNvCxnSpPr/>
          <p:nvPr/>
        </p:nvCxnSpPr>
        <p:spPr>
          <a:xfrm flipH="1" rot="10800000">
            <a:off x="7359798" y="4415883"/>
            <a:ext cx="1862261" cy="805284"/>
          </a:xfrm>
          <a:prstGeom prst="straightConnector1">
            <a:avLst/>
          </a:prstGeom>
          <a:noFill/>
          <a:ln cap="flat" cmpd="sng" w="38100">
            <a:solidFill>
              <a:schemeClr val="dk1"/>
            </a:solidFill>
            <a:prstDash val="solid"/>
            <a:miter lim="800000"/>
            <a:headEnd len="sm" w="sm" type="none"/>
            <a:tailEnd len="med" w="med" type="triangle"/>
          </a:ln>
        </p:spPr>
      </p:cxnSp>
      <p:cxnSp>
        <p:nvCxnSpPr>
          <p:cNvPr id="120" name="Google Shape;120;p17"/>
          <p:cNvCxnSpPr/>
          <p:nvPr/>
        </p:nvCxnSpPr>
        <p:spPr>
          <a:xfrm flipH="1" rot="10800000">
            <a:off x="7359798" y="4660017"/>
            <a:ext cx="2788734" cy="561150"/>
          </a:xfrm>
          <a:prstGeom prst="straightConnector1">
            <a:avLst/>
          </a:prstGeom>
          <a:noFill/>
          <a:ln cap="flat" cmpd="sng" w="38100">
            <a:solidFill>
              <a:schemeClr val="dk1"/>
            </a:solidFill>
            <a:prstDash val="solid"/>
            <a:miter lim="800000"/>
            <a:headEnd len="sm" w="sm" type="none"/>
            <a:tailEnd len="med" w="med" type="triangle"/>
          </a:ln>
        </p:spPr>
      </p:cxnSp>
      <p:cxnSp>
        <p:nvCxnSpPr>
          <p:cNvPr id="121" name="Google Shape;121;p17"/>
          <p:cNvCxnSpPr/>
          <p:nvPr/>
        </p:nvCxnSpPr>
        <p:spPr>
          <a:xfrm>
            <a:off x="7716637" y="4001294"/>
            <a:ext cx="1918017" cy="280774"/>
          </a:xfrm>
          <a:prstGeom prst="straightConnector1">
            <a:avLst/>
          </a:prstGeom>
          <a:noFill/>
          <a:ln cap="flat" cmpd="sng" w="38100">
            <a:solidFill>
              <a:schemeClr val="dk1"/>
            </a:solidFill>
            <a:prstDash val="solid"/>
            <a:miter lim="800000"/>
            <a:headEnd len="sm" w="sm" type="none"/>
            <a:tailEnd len="med" w="med" type="triangle"/>
          </a:ln>
        </p:spPr>
      </p:cxnSp>
      <p:cxnSp>
        <p:nvCxnSpPr>
          <p:cNvPr id="122" name="Google Shape;122;p17"/>
          <p:cNvCxnSpPr/>
          <p:nvPr/>
        </p:nvCxnSpPr>
        <p:spPr>
          <a:xfrm flipH="1" rot="10800000">
            <a:off x="7081024" y="5036501"/>
            <a:ext cx="2341750" cy="754897"/>
          </a:xfrm>
          <a:prstGeom prst="straightConnector1">
            <a:avLst/>
          </a:prstGeom>
          <a:noFill/>
          <a:ln cap="flat" cmpd="sng" w="38100">
            <a:solidFill>
              <a:schemeClr val="dk1"/>
            </a:solidFill>
            <a:prstDash val="solid"/>
            <a:miter lim="800000"/>
            <a:headEnd len="sm" w="sm" type="none"/>
            <a:tailEnd len="med" w="med" type="triangle"/>
          </a:ln>
        </p:spPr>
      </p:cxnSp>
      <p:cxnSp>
        <p:nvCxnSpPr>
          <p:cNvPr id="123" name="Google Shape;123;p17"/>
          <p:cNvCxnSpPr/>
          <p:nvPr/>
        </p:nvCxnSpPr>
        <p:spPr>
          <a:xfrm>
            <a:off x="7527073" y="3340461"/>
            <a:ext cx="2430966" cy="184666"/>
          </a:xfrm>
          <a:prstGeom prst="straightConnector1">
            <a:avLst/>
          </a:prstGeom>
          <a:noFill/>
          <a:ln cap="flat" cmpd="sng" w="38100">
            <a:solidFill>
              <a:schemeClr val="dk1"/>
            </a:solidFill>
            <a:prstDash val="solid"/>
            <a:miter lim="800000"/>
            <a:headEnd len="sm" w="sm" type="none"/>
            <a:tailEnd len="med" w="med" type="triangle"/>
          </a:ln>
        </p:spPr>
      </p:cxn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7" name="Shape 127"/>
        <p:cNvGrpSpPr/>
        <p:nvPr/>
      </p:nvGrpSpPr>
      <p:grpSpPr>
        <a:xfrm>
          <a:off x="0" y="0"/>
          <a:ext cx="0" cy="0"/>
          <a:chOff x="0" y="0"/>
          <a:chExt cx="0" cy="0"/>
        </a:xfrm>
      </p:grpSpPr>
      <p:sp>
        <p:nvSpPr>
          <p:cNvPr id="128" name="Google Shape;128;p1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n-US"/>
              <a:t>Lab 1 – How DC Motors Work </a:t>
            </a:r>
            <a:endParaRPr/>
          </a:p>
        </p:txBody>
      </p:sp>
      <p:sp>
        <p:nvSpPr>
          <p:cNvPr id="129" name="Google Shape;129;p18"/>
          <p:cNvSpPr txBox="1"/>
          <p:nvPr>
            <p:ph idx="1" type="body"/>
          </p:nvPr>
        </p:nvSpPr>
        <p:spPr>
          <a:xfrm>
            <a:off x="838200" y="1825625"/>
            <a:ext cx="5094250" cy="4351338"/>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2800"/>
              <a:buNone/>
            </a:pPr>
            <a:r>
              <a:rPr lang="en-US"/>
              <a:t>Shown on the right is the armature of a brushed DC motor. The arrow points out the location of the commutator. The contact points of the commutator are connected to the motor’s windings.</a:t>
            </a:r>
            <a:endParaRPr/>
          </a:p>
        </p:txBody>
      </p:sp>
      <p:pic>
        <p:nvPicPr>
          <p:cNvPr id="130" name="Google Shape;130;p18"/>
          <p:cNvPicPr preferRelativeResize="0"/>
          <p:nvPr/>
        </p:nvPicPr>
        <p:blipFill rotWithShape="1">
          <a:blip r:embed="rId3">
            <a:alphaModFix/>
          </a:blip>
          <a:srcRect b="10943" l="22882" r="7671" t="12427"/>
          <a:stretch/>
        </p:blipFill>
        <p:spPr>
          <a:xfrm>
            <a:off x="5932450" y="1592630"/>
            <a:ext cx="5820936" cy="4817327"/>
          </a:xfrm>
          <a:prstGeom prst="rect">
            <a:avLst/>
          </a:prstGeom>
          <a:noFill/>
          <a:ln>
            <a:noFill/>
          </a:ln>
        </p:spPr>
      </p:pic>
      <p:sp>
        <p:nvSpPr>
          <p:cNvPr id="131" name="Google Shape;131;p18"/>
          <p:cNvSpPr txBox="1"/>
          <p:nvPr/>
        </p:nvSpPr>
        <p:spPr>
          <a:xfrm>
            <a:off x="7006684" y="6360228"/>
            <a:ext cx="3672468" cy="3693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Image is in the public domain.</a:t>
            </a:r>
            <a:endParaRPr sz="1800">
              <a:solidFill>
                <a:schemeClr val="dk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5" name="Shape 135"/>
        <p:cNvGrpSpPr/>
        <p:nvPr/>
      </p:nvGrpSpPr>
      <p:grpSpPr>
        <a:xfrm>
          <a:off x="0" y="0"/>
          <a:ext cx="0" cy="0"/>
          <a:chOff x="0" y="0"/>
          <a:chExt cx="0" cy="0"/>
        </a:xfrm>
      </p:grpSpPr>
      <p:sp>
        <p:nvSpPr>
          <p:cNvPr id="136" name="Google Shape;136;p1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n-US"/>
              <a:t>Lab 1 – How DC Motors Work </a:t>
            </a:r>
            <a:endParaRPr/>
          </a:p>
        </p:txBody>
      </p:sp>
      <p:sp>
        <p:nvSpPr>
          <p:cNvPr id="137" name="Google Shape;137;p19"/>
          <p:cNvSpPr txBox="1"/>
          <p:nvPr>
            <p:ph idx="1" type="body"/>
          </p:nvPr>
        </p:nvSpPr>
        <p:spPr>
          <a:xfrm>
            <a:off x="838200" y="1825625"/>
            <a:ext cx="7828038" cy="4351338"/>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2800"/>
              <a:buNone/>
            </a:pPr>
            <a:r>
              <a:rPr lang="en-US"/>
              <a:t>Another type of DC motor is the brushless motor. In this type the windings remain stationary and the rotor has permanent magnets mounted on it. Often a large part of the motors housing rotates as well, as in the motor shown on the right. This eliminates the wear caused by brushes, but they require more complex control circuitry to change the polarity of the windings as the motor rotates.</a:t>
            </a:r>
            <a:endParaRPr/>
          </a:p>
        </p:txBody>
      </p:sp>
      <p:pic>
        <p:nvPicPr>
          <p:cNvPr id="138" name="Google Shape;138;p19"/>
          <p:cNvPicPr preferRelativeResize="0"/>
          <p:nvPr/>
        </p:nvPicPr>
        <p:blipFill rotWithShape="1">
          <a:blip r:embed="rId3">
            <a:alphaModFix/>
          </a:blip>
          <a:srcRect b="0" l="0" r="0" t="0"/>
          <a:stretch/>
        </p:blipFill>
        <p:spPr>
          <a:xfrm>
            <a:off x="8666238" y="124233"/>
            <a:ext cx="2889453" cy="6364435"/>
          </a:xfrm>
          <a:prstGeom prst="rect">
            <a:avLst/>
          </a:prstGeom>
          <a:noFill/>
          <a:ln>
            <a:noFill/>
          </a:ln>
        </p:spPr>
      </p:pic>
      <p:sp>
        <p:nvSpPr>
          <p:cNvPr id="139" name="Google Shape;139;p19"/>
          <p:cNvSpPr txBox="1"/>
          <p:nvPr/>
        </p:nvSpPr>
        <p:spPr>
          <a:xfrm>
            <a:off x="0" y="6488668"/>
            <a:ext cx="12355551" cy="3693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Image from </a:t>
            </a:r>
            <a:r>
              <a:rPr lang="en-US" sz="1800" u="sng">
                <a:solidFill>
                  <a:schemeClr val="hlink"/>
                </a:solidFill>
                <a:latin typeface="Calibri"/>
                <a:ea typeface="Calibri"/>
                <a:cs typeface="Calibri"/>
                <a:sym typeface="Calibri"/>
                <a:hlinkClick r:id="rId4"/>
              </a:rPr>
              <a:t>https://commons.wikimedia.org/wiki/Category:Brushless_DC_electric_motors#/media/File:Scheibenlaeufermotor.jpg</a:t>
            </a:r>
            <a:endParaRPr sz="1800">
              <a:solidFill>
                <a:schemeClr val="dk1"/>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3" name="Shape 143"/>
        <p:cNvGrpSpPr/>
        <p:nvPr/>
      </p:nvGrpSpPr>
      <p:grpSpPr>
        <a:xfrm>
          <a:off x="0" y="0"/>
          <a:ext cx="0" cy="0"/>
          <a:chOff x="0" y="0"/>
          <a:chExt cx="0" cy="0"/>
        </a:xfrm>
      </p:grpSpPr>
      <p:sp>
        <p:nvSpPr>
          <p:cNvPr id="144" name="Google Shape;144;p2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n-US"/>
              <a:t>Lab 2 – Generators and Motors</a:t>
            </a:r>
            <a:endParaRPr/>
          </a:p>
        </p:txBody>
      </p:sp>
      <p:sp>
        <p:nvSpPr>
          <p:cNvPr id="145" name="Google Shape;145;p2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Autofit/>
          </a:bodyPr>
          <a:lstStyle/>
          <a:p>
            <a:pPr indent="0" lvl="0" marL="0" rtl="0" algn="l">
              <a:lnSpc>
                <a:spcPct val="70000"/>
              </a:lnSpc>
              <a:spcBef>
                <a:spcPts val="0"/>
              </a:spcBef>
              <a:spcAft>
                <a:spcPts val="0"/>
              </a:spcAft>
              <a:buClr>
                <a:schemeClr val="dk1"/>
              </a:buClr>
              <a:buSzPts val="2590"/>
              <a:buNone/>
            </a:pPr>
            <a:r>
              <a:rPr lang="en-US" sz="2200"/>
              <a:t>Date: September 11, 2018</a:t>
            </a:r>
            <a:endParaRPr sz="2200"/>
          </a:p>
          <a:p>
            <a:pPr indent="0" lvl="0" marL="0" rtl="0" algn="l">
              <a:lnSpc>
                <a:spcPct val="70000"/>
              </a:lnSpc>
              <a:spcBef>
                <a:spcPts val="1000"/>
              </a:spcBef>
              <a:spcAft>
                <a:spcPts val="0"/>
              </a:spcAft>
              <a:buClr>
                <a:schemeClr val="dk1"/>
              </a:buClr>
              <a:buSzPts val="2590"/>
              <a:buNone/>
            </a:pPr>
            <a:r>
              <a:rPr lang="en-US" sz="2200"/>
              <a:t>Lab partners: Nathaniel Paulus</a:t>
            </a:r>
            <a:endParaRPr sz="2200"/>
          </a:p>
          <a:p>
            <a:pPr indent="0" lvl="0" marL="0" rtl="0" algn="l">
              <a:lnSpc>
                <a:spcPct val="70000"/>
              </a:lnSpc>
              <a:spcBef>
                <a:spcPts val="1000"/>
              </a:spcBef>
              <a:spcAft>
                <a:spcPts val="0"/>
              </a:spcAft>
              <a:buClr>
                <a:schemeClr val="dk1"/>
              </a:buClr>
              <a:buSzPts val="2590"/>
              <a:buNone/>
            </a:pPr>
            <a:r>
              <a:rPr lang="en-US" sz="2200"/>
              <a:t>Test equipment: TENMA DC power supply 72-6615, RSR HY1802D power supply, GW Instek GDM-8245, Tektronix TDS 220 Oscilloscope, Eisco AC/DC motor generator (Cat. No. PH 1245-N8), Eisco Demo Electric Motor (Cat. No. PH 1237), St. Louis motor (no part number)</a:t>
            </a:r>
            <a:endParaRPr sz="2200"/>
          </a:p>
          <a:p>
            <a:pPr indent="0" lvl="0" marL="0" rtl="0" algn="l">
              <a:lnSpc>
                <a:spcPct val="70000"/>
              </a:lnSpc>
              <a:spcBef>
                <a:spcPts val="1000"/>
              </a:spcBef>
              <a:spcAft>
                <a:spcPts val="0"/>
              </a:spcAft>
              <a:buClr>
                <a:schemeClr val="dk1"/>
              </a:buClr>
              <a:buSzPts val="2590"/>
              <a:buNone/>
            </a:pPr>
            <a:r>
              <a:rPr lang="en-US" sz="2200"/>
              <a:t>Description: In this lab I experimented with several different motors and generators (the theory of operation for each being exactly reversed, and sometimes being interchangeable).</a:t>
            </a:r>
            <a:endParaRPr sz="2200"/>
          </a:p>
          <a:p>
            <a:pPr indent="0" lvl="0" marL="0" rtl="0" algn="l">
              <a:lnSpc>
                <a:spcPct val="70000"/>
              </a:lnSpc>
              <a:spcBef>
                <a:spcPts val="1000"/>
              </a:spcBef>
              <a:spcAft>
                <a:spcPts val="0"/>
              </a:spcAft>
              <a:buClr>
                <a:schemeClr val="dk1"/>
              </a:buClr>
              <a:buSzPts val="2590"/>
              <a:buNone/>
            </a:pPr>
            <a:r>
              <a:rPr lang="en-US" sz="2200"/>
              <a:t>Observations: I had some issues with the RSR power supply being able to supply enough current. The voltage dropped to below 3V, with current around 1.4A. The TENMA power supply wasn’t much better. I set it to 5V at 3A it was consistently maxed out.</a:t>
            </a:r>
            <a:endParaRPr sz="22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9" name="Shape 149"/>
        <p:cNvGrpSpPr/>
        <p:nvPr/>
      </p:nvGrpSpPr>
      <p:grpSpPr>
        <a:xfrm>
          <a:off x="0" y="0"/>
          <a:ext cx="0" cy="0"/>
          <a:chOff x="0" y="0"/>
          <a:chExt cx="0" cy="0"/>
        </a:xfrm>
      </p:grpSpPr>
      <p:sp>
        <p:nvSpPr>
          <p:cNvPr id="150" name="Google Shape;150;p2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n-US"/>
              <a:t>Lab 2 – Generators and Motors</a:t>
            </a:r>
            <a:endParaRPr/>
          </a:p>
        </p:txBody>
      </p:sp>
      <p:sp>
        <p:nvSpPr>
          <p:cNvPr id="151" name="Google Shape;151;p21"/>
          <p:cNvSpPr txBox="1"/>
          <p:nvPr>
            <p:ph idx="1" type="body"/>
          </p:nvPr>
        </p:nvSpPr>
        <p:spPr>
          <a:xfrm>
            <a:off x="838200" y="1825625"/>
            <a:ext cx="5648325" cy="4351338"/>
          </a:xfrm>
          <a:prstGeom prst="rect">
            <a:avLst/>
          </a:prstGeom>
          <a:noFill/>
          <a:ln>
            <a:noFill/>
          </a:ln>
        </p:spPr>
        <p:txBody>
          <a:bodyPr anchorCtr="0" anchor="t" bIns="45700" lIns="91425" spcFirstLastPara="1" rIns="91425" wrap="square" tIns="45700">
            <a:noAutofit/>
          </a:bodyPr>
          <a:lstStyle/>
          <a:p>
            <a:pPr indent="0" lvl="0" marL="0" rtl="0" algn="l">
              <a:lnSpc>
                <a:spcPct val="70000"/>
              </a:lnSpc>
              <a:spcBef>
                <a:spcPts val="0"/>
              </a:spcBef>
              <a:spcAft>
                <a:spcPts val="0"/>
              </a:spcAft>
              <a:buClr>
                <a:schemeClr val="dk1"/>
              </a:buClr>
              <a:buSzPts val="2170"/>
              <a:buNone/>
            </a:pPr>
            <a:r>
              <a:rPr lang="en-US" sz="2000"/>
              <a:t>The Eisco AC/DC motor generator can output either AC or DC current. The DC current is a rectified sine wave, while the AC is an unrectified sine wave. In practice both differ quite a bit from their ideal waveforms due to rotation at non-uniform speeds, and most likely other factors caused by imperfections in the design. By flipping a switch we can choose to produce either AC or DC. The power produced lights up the corresponding LED. When producing rectified DC, the corresponding LED will light twice per rotation, whereas the AC LED will light only once per rotation, during the period when the LED is forward biased. During the other half of the rotation current flows in the opposite direction and is inhibited by the diode.</a:t>
            </a:r>
            <a:endParaRPr sz="2000"/>
          </a:p>
        </p:txBody>
      </p:sp>
      <p:pic>
        <p:nvPicPr>
          <p:cNvPr id="152" name="Google Shape;152;p21"/>
          <p:cNvPicPr preferRelativeResize="0"/>
          <p:nvPr/>
        </p:nvPicPr>
        <p:blipFill rotWithShape="1">
          <a:blip r:embed="rId3">
            <a:alphaModFix/>
          </a:blip>
          <a:srcRect b="0" l="0" r="0" t="0"/>
          <a:stretch/>
        </p:blipFill>
        <p:spPr>
          <a:xfrm>
            <a:off x="6486525" y="1825625"/>
            <a:ext cx="5705475" cy="4279106"/>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