
<file path=[Content_Types].xml><?xml version="1.0" encoding="utf-8"?>
<Types xmlns="http://schemas.openxmlformats.org/package/2006/content-types">
  <Default Extension="bin" ContentType="application/vnd.openxmlformats-officedocument.oleObject"/>
  <Default Extension="PNG" ContentType="image/png"/>
  <Default Extension="emf" ContentType="image/x-emf"/>
  <Default Extension="wmf" ContentType="image/x-wmf"/>
  <Default Extension="jpeg" ContentType="image/jpeg"/>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8" r:id="rId3"/>
    <p:sldId id="257" r:id="rId4"/>
    <p:sldId id="286" r:id="rId5"/>
    <p:sldId id="287" r:id="rId6"/>
    <p:sldId id="277" r:id="rId7"/>
    <p:sldId id="278" r:id="rId8"/>
    <p:sldId id="270" r:id="rId9"/>
    <p:sldId id="273" r:id="rId10"/>
    <p:sldId id="274" r:id="rId11"/>
    <p:sldId id="289" r:id="rId12"/>
    <p:sldId id="288" r:id="rId13"/>
    <p:sldId id="285" r:id="rId14"/>
    <p:sldId id="284" r:id="rId15"/>
    <p:sldId id="275" r:id="rId16"/>
    <p:sldId id="259" r:id="rId17"/>
    <p:sldId id="290" r:id="rId18"/>
    <p:sldId id="293" r:id="rId19"/>
    <p:sldId id="296" r:id="rId20"/>
    <p:sldId id="291" r:id="rId21"/>
    <p:sldId id="294" r:id="rId22"/>
    <p:sldId id="297" r:id="rId23"/>
    <p:sldId id="292" r:id="rId24"/>
    <p:sldId id="295" r:id="rId25"/>
    <p:sldId id="298" r:id="rId26"/>
    <p:sldId id="269" r:id="rId27"/>
    <p:sldId id="299" r:id="rId28"/>
    <p:sldId id="300" r:id="rId29"/>
    <p:sldId id="301" r:id="rId30"/>
    <p:sldId id="260" r:id="rId31"/>
    <p:sldId id="302" r:id="rId32"/>
    <p:sldId id="306" r:id="rId33"/>
    <p:sldId id="314" r:id="rId34"/>
    <p:sldId id="303" r:id="rId35"/>
    <p:sldId id="307" r:id="rId36"/>
    <p:sldId id="311" r:id="rId37"/>
    <p:sldId id="304" r:id="rId38"/>
    <p:sldId id="308" r:id="rId39"/>
    <p:sldId id="312" r:id="rId40"/>
    <p:sldId id="305" r:id="rId41"/>
    <p:sldId id="309" r:id="rId42"/>
    <p:sldId id="313" r:id="rId43"/>
    <p:sldId id="266" r:id="rId44"/>
    <p:sldId id="315" r:id="rId45"/>
    <p:sldId id="316" r:id="rId46"/>
    <p:sldId id="318" r:id="rId47"/>
    <p:sldId id="261" r:id="rId48"/>
    <p:sldId id="319" r:id="rId49"/>
    <p:sldId id="337" r:id="rId50"/>
    <p:sldId id="320" r:id="rId51"/>
    <p:sldId id="262" r:id="rId52"/>
    <p:sldId id="321" r:id="rId53"/>
    <p:sldId id="324" r:id="rId54"/>
    <p:sldId id="322" r:id="rId55"/>
    <p:sldId id="323" r:id="rId56"/>
    <p:sldId id="325" r:id="rId57"/>
    <p:sldId id="263" r:id="rId58"/>
    <p:sldId id="329" r:id="rId59"/>
    <p:sldId id="330" r:id="rId60"/>
    <p:sldId id="264" r:id="rId61"/>
    <p:sldId id="332" r:id="rId62"/>
    <p:sldId id="333" r:id="rId63"/>
    <p:sldId id="334" r:id="rId64"/>
    <p:sldId id="335" r:id="rId65"/>
    <p:sldId id="336" r:id="rId66"/>
    <p:sldId id="265" r:id="rId67"/>
    <p:sldId id="327" r:id="rId68"/>
    <p:sldId id="328" r:id="rId69"/>
    <p:sldId id="331" r:id="rId70"/>
    <p:sldId id="268" r:id="rId7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Intro" id="{0C41930D-38E6-48C9-94AD-81610DFF9603}">
          <p14:sldIdLst>
            <p14:sldId id="256"/>
            <p14:sldId id="258"/>
          </p14:sldIdLst>
        </p14:section>
        <p14:section name="Lab 11, 11.1, 13, and 13.1" id="{9A18EF66-BA7E-4A21-A01A-C1ABE6BCD362}">
          <p14:sldIdLst>
            <p14:sldId id="257"/>
            <p14:sldId id="286"/>
            <p14:sldId id="287"/>
            <p14:sldId id="277"/>
            <p14:sldId id="278"/>
            <p14:sldId id="270"/>
            <p14:sldId id="273"/>
            <p14:sldId id="274"/>
            <p14:sldId id="289"/>
            <p14:sldId id="288"/>
            <p14:sldId id="285"/>
            <p14:sldId id="284"/>
            <p14:sldId id="275"/>
          </p14:sldIdLst>
        </p14:section>
        <p14:section name="Elvis manual 4.4, 4.5, and 4.6" id="{B29F4142-E835-4303-B96B-6B3186AD4094}">
          <p14:sldIdLst>
            <p14:sldId id="259"/>
            <p14:sldId id="290"/>
            <p14:sldId id="293"/>
            <p14:sldId id="296"/>
            <p14:sldId id="291"/>
            <p14:sldId id="294"/>
            <p14:sldId id="297"/>
            <p14:sldId id="292"/>
            <p14:sldId id="295"/>
            <p14:sldId id="298"/>
          </p14:sldIdLst>
        </p14:section>
        <p14:section name="RC Time Constant" id="{4784875E-5AA1-49EE-8F15-76639456D793}">
          <p14:sldIdLst>
            <p14:sldId id="269"/>
            <p14:sldId id="299"/>
            <p14:sldId id="300"/>
            <p14:sldId id="301"/>
          </p14:sldIdLst>
        </p14:section>
        <p14:section name="High pass, low pass, band pass, and notch filter" id="{D041A4BF-29B0-48AF-AFB1-D63A2E04A81E}">
          <p14:sldIdLst>
            <p14:sldId id="260"/>
            <p14:sldId id="302"/>
            <p14:sldId id="306"/>
            <p14:sldId id="314"/>
            <p14:sldId id="303"/>
            <p14:sldId id="307"/>
            <p14:sldId id="311"/>
            <p14:sldId id="304"/>
            <p14:sldId id="308"/>
            <p14:sldId id="312"/>
            <p14:sldId id="305"/>
            <p14:sldId id="309"/>
            <p14:sldId id="313"/>
          </p14:sldIdLst>
        </p14:section>
        <p14:section name="Resistor network" id="{9E2F04D5-8F6C-4000-9133-75C54A779BC9}">
          <p14:sldIdLst>
            <p14:sldId id="266"/>
            <p14:sldId id="315"/>
            <p14:sldId id="316"/>
            <p14:sldId id="318"/>
          </p14:sldIdLst>
        </p14:section>
        <p14:section name="Fourier analysis" id="{6F8386CD-2BB1-48E7-9EE0-02C0C8585F65}">
          <p14:sldIdLst>
            <p14:sldId id="261"/>
            <p14:sldId id="319"/>
            <p14:sldId id="337"/>
            <p14:sldId id="320"/>
          </p14:sldIdLst>
        </p14:section>
        <p14:section name="Butterworth filter" id="{D818FD8A-1319-44BF-995B-CDC2A07F5E6D}">
          <p14:sldIdLst>
            <p14:sldId id="262"/>
            <p14:sldId id="321"/>
            <p14:sldId id="324"/>
            <p14:sldId id="322"/>
            <p14:sldId id="323"/>
            <p14:sldId id="325"/>
          </p14:sldIdLst>
        </p14:section>
        <p14:section name="Transformers" id="{68149000-B84A-4EA6-A80D-40568B42F465}">
          <p14:sldIdLst>
            <p14:sldId id="263"/>
            <p14:sldId id="329"/>
            <p14:sldId id="330"/>
          </p14:sldIdLst>
        </p14:section>
        <p14:section name="Diodes" id="{0ACE105E-AEBC-46AD-88D2-F30EAB0DD7ED}">
          <p14:sldIdLst>
            <p14:sldId id="264"/>
            <p14:sldId id="332"/>
            <p14:sldId id="333"/>
            <p14:sldId id="334"/>
            <p14:sldId id="335"/>
            <p14:sldId id="336"/>
          </p14:sldIdLst>
        </p14:section>
        <p14:section name="Toroids" id="{3757E98D-2389-45EB-9C5E-4AED04D0F027}">
          <p14:sldIdLst>
            <p14:sldId id="265"/>
            <p14:sldId id="327"/>
            <p14:sldId id="328"/>
            <p14:sldId id="331"/>
          </p14:sldIdLst>
        </p14:section>
        <p14:section name="The End" id="{587BF289-D06E-47A5-AE17-9D83CB311C35}">
          <p14:sldIdLst>
            <p14:sldId id="268"/>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4" autoAdjust="0"/>
    <p:restoredTop sz="94660"/>
  </p:normalViewPr>
  <p:slideViewPr>
    <p:cSldViewPr snapToGrid="0">
      <p:cViewPr varScale="1">
        <p:scale>
          <a:sx n="91" d="100"/>
          <a:sy n="91" d="100"/>
        </p:scale>
        <p:origin x="534" y="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theme" Target="theme/theme1.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71" Type="http://schemas.openxmlformats.org/officeDocument/2006/relationships/slide" Target="slides/slide70.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29.w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33.w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37.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38.wmf"/></Relationships>
</file>

<file path=ppt/drawings/_rels/vmlDrawing14.vml.rels><?xml version="1.0" encoding="UTF-8" standalone="yes"?>
<Relationships xmlns="http://schemas.openxmlformats.org/package/2006/relationships"><Relationship Id="rId2" Type="http://schemas.openxmlformats.org/officeDocument/2006/relationships/image" Target="../media/image43.wmf"/><Relationship Id="rId1" Type="http://schemas.openxmlformats.org/officeDocument/2006/relationships/image" Target="../media/image42.emf"/></Relationships>
</file>

<file path=ppt/drawings/_rels/vmlDrawing15.vml.rels><?xml version="1.0" encoding="UTF-8" standalone="yes"?>
<Relationships xmlns="http://schemas.openxmlformats.org/package/2006/relationships"><Relationship Id="rId2" Type="http://schemas.openxmlformats.org/officeDocument/2006/relationships/image" Target="../media/image48.emf"/><Relationship Id="rId1" Type="http://schemas.openxmlformats.org/officeDocument/2006/relationships/image" Target="../media/image47.wmf"/></Relationships>
</file>

<file path=ppt/drawings/_rels/vmlDrawing16.vml.rels><?xml version="1.0" encoding="UTF-8" standalone="yes"?>
<Relationships xmlns="http://schemas.openxmlformats.org/package/2006/relationships"><Relationship Id="rId2" Type="http://schemas.openxmlformats.org/officeDocument/2006/relationships/image" Target="../media/image53.wmf"/><Relationship Id="rId1" Type="http://schemas.openxmlformats.org/officeDocument/2006/relationships/image" Target="../media/image52.emf"/></Relationships>
</file>

<file path=ppt/drawings/_rels/vmlDrawing17.vml.rels><?xml version="1.0" encoding="UTF-8" standalone="yes"?>
<Relationships xmlns="http://schemas.openxmlformats.org/package/2006/relationships"><Relationship Id="rId2" Type="http://schemas.openxmlformats.org/officeDocument/2006/relationships/image" Target="../media/image58.emf"/><Relationship Id="rId1" Type="http://schemas.openxmlformats.org/officeDocument/2006/relationships/image" Target="../media/image57.wmf"/></Relationships>
</file>

<file path=ppt/drawings/_rels/vmlDrawing18.vml.rels><?xml version="1.0" encoding="UTF-8" standalone="yes"?>
<Relationships xmlns="http://schemas.openxmlformats.org/package/2006/relationships"><Relationship Id="rId2" Type="http://schemas.openxmlformats.org/officeDocument/2006/relationships/image" Target="../media/image64.wmf"/><Relationship Id="rId1" Type="http://schemas.openxmlformats.org/officeDocument/2006/relationships/image" Target="../media/image63.emf"/></Relationships>
</file>

<file path=ppt/drawings/_rels/vmlDrawing19.vml.rels><?xml version="1.0" encoding="UTF-8" standalone="yes"?>
<Relationships xmlns="http://schemas.openxmlformats.org/package/2006/relationships"><Relationship Id="rId1" Type="http://schemas.openxmlformats.org/officeDocument/2006/relationships/image" Target="../media/image66.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wmf"/></Relationships>
</file>

<file path=ppt/drawings/_rels/vmlDrawing20.vml.rels><?xml version="1.0" encoding="UTF-8" standalone="yes"?>
<Relationships xmlns="http://schemas.openxmlformats.org/package/2006/relationships"><Relationship Id="rId1" Type="http://schemas.openxmlformats.org/officeDocument/2006/relationships/image" Target="../media/image71.emf"/></Relationships>
</file>

<file path=ppt/drawings/_rels/vmlDrawing21.vml.rels><?xml version="1.0" encoding="UTF-8" standalone="yes"?>
<Relationships xmlns="http://schemas.openxmlformats.org/package/2006/relationships"><Relationship Id="rId1" Type="http://schemas.openxmlformats.org/officeDocument/2006/relationships/image" Target="../media/image73.emf"/></Relationships>
</file>

<file path=ppt/drawings/_rels/vmlDrawing22.vml.rels><?xml version="1.0" encoding="UTF-8" standalone="yes"?>
<Relationships xmlns="http://schemas.openxmlformats.org/package/2006/relationships"><Relationship Id="rId1" Type="http://schemas.openxmlformats.org/officeDocument/2006/relationships/image" Target="../media/image74.wmf"/></Relationships>
</file>

<file path=ppt/drawings/_rels/vmlDrawing23.vml.rels><?xml version="1.0" encoding="UTF-8" standalone="yes"?>
<Relationships xmlns="http://schemas.openxmlformats.org/package/2006/relationships"><Relationship Id="rId2" Type="http://schemas.openxmlformats.org/officeDocument/2006/relationships/image" Target="../media/image82.wmf"/><Relationship Id="rId1" Type="http://schemas.openxmlformats.org/officeDocument/2006/relationships/image" Target="../media/image81.emf"/></Relationships>
</file>

<file path=ppt/drawings/_rels/vmlDrawing24.vml.rels><?xml version="1.0" encoding="UTF-8" standalone="yes"?>
<Relationships xmlns="http://schemas.openxmlformats.org/package/2006/relationships"><Relationship Id="rId1" Type="http://schemas.openxmlformats.org/officeDocument/2006/relationships/image" Target="../media/image86.wmf"/></Relationships>
</file>

<file path=ppt/drawings/_rels/vmlDrawing25.vml.rels><?xml version="1.0" encoding="UTF-8" standalone="yes"?>
<Relationships xmlns="http://schemas.openxmlformats.org/package/2006/relationships"><Relationship Id="rId1" Type="http://schemas.openxmlformats.org/officeDocument/2006/relationships/image" Target="../media/image86.wmf"/></Relationships>
</file>

<file path=ppt/drawings/_rels/vmlDrawing26.vml.rels><?xml version="1.0" encoding="UTF-8" standalone="yes"?>
<Relationships xmlns="http://schemas.openxmlformats.org/package/2006/relationships"><Relationship Id="rId1" Type="http://schemas.openxmlformats.org/officeDocument/2006/relationships/image" Target="../media/image91.wmf"/></Relationships>
</file>

<file path=ppt/drawings/_rels/vmlDrawing27.vml.rels><?xml version="1.0" encoding="UTF-8" standalone="yes"?>
<Relationships xmlns="http://schemas.openxmlformats.org/package/2006/relationships"><Relationship Id="rId1" Type="http://schemas.openxmlformats.org/officeDocument/2006/relationships/image" Target="../media/image86.wmf"/></Relationships>
</file>

<file path=ppt/drawings/_rels/vmlDrawing28.vml.rels><?xml version="1.0" encoding="UTF-8" standalone="yes"?>
<Relationships xmlns="http://schemas.openxmlformats.org/package/2006/relationships"><Relationship Id="rId1" Type="http://schemas.openxmlformats.org/officeDocument/2006/relationships/image" Target="../media/image96.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8.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4.w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9.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20.w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25.w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85233D1B-8542-4CAD-A02F-10E7E2B5D9D3}" type="datetimeFigureOut">
              <a:rPr lang="en-US" smtClean="0"/>
              <a:t>5/10/2019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7B5C9FC-80E5-4A0E-9261-969E0B5EBF90}" type="slidenum">
              <a:rPr lang="en-US" smtClean="0"/>
              <a:t>‹#›</a:t>
            </a:fld>
            <a:endParaRPr lang="en-US"/>
          </a:p>
        </p:txBody>
      </p:sp>
    </p:spTree>
    <p:extLst>
      <p:ext uri="{BB962C8B-B14F-4D97-AF65-F5344CB8AC3E}">
        <p14:creationId xmlns:p14="http://schemas.microsoft.com/office/powerpoint/2010/main" val="33357214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5233D1B-8542-4CAD-A02F-10E7E2B5D9D3}" type="datetimeFigureOut">
              <a:rPr lang="en-US" smtClean="0"/>
              <a:t>5/10/2019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7B5C9FC-80E5-4A0E-9261-969E0B5EBF90}" type="slidenum">
              <a:rPr lang="en-US" smtClean="0"/>
              <a:t>‹#›</a:t>
            </a:fld>
            <a:endParaRPr lang="en-US"/>
          </a:p>
        </p:txBody>
      </p:sp>
    </p:spTree>
    <p:extLst>
      <p:ext uri="{BB962C8B-B14F-4D97-AF65-F5344CB8AC3E}">
        <p14:creationId xmlns:p14="http://schemas.microsoft.com/office/powerpoint/2010/main" val="42278754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5233D1B-8542-4CAD-A02F-10E7E2B5D9D3}" type="datetimeFigureOut">
              <a:rPr lang="en-US" smtClean="0"/>
              <a:t>5/10/2019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7B5C9FC-80E5-4A0E-9261-969E0B5EBF90}" type="slidenum">
              <a:rPr lang="en-US" smtClean="0"/>
              <a:t>‹#›</a:t>
            </a:fld>
            <a:endParaRPr lang="en-US"/>
          </a:p>
        </p:txBody>
      </p:sp>
    </p:spTree>
    <p:extLst>
      <p:ext uri="{BB962C8B-B14F-4D97-AF65-F5344CB8AC3E}">
        <p14:creationId xmlns:p14="http://schemas.microsoft.com/office/powerpoint/2010/main" val="28613061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5233D1B-8542-4CAD-A02F-10E7E2B5D9D3}" type="datetimeFigureOut">
              <a:rPr lang="en-US" smtClean="0"/>
              <a:t>5/10/2019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7B5C9FC-80E5-4A0E-9261-969E0B5EBF90}" type="slidenum">
              <a:rPr lang="en-US" smtClean="0"/>
              <a:t>‹#›</a:t>
            </a:fld>
            <a:endParaRPr lang="en-US"/>
          </a:p>
        </p:txBody>
      </p:sp>
    </p:spTree>
    <p:extLst>
      <p:ext uri="{BB962C8B-B14F-4D97-AF65-F5344CB8AC3E}">
        <p14:creationId xmlns:p14="http://schemas.microsoft.com/office/powerpoint/2010/main" val="129544589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85233D1B-8542-4CAD-A02F-10E7E2B5D9D3}" type="datetimeFigureOut">
              <a:rPr lang="en-US" smtClean="0"/>
              <a:t>5/10/2019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7B5C9FC-80E5-4A0E-9261-969E0B5EBF90}" type="slidenum">
              <a:rPr lang="en-US" smtClean="0"/>
              <a:t>‹#›</a:t>
            </a:fld>
            <a:endParaRPr lang="en-US"/>
          </a:p>
        </p:txBody>
      </p:sp>
    </p:spTree>
    <p:extLst>
      <p:ext uri="{BB962C8B-B14F-4D97-AF65-F5344CB8AC3E}">
        <p14:creationId xmlns:p14="http://schemas.microsoft.com/office/powerpoint/2010/main" val="40360242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85233D1B-8542-4CAD-A02F-10E7E2B5D9D3}" type="datetimeFigureOut">
              <a:rPr lang="en-US" smtClean="0"/>
              <a:t>5/10/2019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7B5C9FC-80E5-4A0E-9261-969E0B5EBF90}" type="slidenum">
              <a:rPr lang="en-US" smtClean="0"/>
              <a:t>‹#›</a:t>
            </a:fld>
            <a:endParaRPr lang="en-US"/>
          </a:p>
        </p:txBody>
      </p:sp>
    </p:spTree>
    <p:extLst>
      <p:ext uri="{BB962C8B-B14F-4D97-AF65-F5344CB8AC3E}">
        <p14:creationId xmlns:p14="http://schemas.microsoft.com/office/powerpoint/2010/main" val="78559305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85233D1B-8542-4CAD-A02F-10E7E2B5D9D3}" type="datetimeFigureOut">
              <a:rPr lang="en-US" smtClean="0"/>
              <a:t>5/10/2019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7B5C9FC-80E5-4A0E-9261-969E0B5EBF90}" type="slidenum">
              <a:rPr lang="en-US" smtClean="0"/>
              <a:t>‹#›</a:t>
            </a:fld>
            <a:endParaRPr lang="en-US"/>
          </a:p>
        </p:txBody>
      </p:sp>
    </p:spTree>
    <p:extLst>
      <p:ext uri="{BB962C8B-B14F-4D97-AF65-F5344CB8AC3E}">
        <p14:creationId xmlns:p14="http://schemas.microsoft.com/office/powerpoint/2010/main" val="4117480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85233D1B-8542-4CAD-A02F-10E7E2B5D9D3}" type="datetimeFigureOut">
              <a:rPr lang="en-US" smtClean="0"/>
              <a:t>5/10/2019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7B5C9FC-80E5-4A0E-9261-969E0B5EBF90}" type="slidenum">
              <a:rPr lang="en-US" smtClean="0"/>
              <a:t>‹#›</a:t>
            </a:fld>
            <a:endParaRPr lang="en-US"/>
          </a:p>
        </p:txBody>
      </p:sp>
    </p:spTree>
    <p:extLst>
      <p:ext uri="{BB962C8B-B14F-4D97-AF65-F5344CB8AC3E}">
        <p14:creationId xmlns:p14="http://schemas.microsoft.com/office/powerpoint/2010/main" val="103014261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5233D1B-8542-4CAD-A02F-10E7E2B5D9D3}" type="datetimeFigureOut">
              <a:rPr lang="en-US" smtClean="0"/>
              <a:t>5/10/2019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7B5C9FC-80E5-4A0E-9261-969E0B5EBF90}" type="slidenum">
              <a:rPr lang="en-US" smtClean="0"/>
              <a:t>‹#›</a:t>
            </a:fld>
            <a:endParaRPr lang="en-US"/>
          </a:p>
        </p:txBody>
      </p:sp>
    </p:spTree>
    <p:extLst>
      <p:ext uri="{BB962C8B-B14F-4D97-AF65-F5344CB8AC3E}">
        <p14:creationId xmlns:p14="http://schemas.microsoft.com/office/powerpoint/2010/main" val="332611217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85233D1B-8542-4CAD-A02F-10E7E2B5D9D3}" type="datetimeFigureOut">
              <a:rPr lang="en-US" smtClean="0"/>
              <a:t>5/10/2019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7B5C9FC-80E5-4A0E-9261-969E0B5EBF90}" type="slidenum">
              <a:rPr lang="en-US" smtClean="0"/>
              <a:t>‹#›</a:t>
            </a:fld>
            <a:endParaRPr lang="en-US"/>
          </a:p>
        </p:txBody>
      </p:sp>
    </p:spTree>
    <p:extLst>
      <p:ext uri="{BB962C8B-B14F-4D97-AF65-F5344CB8AC3E}">
        <p14:creationId xmlns:p14="http://schemas.microsoft.com/office/powerpoint/2010/main" val="122575816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85233D1B-8542-4CAD-A02F-10E7E2B5D9D3}" type="datetimeFigureOut">
              <a:rPr lang="en-US" smtClean="0"/>
              <a:t>5/10/2019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7B5C9FC-80E5-4A0E-9261-969E0B5EBF90}" type="slidenum">
              <a:rPr lang="en-US" smtClean="0"/>
              <a:t>‹#›</a:t>
            </a:fld>
            <a:endParaRPr lang="en-US"/>
          </a:p>
        </p:txBody>
      </p:sp>
    </p:spTree>
    <p:extLst>
      <p:ext uri="{BB962C8B-B14F-4D97-AF65-F5344CB8AC3E}">
        <p14:creationId xmlns:p14="http://schemas.microsoft.com/office/powerpoint/2010/main" val="175562320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5233D1B-8542-4CAD-A02F-10E7E2B5D9D3}" type="datetimeFigureOut">
              <a:rPr lang="en-US" smtClean="0"/>
              <a:t>5/10/2019</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7B5C9FC-80E5-4A0E-9261-969E0B5EBF90}" type="slidenum">
              <a:rPr lang="en-US" smtClean="0"/>
              <a:t>‹#›</a:t>
            </a:fld>
            <a:endParaRPr lang="en-US"/>
          </a:p>
        </p:txBody>
      </p:sp>
    </p:spTree>
    <p:extLst>
      <p:ext uri="{BB962C8B-B14F-4D97-AF65-F5344CB8AC3E}">
        <p14:creationId xmlns:p14="http://schemas.microsoft.com/office/powerpoint/2010/main" val="28277193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Layout" Target="../slideLayouts/slideLayout2.xml"/><Relationship Id="rId1" Type="http://schemas.openxmlformats.org/officeDocument/2006/relationships/vmlDrawing" Target="../drawings/vmlDrawing5.vml"/><Relationship Id="rId4" Type="http://schemas.openxmlformats.org/officeDocument/2006/relationships/image" Target="../media/image13.emf"/></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slideLayout" Target="../slideLayouts/slideLayout2.xml"/><Relationship Id="rId1" Type="http://schemas.openxmlformats.org/officeDocument/2006/relationships/vmlDrawing" Target="../drawings/vmlDrawing6.vml"/><Relationship Id="rId5" Type="http://schemas.openxmlformats.org/officeDocument/2006/relationships/image" Target="../media/image14.wmf"/><Relationship Id="rId4" Type="http://schemas.openxmlformats.org/officeDocument/2006/relationships/oleObject" Target="../embeddings/oleObject6.bin"/></Relationships>
</file>

<file path=ppt/slides/_rels/slide1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13.xml.rels><?xml version="1.0" encoding="UTF-8" standalone="yes"?>
<Relationships xmlns="http://schemas.openxmlformats.org/package/2006/relationships"><Relationship Id="rId3" Type="http://schemas.openxmlformats.org/officeDocument/2006/relationships/oleObject" Target="../embeddings/oleObject7.bin"/><Relationship Id="rId2" Type="http://schemas.openxmlformats.org/officeDocument/2006/relationships/slideLayout" Target="../slideLayouts/slideLayout2.xml"/><Relationship Id="rId1" Type="http://schemas.openxmlformats.org/officeDocument/2006/relationships/vmlDrawing" Target="../drawings/vmlDrawing7.vml"/><Relationship Id="rId4" Type="http://schemas.openxmlformats.org/officeDocument/2006/relationships/image" Target="../media/image19.emf"/></Relationships>
</file>

<file path=ppt/slides/_rels/slide1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slideLayout" Target="../slideLayouts/slideLayout2.xml"/><Relationship Id="rId1" Type="http://schemas.openxmlformats.org/officeDocument/2006/relationships/vmlDrawing" Target="../drawings/vmlDrawing8.vml"/><Relationship Id="rId5" Type="http://schemas.openxmlformats.org/officeDocument/2006/relationships/image" Target="../media/image20.wmf"/><Relationship Id="rId4" Type="http://schemas.openxmlformats.org/officeDocument/2006/relationships/oleObject" Target="../embeddings/oleObject8.bin"/></Relationships>
</file>

<file path=ppt/slides/_rels/slide1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2.xml"/><Relationship Id="rId4" Type="http://schemas.openxmlformats.org/officeDocument/2006/relationships/image" Target="../media/image24.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slideLayout" Target="../slideLayouts/slideLayout2.xml"/><Relationship Id="rId1" Type="http://schemas.openxmlformats.org/officeDocument/2006/relationships/vmlDrawing" Target="../drawings/vmlDrawing9.vml"/><Relationship Id="rId5" Type="http://schemas.openxmlformats.org/officeDocument/2006/relationships/image" Target="../media/image25.wmf"/><Relationship Id="rId4" Type="http://schemas.openxmlformats.org/officeDocument/2006/relationships/oleObject" Target="../embeddings/oleObject9.bin"/></Relationships>
</file>

<file path=ppt/slides/_rels/slide18.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slide" Target="slide51.xml"/><Relationship Id="rId3" Type="http://schemas.openxmlformats.org/officeDocument/2006/relationships/slide" Target="slide16.xml"/><Relationship Id="rId7" Type="http://schemas.openxmlformats.org/officeDocument/2006/relationships/slide" Target="slide47.xml"/><Relationship Id="rId2" Type="http://schemas.openxmlformats.org/officeDocument/2006/relationships/slide" Target="slide3.xml"/><Relationship Id="rId1" Type="http://schemas.openxmlformats.org/officeDocument/2006/relationships/slideLayout" Target="../slideLayouts/slideLayout2.xml"/><Relationship Id="rId6" Type="http://schemas.openxmlformats.org/officeDocument/2006/relationships/slide" Target="slide43.xml"/><Relationship Id="rId11" Type="http://schemas.openxmlformats.org/officeDocument/2006/relationships/slide" Target="slide66.xml"/><Relationship Id="rId5" Type="http://schemas.openxmlformats.org/officeDocument/2006/relationships/slide" Target="slide30.xml"/><Relationship Id="rId10" Type="http://schemas.openxmlformats.org/officeDocument/2006/relationships/slide" Target="slide60.xml"/><Relationship Id="rId4" Type="http://schemas.openxmlformats.org/officeDocument/2006/relationships/slide" Target="slide26.xml"/><Relationship Id="rId9" Type="http://schemas.openxmlformats.org/officeDocument/2006/relationships/slide" Target="slide57.xml"/></Relationships>
</file>

<file path=ppt/slides/_rels/slide2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slideLayout" Target="../slideLayouts/slideLayout2.xml"/><Relationship Id="rId1" Type="http://schemas.openxmlformats.org/officeDocument/2006/relationships/vmlDrawing" Target="../drawings/vmlDrawing10.vml"/><Relationship Id="rId5" Type="http://schemas.openxmlformats.org/officeDocument/2006/relationships/image" Target="../media/image29.wmf"/><Relationship Id="rId4" Type="http://schemas.openxmlformats.org/officeDocument/2006/relationships/oleObject" Target="../embeddings/oleObject10.bin"/></Relationships>
</file>

<file path=ppt/slides/_rels/slide21.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slideLayout" Target="../slideLayouts/slideLayout2.xml"/><Relationship Id="rId1" Type="http://schemas.openxmlformats.org/officeDocument/2006/relationships/vmlDrawing" Target="../drawings/vmlDrawing11.vml"/><Relationship Id="rId5" Type="http://schemas.openxmlformats.org/officeDocument/2006/relationships/image" Target="../media/image33.wmf"/><Relationship Id="rId4" Type="http://schemas.openxmlformats.org/officeDocument/2006/relationships/oleObject" Target="../embeddings/oleObject11.bin"/></Relationships>
</file>

<file path=ppt/slides/_rels/slide24.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oleObject" Target="../embeddings/oleObject12.bin"/><Relationship Id="rId2" Type="http://schemas.openxmlformats.org/officeDocument/2006/relationships/slideLayout" Target="../slideLayouts/slideLayout2.xml"/><Relationship Id="rId1" Type="http://schemas.openxmlformats.org/officeDocument/2006/relationships/vmlDrawing" Target="../drawings/vmlDrawing12.vml"/><Relationship Id="rId5" Type="http://schemas.openxmlformats.org/officeDocument/2006/relationships/image" Target="../media/image39.png"/><Relationship Id="rId4" Type="http://schemas.openxmlformats.org/officeDocument/2006/relationships/image" Target="../media/image37.emf"/></Relationships>
</file>

<file path=ppt/slides/_rels/slide28.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slideLayout" Target="../slideLayouts/slideLayout2.xml"/><Relationship Id="rId1" Type="http://schemas.openxmlformats.org/officeDocument/2006/relationships/vmlDrawing" Target="../drawings/vmlDrawing13.vml"/><Relationship Id="rId5" Type="http://schemas.openxmlformats.org/officeDocument/2006/relationships/image" Target="../media/image38.wmf"/><Relationship Id="rId4" Type="http://schemas.openxmlformats.org/officeDocument/2006/relationships/oleObject" Target="../embeddings/oleObject13.bin"/></Relationships>
</file>

<file path=ppt/slides/_rels/slide29.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44.PNG"/><Relationship Id="rId7" Type="http://schemas.openxmlformats.org/officeDocument/2006/relationships/image" Target="../media/image43.wmf"/><Relationship Id="rId2" Type="http://schemas.openxmlformats.org/officeDocument/2006/relationships/slideLayout" Target="../slideLayouts/slideLayout2.xml"/><Relationship Id="rId1" Type="http://schemas.openxmlformats.org/officeDocument/2006/relationships/vmlDrawing" Target="../drawings/vmlDrawing14.vml"/><Relationship Id="rId6" Type="http://schemas.openxmlformats.org/officeDocument/2006/relationships/oleObject" Target="../embeddings/oleObject15.bin"/><Relationship Id="rId5" Type="http://schemas.openxmlformats.org/officeDocument/2006/relationships/image" Target="../media/image42.emf"/><Relationship Id="rId4" Type="http://schemas.openxmlformats.org/officeDocument/2006/relationships/oleObject" Target="../embeddings/oleObject14.bin"/></Relationships>
</file>

<file path=ppt/slides/_rels/slide32.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49.PNG"/><Relationship Id="rId7" Type="http://schemas.openxmlformats.org/officeDocument/2006/relationships/image" Target="../media/image48.emf"/><Relationship Id="rId2" Type="http://schemas.openxmlformats.org/officeDocument/2006/relationships/slideLayout" Target="../slideLayouts/slideLayout2.xml"/><Relationship Id="rId1" Type="http://schemas.openxmlformats.org/officeDocument/2006/relationships/vmlDrawing" Target="../drawings/vmlDrawing15.vml"/><Relationship Id="rId6" Type="http://schemas.openxmlformats.org/officeDocument/2006/relationships/oleObject" Target="../embeddings/oleObject17.bin"/><Relationship Id="rId5" Type="http://schemas.openxmlformats.org/officeDocument/2006/relationships/image" Target="../media/image47.wmf"/><Relationship Id="rId4" Type="http://schemas.openxmlformats.org/officeDocument/2006/relationships/oleObject" Target="../embeddings/oleObject16.bin"/></Relationships>
</file>

<file path=ppt/slides/_rels/slide35.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54.PNG"/><Relationship Id="rId7" Type="http://schemas.openxmlformats.org/officeDocument/2006/relationships/image" Target="../media/image53.wmf"/><Relationship Id="rId2" Type="http://schemas.openxmlformats.org/officeDocument/2006/relationships/slideLayout" Target="../slideLayouts/slideLayout2.xml"/><Relationship Id="rId1" Type="http://schemas.openxmlformats.org/officeDocument/2006/relationships/vmlDrawing" Target="../drawings/vmlDrawing16.vml"/><Relationship Id="rId6" Type="http://schemas.openxmlformats.org/officeDocument/2006/relationships/oleObject" Target="../embeddings/oleObject19.bin"/><Relationship Id="rId5" Type="http://schemas.openxmlformats.org/officeDocument/2006/relationships/image" Target="../media/image52.emf"/><Relationship Id="rId4" Type="http://schemas.openxmlformats.org/officeDocument/2006/relationships/oleObject" Target="../embeddings/oleObject18.bin"/></Relationships>
</file>

<file path=ppt/slides/_rels/slide38.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56.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1.emf"/></Relationships>
</file>

<file path=ppt/slides/_rels/slide40.xml.rels><?xml version="1.0" encoding="UTF-8" standalone="yes"?>
<Relationships xmlns="http://schemas.openxmlformats.org/package/2006/relationships"><Relationship Id="rId3" Type="http://schemas.openxmlformats.org/officeDocument/2006/relationships/image" Target="../media/image59.PNG"/><Relationship Id="rId7" Type="http://schemas.openxmlformats.org/officeDocument/2006/relationships/image" Target="../media/image58.emf"/><Relationship Id="rId2" Type="http://schemas.openxmlformats.org/officeDocument/2006/relationships/slideLayout" Target="../slideLayouts/slideLayout2.xml"/><Relationship Id="rId1" Type="http://schemas.openxmlformats.org/officeDocument/2006/relationships/vmlDrawing" Target="../drawings/vmlDrawing17.vml"/><Relationship Id="rId6" Type="http://schemas.openxmlformats.org/officeDocument/2006/relationships/oleObject" Target="../embeddings/oleObject21.bin"/><Relationship Id="rId5" Type="http://schemas.openxmlformats.org/officeDocument/2006/relationships/image" Target="../media/image57.wmf"/><Relationship Id="rId4" Type="http://schemas.openxmlformats.org/officeDocument/2006/relationships/oleObject" Target="../embeddings/oleObject20.bin"/></Relationships>
</file>

<file path=ppt/slides/_rels/slide41.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61.jpe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oleObject" Target="../embeddings/oleObject22.bin"/><Relationship Id="rId2" Type="http://schemas.openxmlformats.org/officeDocument/2006/relationships/slideLayout" Target="../slideLayouts/slideLayout2.xml"/><Relationship Id="rId1" Type="http://schemas.openxmlformats.org/officeDocument/2006/relationships/vmlDrawing" Target="../drawings/vmlDrawing18.vml"/><Relationship Id="rId6" Type="http://schemas.openxmlformats.org/officeDocument/2006/relationships/image" Target="../media/image64.wmf"/><Relationship Id="rId5" Type="http://schemas.openxmlformats.org/officeDocument/2006/relationships/oleObject" Target="../embeddings/oleObject23.bin"/><Relationship Id="rId4" Type="http://schemas.openxmlformats.org/officeDocument/2006/relationships/image" Target="../media/image63.emf"/></Relationships>
</file>

<file path=ppt/slides/_rels/slide46.xml.rels><?xml version="1.0" encoding="UTF-8" standalone="yes"?>
<Relationships xmlns="http://schemas.openxmlformats.org/package/2006/relationships"><Relationship Id="rId2" Type="http://schemas.openxmlformats.org/officeDocument/2006/relationships/image" Target="../media/image65.jpe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67.emf"/><Relationship Id="rId2" Type="http://schemas.openxmlformats.org/officeDocument/2006/relationships/slideLayout" Target="../slideLayouts/slideLayout2.xml"/><Relationship Id="rId1" Type="http://schemas.openxmlformats.org/officeDocument/2006/relationships/vmlDrawing" Target="../drawings/vmlDrawing19.vml"/><Relationship Id="rId6" Type="http://schemas.openxmlformats.org/officeDocument/2006/relationships/image" Target="../media/image68.emf"/><Relationship Id="rId5" Type="http://schemas.openxmlformats.org/officeDocument/2006/relationships/image" Target="../media/image66.wmf"/><Relationship Id="rId4" Type="http://schemas.openxmlformats.org/officeDocument/2006/relationships/oleObject" Target="../embeddings/oleObject24.bin"/></Relationships>
</file>

<file path=ppt/slides/_rels/slide49.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image" Target="../media/image69.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vmlDrawing" Target="../drawings/vmlDrawing2.vml"/><Relationship Id="rId5" Type="http://schemas.openxmlformats.org/officeDocument/2006/relationships/image" Target="../media/image2.wmf"/><Relationship Id="rId4" Type="http://schemas.openxmlformats.org/officeDocument/2006/relationships/oleObject" Target="../embeddings/oleObject2.bin"/></Relationships>
</file>

<file path=ppt/slides/_rels/slide50.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slideLayout" Target="../slideLayouts/slideLayout2.xml"/><Relationship Id="rId1" Type="http://schemas.openxmlformats.org/officeDocument/2006/relationships/vmlDrawing" Target="../drawings/vmlDrawing20.vml"/><Relationship Id="rId5" Type="http://schemas.openxmlformats.org/officeDocument/2006/relationships/image" Target="../media/image71.emf"/><Relationship Id="rId4" Type="http://schemas.openxmlformats.org/officeDocument/2006/relationships/oleObject" Target="../embeddings/oleObject25.bin"/></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oleObject" Target="../embeddings/oleObject26.bin"/><Relationship Id="rId2" Type="http://schemas.openxmlformats.org/officeDocument/2006/relationships/slideLayout" Target="../slideLayouts/slideLayout2.xml"/><Relationship Id="rId1" Type="http://schemas.openxmlformats.org/officeDocument/2006/relationships/vmlDrawing" Target="../drawings/vmlDrawing21.vml"/><Relationship Id="rId4" Type="http://schemas.openxmlformats.org/officeDocument/2006/relationships/image" Target="../media/image73.emf"/></Relationships>
</file>

<file path=ppt/slides/_rels/slide53.xml.rels><?xml version="1.0" encoding="UTF-8" standalone="yes"?>
<Relationships xmlns="http://schemas.openxmlformats.org/package/2006/relationships"><Relationship Id="rId3" Type="http://schemas.openxmlformats.org/officeDocument/2006/relationships/oleObject" Target="../embeddings/oleObject27.bin"/><Relationship Id="rId2" Type="http://schemas.openxmlformats.org/officeDocument/2006/relationships/slideLayout" Target="../slideLayouts/slideLayout2.xml"/><Relationship Id="rId1" Type="http://schemas.openxmlformats.org/officeDocument/2006/relationships/vmlDrawing" Target="../drawings/vmlDrawing22.vml"/><Relationship Id="rId5" Type="http://schemas.openxmlformats.org/officeDocument/2006/relationships/image" Target="../media/image75.emf"/><Relationship Id="rId4" Type="http://schemas.openxmlformats.org/officeDocument/2006/relationships/image" Target="../media/image74.wmf"/></Relationships>
</file>

<file path=ppt/slides/_rels/slide54.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image" Target="../media/image76.PNG"/><Relationship Id="rId1" Type="http://schemas.openxmlformats.org/officeDocument/2006/relationships/slideLayout" Target="../slideLayouts/slideLayout2.xml"/><Relationship Id="rId4" Type="http://schemas.openxmlformats.org/officeDocument/2006/relationships/image" Target="../media/image78.PNG"/></Relationships>
</file>

<file path=ppt/slides/_rels/slide55.xml.rels><?xml version="1.0" encoding="UTF-8" standalone="yes"?>
<Relationships xmlns="http://schemas.openxmlformats.org/package/2006/relationships"><Relationship Id="rId2" Type="http://schemas.openxmlformats.org/officeDocument/2006/relationships/image" Target="../media/image79.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80.jpe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oleObject" Target="../embeddings/oleObject28.bin"/><Relationship Id="rId2" Type="http://schemas.openxmlformats.org/officeDocument/2006/relationships/slideLayout" Target="../slideLayouts/slideLayout2.xml"/><Relationship Id="rId1" Type="http://schemas.openxmlformats.org/officeDocument/2006/relationships/vmlDrawing" Target="../drawings/vmlDrawing23.vml"/><Relationship Id="rId6" Type="http://schemas.openxmlformats.org/officeDocument/2006/relationships/image" Target="../media/image82.wmf"/><Relationship Id="rId5" Type="http://schemas.openxmlformats.org/officeDocument/2006/relationships/oleObject" Target="../embeddings/oleObject29.bin"/><Relationship Id="rId4" Type="http://schemas.openxmlformats.org/officeDocument/2006/relationships/image" Target="../media/image81.emf"/></Relationships>
</file>

<file path=ppt/slides/_rels/slide59.xml.rels><?xml version="1.0" encoding="UTF-8" standalone="yes"?>
<Relationships xmlns="http://schemas.openxmlformats.org/package/2006/relationships"><Relationship Id="rId3" Type="http://schemas.openxmlformats.org/officeDocument/2006/relationships/image" Target="../media/image84.jpeg"/><Relationship Id="rId2" Type="http://schemas.openxmlformats.org/officeDocument/2006/relationships/image" Target="../media/image83.jpeg"/><Relationship Id="rId1" Type="http://schemas.openxmlformats.org/officeDocument/2006/relationships/slideLayout" Target="../slideLayouts/slideLayout2.xml"/><Relationship Id="rId4" Type="http://schemas.openxmlformats.org/officeDocument/2006/relationships/image" Target="../media/image85.jpeg"/></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slideLayout" Target="../slideLayouts/slideLayout2.xml"/><Relationship Id="rId1" Type="http://schemas.openxmlformats.org/officeDocument/2006/relationships/vmlDrawing" Target="../drawings/vmlDrawing24.vml"/><Relationship Id="rId6" Type="http://schemas.openxmlformats.org/officeDocument/2006/relationships/image" Target="../media/image88.PNG"/><Relationship Id="rId5" Type="http://schemas.openxmlformats.org/officeDocument/2006/relationships/image" Target="../media/image86.wmf"/><Relationship Id="rId4" Type="http://schemas.openxmlformats.org/officeDocument/2006/relationships/oleObject" Target="../embeddings/oleObject30.bin"/></Relationships>
</file>

<file path=ppt/slides/_rels/slide62.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slideLayout" Target="../slideLayouts/slideLayout2.xml"/><Relationship Id="rId1" Type="http://schemas.openxmlformats.org/officeDocument/2006/relationships/vmlDrawing" Target="../drawings/vmlDrawing25.vml"/><Relationship Id="rId6" Type="http://schemas.openxmlformats.org/officeDocument/2006/relationships/image" Target="../media/image86.wmf"/><Relationship Id="rId5" Type="http://schemas.openxmlformats.org/officeDocument/2006/relationships/oleObject" Target="../embeddings/oleObject31.bin"/><Relationship Id="rId4" Type="http://schemas.openxmlformats.org/officeDocument/2006/relationships/image" Target="../media/image90.PNG"/></Relationships>
</file>

<file path=ppt/slides/_rels/slide63.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slideLayout" Target="../slideLayouts/slideLayout2.xml"/><Relationship Id="rId1" Type="http://schemas.openxmlformats.org/officeDocument/2006/relationships/vmlDrawing" Target="../drawings/vmlDrawing26.vml"/><Relationship Id="rId6" Type="http://schemas.openxmlformats.org/officeDocument/2006/relationships/image" Target="../media/image91.wmf"/><Relationship Id="rId5" Type="http://schemas.openxmlformats.org/officeDocument/2006/relationships/oleObject" Target="../embeddings/oleObject32.bin"/><Relationship Id="rId4" Type="http://schemas.openxmlformats.org/officeDocument/2006/relationships/image" Target="../media/image93.PNG"/></Relationships>
</file>

<file path=ppt/slides/_rels/slide64.xml.rels><?xml version="1.0" encoding="UTF-8" standalone="yes"?>
<Relationships xmlns="http://schemas.openxmlformats.org/package/2006/relationships"><Relationship Id="rId3" Type="http://schemas.openxmlformats.org/officeDocument/2006/relationships/image" Target="../media/image94.PNG"/><Relationship Id="rId2" Type="http://schemas.openxmlformats.org/officeDocument/2006/relationships/slideLayout" Target="../slideLayouts/slideLayout2.xml"/><Relationship Id="rId1" Type="http://schemas.openxmlformats.org/officeDocument/2006/relationships/vmlDrawing" Target="../drawings/vmlDrawing27.vml"/><Relationship Id="rId5" Type="http://schemas.openxmlformats.org/officeDocument/2006/relationships/image" Target="../media/image86.wmf"/><Relationship Id="rId4" Type="http://schemas.openxmlformats.org/officeDocument/2006/relationships/oleObject" Target="../embeddings/oleObject33.bin"/></Relationships>
</file>

<file path=ppt/slides/_rels/slide65.xml.rels><?xml version="1.0" encoding="UTF-8" standalone="yes"?>
<Relationships xmlns="http://schemas.openxmlformats.org/package/2006/relationships"><Relationship Id="rId2" Type="http://schemas.openxmlformats.org/officeDocument/2006/relationships/image" Target="../media/image95.PN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hyperlink" Target="https://www.youtube.com/watch?v=Yh7_XuHqbRI" TargetMode="External"/><Relationship Id="rId2" Type="http://schemas.openxmlformats.org/officeDocument/2006/relationships/slideLayout" Target="../slideLayouts/slideLayout2.xml"/><Relationship Id="rId1" Type="http://schemas.openxmlformats.org/officeDocument/2006/relationships/vmlDrawing" Target="../drawings/vmlDrawing28.vml"/><Relationship Id="rId5" Type="http://schemas.openxmlformats.org/officeDocument/2006/relationships/image" Target="../media/image96.emf"/><Relationship Id="rId4" Type="http://schemas.openxmlformats.org/officeDocument/2006/relationships/oleObject" Target="../embeddings/oleObject34.bin"/></Relationships>
</file>

<file path=ppt/slides/_rels/slide68.xml.rels><?xml version="1.0" encoding="UTF-8" standalone="yes"?>
<Relationships xmlns="http://schemas.openxmlformats.org/package/2006/relationships"><Relationship Id="rId3" Type="http://schemas.openxmlformats.org/officeDocument/2006/relationships/image" Target="../media/image98.jpg"/><Relationship Id="rId2" Type="http://schemas.openxmlformats.org/officeDocument/2006/relationships/image" Target="../media/image97.jpeg"/><Relationship Id="rId1" Type="http://schemas.openxmlformats.org/officeDocument/2006/relationships/slideLayout" Target="../slideLayouts/slideLayout2.xml"/><Relationship Id="rId5" Type="http://schemas.openxmlformats.org/officeDocument/2006/relationships/image" Target="../media/image100.jpeg"/><Relationship Id="rId4" Type="http://schemas.openxmlformats.org/officeDocument/2006/relationships/image" Target="../media/image99.jpeg"/></Relationships>
</file>

<file path=ppt/slides/_rels/slide69.xml.rels><?xml version="1.0" encoding="UTF-8" standalone="yes"?>
<Relationships xmlns="http://schemas.openxmlformats.org/package/2006/relationships"><Relationship Id="rId3" Type="http://schemas.openxmlformats.org/officeDocument/2006/relationships/image" Target="../media/image102.jpeg"/><Relationship Id="rId2" Type="http://schemas.openxmlformats.org/officeDocument/2006/relationships/image" Target="../media/image101.jpeg"/><Relationship Id="rId1" Type="http://schemas.openxmlformats.org/officeDocument/2006/relationships/slideLayout" Target="../slideLayouts/slideLayout2.xml"/><Relationship Id="rId4" Type="http://schemas.openxmlformats.org/officeDocument/2006/relationships/image" Target="../media/image103.jpeg"/></Relationships>
</file>

<file path=ppt/slides/_rels/slide7.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2.xml"/><Relationship Id="rId1" Type="http://schemas.openxmlformats.org/officeDocument/2006/relationships/vmlDrawing" Target="../drawings/vmlDrawing3.vml"/><Relationship Id="rId4" Type="http://schemas.openxmlformats.org/officeDocument/2006/relationships/image" Target="../media/image7.emf"/></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slideLayout" Target="../slideLayouts/slideLayout2.xml"/><Relationship Id="rId1" Type="http://schemas.openxmlformats.org/officeDocument/2006/relationships/vmlDrawing" Target="../drawings/vmlDrawing4.vml"/><Relationship Id="rId5" Type="http://schemas.openxmlformats.org/officeDocument/2006/relationships/image" Target="../media/image8.wmf"/><Relationship Id="rId4" Type="http://schemas.openxmlformats.org/officeDocument/2006/relationships/oleObject" Target="../embeddings/oleObject4.bin"/></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 Id="rId4"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Lab Notebook for EECT 211</a:t>
            </a:r>
            <a:endParaRPr lang="en-US" dirty="0"/>
          </a:p>
        </p:txBody>
      </p:sp>
      <p:sp>
        <p:nvSpPr>
          <p:cNvPr id="3" name="Subtitle 2"/>
          <p:cNvSpPr>
            <a:spLocks noGrp="1"/>
          </p:cNvSpPr>
          <p:nvPr>
            <p:ph type="subTitle" idx="1"/>
          </p:nvPr>
        </p:nvSpPr>
        <p:spPr/>
        <p:txBody>
          <a:bodyPr>
            <a:normAutofit/>
          </a:bodyPr>
          <a:lstStyle/>
          <a:p>
            <a:r>
              <a:rPr lang="en-US" dirty="0"/>
              <a:t>AC Circuit Analysis</a:t>
            </a:r>
            <a:endParaRPr lang="en-US" dirty="0" smtClean="0"/>
          </a:p>
          <a:p>
            <a:r>
              <a:rPr lang="en-US" dirty="0"/>
              <a:t>Isaiah </a:t>
            </a:r>
            <a:r>
              <a:rPr lang="en-US" dirty="0" err="1" smtClean="0"/>
              <a:t>Knaperek</a:t>
            </a:r>
            <a:r>
              <a:rPr lang="en-US" dirty="0" smtClean="0"/>
              <a:t> &amp; Nathaniel Paulus – Spring 2019</a:t>
            </a:r>
          </a:p>
        </p:txBody>
      </p:sp>
    </p:spTree>
    <p:extLst>
      <p:ext uri="{BB962C8B-B14F-4D97-AF65-F5344CB8AC3E}">
        <p14:creationId xmlns:p14="http://schemas.microsoft.com/office/powerpoint/2010/main" val="286093032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Lab </a:t>
            </a:r>
            <a:r>
              <a:rPr lang="en-US" dirty="0" smtClean="0"/>
              <a:t>13</a:t>
            </a:r>
            <a:endParaRPr lang="en-US" dirty="0"/>
          </a:p>
        </p:txBody>
      </p:sp>
      <p:sp>
        <p:nvSpPr>
          <p:cNvPr id="12" name="TextBox 11"/>
          <p:cNvSpPr txBox="1"/>
          <p:nvPr/>
        </p:nvSpPr>
        <p:spPr>
          <a:xfrm>
            <a:off x="0" y="6264166"/>
            <a:ext cx="12192000" cy="369332"/>
          </a:xfrm>
          <a:prstGeom prst="rect">
            <a:avLst/>
          </a:prstGeom>
          <a:noFill/>
        </p:spPr>
        <p:txBody>
          <a:bodyPr wrap="square" rtlCol="0">
            <a:spAutoFit/>
          </a:bodyPr>
          <a:lstStyle/>
          <a:p>
            <a:pPr algn="ctr"/>
            <a:r>
              <a:rPr lang="en-US" dirty="0"/>
              <a:t>Calculations and measurements </a:t>
            </a:r>
            <a:r>
              <a:rPr lang="en-US" dirty="0" smtClean="0"/>
              <a:t>for 1.0mH, 2.2mH, and 4.7mH high pass RL filters, </a:t>
            </a:r>
            <a:r>
              <a:rPr lang="en-US" dirty="0"/>
              <a:t>in the frequency domain.</a:t>
            </a:r>
          </a:p>
        </p:txBody>
      </p:sp>
      <p:graphicFrame>
        <p:nvGraphicFramePr>
          <p:cNvPr id="11" name="Object 10"/>
          <p:cNvGraphicFramePr>
            <a:graphicFrameLocks noChangeAspect="1"/>
          </p:cNvGraphicFramePr>
          <p:nvPr>
            <p:extLst>
              <p:ext uri="{D42A27DB-BD31-4B8C-83A1-F6EECF244321}">
                <p14:modId xmlns:p14="http://schemas.microsoft.com/office/powerpoint/2010/main" val="3830072775"/>
              </p:ext>
            </p:extLst>
          </p:nvPr>
        </p:nvGraphicFramePr>
        <p:xfrm>
          <a:off x="0" y="1716745"/>
          <a:ext cx="12183568" cy="4547421"/>
        </p:xfrm>
        <a:graphic>
          <a:graphicData uri="http://schemas.openxmlformats.org/presentationml/2006/ole">
            <mc:AlternateContent xmlns:mc="http://schemas.openxmlformats.org/markup-compatibility/2006">
              <mc:Choice xmlns:v="urn:schemas-microsoft-com:vml" Requires="v">
                <p:oleObj spid="_x0000_s11413" name="Worksheet" r:id="rId3" imgW="12277725" imgH="4581644" progId="Excel.Sheet.12">
                  <p:embed/>
                </p:oleObj>
              </mc:Choice>
              <mc:Fallback>
                <p:oleObj name="Worksheet" r:id="rId3" imgW="12277725" imgH="4581644" progId="Excel.Sheet.12">
                  <p:embed/>
                  <p:pic>
                    <p:nvPicPr>
                      <p:cNvPr id="0" name=""/>
                      <p:cNvPicPr/>
                      <p:nvPr/>
                    </p:nvPicPr>
                    <p:blipFill>
                      <a:blip r:embed="rId4"/>
                      <a:stretch>
                        <a:fillRect/>
                      </a:stretch>
                    </p:blipFill>
                    <p:spPr>
                      <a:xfrm>
                        <a:off x="0" y="1716745"/>
                        <a:ext cx="12183568" cy="4547421"/>
                      </a:xfrm>
                      <a:prstGeom prst="rect">
                        <a:avLst/>
                      </a:prstGeom>
                    </p:spPr>
                  </p:pic>
                </p:oleObj>
              </mc:Fallback>
            </mc:AlternateContent>
          </a:graphicData>
        </a:graphic>
      </p:graphicFrame>
    </p:spTree>
    <p:extLst>
      <p:ext uri="{BB962C8B-B14F-4D97-AF65-F5344CB8AC3E}">
        <p14:creationId xmlns:p14="http://schemas.microsoft.com/office/powerpoint/2010/main" val="322719212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Lab </a:t>
            </a:r>
            <a:r>
              <a:rPr lang="en-US" dirty="0" smtClean="0"/>
              <a:t>13</a:t>
            </a:r>
            <a:endParaRPr lang="en-US" dirty="0"/>
          </a:p>
        </p:txBody>
      </p:sp>
      <p:sp>
        <p:nvSpPr>
          <p:cNvPr id="12" name="TextBox 11"/>
          <p:cNvSpPr txBox="1"/>
          <p:nvPr/>
        </p:nvSpPr>
        <p:spPr>
          <a:xfrm>
            <a:off x="0" y="6264166"/>
            <a:ext cx="12192000" cy="369332"/>
          </a:xfrm>
          <a:prstGeom prst="rect">
            <a:avLst/>
          </a:prstGeom>
          <a:noFill/>
        </p:spPr>
        <p:txBody>
          <a:bodyPr wrap="square" rtlCol="0">
            <a:spAutoFit/>
          </a:bodyPr>
          <a:lstStyle/>
          <a:p>
            <a:pPr algn="ctr"/>
            <a:r>
              <a:rPr lang="en-US" dirty="0" smtClean="0"/>
              <a:t>Simulated bode plots for 1.0mH, 2.2mH, and 4.7mH high pass RL filters, </a:t>
            </a:r>
            <a:r>
              <a:rPr lang="en-US" dirty="0"/>
              <a:t>in the frequency domain.</a:t>
            </a:r>
          </a:p>
        </p:txBody>
      </p:sp>
      <p:pic>
        <p:nvPicPr>
          <p:cNvPr id="3" name="Content Placeholder 2"/>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2899476" y="1825625"/>
            <a:ext cx="6393048" cy="4351338"/>
          </a:xfrm>
        </p:spPr>
      </p:pic>
      <p:graphicFrame>
        <p:nvGraphicFramePr>
          <p:cNvPr id="4" name="Object 3"/>
          <p:cNvGraphicFramePr>
            <a:graphicFrameLocks noChangeAspect="1"/>
          </p:cNvGraphicFramePr>
          <p:nvPr>
            <p:extLst>
              <p:ext uri="{D42A27DB-BD31-4B8C-83A1-F6EECF244321}">
                <p14:modId xmlns:p14="http://schemas.microsoft.com/office/powerpoint/2010/main" val="2974506868"/>
              </p:ext>
            </p:extLst>
          </p:nvPr>
        </p:nvGraphicFramePr>
        <p:xfrm>
          <a:off x="11366500" y="5657850"/>
          <a:ext cx="825500" cy="519113"/>
        </p:xfrm>
        <a:graphic>
          <a:graphicData uri="http://schemas.openxmlformats.org/presentationml/2006/ole">
            <mc:AlternateContent xmlns:mc="http://schemas.openxmlformats.org/markup-compatibility/2006">
              <mc:Choice xmlns:v="urn:schemas-microsoft-com:vml" Requires="v">
                <p:oleObj spid="_x0000_s12423" name="Packager Shell Object" showAsIcon="1" r:id="rId4" imgW="826200" imgH="518400" progId="Package">
                  <p:embed/>
                </p:oleObj>
              </mc:Choice>
              <mc:Fallback>
                <p:oleObj name="Packager Shell Object" showAsIcon="1" r:id="rId4" imgW="826200" imgH="518400" progId="Package">
                  <p:embed/>
                  <p:pic>
                    <p:nvPicPr>
                      <p:cNvPr id="0" name=""/>
                      <p:cNvPicPr/>
                      <p:nvPr/>
                    </p:nvPicPr>
                    <p:blipFill>
                      <a:blip r:embed="rId5"/>
                      <a:stretch>
                        <a:fillRect/>
                      </a:stretch>
                    </p:blipFill>
                    <p:spPr>
                      <a:xfrm>
                        <a:off x="11366500" y="5657850"/>
                        <a:ext cx="825500" cy="519113"/>
                      </a:xfrm>
                      <a:prstGeom prst="rect">
                        <a:avLst/>
                      </a:prstGeom>
                    </p:spPr>
                  </p:pic>
                </p:oleObj>
              </mc:Fallback>
            </mc:AlternateContent>
          </a:graphicData>
        </a:graphic>
      </p:graphicFrame>
    </p:spTree>
    <p:extLst>
      <p:ext uri="{BB962C8B-B14F-4D97-AF65-F5344CB8AC3E}">
        <p14:creationId xmlns:p14="http://schemas.microsoft.com/office/powerpoint/2010/main" val="345228603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Lab </a:t>
            </a:r>
            <a:r>
              <a:rPr lang="en-US" dirty="0" smtClean="0"/>
              <a:t>13</a:t>
            </a:r>
            <a:endParaRPr lang="en-US" dirty="0"/>
          </a:p>
        </p:txBody>
      </p:sp>
      <p:sp>
        <p:nvSpPr>
          <p:cNvPr id="12" name="TextBox 11"/>
          <p:cNvSpPr txBox="1"/>
          <p:nvPr/>
        </p:nvSpPr>
        <p:spPr>
          <a:xfrm>
            <a:off x="0" y="6264166"/>
            <a:ext cx="12192000" cy="369332"/>
          </a:xfrm>
          <a:prstGeom prst="rect">
            <a:avLst/>
          </a:prstGeom>
          <a:noFill/>
        </p:spPr>
        <p:txBody>
          <a:bodyPr wrap="square" rtlCol="0">
            <a:spAutoFit/>
          </a:bodyPr>
          <a:lstStyle/>
          <a:p>
            <a:pPr algn="ctr"/>
            <a:r>
              <a:rPr lang="en-US" dirty="0" smtClean="0"/>
              <a:t>Simulated bode plots for 1.0mH, 2.2mH, and 4.7mH high pass RL filters.</a:t>
            </a:r>
            <a:endParaRPr lang="en-US" dirty="0"/>
          </a:p>
        </p:txBody>
      </p:sp>
      <p:pic>
        <p:nvPicPr>
          <p:cNvPr id="7" name="Content Placeholder 6"/>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55446" y="1690685"/>
            <a:ext cx="3633515" cy="4351338"/>
          </a:xfrm>
        </p:spPr>
      </p:pic>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88961" y="1690685"/>
            <a:ext cx="3633515" cy="4351338"/>
          </a:xfrm>
          <a:prstGeom prst="rect">
            <a:avLst/>
          </a:prstGeom>
        </p:spPr>
      </p:pic>
      <p:pic>
        <p:nvPicPr>
          <p:cNvPr id="9" name="Picture 8"/>
          <p:cNvPicPr>
            <a:picLocks noChangeAspect="1"/>
          </p:cNvPicPr>
          <p:nvPr/>
        </p:nvPicPr>
        <p:blipFill rotWithShape="1">
          <a:blip r:embed="rId4">
            <a:extLst>
              <a:ext uri="{28A0092B-C50C-407E-A947-70E740481C1C}">
                <a14:useLocalDpi xmlns:a14="http://schemas.microsoft.com/office/drawing/2010/main" val="0"/>
              </a:ext>
            </a:extLst>
          </a:blip>
          <a:srcRect r="33369" b="-194"/>
          <a:stretch/>
        </p:blipFill>
        <p:spPr>
          <a:xfrm>
            <a:off x="7722476" y="1690686"/>
            <a:ext cx="3656512" cy="4351338"/>
          </a:xfrm>
          <a:prstGeom prst="rect">
            <a:avLst/>
          </a:prstGeom>
        </p:spPr>
      </p:pic>
    </p:spTree>
    <p:extLst>
      <p:ext uri="{BB962C8B-B14F-4D97-AF65-F5344CB8AC3E}">
        <p14:creationId xmlns:p14="http://schemas.microsoft.com/office/powerpoint/2010/main" val="99236178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Lab </a:t>
            </a:r>
            <a:r>
              <a:rPr lang="en-US" dirty="0" smtClean="0"/>
              <a:t>13</a:t>
            </a:r>
            <a:endParaRPr lang="en-US" dirty="0"/>
          </a:p>
        </p:txBody>
      </p:sp>
      <p:sp>
        <p:nvSpPr>
          <p:cNvPr id="12" name="TextBox 11"/>
          <p:cNvSpPr txBox="1"/>
          <p:nvPr/>
        </p:nvSpPr>
        <p:spPr>
          <a:xfrm>
            <a:off x="0" y="6264166"/>
            <a:ext cx="12192000" cy="369332"/>
          </a:xfrm>
          <a:prstGeom prst="rect">
            <a:avLst/>
          </a:prstGeom>
          <a:noFill/>
        </p:spPr>
        <p:txBody>
          <a:bodyPr wrap="square" rtlCol="0">
            <a:spAutoFit/>
          </a:bodyPr>
          <a:lstStyle/>
          <a:p>
            <a:pPr algn="ctr"/>
            <a:r>
              <a:rPr lang="en-US" dirty="0"/>
              <a:t>Calculations and measurements </a:t>
            </a:r>
            <a:r>
              <a:rPr lang="en-US" dirty="0" smtClean="0"/>
              <a:t>for 1.0mH, 2.2mH, and 4.7mH low pass RL filters, </a:t>
            </a:r>
            <a:r>
              <a:rPr lang="en-US" dirty="0"/>
              <a:t>in the frequency domain.</a:t>
            </a:r>
          </a:p>
        </p:txBody>
      </p:sp>
      <p:graphicFrame>
        <p:nvGraphicFramePr>
          <p:cNvPr id="4" name="Object 3"/>
          <p:cNvGraphicFramePr>
            <a:graphicFrameLocks noChangeAspect="1"/>
          </p:cNvGraphicFramePr>
          <p:nvPr>
            <p:extLst>
              <p:ext uri="{D42A27DB-BD31-4B8C-83A1-F6EECF244321}">
                <p14:modId xmlns:p14="http://schemas.microsoft.com/office/powerpoint/2010/main" val="2466690669"/>
              </p:ext>
            </p:extLst>
          </p:nvPr>
        </p:nvGraphicFramePr>
        <p:xfrm>
          <a:off x="0" y="1706674"/>
          <a:ext cx="12210551" cy="4557492"/>
        </p:xfrm>
        <a:graphic>
          <a:graphicData uri="http://schemas.openxmlformats.org/presentationml/2006/ole">
            <mc:AlternateContent xmlns:mc="http://schemas.openxmlformats.org/markup-compatibility/2006">
              <mc:Choice xmlns:v="urn:schemas-microsoft-com:vml" Requires="v">
                <p:oleObj spid="_x0000_s8354" name="Worksheet" r:id="rId3" imgW="12277725" imgH="4581644" progId="Excel.Sheet.12">
                  <p:embed/>
                </p:oleObj>
              </mc:Choice>
              <mc:Fallback>
                <p:oleObj name="Worksheet" r:id="rId3" imgW="12277725" imgH="4581644" progId="Excel.Sheet.12">
                  <p:embed/>
                  <p:pic>
                    <p:nvPicPr>
                      <p:cNvPr id="0" name=""/>
                      <p:cNvPicPr/>
                      <p:nvPr/>
                    </p:nvPicPr>
                    <p:blipFill>
                      <a:blip r:embed="rId4"/>
                      <a:stretch>
                        <a:fillRect/>
                      </a:stretch>
                    </p:blipFill>
                    <p:spPr>
                      <a:xfrm>
                        <a:off x="0" y="1706674"/>
                        <a:ext cx="12210551" cy="4557492"/>
                      </a:xfrm>
                      <a:prstGeom prst="rect">
                        <a:avLst/>
                      </a:prstGeom>
                    </p:spPr>
                  </p:pic>
                </p:oleObj>
              </mc:Fallback>
            </mc:AlternateContent>
          </a:graphicData>
        </a:graphic>
      </p:graphicFrame>
    </p:spTree>
    <p:extLst>
      <p:ext uri="{BB962C8B-B14F-4D97-AF65-F5344CB8AC3E}">
        <p14:creationId xmlns:p14="http://schemas.microsoft.com/office/powerpoint/2010/main" val="94308810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Lab </a:t>
            </a:r>
            <a:r>
              <a:rPr lang="en-US" dirty="0" smtClean="0"/>
              <a:t>13</a:t>
            </a:r>
            <a:endParaRPr lang="en-US" dirty="0"/>
          </a:p>
        </p:txBody>
      </p:sp>
      <p:sp>
        <p:nvSpPr>
          <p:cNvPr id="12" name="TextBox 11"/>
          <p:cNvSpPr txBox="1"/>
          <p:nvPr/>
        </p:nvSpPr>
        <p:spPr>
          <a:xfrm>
            <a:off x="0" y="6264166"/>
            <a:ext cx="12192000" cy="369332"/>
          </a:xfrm>
          <a:prstGeom prst="rect">
            <a:avLst/>
          </a:prstGeom>
          <a:noFill/>
        </p:spPr>
        <p:txBody>
          <a:bodyPr wrap="square" rtlCol="0">
            <a:spAutoFit/>
          </a:bodyPr>
          <a:lstStyle/>
          <a:p>
            <a:pPr algn="ctr"/>
            <a:r>
              <a:rPr lang="en-US" dirty="0" smtClean="0"/>
              <a:t>Simulated bode plots for 1.0mH, 2.2mH, and 4.7mH low pass RL filters, </a:t>
            </a:r>
            <a:r>
              <a:rPr lang="en-US" dirty="0"/>
              <a:t>in the frequency domain.</a:t>
            </a:r>
          </a:p>
        </p:txBody>
      </p:sp>
      <p:pic>
        <p:nvPicPr>
          <p:cNvPr id="4"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2899476" y="1825625"/>
            <a:ext cx="6393048" cy="4351338"/>
          </a:xfrm>
        </p:spPr>
      </p:pic>
      <p:graphicFrame>
        <p:nvGraphicFramePr>
          <p:cNvPr id="5" name="Object 4"/>
          <p:cNvGraphicFramePr>
            <a:graphicFrameLocks noChangeAspect="1"/>
          </p:cNvGraphicFramePr>
          <p:nvPr>
            <p:extLst>
              <p:ext uri="{D42A27DB-BD31-4B8C-83A1-F6EECF244321}">
                <p14:modId xmlns:p14="http://schemas.microsoft.com/office/powerpoint/2010/main" val="715107146"/>
              </p:ext>
            </p:extLst>
          </p:nvPr>
        </p:nvGraphicFramePr>
        <p:xfrm>
          <a:off x="11258550" y="5657850"/>
          <a:ext cx="933450" cy="519113"/>
        </p:xfrm>
        <a:graphic>
          <a:graphicData uri="http://schemas.openxmlformats.org/presentationml/2006/ole">
            <mc:AlternateContent xmlns:mc="http://schemas.openxmlformats.org/markup-compatibility/2006">
              <mc:Choice xmlns:v="urn:schemas-microsoft-com:vml" Requires="v">
                <p:oleObj spid="_x0000_s7330" name="Packager Shell Object" showAsIcon="1" r:id="rId4" imgW="933120" imgH="518400" progId="Package">
                  <p:embed/>
                </p:oleObj>
              </mc:Choice>
              <mc:Fallback>
                <p:oleObj name="Packager Shell Object" showAsIcon="1" r:id="rId4" imgW="933120" imgH="518400" progId="Package">
                  <p:embed/>
                  <p:pic>
                    <p:nvPicPr>
                      <p:cNvPr id="0" name=""/>
                      <p:cNvPicPr/>
                      <p:nvPr/>
                    </p:nvPicPr>
                    <p:blipFill>
                      <a:blip r:embed="rId5"/>
                      <a:stretch>
                        <a:fillRect/>
                      </a:stretch>
                    </p:blipFill>
                    <p:spPr>
                      <a:xfrm>
                        <a:off x="11258550" y="5657850"/>
                        <a:ext cx="933450" cy="519113"/>
                      </a:xfrm>
                      <a:prstGeom prst="rect">
                        <a:avLst/>
                      </a:prstGeom>
                    </p:spPr>
                  </p:pic>
                </p:oleObj>
              </mc:Fallback>
            </mc:AlternateContent>
          </a:graphicData>
        </a:graphic>
      </p:graphicFrame>
    </p:spTree>
    <p:extLst>
      <p:ext uri="{BB962C8B-B14F-4D97-AF65-F5344CB8AC3E}">
        <p14:creationId xmlns:p14="http://schemas.microsoft.com/office/powerpoint/2010/main" val="244388174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Lab 13.1</a:t>
            </a:r>
            <a:endParaRPr lang="en-US" dirty="0"/>
          </a:p>
        </p:txBody>
      </p:sp>
      <p:sp>
        <p:nvSpPr>
          <p:cNvPr id="12" name="TextBox 11"/>
          <p:cNvSpPr txBox="1"/>
          <p:nvPr/>
        </p:nvSpPr>
        <p:spPr>
          <a:xfrm>
            <a:off x="0" y="6264166"/>
            <a:ext cx="12192000" cy="369332"/>
          </a:xfrm>
          <a:prstGeom prst="rect">
            <a:avLst/>
          </a:prstGeom>
          <a:noFill/>
        </p:spPr>
        <p:txBody>
          <a:bodyPr wrap="square" rtlCol="0">
            <a:spAutoFit/>
          </a:bodyPr>
          <a:lstStyle/>
          <a:p>
            <a:pPr algn="ctr"/>
            <a:r>
              <a:rPr lang="en-US" dirty="0" smtClean="0"/>
              <a:t>Bode </a:t>
            </a:r>
            <a:r>
              <a:rPr lang="en-US" dirty="0"/>
              <a:t>plots </a:t>
            </a:r>
            <a:r>
              <a:rPr lang="en-US" dirty="0" smtClean="0"/>
              <a:t> for 1.0mH, 2.2mH, and 4.7mH low pass RL filters.</a:t>
            </a:r>
            <a:endParaRPr lang="en-US"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55446" y="1690685"/>
            <a:ext cx="3633515" cy="4351338"/>
          </a:xfr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88961" y="1690685"/>
            <a:ext cx="3633515" cy="4351338"/>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722476" y="1690685"/>
            <a:ext cx="3633515" cy="4351338"/>
          </a:xfrm>
          <a:prstGeom prst="rect">
            <a:avLst/>
          </a:prstGeom>
        </p:spPr>
      </p:pic>
    </p:spTree>
    <p:extLst>
      <p:ext uri="{BB962C8B-B14F-4D97-AF65-F5344CB8AC3E}">
        <p14:creationId xmlns:p14="http://schemas.microsoft.com/office/powerpoint/2010/main" val="145653931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Elvis manual 4.4, 4.5, and </a:t>
            </a:r>
            <a:r>
              <a:rPr lang="en-US" dirty="0" smtClean="0"/>
              <a:t>4.6</a:t>
            </a:r>
            <a:endParaRPr lang="en-US" dirty="0"/>
          </a:p>
        </p:txBody>
      </p:sp>
      <p:sp>
        <p:nvSpPr>
          <p:cNvPr id="3" name="Content Placeholder 2"/>
          <p:cNvSpPr>
            <a:spLocks noGrp="1"/>
          </p:cNvSpPr>
          <p:nvPr>
            <p:ph idx="1"/>
          </p:nvPr>
        </p:nvSpPr>
        <p:spPr/>
        <p:txBody>
          <a:bodyPr>
            <a:normAutofit fontScale="92500"/>
          </a:bodyPr>
          <a:lstStyle/>
          <a:p>
            <a:pPr marL="0" indent="0">
              <a:buNone/>
            </a:pPr>
            <a:r>
              <a:rPr lang="en-US" dirty="0" smtClean="0"/>
              <a:t>Date: February 25-March 4, 2019</a:t>
            </a:r>
          </a:p>
          <a:p>
            <a:pPr marL="0" indent="0">
              <a:buNone/>
            </a:pPr>
            <a:r>
              <a:rPr lang="en-US" dirty="0" smtClean="0"/>
              <a:t>Lab partners: Isaiah </a:t>
            </a:r>
            <a:r>
              <a:rPr lang="en-US" dirty="0" err="1"/>
              <a:t>Knaperek</a:t>
            </a:r>
            <a:r>
              <a:rPr lang="en-US" dirty="0"/>
              <a:t> &amp; Nathaniel Paulus</a:t>
            </a:r>
            <a:endParaRPr lang="en-US" dirty="0" smtClean="0"/>
          </a:p>
          <a:p>
            <a:pPr marL="0" indent="0">
              <a:buNone/>
            </a:pPr>
            <a:r>
              <a:rPr lang="en-US" dirty="0" smtClean="0"/>
              <a:t>Test equipment: NI Elvis 2+, </a:t>
            </a:r>
            <a:r>
              <a:rPr lang="en-US" dirty="0"/>
              <a:t>GW </a:t>
            </a:r>
            <a:r>
              <a:rPr lang="en-US" dirty="0" err="1"/>
              <a:t>Instek</a:t>
            </a:r>
            <a:r>
              <a:rPr lang="en-US" dirty="0"/>
              <a:t> LCR-819</a:t>
            </a:r>
            <a:endParaRPr lang="en-US" dirty="0" smtClean="0"/>
          </a:p>
          <a:p>
            <a:pPr marL="0" indent="0">
              <a:buNone/>
            </a:pPr>
            <a:r>
              <a:rPr lang="en-US" dirty="0" smtClean="0"/>
              <a:t>Description: In this lab we built active first-order high-pass and low-pass filters, and a second-order band-pass filter.</a:t>
            </a:r>
          </a:p>
          <a:p>
            <a:pPr marL="0" indent="0">
              <a:buNone/>
            </a:pPr>
            <a:r>
              <a:rPr lang="en-US" dirty="0" smtClean="0"/>
              <a:t>Observations: In some of our bode plots the phase shift jumps from being </a:t>
            </a:r>
            <a:r>
              <a:rPr lang="en-US" dirty="0"/>
              <a:t>delayed 180° </a:t>
            </a:r>
            <a:r>
              <a:rPr lang="en-US" dirty="0" smtClean="0"/>
              <a:t>(-180° phase shift) to being 180° ahead of the input signal (+180° </a:t>
            </a:r>
            <a:r>
              <a:rPr lang="en-US" dirty="0"/>
              <a:t>phase shift</a:t>
            </a:r>
            <a:r>
              <a:rPr lang="en-US" dirty="0" smtClean="0"/>
              <a:t>). This is because Elvis only shows phase shifts between +180</a:t>
            </a:r>
            <a:r>
              <a:rPr lang="en-US" dirty="0"/>
              <a:t>°</a:t>
            </a:r>
            <a:r>
              <a:rPr lang="en-US" dirty="0" smtClean="0"/>
              <a:t> and -180°. The actual phase shift has not suddenly jumped 360° higher, it has just gone below -180° and wrapped around to the other side.</a:t>
            </a:r>
          </a:p>
        </p:txBody>
      </p:sp>
    </p:spTree>
    <p:extLst>
      <p:ext uri="{BB962C8B-B14F-4D97-AF65-F5344CB8AC3E}">
        <p14:creationId xmlns:p14="http://schemas.microsoft.com/office/powerpoint/2010/main" val="72794486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Elvis manual </a:t>
            </a:r>
            <a:r>
              <a:rPr lang="en-US" dirty="0" smtClean="0"/>
              <a:t>4.4</a:t>
            </a:r>
            <a:endParaRPr lang="en-US" dirty="0"/>
          </a:p>
        </p:txBody>
      </p:sp>
      <p:pic>
        <p:nvPicPr>
          <p:cNvPr id="5" name="Content Placeholder 4"/>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2090165" y="1825625"/>
            <a:ext cx="8011669" cy="4351338"/>
          </a:xfrm>
        </p:spPr>
      </p:pic>
      <p:graphicFrame>
        <p:nvGraphicFramePr>
          <p:cNvPr id="6" name="Object 5"/>
          <p:cNvGraphicFramePr>
            <a:graphicFrameLocks noChangeAspect="1"/>
          </p:cNvGraphicFramePr>
          <p:nvPr>
            <p:extLst>
              <p:ext uri="{D42A27DB-BD31-4B8C-83A1-F6EECF244321}">
                <p14:modId xmlns:p14="http://schemas.microsoft.com/office/powerpoint/2010/main" val="1907040114"/>
              </p:ext>
            </p:extLst>
          </p:nvPr>
        </p:nvGraphicFramePr>
        <p:xfrm>
          <a:off x="11171238" y="5657850"/>
          <a:ext cx="1020762" cy="519113"/>
        </p:xfrm>
        <a:graphic>
          <a:graphicData uri="http://schemas.openxmlformats.org/presentationml/2006/ole">
            <mc:AlternateContent xmlns:mc="http://schemas.openxmlformats.org/markup-compatibility/2006">
              <mc:Choice xmlns:v="urn:schemas-microsoft-com:vml" Requires="v">
                <p:oleObj spid="_x0000_s13442" name="Packager Shell Object" showAsIcon="1" r:id="rId4" imgW="1020600" imgH="518400" progId="Package">
                  <p:embed/>
                </p:oleObj>
              </mc:Choice>
              <mc:Fallback>
                <p:oleObj name="Packager Shell Object" showAsIcon="1" r:id="rId4" imgW="1020600" imgH="518400" progId="Package">
                  <p:embed/>
                  <p:pic>
                    <p:nvPicPr>
                      <p:cNvPr id="0" name=""/>
                      <p:cNvPicPr/>
                      <p:nvPr/>
                    </p:nvPicPr>
                    <p:blipFill>
                      <a:blip r:embed="rId5"/>
                      <a:stretch>
                        <a:fillRect/>
                      </a:stretch>
                    </p:blipFill>
                    <p:spPr>
                      <a:xfrm>
                        <a:off x="11171238" y="5657850"/>
                        <a:ext cx="1020762" cy="519113"/>
                      </a:xfrm>
                      <a:prstGeom prst="rect">
                        <a:avLst/>
                      </a:prstGeom>
                    </p:spPr>
                  </p:pic>
                </p:oleObj>
              </mc:Fallback>
            </mc:AlternateContent>
          </a:graphicData>
        </a:graphic>
      </p:graphicFrame>
      <p:sp>
        <p:nvSpPr>
          <p:cNvPr id="8" name="TextBox 7"/>
          <p:cNvSpPr txBox="1"/>
          <p:nvPr/>
        </p:nvSpPr>
        <p:spPr>
          <a:xfrm>
            <a:off x="0" y="6348248"/>
            <a:ext cx="12192000" cy="369332"/>
          </a:xfrm>
          <a:prstGeom prst="rect">
            <a:avLst/>
          </a:prstGeom>
          <a:noFill/>
        </p:spPr>
        <p:txBody>
          <a:bodyPr wrap="square" rtlCol="0">
            <a:spAutoFit/>
          </a:bodyPr>
          <a:lstStyle/>
          <a:p>
            <a:pPr algn="ctr"/>
            <a:r>
              <a:rPr lang="en-US" dirty="0" smtClean="0"/>
              <a:t>Simulated bode plot for first-order high-pass filter.</a:t>
            </a:r>
            <a:endParaRPr lang="en-US" dirty="0"/>
          </a:p>
        </p:txBody>
      </p:sp>
    </p:spTree>
    <p:extLst>
      <p:ext uri="{BB962C8B-B14F-4D97-AF65-F5344CB8AC3E}">
        <p14:creationId xmlns:p14="http://schemas.microsoft.com/office/powerpoint/2010/main" val="194687762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Elvis manual </a:t>
            </a:r>
            <a:r>
              <a:rPr lang="en-US" dirty="0" smtClean="0"/>
              <a:t>4.4</a:t>
            </a:r>
            <a:endParaRPr lang="en-US" dirty="0"/>
          </a:p>
        </p:txBody>
      </p:sp>
      <p:sp>
        <p:nvSpPr>
          <p:cNvPr id="8" name="TextBox 7"/>
          <p:cNvSpPr txBox="1"/>
          <p:nvPr/>
        </p:nvSpPr>
        <p:spPr>
          <a:xfrm>
            <a:off x="0" y="6348248"/>
            <a:ext cx="12192000" cy="369332"/>
          </a:xfrm>
          <a:prstGeom prst="rect">
            <a:avLst/>
          </a:prstGeom>
          <a:noFill/>
        </p:spPr>
        <p:txBody>
          <a:bodyPr wrap="square" rtlCol="0">
            <a:spAutoFit/>
          </a:bodyPr>
          <a:lstStyle/>
          <a:p>
            <a:pPr algn="ctr"/>
            <a:r>
              <a:rPr lang="en-US" dirty="0" smtClean="0"/>
              <a:t>Bode plot for first-order high-pass filter.</a:t>
            </a:r>
            <a:endParaRPr lang="en-US"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279242" y="1825625"/>
            <a:ext cx="3633515" cy="4351338"/>
          </a:xfrm>
        </p:spPr>
      </p:pic>
    </p:spTree>
    <p:extLst>
      <p:ext uri="{BB962C8B-B14F-4D97-AF65-F5344CB8AC3E}">
        <p14:creationId xmlns:p14="http://schemas.microsoft.com/office/powerpoint/2010/main" val="342730040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Elvis manual </a:t>
            </a:r>
            <a:r>
              <a:rPr lang="en-US" dirty="0" smtClean="0"/>
              <a:t>4.4</a:t>
            </a:r>
            <a:endParaRPr lang="en-US" dirty="0"/>
          </a:p>
        </p:txBody>
      </p:sp>
      <p:sp>
        <p:nvSpPr>
          <p:cNvPr id="8" name="TextBox 7"/>
          <p:cNvSpPr txBox="1"/>
          <p:nvPr/>
        </p:nvSpPr>
        <p:spPr>
          <a:xfrm>
            <a:off x="0" y="6348248"/>
            <a:ext cx="12192000" cy="369332"/>
          </a:xfrm>
          <a:prstGeom prst="rect">
            <a:avLst/>
          </a:prstGeom>
          <a:noFill/>
        </p:spPr>
        <p:txBody>
          <a:bodyPr wrap="square" rtlCol="0">
            <a:spAutoFit/>
          </a:bodyPr>
          <a:lstStyle/>
          <a:p>
            <a:pPr algn="ctr"/>
            <a:r>
              <a:rPr lang="en-US" dirty="0"/>
              <a:t>F</a:t>
            </a:r>
            <a:r>
              <a:rPr lang="en-US" dirty="0" smtClean="0"/>
              <a:t>irst-order high-pass filter.</a:t>
            </a:r>
            <a:endParaRPr lang="en-US" dirty="0"/>
          </a:p>
        </p:txBody>
      </p:sp>
      <p:pic>
        <p:nvPicPr>
          <p:cNvPr id="5" name="Content Placeholder 4"/>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rot="16200000">
            <a:off x="3919538" y="1100137"/>
            <a:ext cx="4352925" cy="5803900"/>
          </a:xfrm>
        </p:spPr>
      </p:pic>
    </p:spTree>
    <p:extLst>
      <p:ext uri="{BB962C8B-B14F-4D97-AF65-F5344CB8AC3E}">
        <p14:creationId xmlns:p14="http://schemas.microsoft.com/office/powerpoint/2010/main" val="356151335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Table of Contents</a:t>
            </a:r>
          </a:p>
        </p:txBody>
      </p:sp>
      <p:sp>
        <p:nvSpPr>
          <p:cNvPr id="3" name="Content Placeholder 2"/>
          <p:cNvSpPr>
            <a:spLocks noGrp="1"/>
          </p:cNvSpPr>
          <p:nvPr>
            <p:ph idx="1"/>
          </p:nvPr>
        </p:nvSpPr>
        <p:spPr/>
        <p:txBody>
          <a:bodyPr>
            <a:normAutofit fontScale="92500" lnSpcReduction="20000"/>
          </a:bodyPr>
          <a:lstStyle/>
          <a:p>
            <a:r>
              <a:rPr lang="en-US" dirty="0" smtClean="0">
                <a:hlinkClick r:id="rId2" action="ppaction://hlinksldjump"/>
              </a:rPr>
              <a:t>Lab 11, 11.1, 13, and 13.1</a:t>
            </a:r>
            <a:endParaRPr lang="en-US" dirty="0" smtClean="0"/>
          </a:p>
          <a:p>
            <a:r>
              <a:rPr lang="en-US" dirty="0" smtClean="0">
                <a:hlinkClick r:id="rId3" action="ppaction://hlinksldjump"/>
              </a:rPr>
              <a:t>Elvis manual 4.4, 4.5, and 4.6</a:t>
            </a:r>
            <a:endParaRPr lang="en-US" dirty="0" smtClean="0"/>
          </a:p>
          <a:p>
            <a:r>
              <a:rPr lang="en-US" dirty="0" smtClean="0">
                <a:hlinkClick r:id="rId4" action="ppaction://hlinksldjump"/>
              </a:rPr>
              <a:t>RC Time Constant</a:t>
            </a:r>
            <a:endParaRPr lang="en-US" dirty="0" smtClean="0"/>
          </a:p>
          <a:p>
            <a:r>
              <a:rPr lang="en-US" dirty="0" smtClean="0">
                <a:hlinkClick r:id="rId5" action="ppaction://hlinksldjump"/>
              </a:rPr>
              <a:t>High pass, low pass, band pass, and notch filter</a:t>
            </a:r>
            <a:endParaRPr lang="en-US" dirty="0" smtClean="0"/>
          </a:p>
          <a:p>
            <a:r>
              <a:rPr lang="en-US" dirty="0">
                <a:hlinkClick r:id="rId6" action="ppaction://hlinksldjump"/>
              </a:rPr>
              <a:t>Resistor network</a:t>
            </a:r>
            <a:endParaRPr lang="en-US" dirty="0" smtClean="0"/>
          </a:p>
          <a:p>
            <a:r>
              <a:rPr lang="en-US" dirty="0" smtClean="0">
                <a:hlinkClick r:id="rId7" action="ppaction://hlinksldjump"/>
              </a:rPr>
              <a:t>Fourier analysis</a:t>
            </a:r>
            <a:endParaRPr lang="en-US" dirty="0" smtClean="0"/>
          </a:p>
          <a:p>
            <a:r>
              <a:rPr lang="en-US" dirty="0" smtClean="0">
                <a:hlinkClick r:id="rId8" action="ppaction://hlinksldjump"/>
              </a:rPr>
              <a:t>Butterworth filter</a:t>
            </a:r>
            <a:endParaRPr lang="en-US" dirty="0" smtClean="0"/>
          </a:p>
          <a:p>
            <a:r>
              <a:rPr lang="en-US" dirty="0" smtClean="0">
                <a:hlinkClick r:id="rId9" action="ppaction://hlinksldjump"/>
              </a:rPr>
              <a:t>Transformers</a:t>
            </a:r>
            <a:endParaRPr lang="en-US" dirty="0" smtClean="0"/>
          </a:p>
          <a:p>
            <a:r>
              <a:rPr lang="en-US" dirty="0" smtClean="0">
                <a:hlinkClick r:id="rId10" action="ppaction://hlinksldjump"/>
              </a:rPr>
              <a:t>Diodes</a:t>
            </a:r>
            <a:endParaRPr lang="en-US" dirty="0" smtClean="0"/>
          </a:p>
          <a:p>
            <a:r>
              <a:rPr lang="en-US" dirty="0" smtClean="0">
                <a:hlinkClick r:id="rId11" action="ppaction://hlinksldjump"/>
              </a:rPr>
              <a:t>Toroids</a:t>
            </a:r>
            <a:endParaRPr lang="en-US" dirty="0"/>
          </a:p>
        </p:txBody>
      </p:sp>
    </p:spTree>
    <p:extLst>
      <p:ext uri="{BB962C8B-B14F-4D97-AF65-F5344CB8AC3E}">
        <p14:creationId xmlns:p14="http://schemas.microsoft.com/office/powerpoint/2010/main" val="282908563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Elvis manual </a:t>
            </a:r>
            <a:r>
              <a:rPr lang="en-US" dirty="0" smtClean="0"/>
              <a:t>4.5</a:t>
            </a:r>
            <a:endParaRPr lang="en-US" dirty="0"/>
          </a:p>
        </p:txBody>
      </p:sp>
      <p:pic>
        <p:nvPicPr>
          <p:cNvPr id="4"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2090165" y="1825625"/>
            <a:ext cx="8011669" cy="4351338"/>
          </a:xfrm>
        </p:spPr>
      </p:pic>
      <p:graphicFrame>
        <p:nvGraphicFramePr>
          <p:cNvPr id="7" name="Object 6"/>
          <p:cNvGraphicFramePr>
            <a:graphicFrameLocks noChangeAspect="1"/>
          </p:cNvGraphicFramePr>
          <p:nvPr>
            <p:extLst>
              <p:ext uri="{D42A27DB-BD31-4B8C-83A1-F6EECF244321}">
                <p14:modId xmlns:p14="http://schemas.microsoft.com/office/powerpoint/2010/main" val="358549717"/>
              </p:ext>
            </p:extLst>
          </p:nvPr>
        </p:nvGraphicFramePr>
        <p:xfrm>
          <a:off x="11244098" y="5657850"/>
          <a:ext cx="971550" cy="519113"/>
        </p:xfrm>
        <a:graphic>
          <a:graphicData uri="http://schemas.openxmlformats.org/presentationml/2006/ole">
            <mc:AlternateContent xmlns:mc="http://schemas.openxmlformats.org/markup-compatibility/2006">
              <mc:Choice xmlns:v="urn:schemas-microsoft-com:vml" Requires="v">
                <p:oleObj spid="_x0000_s14465" name="Packager Shell Object" showAsIcon="1" r:id="rId4" imgW="972000" imgH="518400" progId="Package">
                  <p:embed/>
                </p:oleObj>
              </mc:Choice>
              <mc:Fallback>
                <p:oleObj name="Packager Shell Object" showAsIcon="1" r:id="rId4" imgW="972000" imgH="518400" progId="Package">
                  <p:embed/>
                  <p:pic>
                    <p:nvPicPr>
                      <p:cNvPr id="0" name=""/>
                      <p:cNvPicPr/>
                      <p:nvPr/>
                    </p:nvPicPr>
                    <p:blipFill>
                      <a:blip r:embed="rId5"/>
                      <a:stretch>
                        <a:fillRect/>
                      </a:stretch>
                    </p:blipFill>
                    <p:spPr>
                      <a:xfrm>
                        <a:off x="11244098" y="5657850"/>
                        <a:ext cx="971550" cy="519113"/>
                      </a:xfrm>
                      <a:prstGeom prst="rect">
                        <a:avLst/>
                      </a:prstGeom>
                    </p:spPr>
                  </p:pic>
                </p:oleObj>
              </mc:Fallback>
            </mc:AlternateContent>
          </a:graphicData>
        </a:graphic>
      </p:graphicFrame>
      <p:sp>
        <p:nvSpPr>
          <p:cNvPr id="8" name="TextBox 7"/>
          <p:cNvSpPr txBox="1"/>
          <p:nvPr/>
        </p:nvSpPr>
        <p:spPr>
          <a:xfrm>
            <a:off x="0" y="6348248"/>
            <a:ext cx="12192000" cy="369332"/>
          </a:xfrm>
          <a:prstGeom prst="rect">
            <a:avLst/>
          </a:prstGeom>
          <a:noFill/>
        </p:spPr>
        <p:txBody>
          <a:bodyPr wrap="square" rtlCol="0">
            <a:spAutoFit/>
          </a:bodyPr>
          <a:lstStyle/>
          <a:p>
            <a:pPr algn="ctr"/>
            <a:r>
              <a:rPr lang="en-US" dirty="0" smtClean="0"/>
              <a:t>Simulated bode plot for first-order low-pass filter.</a:t>
            </a:r>
            <a:endParaRPr lang="en-US" dirty="0"/>
          </a:p>
        </p:txBody>
      </p:sp>
    </p:spTree>
    <p:extLst>
      <p:ext uri="{BB962C8B-B14F-4D97-AF65-F5344CB8AC3E}">
        <p14:creationId xmlns:p14="http://schemas.microsoft.com/office/powerpoint/2010/main" val="397768201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Elvis manual </a:t>
            </a:r>
            <a:r>
              <a:rPr lang="en-US" dirty="0" smtClean="0"/>
              <a:t>4.5</a:t>
            </a:r>
            <a:endParaRPr lang="en-US" dirty="0"/>
          </a:p>
        </p:txBody>
      </p:sp>
      <p:sp>
        <p:nvSpPr>
          <p:cNvPr id="8" name="TextBox 7"/>
          <p:cNvSpPr txBox="1"/>
          <p:nvPr/>
        </p:nvSpPr>
        <p:spPr>
          <a:xfrm>
            <a:off x="0" y="6348248"/>
            <a:ext cx="12192000" cy="369332"/>
          </a:xfrm>
          <a:prstGeom prst="rect">
            <a:avLst/>
          </a:prstGeom>
          <a:noFill/>
        </p:spPr>
        <p:txBody>
          <a:bodyPr wrap="square" rtlCol="0">
            <a:spAutoFit/>
          </a:bodyPr>
          <a:lstStyle/>
          <a:p>
            <a:pPr algn="ctr"/>
            <a:r>
              <a:rPr lang="en-US" dirty="0" smtClean="0"/>
              <a:t>Bode plot for first-order low-pass filter.</a:t>
            </a:r>
            <a:endParaRPr lang="en-US" dirty="0"/>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279242" y="1825625"/>
            <a:ext cx="3633515" cy="4351338"/>
          </a:xfrm>
        </p:spPr>
      </p:pic>
    </p:spTree>
    <p:extLst>
      <p:ext uri="{BB962C8B-B14F-4D97-AF65-F5344CB8AC3E}">
        <p14:creationId xmlns:p14="http://schemas.microsoft.com/office/powerpoint/2010/main" val="98777660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Elvis manual </a:t>
            </a:r>
            <a:r>
              <a:rPr lang="en-US" dirty="0" smtClean="0"/>
              <a:t>4.5</a:t>
            </a:r>
            <a:endParaRPr lang="en-US" dirty="0"/>
          </a:p>
        </p:txBody>
      </p:sp>
      <p:sp>
        <p:nvSpPr>
          <p:cNvPr id="8" name="TextBox 7"/>
          <p:cNvSpPr txBox="1"/>
          <p:nvPr/>
        </p:nvSpPr>
        <p:spPr>
          <a:xfrm>
            <a:off x="0" y="6348248"/>
            <a:ext cx="12192000" cy="369332"/>
          </a:xfrm>
          <a:prstGeom prst="rect">
            <a:avLst/>
          </a:prstGeom>
          <a:noFill/>
        </p:spPr>
        <p:txBody>
          <a:bodyPr wrap="square" rtlCol="0">
            <a:spAutoFit/>
          </a:bodyPr>
          <a:lstStyle/>
          <a:p>
            <a:pPr algn="ctr"/>
            <a:r>
              <a:rPr lang="en-US" dirty="0"/>
              <a:t>F</a:t>
            </a:r>
            <a:r>
              <a:rPr lang="en-US" dirty="0" smtClean="0"/>
              <a:t>irst-order low-pass filter.</a:t>
            </a:r>
            <a:endParaRPr lang="en-US" dirty="0"/>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3195108" y="1825625"/>
            <a:ext cx="5801784" cy="4351338"/>
          </a:xfrm>
        </p:spPr>
      </p:pic>
    </p:spTree>
    <p:extLst>
      <p:ext uri="{BB962C8B-B14F-4D97-AF65-F5344CB8AC3E}">
        <p14:creationId xmlns:p14="http://schemas.microsoft.com/office/powerpoint/2010/main" val="255898508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Elvis manual </a:t>
            </a:r>
            <a:r>
              <a:rPr lang="en-US" dirty="0" smtClean="0"/>
              <a:t>4.6</a:t>
            </a:r>
            <a:endParaRPr lang="en-US" dirty="0"/>
          </a:p>
        </p:txBody>
      </p:sp>
      <p:pic>
        <p:nvPicPr>
          <p:cNvPr id="4"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2090165" y="1825625"/>
            <a:ext cx="8011669" cy="4351338"/>
          </a:xfrm>
        </p:spPr>
      </p:pic>
      <p:graphicFrame>
        <p:nvGraphicFramePr>
          <p:cNvPr id="7" name="Object 6"/>
          <p:cNvGraphicFramePr>
            <a:graphicFrameLocks noChangeAspect="1"/>
          </p:cNvGraphicFramePr>
          <p:nvPr>
            <p:extLst>
              <p:ext uri="{D42A27DB-BD31-4B8C-83A1-F6EECF244321}">
                <p14:modId xmlns:p14="http://schemas.microsoft.com/office/powerpoint/2010/main" val="1048799529"/>
              </p:ext>
            </p:extLst>
          </p:nvPr>
        </p:nvGraphicFramePr>
        <p:xfrm>
          <a:off x="11161713" y="5657851"/>
          <a:ext cx="1030287" cy="519112"/>
        </p:xfrm>
        <a:graphic>
          <a:graphicData uri="http://schemas.openxmlformats.org/presentationml/2006/ole">
            <mc:AlternateContent xmlns:mc="http://schemas.openxmlformats.org/markup-compatibility/2006">
              <mc:Choice xmlns:v="urn:schemas-microsoft-com:vml" Requires="v">
                <p:oleObj spid="_x0000_s15489" name="Packager Shell Object" showAsIcon="1" r:id="rId4" imgW="1030320" imgH="518400" progId="Package">
                  <p:embed/>
                </p:oleObj>
              </mc:Choice>
              <mc:Fallback>
                <p:oleObj name="Packager Shell Object" showAsIcon="1" r:id="rId4" imgW="1030320" imgH="518400" progId="Package">
                  <p:embed/>
                  <p:pic>
                    <p:nvPicPr>
                      <p:cNvPr id="0" name=""/>
                      <p:cNvPicPr/>
                      <p:nvPr/>
                    </p:nvPicPr>
                    <p:blipFill>
                      <a:blip r:embed="rId5"/>
                      <a:stretch>
                        <a:fillRect/>
                      </a:stretch>
                    </p:blipFill>
                    <p:spPr>
                      <a:xfrm>
                        <a:off x="11161713" y="5657851"/>
                        <a:ext cx="1030287" cy="519112"/>
                      </a:xfrm>
                      <a:prstGeom prst="rect">
                        <a:avLst/>
                      </a:prstGeom>
                    </p:spPr>
                  </p:pic>
                </p:oleObj>
              </mc:Fallback>
            </mc:AlternateContent>
          </a:graphicData>
        </a:graphic>
      </p:graphicFrame>
      <p:sp>
        <p:nvSpPr>
          <p:cNvPr id="8" name="TextBox 7"/>
          <p:cNvSpPr txBox="1"/>
          <p:nvPr/>
        </p:nvSpPr>
        <p:spPr>
          <a:xfrm>
            <a:off x="0" y="6348248"/>
            <a:ext cx="12192000" cy="369332"/>
          </a:xfrm>
          <a:prstGeom prst="rect">
            <a:avLst/>
          </a:prstGeom>
          <a:noFill/>
        </p:spPr>
        <p:txBody>
          <a:bodyPr wrap="square" rtlCol="0">
            <a:spAutoFit/>
          </a:bodyPr>
          <a:lstStyle/>
          <a:p>
            <a:pPr algn="ctr"/>
            <a:r>
              <a:rPr lang="en-US" dirty="0" smtClean="0"/>
              <a:t>Bode plot for second-order band-pass filter.</a:t>
            </a:r>
            <a:endParaRPr lang="en-US" dirty="0"/>
          </a:p>
        </p:txBody>
      </p:sp>
    </p:spTree>
    <p:extLst>
      <p:ext uri="{BB962C8B-B14F-4D97-AF65-F5344CB8AC3E}">
        <p14:creationId xmlns:p14="http://schemas.microsoft.com/office/powerpoint/2010/main" val="488743268"/>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Elvis manual </a:t>
            </a:r>
            <a:r>
              <a:rPr lang="en-US" dirty="0" smtClean="0"/>
              <a:t>4.6</a:t>
            </a:r>
            <a:endParaRPr lang="en-US" dirty="0"/>
          </a:p>
        </p:txBody>
      </p:sp>
      <p:sp>
        <p:nvSpPr>
          <p:cNvPr id="8" name="TextBox 7"/>
          <p:cNvSpPr txBox="1"/>
          <p:nvPr/>
        </p:nvSpPr>
        <p:spPr>
          <a:xfrm>
            <a:off x="0" y="6348248"/>
            <a:ext cx="12192000" cy="369332"/>
          </a:xfrm>
          <a:prstGeom prst="rect">
            <a:avLst/>
          </a:prstGeom>
          <a:noFill/>
        </p:spPr>
        <p:txBody>
          <a:bodyPr wrap="square" rtlCol="0">
            <a:spAutoFit/>
          </a:bodyPr>
          <a:lstStyle/>
          <a:p>
            <a:pPr algn="ctr"/>
            <a:r>
              <a:rPr lang="en-US" dirty="0" smtClean="0"/>
              <a:t>Simulated bode plot for </a:t>
            </a:r>
            <a:r>
              <a:rPr lang="en-US" dirty="0"/>
              <a:t>second-order</a:t>
            </a:r>
            <a:r>
              <a:rPr lang="en-US" dirty="0" smtClean="0"/>
              <a:t> band-pass filter.</a:t>
            </a:r>
            <a:endParaRPr lang="en-US" dirty="0"/>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279242" y="1825625"/>
            <a:ext cx="3633515" cy="4351338"/>
          </a:xfrm>
        </p:spPr>
      </p:pic>
    </p:spTree>
    <p:extLst>
      <p:ext uri="{BB962C8B-B14F-4D97-AF65-F5344CB8AC3E}">
        <p14:creationId xmlns:p14="http://schemas.microsoft.com/office/powerpoint/2010/main" val="71655918"/>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Elvis manual </a:t>
            </a:r>
            <a:r>
              <a:rPr lang="en-US" dirty="0" smtClean="0"/>
              <a:t>4.6</a:t>
            </a:r>
            <a:endParaRPr lang="en-US" dirty="0"/>
          </a:p>
        </p:txBody>
      </p:sp>
      <p:sp>
        <p:nvSpPr>
          <p:cNvPr id="8" name="TextBox 7"/>
          <p:cNvSpPr txBox="1"/>
          <p:nvPr/>
        </p:nvSpPr>
        <p:spPr>
          <a:xfrm>
            <a:off x="0" y="6348248"/>
            <a:ext cx="12192000" cy="369332"/>
          </a:xfrm>
          <a:prstGeom prst="rect">
            <a:avLst/>
          </a:prstGeom>
          <a:noFill/>
        </p:spPr>
        <p:txBody>
          <a:bodyPr wrap="square" rtlCol="0">
            <a:spAutoFit/>
          </a:bodyPr>
          <a:lstStyle/>
          <a:p>
            <a:pPr algn="ctr"/>
            <a:r>
              <a:rPr lang="en-US" dirty="0" smtClean="0"/>
              <a:t>Second-order band-pass filter.</a:t>
            </a:r>
            <a:endParaRPr lang="en-US" dirty="0"/>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rot="16200000">
            <a:off x="3919538" y="1100137"/>
            <a:ext cx="4352925" cy="5803900"/>
          </a:xfrm>
        </p:spPr>
      </p:pic>
    </p:spTree>
    <p:extLst>
      <p:ext uri="{BB962C8B-B14F-4D97-AF65-F5344CB8AC3E}">
        <p14:creationId xmlns:p14="http://schemas.microsoft.com/office/powerpoint/2010/main" val="2993307083"/>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RC Time Constant</a:t>
            </a:r>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p:txBody>
              <a:bodyPr>
                <a:normAutofit fontScale="92500" lnSpcReduction="20000"/>
              </a:bodyPr>
              <a:lstStyle/>
              <a:p>
                <a:pPr marL="0" indent="0">
                  <a:buNone/>
                </a:pPr>
                <a:r>
                  <a:rPr lang="en-US" dirty="0" smtClean="0"/>
                  <a:t>Date: February 18-27, 2019</a:t>
                </a:r>
              </a:p>
              <a:p>
                <a:pPr marL="0" indent="0">
                  <a:buNone/>
                </a:pPr>
                <a:r>
                  <a:rPr lang="en-US" dirty="0" smtClean="0"/>
                  <a:t>Lab partners: Isaiah </a:t>
                </a:r>
                <a:r>
                  <a:rPr lang="en-US" dirty="0" err="1"/>
                  <a:t>Knaperek</a:t>
                </a:r>
                <a:r>
                  <a:rPr lang="en-US" dirty="0"/>
                  <a:t> &amp; Nathaniel Paulus</a:t>
                </a:r>
                <a:endParaRPr lang="en-US" dirty="0" smtClean="0"/>
              </a:p>
              <a:p>
                <a:pPr marL="0" indent="0">
                  <a:buNone/>
                </a:pPr>
                <a:r>
                  <a:rPr lang="en-US" dirty="0" smtClean="0"/>
                  <a:t>Test equipment: NI Elvis 2+, </a:t>
                </a:r>
                <a:r>
                  <a:rPr lang="en-US" dirty="0"/>
                  <a:t>GW </a:t>
                </a:r>
                <a:r>
                  <a:rPr lang="en-US" dirty="0" err="1"/>
                  <a:t>Instek</a:t>
                </a:r>
                <a:r>
                  <a:rPr lang="en-US" dirty="0"/>
                  <a:t> LCR-819</a:t>
                </a:r>
                <a:endParaRPr lang="en-US" dirty="0" smtClean="0"/>
              </a:p>
              <a:p>
                <a:pPr marL="0" indent="0">
                  <a:buNone/>
                </a:pPr>
                <a:r>
                  <a:rPr lang="en-US" dirty="0" smtClean="0"/>
                  <a:t>Description: In this lab we analyzed the voltage response of RC circuits using the RC time constant.</a:t>
                </a:r>
              </a:p>
              <a:p>
                <a:pPr marL="0" indent="0">
                  <a:buNone/>
                </a:pPr>
                <a:r>
                  <a:rPr lang="en-US" dirty="0" smtClean="0"/>
                  <a:t>Observations: The RC time constant is found by multiplying resistance by capacitance</a:t>
                </a:r>
                <a:r>
                  <a:rPr lang="en-US" dirty="0"/>
                  <a:t> </a:t>
                </a:r>
                <a:r>
                  <a:rPr lang="en-US" dirty="0" smtClean="0"/>
                  <a:t>to yield time. At first glance these units appear to have nothing to do with time, and getting time as a result of the multiplication does not seem to make sense. However, the definition of the Ohm is </a:t>
                </a:r>
                <a14:m>
                  <m:oMath xmlns:m="http://schemas.openxmlformats.org/officeDocument/2006/math">
                    <m:f>
                      <m:fPr>
                        <m:ctrlPr>
                          <a:rPr lang="en-US" i="1" smtClean="0">
                            <a:latin typeface="Cambria Math" panose="02040503050406030204" pitchFamily="18" charset="0"/>
                          </a:rPr>
                        </m:ctrlPr>
                      </m:fPr>
                      <m:num>
                        <m:r>
                          <a:rPr lang="en-US" b="0" i="1" smtClean="0">
                            <a:latin typeface="Cambria Math" panose="02040503050406030204" pitchFamily="18" charset="0"/>
                          </a:rPr>
                          <m:t>𝑘𝑔</m:t>
                        </m:r>
                        <m:r>
                          <a:rPr lang="en-US" b="0" i="1" smtClean="0">
                            <a:latin typeface="Cambria Math" panose="02040503050406030204" pitchFamily="18" charset="0"/>
                            <a:ea typeface="Cambria Math" panose="02040503050406030204" pitchFamily="18" charset="0"/>
                          </a:rPr>
                          <m:t>∙</m:t>
                        </m:r>
                        <m:sSup>
                          <m:sSupPr>
                            <m:ctrlPr>
                              <a:rPr lang="en-US" b="0" i="1" smtClean="0">
                                <a:latin typeface="Cambria Math" panose="02040503050406030204" pitchFamily="18" charset="0"/>
                                <a:ea typeface="Cambria Math" panose="02040503050406030204" pitchFamily="18" charset="0"/>
                              </a:rPr>
                            </m:ctrlPr>
                          </m:sSupPr>
                          <m:e>
                            <m:r>
                              <a:rPr lang="en-US" b="0" i="1" smtClean="0">
                                <a:latin typeface="Cambria Math" panose="02040503050406030204" pitchFamily="18" charset="0"/>
                                <a:ea typeface="Cambria Math" panose="02040503050406030204" pitchFamily="18" charset="0"/>
                              </a:rPr>
                              <m:t>𝑚</m:t>
                            </m:r>
                          </m:e>
                          <m:sup>
                            <m:r>
                              <a:rPr lang="en-US" b="0" i="1" smtClean="0">
                                <a:latin typeface="Cambria Math" panose="02040503050406030204" pitchFamily="18" charset="0"/>
                                <a:ea typeface="Cambria Math" panose="02040503050406030204" pitchFamily="18" charset="0"/>
                              </a:rPr>
                              <m:t>2</m:t>
                            </m:r>
                          </m:sup>
                        </m:sSup>
                      </m:num>
                      <m:den>
                        <m:sSup>
                          <m:sSupPr>
                            <m:ctrlPr>
                              <a:rPr lang="en-US" i="1" smtClean="0">
                                <a:latin typeface="Cambria Math" panose="02040503050406030204" pitchFamily="18" charset="0"/>
                              </a:rPr>
                            </m:ctrlPr>
                          </m:sSupPr>
                          <m:e>
                            <m:r>
                              <a:rPr lang="en-US" b="0" i="1" smtClean="0">
                                <a:latin typeface="Cambria Math" panose="02040503050406030204" pitchFamily="18" charset="0"/>
                              </a:rPr>
                              <m:t>𝑠</m:t>
                            </m:r>
                          </m:e>
                          <m:sup>
                            <m:r>
                              <a:rPr lang="en-US" b="0" i="1" smtClean="0">
                                <a:latin typeface="Cambria Math" panose="02040503050406030204" pitchFamily="18" charset="0"/>
                              </a:rPr>
                              <m:t>3</m:t>
                            </m:r>
                          </m:sup>
                        </m:sSup>
                        <m:sSup>
                          <m:sSupPr>
                            <m:ctrlPr>
                              <a:rPr lang="en-US" i="1" smtClean="0">
                                <a:latin typeface="Cambria Math" panose="02040503050406030204" pitchFamily="18" charset="0"/>
                              </a:rPr>
                            </m:ctrlPr>
                          </m:sSupPr>
                          <m:e>
                            <m:r>
                              <a:rPr lang="en-US" b="0" i="1" smtClean="0">
                                <a:latin typeface="Cambria Math" panose="02040503050406030204" pitchFamily="18" charset="0"/>
                              </a:rPr>
                              <m:t>𝐴</m:t>
                            </m:r>
                          </m:e>
                          <m:sup>
                            <m:r>
                              <a:rPr lang="en-US" b="0" i="1" smtClean="0">
                                <a:latin typeface="Cambria Math" panose="02040503050406030204" pitchFamily="18" charset="0"/>
                              </a:rPr>
                              <m:t>2</m:t>
                            </m:r>
                          </m:sup>
                        </m:sSup>
                      </m:den>
                    </m:f>
                  </m:oMath>
                </a14:m>
                <a:r>
                  <a:rPr lang="en-US" dirty="0" smtClean="0"/>
                  <a:t>, and the definition of the Farad is </a:t>
                </a:r>
                <a14:m>
                  <m:oMath xmlns:m="http://schemas.openxmlformats.org/officeDocument/2006/math">
                    <m:f>
                      <m:fPr>
                        <m:ctrlPr>
                          <a:rPr lang="en-US" i="1">
                            <a:latin typeface="Cambria Math" panose="02040503050406030204" pitchFamily="18" charset="0"/>
                          </a:rPr>
                        </m:ctrlPr>
                      </m:fPr>
                      <m:num>
                        <m:sSup>
                          <m:sSupPr>
                            <m:ctrlPr>
                              <a:rPr lang="en-US" i="1" smtClean="0">
                                <a:latin typeface="Cambria Math" panose="02040503050406030204" pitchFamily="18" charset="0"/>
                              </a:rPr>
                            </m:ctrlPr>
                          </m:sSupPr>
                          <m:e>
                            <m:r>
                              <a:rPr lang="en-US" b="0" i="1" smtClean="0">
                                <a:latin typeface="Cambria Math" panose="02040503050406030204" pitchFamily="18" charset="0"/>
                              </a:rPr>
                              <m:t>𝑠</m:t>
                            </m:r>
                          </m:e>
                          <m:sup>
                            <m:r>
                              <a:rPr lang="en-US" b="0" i="1" smtClean="0">
                                <a:latin typeface="Cambria Math" panose="02040503050406030204" pitchFamily="18" charset="0"/>
                              </a:rPr>
                              <m:t>4</m:t>
                            </m:r>
                          </m:sup>
                        </m:sSup>
                        <m:sSup>
                          <m:sSupPr>
                            <m:ctrlPr>
                              <a:rPr lang="en-US" i="1" smtClean="0">
                                <a:latin typeface="Cambria Math" panose="02040503050406030204" pitchFamily="18" charset="0"/>
                              </a:rPr>
                            </m:ctrlPr>
                          </m:sSupPr>
                          <m:e>
                            <m:r>
                              <a:rPr lang="en-US" b="0" i="1" smtClean="0">
                                <a:latin typeface="Cambria Math" panose="02040503050406030204" pitchFamily="18" charset="0"/>
                              </a:rPr>
                              <m:t>𝐴</m:t>
                            </m:r>
                          </m:e>
                          <m:sup>
                            <m:r>
                              <a:rPr lang="en-US" b="0" i="1" smtClean="0">
                                <a:latin typeface="Cambria Math" panose="02040503050406030204" pitchFamily="18" charset="0"/>
                              </a:rPr>
                              <m:t>2</m:t>
                            </m:r>
                          </m:sup>
                        </m:sSup>
                      </m:num>
                      <m:den>
                        <m:sSup>
                          <m:sSupPr>
                            <m:ctrlPr>
                              <a:rPr lang="en-US" i="1">
                                <a:latin typeface="Cambria Math" panose="02040503050406030204" pitchFamily="18" charset="0"/>
                              </a:rPr>
                            </m:ctrlPr>
                          </m:sSupPr>
                          <m:e>
                            <m:r>
                              <a:rPr lang="en-US" b="0" i="1" smtClean="0">
                                <a:latin typeface="Cambria Math" panose="02040503050406030204" pitchFamily="18" charset="0"/>
                              </a:rPr>
                              <m:t>𝑚</m:t>
                            </m:r>
                          </m:e>
                          <m:sup>
                            <m:r>
                              <a:rPr lang="en-US" b="0" i="1" smtClean="0">
                                <a:latin typeface="Cambria Math" panose="02040503050406030204" pitchFamily="18" charset="0"/>
                              </a:rPr>
                              <m:t>2</m:t>
                            </m:r>
                          </m:sup>
                        </m:sSup>
                        <m:r>
                          <a:rPr lang="en-US" b="0" i="1" smtClean="0">
                            <a:latin typeface="Cambria Math" panose="02040503050406030204" pitchFamily="18" charset="0"/>
                          </a:rPr>
                          <m:t>𝑘𝑔</m:t>
                        </m:r>
                      </m:den>
                    </m:f>
                  </m:oMath>
                </a14:m>
                <a:r>
                  <a:rPr lang="en-US" dirty="0" smtClean="0"/>
                  <a:t>. When these are multiplied, all the units cancel except seconds.</a:t>
                </a:r>
              </a:p>
              <a:p>
                <a:pPr marL="0" indent="0">
                  <a:buNone/>
                </a:pPr>
                <a:endParaRPr lang="en-US"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blipFill>
                <a:blip r:embed="rId2"/>
                <a:stretch>
                  <a:fillRect l="-1043" t="-3501" r="-174"/>
                </a:stretch>
              </a:blipFill>
            </p:spPr>
            <p:txBody>
              <a:bodyPr/>
              <a:lstStyle/>
              <a:p>
                <a:r>
                  <a:rPr lang="en-US">
                    <a:noFill/>
                  </a:rPr>
                  <a:t> </a:t>
                </a:r>
              </a:p>
            </p:txBody>
          </p:sp>
        </mc:Fallback>
      </mc:AlternateContent>
    </p:spTree>
    <p:extLst>
      <p:ext uri="{BB962C8B-B14F-4D97-AF65-F5344CB8AC3E}">
        <p14:creationId xmlns:p14="http://schemas.microsoft.com/office/powerpoint/2010/main" val="1992134406"/>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65125"/>
            <a:ext cx="11353800" cy="1325563"/>
          </a:xfrm>
        </p:spPr>
        <p:txBody>
          <a:bodyPr/>
          <a:lstStyle/>
          <a:p>
            <a:r>
              <a:rPr lang="en-US" dirty="0"/>
              <a:t>RC Time Constant</a:t>
            </a:r>
          </a:p>
        </p:txBody>
      </p:sp>
      <p:graphicFrame>
        <p:nvGraphicFramePr>
          <p:cNvPr id="4" name="Object 3"/>
          <p:cNvGraphicFramePr>
            <a:graphicFrameLocks noChangeAspect="1"/>
          </p:cNvGraphicFramePr>
          <p:nvPr>
            <p:extLst>
              <p:ext uri="{D42A27DB-BD31-4B8C-83A1-F6EECF244321}">
                <p14:modId xmlns:p14="http://schemas.microsoft.com/office/powerpoint/2010/main" val="1488210313"/>
              </p:ext>
            </p:extLst>
          </p:nvPr>
        </p:nvGraphicFramePr>
        <p:xfrm>
          <a:off x="4393611" y="0"/>
          <a:ext cx="7798389" cy="6858000"/>
        </p:xfrm>
        <a:graphic>
          <a:graphicData uri="http://schemas.openxmlformats.org/presentationml/2006/ole">
            <mc:AlternateContent xmlns:mc="http://schemas.openxmlformats.org/markup-compatibility/2006">
              <mc:Choice xmlns:v="urn:schemas-microsoft-com:vml" Requires="v">
                <p:oleObj spid="_x0000_s16498" name="Worksheet" r:id="rId3" imgW="8458200" imgH="7439144" progId="Excel.Sheet.12">
                  <p:embed/>
                </p:oleObj>
              </mc:Choice>
              <mc:Fallback>
                <p:oleObj name="Worksheet" r:id="rId3" imgW="8458200" imgH="7439144" progId="Excel.Sheet.12">
                  <p:embed/>
                  <p:pic>
                    <p:nvPicPr>
                      <p:cNvPr id="0" name=""/>
                      <p:cNvPicPr/>
                      <p:nvPr/>
                    </p:nvPicPr>
                    <p:blipFill>
                      <a:blip r:embed="rId4"/>
                      <a:stretch>
                        <a:fillRect/>
                      </a:stretch>
                    </p:blipFill>
                    <p:spPr>
                      <a:xfrm>
                        <a:off x="4393611" y="0"/>
                        <a:ext cx="7798389" cy="6858000"/>
                      </a:xfrm>
                      <a:prstGeom prst="rect">
                        <a:avLst/>
                      </a:prstGeom>
                    </p:spPr>
                  </p:pic>
                </p:oleObj>
              </mc:Fallback>
            </mc:AlternateContent>
          </a:graphicData>
        </a:graphic>
      </p:graphicFrame>
      <mc:AlternateContent xmlns:mc="http://schemas.openxmlformats.org/markup-compatibility/2006" xmlns:a14="http://schemas.microsoft.com/office/drawing/2010/main">
        <mc:Choice Requires="a14">
          <p:sp>
            <p:nvSpPr>
              <p:cNvPr id="5" name="TextBox 4"/>
              <p:cNvSpPr txBox="1"/>
              <p:nvPr/>
            </p:nvSpPr>
            <p:spPr>
              <a:xfrm>
                <a:off x="0" y="2963972"/>
                <a:ext cx="3731172" cy="2138342"/>
              </a:xfrm>
              <a:prstGeom prst="rect">
                <a:avLst/>
              </a:prstGeom>
              <a:noFill/>
            </p:spPr>
            <p:txBody>
              <a:bodyPr wrap="square" rtlCol="0">
                <a:spAutoFit/>
              </a:bodyPr>
              <a:lstStyle/>
              <a:p>
                <a:r>
                  <a:rPr lang="en-US" dirty="0" smtClean="0"/>
                  <a:t>Calculations for the voltage response over time using the RC time constant.</a:t>
                </a:r>
              </a:p>
              <a:p>
                <a:endParaRPr lang="en-US" dirty="0"/>
              </a:p>
              <a:p>
                <a:r>
                  <a:rPr lang="en-US" dirty="0" smtClean="0"/>
                  <a:t>Given a supply voltage V and a time constant RC, the voltage across the capacitor at time t will be </a:t>
                </a:r>
                <a14:m>
                  <m:oMath xmlns:m="http://schemas.openxmlformats.org/officeDocument/2006/math">
                    <m:r>
                      <a:rPr lang="en-US" b="0" i="1" smtClean="0">
                        <a:latin typeface="Cambria Math" panose="02040503050406030204" pitchFamily="18" charset="0"/>
                      </a:rPr>
                      <m:t>𝑉</m:t>
                    </m:r>
                    <m:r>
                      <a:rPr lang="en-US" b="0" i="1" smtClean="0">
                        <a:latin typeface="Cambria Math" panose="02040503050406030204" pitchFamily="18" charset="0"/>
                        <a:ea typeface="Cambria Math" panose="02040503050406030204" pitchFamily="18" charset="0"/>
                      </a:rPr>
                      <m:t>∙(1−</m:t>
                    </m:r>
                    <m:sSup>
                      <m:sSupPr>
                        <m:ctrlPr>
                          <a:rPr lang="en-US" b="0" i="1" smtClean="0">
                            <a:latin typeface="Cambria Math" panose="02040503050406030204" pitchFamily="18" charset="0"/>
                            <a:ea typeface="Cambria Math" panose="02040503050406030204" pitchFamily="18" charset="0"/>
                          </a:rPr>
                        </m:ctrlPr>
                      </m:sSupPr>
                      <m:e>
                        <m:r>
                          <a:rPr lang="en-US" b="0" i="1" smtClean="0">
                            <a:latin typeface="Cambria Math" panose="02040503050406030204" pitchFamily="18" charset="0"/>
                            <a:ea typeface="Cambria Math" panose="02040503050406030204" pitchFamily="18" charset="0"/>
                          </a:rPr>
                          <m:t>𝑒</m:t>
                        </m:r>
                      </m:e>
                      <m:sup>
                        <m:r>
                          <a:rPr lang="en-US" b="0" i="1" smtClean="0">
                            <a:latin typeface="Cambria Math" panose="02040503050406030204" pitchFamily="18" charset="0"/>
                            <a:ea typeface="Cambria Math" panose="02040503050406030204" pitchFamily="18" charset="0"/>
                          </a:rPr>
                          <m:t>−</m:t>
                        </m:r>
                        <m:f>
                          <m:fPr>
                            <m:ctrlPr>
                              <a:rPr lang="en-US" b="0" i="1" smtClean="0">
                                <a:latin typeface="Cambria Math" panose="02040503050406030204" pitchFamily="18" charset="0"/>
                                <a:ea typeface="Cambria Math" panose="02040503050406030204" pitchFamily="18" charset="0"/>
                              </a:rPr>
                            </m:ctrlPr>
                          </m:fPr>
                          <m:num>
                            <m:r>
                              <a:rPr lang="en-US" b="0" i="1" smtClean="0">
                                <a:latin typeface="Cambria Math" panose="02040503050406030204" pitchFamily="18" charset="0"/>
                                <a:ea typeface="Cambria Math" panose="02040503050406030204" pitchFamily="18" charset="0"/>
                              </a:rPr>
                              <m:t>𝑡</m:t>
                            </m:r>
                          </m:num>
                          <m:den>
                            <m:r>
                              <a:rPr lang="en-US" b="0" i="1" smtClean="0">
                                <a:latin typeface="Cambria Math" panose="02040503050406030204" pitchFamily="18" charset="0"/>
                                <a:ea typeface="Cambria Math" panose="02040503050406030204" pitchFamily="18" charset="0"/>
                              </a:rPr>
                              <m:t>𝑅𝐶</m:t>
                            </m:r>
                          </m:den>
                        </m:f>
                      </m:sup>
                    </m:sSup>
                    <m:r>
                      <a:rPr lang="en-US" b="0" i="1" smtClean="0">
                        <a:latin typeface="Cambria Math" panose="02040503050406030204" pitchFamily="18" charset="0"/>
                        <a:ea typeface="Cambria Math" panose="02040503050406030204" pitchFamily="18" charset="0"/>
                      </a:rPr>
                      <m:t>)</m:t>
                    </m:r>
                  </m:oMath>
                </a14:m>
                <a:r>
                  <a:rPr lang="en-US" dirty="0" smtClean="0"/>
                  <a:t>.</a:t>
                </a:r>
                <a:endParaRPr lang="en-US" dirty="0"/>
              </a:p>
            </p:txBody>
          </p:sp>
        </mc:Choice>
        <mc:Fallback xmlns="">
          <p:sp>
            <p:nvSpPr>
              <p:cNvPr id="5" name="TextBox 4"/>
              <p:cNvSpPr txBox="1">
                <a:spLocks noRot="1" noChangeAspect="1" noMove="1" noResize="1" noEditPoints="1" noAdjustHandles="1" noChangeArrowheads="1" noChangeShapeType="1" noTextEdit="1"/>
              </p:cNvSpPr>
              <p:nvPr/>
            </p:nvSpPr>
            <p:spPr>
              <a:xfrm>
                <a:off x="0" y="2963972"/>
                <a:ext cx="3731172" cy="2138342"/>
              </a:xfrm>
              <a:prstGeom prst="rect">
                <a:avLst/>
              </a:prstGeom>
              <a:blipFill>
                <a:blip r:embed="rId5"/>
                <a:stretch>
                  <a:fillRect l="-1307" t="-1425" b="-3704"/>
                </a:stretch>
              </a:blipFill>
            </p:spPr>
            <p:txBody>
              <a:bodyPr/>
              <a:lstStyle/>
              <a:p>
                <a:r>
                  <a:rPr lang="en-US">
                    <a:noFill/>
                  </a:rPr>
                  <a:t> </a:t>
                </a:r>
              </a:p>
            </p:txBody>
          </p:sp>
        </mc:Fallback>
      </mc:AlternateContent>
    </p:spTree>
    <p:extLst>
      <p:ext uri="{BB962C8B-B14F-4D97-AF65-F5344CB8AC3E}">
        <p14:creationId xmlns:p14="http://schemas.microsoft.com/office/powerpoint/2010/main" val="695746945"/>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RC Time Constant</a:t>
            </a:r>
          </a:p>
        </p:txBody>
      </p:sp>
      <p:pic>
        <p:nvPicPr>
          <p:cNvPr id="5" name="Content Placeholder 4"/>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3466733" y="1876922"/>
            <a:ext cx="5258534" cy="4248743"/>
          </a:xfrm>
        </p:spPr>
      </p:pic>
      <p:graphicFrame>
        <p:nvGraphicFramePr>
          <p:cNvPr id="6" name="Object 5"/>
          <p:cNvGraphicFramePr>
            <a:graphicFrameLocks noChangeAspect="1"/>
          </p:cNvGraphicFramePr>
          <p:nvPr>
            <p:extLst>
              <p:ext uri="{D42A27DB-BD31-4B8C-83A1-F6EECF244321}">
                <p14:modId xmlns:p14="http://schemas.microsoft.com/office/powerpoint/2010/main" val="147256275"/>
              </p:ext>
            </p:extLst>
          </p:nvPr>
        </p:nvGraphicFramePr>
        <p:xfrm>
          <a:off x="10610056" y="5606553"/>
          <a:ext cx="1487487" cy="519112"/>
        </p:xfrm>
        <a:graphic>
          <a:graphicData uri="http://schemas.openxmlformats.org/presentationml/2006/ole">
            <mc:AlternateContent xmlns:mc="http://schemas.openxmlformats.org/markup-compatibility/2006">
              <mc:Choice xmlns:v="urn:schemas-microsoft-com:vml" Requires="v">
                <p:oleObj spid="_x0000_s17520" name="Packager Shell Object" showAsIcon="1" r:id="rId4" imgW="1487160" imgH="518400" progId="Package">
                  <p:embed/>
                </p:oleObj>
              </mc:Choice>
              <mc:Fallback>
                <p:oleObj name="Packager Shell Object" showAsIcon="1" r:id="rId4" imgW="1487160" imgH="518400" progId="Package">
                  <p:embed/>
                  <p:pic>
                    <p:nvPicPr>
                      <p:cNvPr id="0" name=""/>
                      <p:cNvPicPr/>
                      <p:nvPr/>
                    </p:nvPicPr>
                    <p:blipFill>
                      <a:blip r:embed="rId5"/>
                      <a:stretch>
                        <a:fillRect/>
                      </a:stretch>
                    </p:blipFill>
                    <p:spPr>
                      <a:xfrm>
                        <a:off x="10610056" y="5606553"/>
                        <a:ext cx="1487487" cy="519112"/>
                      </a:xfrm>
                      <a:prstGeom prst="rect">
                        <a:avLst/>
                      </a:prstGeom>
                    </p:spPr>
                  </p:pic>
                </p:oleObj>
              </mc:Fallback>
            </mc:AlternateContent>
          </a:graphicData>
        </a:graphic>
      </p:graphicFrame>
      <p:sp>
        <p:nvSpPr>
          <p:cNvPr id="7" name="TextBox 6"/>
          <p:cNvSpPr txBox="1"/>
          <p:nvPr/>
        </p:nvSpPr>
        <p:spPr>
          <a:xfrm>
            <a:off x="1" y="6306207"/>
            <a:ext cx="12192000" cy="369332"/>
          </a:xfrm>
          <a:prstGeom prst="rect">
            <a:avLst/>
          </a:prstGeom>
          <a:noFill/>
        </p:spPr>
        <p:txBody>
          <a:bodyPr wrap="square" rtlCol="0">
            <a:spAutoFit/>
          </a:bodyPr>
          <a:lstStyle/>
          <a:p>
            <a:pPr algn="ctr"/>
            <a:r>
              <a:rPr lang="en-US" dirty="0" smtClean="0"/>
              <a:t>Using Multisim’s multimeter to measure voltage response 95ms after the input voltage changes.</a:t>
            </a:r>
            <a:endParaRPr lang="en-US" dirty="0"/>
          </a:p>
        </p:txBody>
      </p:sp>
    </p:spTree>
    <p:extLst>
      <p:ext uri="{BB962C8B-B14F-4D97-AF65-F5344CB8AC3E}">
        <p14:creationId xmlns:p14="http://schemas.microsoft.com/office/powerpoint/2010/main" val="409191837"/>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RC Time Constant</a:t>
            </a:r>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087049" y="1825625"/>
            <a:ext cx="4017902" cy="4351338"/>
          </a:xfrm>
        </p:spPr>
      </p:pic>
      <p:sp>
        <p:nvSpPr>
          <p:cNvPr id="6" name="TextBox 5"/>
          <p:cNvSpPr txBox="1"/>
          <p:nvPr/>
        </p:nvSpPr>
        <p:spPr>
          <a:xfrm>
            <a:off x="1" y="6306207"/>
            <a:ext cx="12192000" cy="369332"/>
          </a:xfrm>
          <a:prstGeom prst="rect">
            <a:avLst/>
          </a:prstGeom>
          <a:noFill/>
        </p:spPr>
        <p:txBody>
          <a:bodyPr wrap="square" rtlCol="0">
            <a:spAutoFit/>
          </a:bodyPr>
          <a:lstStyle/>
          <a:p>
            <a:pPr algn="ctr"/>
            <a:r>
              <a:rPr lang="en-US" dirty="0" smtClean="0"/>
              <a:t>Measuring voltage response using NI Elvis oscilloscope.</a:t>
            </a:r>
            <a:endParaRPr lang="en-US" dirty="0"/>
          </a:p>
        </p:txBody>
      </p:sp>
    </p:spTree>
    <p:extLst>
      <p:ext uri="{BB962C8B-B14F-4D97-AF65-F5344CB8AC3E}">
        <p14:creationId xmlns:p14="http://schemas.microsoft.com/office/powerpoint/2010/main" val="176870213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Lab 11, 11.1, 13, and 13.1</a:t>
            </a:r>
          </a:p>
        </p:txBody>
      </p:sp>
      <p:sp>
        <p:nvSpPr>
          <p:cNvPr id="3" name="Content Placeholder 2"/>
          <p:cNvSpPr>
            <a:spLocks noGrp="1"/>
          </p:cNvSpPr>
          <p:nvPr>
            <p:ph idx="1"/>
          </p:nvPr>
        </p:nvSpPr>
        <p:spPr>
          <a:xfrm>
            <a:off x="838200" y="1825625"/>
            <a:ext cx="10515600" cy="4351338"/>
          </a:xfrm>
        </p:spPr>
        <p:txBody>
          <a:bodyPr>
            <a:normAutofit lnSpcReduction="10000"/>
          </a:bodyPr>
          <a:lstStyle/>
          <a:p>
            <a:pPr marL="0" indent="0">
              <a:buNone/>
            </a:pPr>
            <a:r>
              <a:rPr lang="en-US" dirty="0" smtClean="0"/>
              <a:t>Date: February 4-18, 2019</a:t>
            </a:r>
          </a:p>
          <a:p>
            <a:pPr marL="0" indent="0">
              <a:buNone/>
            </a:pPr>
            <a:r>
              <a:rPr lang="en-US" dirty="0" smtClean="0"/>
              <a:t>Lab partners</a:t>
            </a:r>
            <a:r>
              <a:rPr lang="en-US" dirty="0"/>
              <a:t>: Isaiah </a:t>
            </a:r>
            <a:r>
              <a:rPr lang="en-US" dirty="0" err="1"/>
              <a:t>Knaperek</a:t>
            </a:r>
            <a:r>
              <a:rPr lang="en-US" dirty="0"/>
              <a:t> &amp; Nathaniel Paulus </a:t>
            </a:r>
            <a:endParaRPr lang="en-US" dirty="0" smtClean="0"/>
          </a:p>
          <a:p>
            <a:pPr marL="0" indent="0">
              <a:buNone/>
            </a:pPr>
            <a:r>
              <a:rPr lang="en-US" dirty="0" smtClean="0"/>
              <a:t>Test equipment: NI Elvis </a:t>
            </a:r>
            <a:r>
              <a:rPr lang="en-US" dirty="0"/>
              <a:t>2+, GW </a:t>
            </a:r>
            <a:r>
              <a:rPr lang="en-US" dirty="0" err="1"/>
              <a:t>Instek</a:t>
            </a:r>
            <a:r>
              <a:rPr lang="en-US" dirty="0"/>
              <a:t> LCR-819</a:t>
            </a:r>
            <a:endParaRPr lang="en-US" dirty="0" smtClean="0"/>
          </a:p>
          <a:p>
            <a:pPr marL="0" indent="0">
              <a:buNone/>
            </a:pPr>
            <a:r>
              <a:rPr lang="en-US" dirty="0" smtClean="0"/>
              <a:t>Description: In this lab we built and tested passive first-order high pass and low pass RC and RL filters.</a:t>
            </a:r>
          </a:p>
          <a:p>
            <a:pPr marL="0" indent="0">
              <a:buNone/>
            </a:pPr>
            <a:r>
              <a:rPr lang="en-US" dirty="0" smtClean="0"/>
              <a:t>Observations: The low pass RC filter and the high pass RL filter phase change reverse direction at higher frequencies (that is to say, they begin to head in one direction, then start to head back in the other direction). We’re not sure the exact reason for this, but it’s possible parasitic inductance and capacitance plays a significant role.</a:t>
            </a:r>
          </a:p>
          <a:p>
            <a:pPr marL="0" indent="0">
              <a:buNone/>
            </a:pPr>
            <a:endParaRPr lang="en-US" dirty="0"/>
          </a:p>
        </p:txBody>
      </p:sp>
    </p:spTree>
    <p:extLst>
      <p:ext uri="{BB962C8B-B14F-4D97-AF65-F5344CB8AC3E}">
        <p14:creationId xmlns:p14="http://schemas.microsoft.com/office/powerpoint/2010/main" val="2939348818"/>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High pass, low pass, band pass, and notch filter</a:t>
            </a:r>
          </a:p>
        </p:txBody>
      </p:sp>
      <p:sp>
        <p:nvSpPr>
          <p:cNvPr id="3" name="Content Placeholder 2"/>
          <p:cNvSpPr>
            <a:spLocks noGrp="1"/>
          </p:cNvSpPr>
          <p:nvPr>
            <p:ph idx="1"/>
          </p:nvPr>
        </p:nvSpPr>
        <p:spPr/>
        <p:txBody>
          <a:bodyPr>
            <a:normAutofit fontScale="92500"/>
          </a:bodyPr>
          <a:lstStyle/>
          <a:p>
            <a:pPr marL="0" indent="0">
              <a:buNone/>
            </a:pPr>
            <a:r>
              <a:rPr lang="en-US" dirty="0" smtClean="0"/>
              <a:t>Date: February 25-April 1, 2019</a:t>
            </a:r>
          </a:p>
          <a:p>
            <a:pPr marL="0" indent="0">
              <a:buNone/>
            </a:pPr>
            <a:r>
              <a:rPr lang="en-US" dirty="0" smtClean="0"/>
              <a:t>Lab partners: </a:t>
            </a:r>
            <a:r>
              <a:rPr lang="en-US" dirty="0"/>
              <a:t>Isaiah </a:t>
            </a:r>
            <a:r>
              <a:rPr lang="en-US" dirty="0" err="1"/>
              <a:t>Knaperek</a:t>
            </a:r>
            <a:r>
              <a:rPr lang="en-US" dirty="0"/>
              <a:t> &amp; Nathaniel </a:t>
            </a:r>
            <a:r>
              <a:rPr lang="en-US" dirty="0" smtClean="0"/>
              <a:t>Paulus</a:t>
            </a:r>
          </a:p>
          <a:p>
            <a:pPr marL="0" indent="0">
              <a:buNone/>
            </a:pPr>
            <a:r>
              <a:rPr lang="en-US" dirty="0" smtClean="0"/>
              <a:t>Test equipment: NI Elvis 2+, </a:t>
            </a:r>
            <a:r>
              <a:rPr lang="en-US" dirty="0"/>
              <a:t>GW </a:t>
            </a:r>
            <a:r>
              <a:rPr lang="en-US" dirty="0" err="1"/>
              <a:t>Instek</a:t>
            </a:r>
            <a:r>
              <a:rPr lang="en-US" dirty="0"/>
              <a:t> LCR-819</a:t>
            </a:r>
            <a:endParaRPr lang="en-US" dirty="0" smtClean="0"/>
          </a:p>
          <a:p>
            <a:pPr marL="0" indent="0">
              <a:buNone/>
            </a:pPr>
            <a:r>
              <a:rPr lang="en-US" dirty="0" smtClean="0"/>
              <a:t>Description: In this lab we built active second-order high-pass, low-pass, band-pass, and notch filters, using an LM741 op-amp.</a:t>
            </a:r>
          </a:p>
          <a:p>
            <a:pPr marL="0" indent="0">
              <a:buNone/>
            </a:pPr>
            <a:r>
              <a:rPr lang="en-US" dirty="0" smtClean="0"/>
              <a:t>Observations: We had a lot of issues with the notch filter. The gain tended to swing wildly where the notch was supposed to be. Replacing one of the ceramic capacitors with a Mylar capacitor greatly reduced the issue. This was after the ceramic capacitor had already been replaced with another ceramic capacitor of equal value, with no noticeable improvement.</a:t>
            </a:r>
          </a:p>
        </p:txBody>
      </p:sp>
    </p:spTree>
    <p:extLst>
      <p:ext uri="{BB962C8B-B14F-4D97-AF65-F5344CB8AC3E}">
        <p14:creationId xmlns:p14="http://schemas.microsoft.com/office/powerpoint/2010/main" val="3528907505"/>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High </a:t>
            </a:r>
            <a:r>
              <a:rPr lang="en-US" dirty="0" smtClean="0"/>
              <a:t>pass filter</a:t>
            </a:r>
            <a:endParaRPr lang="en-US" dirty="0"/>
          </a:p>
        </p:txBody>
      </p:sp>
      <p:pic>
        <p:nvPicPr>
          <p:cNvPr id="6" name="Content Placeholder 5"/>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2899476" y="1825625"/>
            <a:ext cx="6393048" cy="4351338"/>
          </a:xfrm>
        </p:spPr>
      </p:pic>
      <p:graphicFrame>
        <p:nvGraphicFramePr>
          <p:cNvPr id="7" name="Object 6"/>
          <p:cNvGraphicFramePr>
            <a:graphicFrameLocks noChangeAspect="1"/>
          </p:cNvGraphicFramePr>
          <p:nvPr>
            <p:extLst>
              <p:ext uri="{D42A27DB-BD31-4B8C-83A1-F6EECF244321}">
                <p14:modId xmlns:p14="http://schemas.microsoft.com/office/powerpoint/2010/main" val="1345323000"/>
              </p:ext>
            </p:extLst>
          </p:nvPr>
        </p:nvGraphicFramePr>
        <p:xfrm>
          <a:off x="838200" y="3139281"/>
          <a:ext cx="1838325" cy="1724025"/>
        </p:xfrm>
        <a:graphic>
          <a:graphicData uri="http://schemas.openxmlformats.org/presentationml/2006/ole">
            <mc:AlternateContent xmlns:mc="http://schemas.openxmlformats.org/markup-compatibility/2006">
              <mc:Choice xmlns:v="urn:schemas-microsoft-com:vml" Requires="v">
                <p:oleObj spid="_x0000_s18648" name="Worksheet" r:id="rId4" imgW="1838325" imgH="1724144" progId="Excel.Sheet.12">
                  <p:embed/>
                </p:oleObj>
              </mc:Choice>
              <mc:Fallback>
                <p:oleObj name="Worksheet" r:id="rId4" imgW="1838325" imgH="1724144" progId="Excel.Sheet.12">
                  <p:embed/>
                  <p:pic>
                    <p:nvPicPr>
                      <p:cNvPr id="0" name=""/>
                      <p:cNvPicPr/>
                      <p:nvPr/>
                    </p:nvPicPr>
                    <p:blipFill>
                      <a:blip r:embed="rId5"/>
                      <a:stretch>
                        <a:fillRect/>
                      </a:stretch>
                    </p:blipFill>
                    <p:spPr>
                      <a:xfrm>
                        <a:off x="838200" y="3139281"/>
                        <a:ext cx="1838325" cy="1724025"/>
                      </a:xfrm>
                      <a:prstGeom prst="rect">
                        <a:avLst/>
                      </a:prstGeom>
                    </p:spPr>
                  </p:pic>
                </p:oleObj>
              </mc:Fallback>
            </mc:AlternateContent>
          </a:graphicData>
        </a:graphic>
      </p:graphicFrame>
      <p:graphicFrame>
        <p:nvGraphicFramePr>
          <p:cNvPr id="8" name="Object 7"/>
          <p:cNvGraphicFramePr>
            <a:graphicFrameLocks noChangeAspect="1"/>
          </p:cNvGraphicFramePr>
          <p:nvPr>
            <p:extLst>
              <p:ext uri="{D42A27DB-BD31-4B8C-83A1-F6EECF244321}">
                <p14:modId xmlns:p14="http://schemas.microsoft.com/office/powerpoint/2010/main" val="4109972837"/>
              </p:ext>
            </p:extLst>
          </p:nvPr>
        </p:nvGraphicFramePr>
        <p:xfrm>
          <a:off x="10850563" y="5657851"/>
          <a:ext cx="1341437" cy="519112"/>
        </p:xfrm>
        <a:graphic>
          <a:graphicData uri="http://schemas.openxmlformats.org/presentationml/2006/ole">
            <mc:AlternateContent xmlns:mc="http://schemas.openxmlformats.org/markup-compatibility/2006">
              <mc:Choice xmlns:v="urn:schemas-microsoft-com:vml" Requires="v">
                <p:oleObj spid="_x0000_s18649" name="Packager Shell Object" showAsIcon="1" r:id="rId6" imgW="1341360" imgH="518400" progId="Package">
                  <p:embed/>
                </p:oleObj>
              </mc:Choice>
              <mc:Fallback>
                <p:oleObj name="Packager Shell Object" showAsIcon="1" r:id="rId6" imgW="1341360" imgH="518400" progId="Package">
                  <p:embed/>
                  <p:pic>
                    <p:nvPicPr>
                      <p:cNvPr id="0" name=""/>
                      <p:cNvPicPr/>
                      <p:nvPr/>
                    </p:nvPicPr>
                    <p:blipFill>
                      <a:blip r:embed="rId7"/>
                      <a:stretch>
                        <a:fillRect/>
                      </a:stretch>
                    </p:blipFill>
                    <p:spPr>
                      <a:xfrm>
                        <a:off x="10850563" y="5657851"/>
                        <a:ext cx="1341437" cy="519112"/>
                      </a:xfrm>
                      <a:prstGeom prst="rect">
                        <a:avLst/>
                      </a:prstGeom>
                    </p:spPr>
                  </p:pic>
                </p:oleObj>
              </mc:Fallback>
            </mc:AlternateContent>
          </a:graphicData>
        </a:graphic>
      </p:graphicFrame>
      <p:sp>
        <p:nvSpPr>
          <p:cNvPr id="10" name="TextBox 9"/>
          <p:cNvSpPr txBox="1"/>
          <p:nvPr/>
        </p:nvSpPr>
        <p:spPr>
          <a:xfrm>
            <a:off x="0" y="6264166"/>
            <a:ext cx="12192000" cy="369332"/>
          </a:xfrm>
          <a:prstGeom prst="rect">
            <a:avLst/>
          </a:prstGeom>
          <a:noFill/>
        </p:spPr>
        <p:txBody>
          <a:bodyPr wrap="square" rtlCol="0">
            <a:spAutoFit/>
          </a:bodyPr>
          <a:lstStyle/>
          <a:p>
            <a:pPr algn="ctr"/>
            <a:r>
              <a:rPr lang="en-US" dirty="0" smtClean="0"/>
              <a:t>Calculations and simulated bode plot for high-pass filter.</a:t>
            </a:r>
            <a:endParaRPr lang="en-US" dirty="0"/>
          </a:p>
        </p:txBody>
      </p:sp>
    </p:spTree>
    <p:extLst>
      <p:ext uri="{BB962C8B-B14F-4D97-AF65-F5344CB8AC3E}">
        <p14:creationId xmlns:p14="http://schemas.microsoft.com/office/powerpoint/2010/main" val="4079761323"/>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High </a:t>
            </a:r>
            <a:r>
              <a:rPr lang="en-US" dirty="0" smtClean="0"/>
              <a:t>pass filter</a:t>
            </a:r>
            <a:endParaRPr lang="en-US" dirty="0"/>
          </a:p>
        </p:txBody>
      </p:sp>
      <p:pic>
        <p:nvPicPr>
          <p:cNvPr id="9" name="Content Placeholder 8"/>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279242" y="1825625"/>
            <a:ext cx="3633515" cy="4351338"/>
          </a:xfrm>
        </p:spPr>
      </p:pic>
      <p:sp>
        <p:nvSpPr>
          <p:cNvPr id="10" name="TextBox 9"/>
          <p:cNvSpPr txBox="1"/>
          <p:nvPr/>
        </p:nvSpPr>
        <p:spPr>
          <a:xfrm>
            <a:off x="0" y="6264166"/>
            <a:ext cx="12192000" cy="369332"/>
          </a:xfrm>
          <a:prstGeom prst="rect">
            <a:avLst/>
          </a:prstGeom>
          <a:noFill/>
        </p:spPr>
        <p:txBody>
          <a:bodyPr wrap="square" rtlCol="0">
            <a:spAutoFit/>
          </a:bodyPr>
          <a:lstStyle/>
          <a:p>
            <a:pPr algn="ctr"/>
            <a:endParaRPr lang="en-US" dirty="0"/>
          </a:p>
        </p:txBody>
      </p:sp>
      <p:sp>
        <p:nvSpPr>
          <p:cNvPr id="11" name="TextBox 10"/>
          <p:cNvSpPr txBox="1"/>
          <p:nvPr/>
        </p:nvSpPr>
        <p:spPr>
          <a:xfrm>
            <a:off x="152400" y="6416566"/>
            <a:ext cx="12192000" cy="369332"/>
          </a:xfrm>
          <a:prstGeom prst="rect">
            <a:avLst/>
          </a:prstGeom>
          <a:noFill/>
        </p:spPr>
        <p:txBody>
          <a:bodyPr wrap="square" rtlCol="0">
            <a:spAutoFit/>
          </a:bodyPr>
          <a:lstStyle/>
          <a:p>
            <a:pPr algn="ctr"/>
            <a:r>
              <a:rPr lang="en-US" dirty="0" smtClean="0"/>
              <a:t>Bode plot for high-pass filter.</a:t>
            </a:r>
            <a:endParaRPr lang="en-US" dirty="0"/>
          </a:p>
        </p:txBody>
      </p:sp>
    </p:spTree>
    <p:extLst>
      <p:ext uri="{BB962C8B-B14F-4D97-AF65-F5344CB8AC3E}">
        <p14:creationId xmlns:p14="http://schemas.microsoft.com/office/powerpoint/2010/main" val="3776427234"/>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High </a:t>
            </a:r>
            <a:r>
              <a:rPr lang="en-US" dirty="0" smtClean="0"/>
              <a:t>pass filter</a:t>
            </a:r>
            <a:endParaRPr lang="en-US" dirty="0"/>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4464248" y="1825625"/>
            <a:ext cx="3263503" cy="4351338"/>
          </a:xfrm>
        </p:spPr>
      </p:pic>
      <p:sp>
        <p:nvSpPr>
          <p:cNvPr id="5" name="TextBox 4"/>
          <p:cNvSpPr txBox="1"/>
          <p:nvPr/>
        </p:nvSpPr>
        <p:spPr>
          <a:xfrm>
            <a:off x="0" y="6264166"/>
            <a:ext cx="12192000" cy="369332"/>
          </a:xfrm>
          <a:prstGeom prst="rect">
            <a:avLst/>
          </a:prstGeom>
          <a:noFill/>
        </p:spPr>
        <p:txBody>
          <a:bodyPr wrap="square" rtlCol="0">
            <a:spAutoFit/>
          </a:bodyPr>
          <a:lstStyle/>
          <a:p>
            <a:pPr algn="ctr"/>
            <a:r>
              <a:rPr lang="en-US" dirty="0" smtClean="0"/>
              <a:t>High-pass filter.</a:t>
            </a:r>
            <a:endParaRPr lang="en-US" dirty="0"/>
          </a:p>
        </p:txBody>
      </p:sp>
    </p:spTree>
    <p:extLst>
      <p:ext uri="{BB962C8B-B14F-4D97-AF65-F5344CB8AC3E}">
        <p14:creationId xmlns:p14="http://schemas.microsoft.com/office/powerpoint/2010/main" val="3441890456"/>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Low pass filter</a:t>
            </a:r>
            <a:endParaRPr lang="en-US" dirty="0"/>
          </a:p>
        </p:txBody>
      </p:sp>
      <p:pic>
        <p:nvPicPr>
          <p:cNvPr id="4"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2899476" y="1825625"/>
            <a:ext cx="6393048" cy="4351338"/>
          </a:xfrm>
        </p:spPr>
      </p:pic>
      <p:graphicFrame>
        <p:nvGraphicFramePr>
          <p:cNvPr id="5" name="Object 4"/>
          <p:cNvGraphicFramePr>
            <a:graphicFrameLocks noChangeAspect="1"/>
          </p:cNvGraphicFramePr>
          <p:nvPr>
            <p:extLst>
              <p:ext uri="{D42A27DB-BD31-4B8C-83A1-F6EECF244321}">
                <p14:modId xmlns:p14="http://schemas.microsoft.com/office/powerpoint/2010/main" val="2417702971"/>
              </p:ext>
            </p:extLst>
          </p:nvPr>
        </p:nvGraphicFramePr>
        <p:xfrm>
          <a:off x="10899775" y="5657850"/>
          <a:ext cx="1292225" cy="519113"/>
        </p:xfrm>
        <a:graphic>
          <a:graphicData uri="http://schemas.openxmlformats.org/presentationml/2006/ole">
            <mc:AlternateContent xmlns:mc="http://schemas.openxmlformats.org/markup-compatibility/2006">
              <mc:Choice xmlns:v="urn:schemas-microsoft-com:vml" Requires="v">
                <p:oleObj spid="_x0000_s19670" name="Packager Shell Object" showAsIcon="1" r:id="rId4" imgW="1292760" imgH="518400" progId="Package">
                  <p:embed/>
                </p:oleObj>
              </mc:Choice>
              <mc:Fallback>
                <p:oleObj name="Packager Shell Object" showAsIcon="1" r:id="rId4" imgW="1292760" imgH="518400" progId="Package">
                  <p:embed/>
                  <p:pic>
                    <p:nvPicPr>
                      <p:cNvPr id="0" name=""/>
                      <p:cNvPicPr/>
                      <p:nvPr/>
                    </p:nvPicPr>
                    <p:blipFill>
                      <a:blip r:embed="rId5"/>
                      <a:stretch>
                        <a:fillRect/>
                      </a:stretch>
                    </p:blipFill>
                    <p:spPr>
                      <a:xfrm>
                        <a:off x="10899775" y="5657850"/>
                        <a:ext cx="1292225" cy="519113"/>
                      </a:xfrm>
                      <a:prstGeom prst="rect">
                        <a:avLst/>
                      </a:prstGeom>
                    </p:spPr>
                  </p:pic>
                </p:oleObj>
              </mc:Fallback>
            </mc:AlternateContent>
          </a:graphicData>
        </a:graphic>
      </p:graphicFrame>
      <p:graphicFrame>
        <p:nvGraphicFramePr>
          <p:cNvPr id="6" name="Object 5"/>
          <p:cNvGraphicFramePr>
            <a:graphicFrameLocks noChangeAspect="1"/>
          </p:cNvGraphicFramePr>
          <p:nvPr>
            <p:extLst>
              <p:ext uri="{D42A27DB-BD31-4B8C-83A1-F6EECF244321}">
                <p14:modId xmlns:p14="http://schemas.microsoft.com/office/powerpoint/2010/main" val="3212637891"/>
              </p:ext>
            </p:extLst>
          </p:nvPr>
        </p:nvGraphicFramePr>
        <p:xfrm>
          <a:off x="327024" y="3139281"/>
          <a:ext cx="2447925" cy="1724025"/>
        </p:xfrm>
        <a:graphic>
          <a:graphicData uri="http://schemas.openxmlformats.org/presentationml/2006/ole">
            <mc:AlternateContent xmlns:mc="http://schemas.openxmlformats.org/markup-compatibility/2006">
              <mc:Choice xmlns:v="urn:schemas-microsoft-com:vml" Requires="v">
                <p:oleObj spid="_x0000_s19671" name="Worksheet" r:id="rId6" imgW="2447925" imgH="1724144" progId="Excel.Sheet.12">
                  <p:embed/>
                </p:oleObj>
              </mc:Choice>
              <mc:Fallback>
                <p:oleObj name="Worksheet" r:id="rId6" imgW="2447925" imgH="1724144" progId="Excel.Sheet.12">
                  <p:embed/>
                  <p:pic>
                    <p:nvPicPr>
                      <p:cNvPr id="0" name=""/>
                      <p:cNvPicPr/>
                      <p:nvPr/>
                    </p:nvPicPr>
                    <p:blipFill>
                      <a:blip r:embed="rId7"/>
                      <a:stretch>
                        <a:fillRect/>
                      </a:stretch>
                    </p:blipFill>
                    <p:spPr>
                      <a:xfrm>
                        <a:off x="327024" y="3139281"/>
                        <a:ext cx="2447925" cy="1724025"/>
                      </a:xfrm>
                      <a:prstGeom prst="rect">
                        <a:avLst/>
                      </a:prstGeom>
                    </p:spPr>
                  </p:pic>
                </p:oleObj>
              </mc:Fallback>
            </mc:AlternateContent>
          </a:graphicData>
        </a:graphic>
      </p:graphicFrame>
      <p:sp>
        <p:nvSpPr>
          <p:cNvPr id="7" name="TextBox 6"/>
          <p:cNvSpPr txBox="1"/>
          <p:nvPr/>
        </p:nvSpPr>
        <p:spPr>
          <a:xfrm>
            <a:off x="0" y="6264166"/>
            <a:ext cx="12192000" cy="369332"/>
          </a:xfrm>
          <a:prstGeom prst="rect">
            <a:avLst/>
          </a:prstGeom>
          <a:noFill/>
        </p:spPr>
        <p:txBody>
          <a:bodyPr wrap="square" rtlCol="0">
            <a:spAutoFit/>
          </a:bodyPr>
          <a:lstStyle/>
          <a:p>
            <a:pPr algn="ctr"/>
            <a:r>
              <a:rPr lang="en-US" dirty="0" smtClean="0"/>
              <a:t>Calculations and simulated bode plot for low-pass filter.</a:t>
            </a:r>
            <a:endParaRPr lang="en-US" dirty="0"/>
          </a:p>
        </p:txBody>
      </p:sp>
    </p:spTree>
    <p:extLst>
      <p:ext uri="{BB962C8B-B14F-4D97-AF65-F5344CB8AC3E}">
        <p14:creationId xmlns:p14="http://schemas.microsoft.com/office/powerpoint/2010/main" val="1557770134"/>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Low pass filter</a:t>
            </a:r>
            <a:endParaRPr lang="en-US" dirty="0"/>
          </a:p>
        </p:txBody>
      </p:sp>
      <p:pic>
        <p:nvPicPr>
          <p:cNvPr id="7" name="Content Placeholder 6"/>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279242" y="1825625"/>
            <a:ext cx="3633515" cy="4351338"/>
          </a:xfrm>
        </p:spPr>
      </p:pic>
      <p:sp>
        <p:nvSpPr>
          <p:cNvPr id="8" name="TextBox 7"/>
          <p:cNvSpPr txBox="1"/>
          <p:nvPr/>
        </p:nvSpPr>
        <p:spPr>
          <a:xfrm>
            <a:off x="0" y="6264166"/>
            <a:ext cx="12192000" cy="369332"/>
          </a:xfrm>
          <a:prstGeom prst="rect">
            <a:avLst/>
          </a:prstGeom>
          <a:noFill/>
        </p:spPr>
        <p:txBody>
          <a:bodyPr wrap="square" rtlCol="0">
            <a:spAutoFit/>
          </a:bodyPr>
          <a:lstStyle/>
          <a:p>
            <a:pPr algn="ctr"/>
            <a:r>
              <a:rPr lang="en-US" dirty="0" smtClean="0"/>
              <a:t>Bode plot for low-pass filter.</a:t>
            </a:r>
            <a:endParaRPr lang="en-US" dirty="0"/>
          </a:p>
        </p:txBody>
      </p:sp>
    </p:spTree>
    <p:extLst>
      <p:ext uri="{BB962C8B-B14F-4D97-AF65-F5344CB8AC3E}">
        <p14:creationId xmlns:p14="http://schemas.microsoft.com/office/powerpoint/2010/main" val="3300241567"/>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Low pass filter</a:t>
            </a:r>
            <a:endParaRPr lang="en-US" dirty="0"/>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4464248" y="1825625"/>
            <a:ext cx="3263503" cy="4351338"/>
          </a:xfrm>
        </p:spPr>
      </p:pic>
      <p:sp>
        <p:nvSpPr>
          <p:cNvPr id="5" name="TextBox 4"/>
          <p:cNvSpPr txBox="1"/>
          <p:nvPr/>
        </p:nvSpPr>
        <p:spPr>
          <a:xfrm>
            <a:off x="0" y="6264166"/>
            <a:ext cx="12192000" cy="369332"/>
          </a:xfrm>
          <a:prstGeom prst="rect">
            <a:avLst/>
          </a:prstGeom>
          <a:noFill/>
        </p:spPr>
        <p:txBody>
          <a:bodyPr wrap="square" rtlCol="0">
            <a:spAutoFit/>
          </a:bodyPr>
          <a:lstStyle/>
          <a:p>
            <a:pPr algn="ctr"/>
            <a:r>
              <a:rPr lang="en-US" dirty="0" smtClean="0"/>
              <a:t>Low pass filter.</a:t>
            </a:r>
            <a:endParaRPr lang="en-US" dirty="0"/>
          </a:p>
        </p:txBody>
      </p:sp>
    </p:spTree>
    <p:extLst>
      <p:ext uri="{BB962C8B-B14F-4D97-AF65-F5344CB8AC3E}">
        <p14:creationId xmlns:p14="http://schemas.microsoft.com/office/powerpoint/2010/main" val="2644052679"/>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Band pass filter</a:t>
            </a:r>
            <a:endParaRPr lang="en-US" dirty="0"/>
          </a:p>
        </p:txBody>
      </p:sp>
      <p:pic>
        <p:nvPicPr>
          <p:cNvPr id="5" name="Content Placeholder 4"/>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2899476" y="1825625"/>
            <a:ext cx="6393048" cy="4351338"/>
          </a:xfrm>
        </p:spPr>
      </p:pic>
      <p:graphicFrame>
        <p:nvGraphicFramePr>
          <p:cNvPr id="4" name="Object 3"/>
          <p:cNvGraphicFramePr>
            <a:graphicFrameLocks noChangeAspect="1"/>
          </p:cNvGraphicFramePr>
          <p:nvPr>
            <p:extLst>
              <p:ext uri="{D42A27DB-BD31-4B8C-83A1-F6EECF244321}">
                <p14:modId xmlns:p14="http://schemas.microsoft.com/office/powerpoint/2010/main" val="1327754663"/>
              </p:ext>
            </p:extLst>
          </p:nvPr>
        </p:nvGraphicFramePr>
        <p:xfrm>
          <a:off x="838200" y="3044031"/>
          <a:ext cx="1895475" cy="1914525"/>
        </p:xfrm>
        <a:graphic>
          <a:graphicData uri="http://schemas.openxmlformats.org/presentationml/2006/ole">
            <mc:AlternateContent xmlns:mc="http://schemas.openxmlformats.org/markup-compatibility/2006">
              <mc:Choice xmlns:v="urn:schemas-microsoft-com:vml" Requires="v">
                <p:oleObj spid="_x0000_s20694" name="Worksheet" r:id="rId4" imgW="1895475" imgH="1914525" progId="Excel.Sheet.12">
                  <p:embed/>
                </p:oleObj>
              </mc:Choice>
              <mc:Fallback>
                <p:oleObj name="Worksheet" r:id="rId4" imgW="1895475" imgH="1914525" progId="Excel.Sheet.12">
                  <p:embed/>
                  <p:pic>
                    <p:nvPicPr>
                      <p:cNvPr id="0" name=""/>
                      <p:cNvPicPr/>
                      <p:nvPr/>
                    </p:nvPicPr>
                    <p:blipFill>
                      <a:blip r:embed="rId5"/>
                      <a:stretch>
                        <a:fillRect/>
                      </a:stretch>
                    </p:blipFill>
                    <p:spPr>
                      <a:xfrm>
                        <a:off x="838200" y="3044031"/>
                        <a:ext cx="1895475" cy="1914525"/>
                      </a:xfrm>
                      <a:prstGeom prst="rect">
                        <a:avLst/>
                      </a:prstGeom>
                    </p:spPr>
                  </p:pic>
                </p:oleObj>
              </mc:Fallback>
            </mc:AlternateContent>
          </a:graphicData>
        </a:graphic>
      </p:graphicFrame>
      <p:graphicFrame>
        <p:nvGraphicFramePr>
          <p:cNvPr id="6" name="Object 5"/>
          <p:cNvGraphicFramePr>
            <a:graphicFrameLocks noChangeAspect="1"/>
          </p:cNvGraphicFramePr>
          <p:nvPr>
            <p:extLst>
              <p:ext uri="{D42A27DB-BD31-4B8C-83A1-F6EECF244321}">
                <p14:modId xmlns:p14="http://schemas.microsoft.com/office/powerpoint/2010/main" val="2993311145"/>
              </p:ext>
            </p:extLst>
          </p:nvPr>
        </p:nvGraphicFramePr>
        <p:xfrm>
          <a:off x="10987088" y="5448300"/>
          <a:ext cx="1419225" cy="519113"/>
        </p:xfrm>
        <a:graphic>
          <a:graphicData uri="http://schemas.openxmlformats.org/presentationml/2006/ole">
            <mc:AlternateContent xmlns:mc="http://schemas.openxmlformats.org/markup-compatibility/2006">
              <mc:Choice xmlns:v="urn:schemas-microsoft-com:vml" Requires="v">
                <p:oleObj spid="_x0000_s20695" name="Packager Shell Object" showAsIcon="1" r:id="rId6" imgW="1419120" imgH="518400" progId="Package">
                  <p:embed/>
                </p:oleObj>
              </mc:Choice>
              <mc:Fallback>
                <p:oleObj name="Packager Shell Object" showAsIcon="1" r:id="rId6" imgW="1419120" imgH="518400" progId="Package">
                  <p:embed/>
                  <p:pic>
                    <p:nvPicPr>
                      <p:cNvPr id="0" name=""/>
                      <p:cNvPicPr/>
                      <p:nvPr/>
                    </p:nvPicPr>
                    <p:blipFill>
                      <a:blip r:embed="rId7"/>
                      <a:stretch>
                        <a:fillRect/>
                      </a:stretch>
                    </p:blipFill>
                    <p:spPr>
                      <a:xfrm>
                        <a:off x="10987088" y="5448300"/>
                        <a:ext cx="1419225" cy="519113"/>
                      </a:xfrm>
                      <a:prstGeom prst="rect">
                        <a:avLst/>
                      </a:prstGeom>
                    </p:spPr>
                  </p:pic>
                </p:oleObj>
              </mc:Fallback>
            </mc:AlternateContent>
          </a:graphicData>
        </a:graphic>
      </p:graphicFrame>
      <p:sp>
        <p:nvSpPr>
          <p:cNvPr id="7" name="TextBox 6"/>
          <p:cNvSpPr txBox="1"/>
          <p:nvPr/>
        </p:nvSpPr>
        <p:spPr>
          <a:xfrm>
            <a:off x="0" y="6264166"/>
            <a:ext cx="12192000" cy="369332"/>
          </a:xfrm>
          <a:prstGeom prst="rect">
            <a:avLst/>
          </a:prstGeom>
          <a:noFill/>
        </p:spPr>
        <p:txBody>
          <a:bodyPr wrap="square" rtlCol="0">
            <a:spAutoFit/>
          </a:bodyPr>
          <a:lstStyle/>
          <a:p>
            <a:pPr algn="ctr"/>
            <a:r>
              <a:rPr lang="en-US" dirty="0" smtClean="0"/>
              <a:t>Calculations and simulated bode plot for band-pass filter.</a:t>
            </a:r>
            <a:endParaRPr lang="en-US" dirty="0"/>
          </a:p>
        </p:txBody>
      </p:sp>
    </p:spTree>
    <p:extLst>
      <p:ext uri="{BB962C8B-B14F-4D97-AF65-F5344CB8AC3E}">
        <p14:creationId xmlns:p14="http://schemas.microsoft.com/office/powerpoint/2010/main" val="1069198491"/>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Band pass filter</a:t>
            </a:r>
            <a:endParaRPr lang="en-US" dirty="0"/>
          </a:p>
        </p:txBody>
      </p:sp>
      <p:pic>
        <p:nvPicPr>
          <p:cNvPr id="7" name="Content Placeholder 6"/>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279242" y="1825625"/>
            <a:ext cx="3633515" cy="4351338"/>
          </a:xfrm>
        </p:spPr>
      </p:pic>
      <p:sp>
        <p:nvSpPr>
          <p:cNvPr id="8" name="TextBox 7"/>
          <p:cNvSpPr txBox="1"/>
          <p:nvPr/>
        </p:nvSpPr>
        <p:spPr>
          <a:xfrm>
            <a:off x="0" y="6264166"/>
            <a:ext cx="12192000" cy="369332"/>
          </a:xfrm>
          <a:prstGeom prst="rect">
            <a:avLst/>
          </a:prstGeom>
          <a:noFill/>
        </p:spPr>
        <p:txBody>
          <a:bodyPr wrap="square" rtlCol="0">
            <a:spAutoFit/>
          </a:bodyPr>
          <a:lstStyle/>
          <a:p>
            <a:pPr algn="ctr"/>
            <a:r>
              <a:rPr lang="en-US" dirty="0" smtClean="0"/>
              <a:t>Bode plot for band-pass filter.</a:t>
            </a:r>
            <a:endParaRPr lang="en-US" dirty="0"/>
          </a:p>
        </p:txBody>
      </p:sp>
    </p:spTree>
    <p:extLst>
      <p:ext uri="{BB962C8B-B14F-4D97-AF65-F5344CB8AC3E}">
        <p14:creationId xmlns:p14="http://schemas.microsoft.com/office/powerpoint/2010/main" val="1857497873"/>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Band pass filter</a:t>
            </a:r>
            <a:endParaRPr lang="en-US" dirty="0"/>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4464248" y="1825625"/>
            <a:ext cx="3263503" cy="4351338"/>
          </a:xfrm>
        </p:spPr>
      </p:pic>
      <p:sp>
        <p:nvSpPr>
          <p:cNvPr id="5" name="TextBox 4"/>
          <p:cNvSpPr txBox="1"/>
          <p:nvPr/>
        </p:nvSpPr>
        <p:spPr>
          <a:xfrm>
            <a:off x="0" y="6264166"/>
            <a:ext cx="12192000" cy="369332"/>
          </a:xfrm>
          <a:prstGeom prst="rect">
            <a:avLst/>
          </a:prstGeom>
          <a:noFill/>
        </p:spPr>
        <p:txBody>
          <a:bodyPr wrap="square" rtlCol="0">
            <a:spAutoFit/>
          </a:bodyPr>
          <a:lstStyle/>
          <a:p>
            <a:pPr algn="ctr"/>
            <a:r>
              <a:rPr lang="en-US" dirty="0" smtClean="0"/>
              <a:t>Band-pass filter.</a:t>
            </a:r>
            <a:endParaRPr lang="en-US" dirty="0"/>
          </a:p>
        </p:txBody>
      </p:sp>
    </p:spTree>
    <p:extLst>
      <p:ext uri="{BB962C8B-B14F-4D97-AF65-F5344CB8AC3E}">
        <p14:creationId xmlns:p14="http://schemas.microsoft.com/office/powerpoint/2010/main" val="90005622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Lab </a:t>
            </a:r>
            <a:r>
              <a:rPr lang="en-US" dirty="0" smtClean="0"/>
              <a:t>11</a:t>
            </a:r>
            <a:endParaRPr lang="en-US" dirty="0"/>
          </a:p>
        </p:txBody>
      </p:sp>
      <p:sp>
        <p:nvSpPr>
          <p:cNvPr id="12" name="TextBox 11"/>
          <p:cNvSpPr txBox="1"/>
          <p:nvPr/>
        </p:nvSpPr>
        <p:spPr>
          <a:xfrm>
            <a:off x="0" y="6176963"/>
            <a:ext cx="12192000" cy="369332"/>
          </a:xfrm>
          <a:prstGeom prst="rect">
            <a:avLst/>
          </a:prstGeom>
          <a:noFill/>
        </p:spPr>
        <p:txBody>
          <a:bodyPr wrap="square" rtlCol="0">
            <a:spAutoFit/>
          </a:bodyPr>
          <a:lstStyle/>
          <a:p>
            <a:pPr algn="ctr"/>
            <a:r>
              <a:rPr lang="en-US" dirty="0" smtClean="0"/>
              <a:t>Calculations and measurements for 0.47uF, 1uF, and 2.2uF low pass RC filters, in the frequency domain.</a:t>
            </a:r>
            <a:endParaRPr lang="en-US" dirty="0"/>
          </a:p>
        </p:txBody>
      </p:sp>
      <p:graphicFrame>
        <p:nvGraphicFramePr>
          <p:cNvPr id="4" name="Object 3"/>
          <p:cNvGraphicFramePr>
            <a:graphicFrameLocks noChangeAspect="1"/>
          </p:cNvGraphicFramePr>
          <p:nvPr>
            <p:extLst>
              <p:ext uri="{D42A27DB-BD31-4B8C-83A1-F6EECF244321}">
                <p14:modId xmlns:p14="http://schemas.microsoft.com/office/powerpoint/2010/main" val="1745240203"/>
              </p:ext>
            </p:extLst>
          </p:nvPr>
        </p:nvGraphicFramePr>
        <p:xfrm>
          <a:off x="0" y="1629980"/>
          <a:ext cx="12182395" cy="4546983"/>
        </p:xfrm>
        <a:graphic>
          <a:graphicData uri="http://schemas.openxmlformats.org/presentationml/2006/ole">
            <mc:AlternateContent xmlns:mc="http://schemas.openxmlformats.org/markup-compatibility/2006">
              <mc:Choice xmlns:v="urn:schemas-microsoft-com:vml" Requires="v">
                <p:oleObj spid="_x0000_s9369" name="Worksheet" r:id="rId3" imgW="12277725" imgH="4581644" progId="Excel.Sheet.12">
                  <p:embed/>
                </p:oleObj>
              </mc:Choice>
              <mc:Fallback>
                <p:oleObj name="Worksheet" r:id="rId3" imgW="12277725" imgH="4581644" progId="Excel.Sheet.12">
                  <p:embed/>
                  <p:pic>
                    <p:nvPicPr>
                      <p:cNvPr id="0" name=""/>
                      <p:cNvPicPr/>
                      <p:nvPr/>
                    </p:nvPicPr>
                    <p:blipFill>
                      <a:blip r:embed="rId4"/>
                      <a:stretch>
                        <a:fillRect/>
                      </a:stretch>
                    </p:blipFill>
                    <p:spPr>
                      <a:xfrm>
                        <a:off x="0" y="1629980"/>
                        <a:ext cx="12182395" cy="4546983"/>
                      </a:xfrm>
                      <a:prstGeom prst="rect">
                        <a:avLst/>
                      </a:prstGeom>
                    </p:spPr>
                  </p:pic>
                </p:oleObj>
              </mc:Fallback>
            </mc:AlternateContent>
          </a:graphicData>
        </a:graphic>
      </p:graphicFrame>
    </p:spTree>
    <p:extLst>
      <p:ext uri="{BB962C8B-B14F-4D97-AF65-F5344CB8AC3E}">
        <p14:creationId xmlns:p14="http://schemas.microsoft.com/office/powerpoint/2010/main" val="304256679"/>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Notch filter</a:t>
            </a:r>
            <a:endParaRPr lang="en-US" dirty="0"/>
          </a:p>
        </p:txBody>
      </p:sp>
      <p:pic>
        <p:nvPicPr>
          <p:cNvPr id="4"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3667125" y="1825624"/>
            <a:ext cx="5732832" cy="4351338"/>
          </a:xfrm>
        </p:spPr>
      </p:pic>
      <p:graphicFrame>
        <p:nvGraphicFramePr>
          <p:cNvPr id="5" name="Object 4"/>
          <p:cNvGraphicFramePr>
            <a:graphicFrameLocks noChangeAspect="1"/>
          </p:cNvGraphicFramePr>
          <p:nvPr>
            <p:extLst>
              <p:ext uri="{D42A27DB-BD31-4B8C-83A1-F6EECF244321}">
                <p14:modId xmlns:p14="http://schemas.microsoft.com/office/powerpoint/2010/main" val="4023056078"/>
              </p:ext>
            </p:extLst>
          </p:nvPr>
        </p:nvGraphicFramePr>
        <p:xfrm>
          <a:off x="11074400" y="5657849"/>
          <a:ext cx="1117600" cy="519113"/>
        </p:xfrm>
        <a:graphic>
          <a:graphicData uri="http://schemas.openxmlformats.org/presentationml/2006/ole">
            <mc:AlternateContent xmlns:mc="http://schemas.openxmlformats.org/markup-compatibility/2006">
              <mc:Choice xmlns:v="urn:schemas-microsoft-com:vml" Requires="v">
                <p:oleObj spid="_x0000_s21718" name="Packager Shell Object" showAsIcon="1" r:id="rId4" imgW="1117800" imgH="518400" progId="Package">
                  <p:embed/>
                </p:oleObj>
              </mc:Choice>
              <mc:Fallback>
                <p:oleObj name="Packager Shell Object" showAsIcon="1" r:id="rId4" imgW="1117800" imgH="518400" progId="Package">
                  <p:embed/>
                  <p:pic>
                    <p:nvPicPr>
                      <p:cNvPr id="0" name=""/>
                      <p:cNvPicPr/>
                      <p:nvPr/>
                    </p:nvPicPr>
                    <p:blipFill>
                      <a:blip r:embed="rId5"/>
                      <a:stretch>
                        <a:fillRect/>
                      </a:stretch>
                    </p:blipFill>
                    <p:spPr>
                      <a:xfrm>
                        <a:off x="11074400" y="5657849"/>
                        <a:ext cx="1117600" cy="519113"/>
                      </a:xfrm>
                      <a:prstGeom prst="rect">
                        <a:avLst/>
                      </a:prstGeom>
                    </p:spPr>
                  </p:pic>
                </p:oleObj>
              </mc:Fallback>
            </mc:AlternateContent>
          </a:graphicData>
        </a:graphic>
      </p:graphicFrame>
      <p:graphicFrame>
        <p:nvGraphicFramePr>
          <p:cNvPr id="6" name="Object 5"/>
          <p:cNvGraphicFramePr>
            <a:graphicFrameLocks noChangeAspect="1"/>
          </p:cNvGraphicFramePr>
          <p:nvPr>
            <p:extLst>
              <p:ext uri="{D42A27DB-BD31-4B8C-83A1-F6EECF244321}">
                <p14:modId xmlns:p14="http://schemas.microsoft.com/office/powerpoint/2010/main" val="4018336941"/>
              </p:ext>
            </p:extLst>
          </p:nvPr>
        </p:nvGraphicFramePr>
        <p:xfrm>
          <a:off x="0" y="2853531"/>
          <a:ext cx="3667125" cy="2295525"/>
        </p:xfrm>
        <a:graphic>
          <a:graphicData uri="http://schemas.openxmlformats.org/presentationml/2006/ole">
            <mc:AlternateContent xmlns:mc="http://schemas.openxmlformats.org/markup-compatibility/2006">
              <mc:Choice xmlns:v="urn:schemas-microsoft-com:vml" Requires="v">
                <p:oleObj spid="_x0000_s21719" name="Worksheet" r:id="rId6" imgW="3667125" imgH="2295644" progId="Excel.Sheet.12">
                  <p:embed/>
                </p:oleObj>
              </mc:Choice>
              <mc:Fallback>
                <p:oleObj name="Worksheet" r:id="rId6" imgW="3667125" imgH="2295644" progId="Excel.Sheet.12">
                  <p:embed/>
                  <p:pic>
                    <p:nvPicPr>
                      <p:cNvPr id="0" name=""/>
                      <p:cNvPicPr/>
                      <p:nvPr/>
                    </p:nvPicPr>
                    <p:blipFill>
                      <a:blip r:embed="rId7"/>
                      <a:stretch>
                        <a:fillRect/>
                      </a:stretch>
                    </p:blipFill>
                    <p:spPr>
                      <a:xfrm>
                        <a:off x="0" y="2853531"/>
                        <a:ext cx="3667125" cy="2295525"/>
                      </a:xfrm>
                      <a:prstGeom prst="rect">
                        <a:avLst/>
                      </a:prstGeom>
                    </p:spPr>
                  </p:pic>
                </p:oleObj>
              </mc:Fallback>
            </mc:AlternateContent>
          </a:graphicData>
        </a:graphic>
      </p:graphicFrame>
      <p:sp>
        <p:nvSpPr>
          <p:cNvPr id="7" name="TextBox 6"/>
          <p:cNvSpPr txBox="1"/>
          <p:nvPr/>
        </p:nvSpPr>
        <p:spPr>
          <a:xfrm>
            <a:off x="0" y="6264166"/>
            <a:ext cx="12192000" cy="369332"/>
          </a:xfrm>
          <a:prstGeom prst="rect">
            <a:avLst/>
          </a:prstGeom>
          <a:noFill/>
        </p:spPr>
        <p:txBody>
          <a:bodyPr wrap="square" rtlCol="0">
            <a:spAutoFit/>
          </a:bodyPr>
          <a:lstStyle/>
          <a:p>
            <a:pPr algn="ctr"/>
            <a:r>
              <a:rPr lang="en-US" dirty="0" smtClean="0"/>
              <a:t>Calculations and simulated bode plot for notch filter.</a:t>
            </a:r>
            <a:endParaRPr lang="en-US" dirty="0"/>
          </a:p>
        </p:txBody>
      </p:sp>
    </p:spTree>
    <p:extLst>
      <p:ext uri="{BB962C8B-B14F-4D97-AF65-F5344CB8AC3E}">
        <p14:creationId xmlns:p14="http://schemas.microsoft.com/office/powerpoint/2010/main" val="12414822"/>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Notch filter</a:t>
            </a:r>
            <a:endParaRPr lang="en-US" dirty="0"/>
          </a:p>
        </p:txBody>
      </p:sp>
      <p:pic>
        <p:nvPicPr>
          <p:cNvPr id="7" name="Content Placeholder 6"/>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279242" y="1825625"/>
            <a:ext cx="3633515" cy="4351338"/>
          </a:xfrm>
        </p:spPr>
      </p:pic>
      <p:sp>
        <p:nvSpPr>
          <p:cNvPr id="8" name="TextBox 7"/>
          <p:cNvSpPr txBox="1"/>
          <p:nvPr/>
        </p:nvSpPr>
        <p:spPr>
          <a:xfrm>
            <a:off x="0" y="6264166"/>
            <a:ext cx="12192000" cy="369332"/>
          </a:xfrm>
          <a:prstGeom prst="rect">
            <a:avLst/>
          </a:prstGeom>
          <a:noFill/>
        </p:spPr>
        <p:txBody>
          <a:bodyPr wrap="square" rtlCol="0">
            <a:spAutoFit/>
          </a:bodyPr>
          <a:lstStyle/>
          <a:p>
            <a:pPr algn="ctr"/>
            <a:r>
              <a:rPr lang="en-US" dirty="0" smtClean="0"/>
              <a:t>Bode plot for notch filter.</a:t>
            </a:r>
            <a:endParaRPr lang="en-US" dirty="0"/>
          </a:p>
        </p:txBody>
      </p:sp>
    </p:spTree>
    <p:extLst>
      <p:ext uri="{BB962C8B-B14F-4D97-AF65-F5344CB8AC3E}">
        <p14:creationId xmlns:p14="http://schemas.microsoft.com/office/powerpoint/2010/main" val="2417014942"/>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Notch filter</a:t>
            </a:r>
            <a:endParaRPr lang="en-US" dirty="0"/>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rot="16200000">
            <a:off x="3919538" y="2369741"/>
            <a:ext cx="4352925" cy="3264693"/>
          </a:xfrm>
        </p:spPr>
      </p:pic>
      <p:sp>
        <p:nvSpPr>
          <p:cNvPr id="5" name="TextBox 4"/>
          <p:cNvSpPr txBox="1"/>
          <p:nvPr/>
        </p:nvSpPr>
        <p:spPr>
          <a:xfrm>
            <a:off x="0" y="6264166"/>
            <a:ext cx="12192000" cy="369332"/>
          </a:xfrm>
          <a:prstGeom prst="rect">
            <a:avLst/>
          </a:prstGeom>
          <a:noFill/>
        </p:spPr>
        <p:txBody>
          <a:bodyPr wrap="square" rtlCol="0">
            <a:spAutoFit/>
          </a:bodyPr>
          <a:lstStyle/>
          <a:p>
            <a:pPr algn="ctr"/>
            <a:r>
              <a:rPr lang="en-US" dirty="0" smtClean="0"/>
              <a:t>Notch filter.</a:t>
            </a:r>
            <a:endParaRPr lang="en-US" dirty="0"/>
          </a:p>
        </p:txBody>
      </p:sp>
    </p:spTree>
    <p:extLst>
      <p:ext uri="{BB962C8B-B14F-4D97-AF65-F5344CB8AC3E}">
        <p14:creationId xmlns:p14="http://schemas.microsoft.com/office/powerpoint/2010/main" val="3480684864"/>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Resistor network</a:t>
            </a:r>
            <a:endParaRPr lang="en-US" dirty="0"/>
          </a:p>
        </p:txBody>
      </p:sp>
      <p:sp>
        <p:nvSpPr>
          <p:cNvPr id="3" name="Content Placeholder 2"/>
          <p:cNvSpPr>
            <a:spLocks noGrp="1"/>
          </p:cNvSpPr>
          <p:nvPr>
            <p:ph idx="1"/>
          </p:nvPr>
        </p:nvSpPr>
        <p:spPr/>
        <p:txBody>
          <a:bodyPr>
            <a:normAutofit lnSpcReduction="10000"/>
          </a:bodyPr>
          <a:lstStyle/>
          <a:p>
            <a:pPr marL="0" indent="0">
              <a:buNone/>
            </a:pPr>
            <a:r>
              <a:rPr lang="en-US" dirty="0" smtClean="0"/>
              <a:t>Date: March 4-April 15, 2019</a:t>
            </a:r>
          </a:p>
          <a:p>
            <a:pPr marL="0" indent="0">
              <a:buNone/>
            </a:pPr>
            <a:r>
              <a:rPr lang="en-US" dirty="0" smtClean="0"/>
              <a:t>Lab partners: </a:t>
            </a:r>
            <a:r>
              <a:rPr lang="en-US" dirty="0"/>
              <a:t>Isaiah </a:t>
            </a:r>
            <a:r>
              <a:rPr lang="en-US" dirty="0" err="1"/>
              <a:t>Knaperek</a:t>
            </a:r>
            <a:r>
              <a:rPr lang="en-US" dirty="0"/>
              <a:t> &amp; Nathaniel </a:t>
            </a:r>
            <a:r>
              <a:rPr lang="en-US" dirty="0" smtClean="0"/>
              <a:t>Paulus</a:t>
            </a:r>
          </a:p>
          <a:p>
            <a:pPr marL="0" indent="0">
              <a:buNone/>
            </a:pPr>
            <a:r>
              <a:rPr lang="en-US" dirty="0" smtClean="0"/>
              <a:t>Test equipment: NI Elvis 2+</a:t>
            </a:r>
          </a:p>
          <a:p>
            <a:pPr marL="0" indent="0">
              <a:buNone/>
            </a:pPr>
            <a:r>
              <a:rPr lang="en-US" dirty="0" smtClean="0"/>
              <a:t>Description: In this lab we analyzed and built a resistor network. We then replaced two resistors with one to create an equivalent total resistance.</a:t>
            </a:r>
          </a:p>
          <a:p>
            <a:pPr marL="0" indent="0">
              <a:buNone/>
            </a:pPr>
            <a:r>
              <a:rPr lang="en-US" dirty="0" smtClean="0"/>
              <a:t>Observations: There is no simple way to find a combination of standard-value resistors that will create an exact resistance. The only feasible method is to use a brute force algorithm to find the best combination.</a:t>
            </a:r>
          </a:p>
        </p:txBody>
      </p:sp>
    </p:spTree>
    <p:extLst>
      <p:ext uri="{BB962C8B-B14F-4D97-AF65-F5344CB8AC3E}">
        <p14:creationId xmlns:p14="http://schemas.microsoft.com/office/powerpoint/2010/main" val="3630431431"/>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Resistor network</a:t>
            </a:r>
            <a:endParaRPr lang="en-US" dirty="0"/>
          </a:p>
        </p:txBody>
      </p:sp>
      <p:pic>
        <p:nvPicPr>
          <p:cNvPr id="4" name="Content Placeholder 3" descr="06-02a"/>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921397" y="2191770"/>
            <a:ext cx="6349206" cy="3619047"/>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1898360" y="2191770"/>
            <a:ext cx="1023037" cy="1569660"/>
          </a:xfrm>
          <a:prstGeom prst="rect">
            <a:avLst/>
          </a:prstGeom>
          <a:noFill/>
        </p:spPr>
        <p:txBody>
          <a:bodyPr wrap="none" rtlCol="0">
            <a:spAutoFit/>
          </a:bodyPr>
          <a:lstStyle/>
          <a:p>
            <a:r>
              <a:rPr lang="en-US" sz="1600" dirty="0" smtClean="0"/>
              <a:t>R1 = 470</a:t>
            </a:r>
          </a:p>
          <a:p>
            <a:r>
              <a:rPr lang="en-US" sz="1600" dirty="0" smtClean="0"/>
              <a:t>R2 = 470</a:t>
            </a:r>
          </a:p>
          <a:p>
            <a:r>
              <a:rPr lang="en-US" sz="1600" dirty="0" smtClean="0"/>
              <a:t>R3 = 1K</a:t>
            </a:r>
          </a:p>
          <a:p>
            <a:r>
              <a:rPr lang="en-US" sz="1600" dirty="0" smtClean="0"/>
              <a:t>R4 = 1K</a:t>
            </a:r>
          </a:p>
          <a:p>
            <a:r>
              <a:rPr lang="en-US" sz="1600" dirty="0" smtClean="0"/>
              <a:t>R5 = 470</a:t>
            </a:r>
          </a:p>
          <a:p>
            <a:r>
              <a:rPr lang="en-US" sz="1600" dirty="0" smtClean="0"/>
              <a:t>R6 = 470</a:t>
            </a:r>
            <a:endParaRPr lang="en-US" sz="1600" dirty="0"/>
          </a:p>
        </p:txBody>
      </p:sp>
      <p:sp>
        <p:nvSpPr>
          <p:cNvPr id="6" name="TextBox 5"/>
          <p:cNvSpPr txBox="1"/>
          <p:nvPr/>
        </p:nvSpPr>
        <p:spPr>
          <a:xfrm>
            <a:off x="8123770" y="2191770"/>
            <a:ext cx="4068230" cy="1077218"/>
          </a:xfrm>
          <a:prstGeom prst="rect">
            <a:avLst/>
          </a:prstGeom>
          <a:noFill/>
        </p:spPr>
        <p:txBody>
          <a:bodyPr wrap="none" rtlCol="0">
            <a:spAutoFit/>
          </a:bodyPr>
          <a:lstStyle/>
          <a:p>
            <a:r>
              <a:rPr lang="en-US" sz="1600" dirty="0" smtClean="0"/>
              <a:t>1.) Using Excel and Multisim determine RT</a:t>
            </a:r>
          </a:p>
          <a:p>
            <a:r>
              <a:rPr lang="en-US" sz="1600" dirty="0"/>
              <a:t>2.) Build and measure </a:t>
            </a:r>
            <a:r>
              <a:rPr lang="en-US" sz="1600" dirty="0" smtClean="0"/>
              <a:t>RT</a:t>
            </a:r>
          </a:p>
          <a:p>
            <a:r>
              <a:rPr lang="en-US" sz="1600" dirty="0"/>
              <a:t>3.) Design new circuit with same RT using</a:t>
            </a:r>
          </a:p>
          <a:p>
            <a:r>
              <a:rPr lang="en-US" sz="1600" dirty="0"/>
              <a:t>     </a:t>
            </a:r>
            <a:r>
              <a:rPr lang="en-US" sz="1600" dirty="0" smtClean="0"/>
              <a:t>five standard </a:t>
            </a:r>
            <a:r>
              <a:rPr lang="en-US" sz="1600" dirty="0"/>
              <a:t>resistor </a:t>
            </a:r>
            <a:r>
              <a:rPr lang="en-US" sz="1600" dirty="0" smtClean="0"/>
              <a:t>values.</a:t>
            </a:r>
            <a:endParaRPr lang="en-US" sz="1600" dirty="0"/>
          </a:p>
        </p:txBody>
      </p:sp>
      <p:sp>
        <p:nvSpPr>
          <p:cNvPr id="7" name="TextBox 6"/>
          <p:cNvSpPr txBox="1"/>
          <p:nvPr/>
        </p:nvSpPr>
        <p:spPr>
          <a:xfrm>
            <a:off x="0" y="6042044"/>
            <a:ext cx="12192000" cy="369332"/>
          </a:xfrm>
          <a:prstGeom prst="rect">
            <a:avLst/>
          </a:prstGeom>
          <a:noFill/>
        </p:spPr>
        <p:txBody>
          <a:bodyPr wrap="square" rtlCol="0">
            <a:spAutoFit/>
          </a:bodyPr>
          <a:lstStyle/>
          <a:p>
            <a:pPr algn="ctr"/>
            <a:r>
              <a:rPr lang="en-US" dirty="0" smtClean="0"/>
              <a:t>The circuit and instructions we were given.</a:t>
            </a:r>
            <a:endParaRPr lang="en-US" dirty="0"/>
          </a:p>
        </p:txBody>
      </p:sp>
    </p:spTree>
    <p:extLst>
      <p:ext uri="{BB962C8B-B14F-4D97-AF65-F5344CB8AC3E}">
        <p14:creationId xmlns:p14="http://schemas.microsoft.com/office/powerpoint/2010/main" val="2935528028"/>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Resistor network</a:t>
            </a:r>
            <a:endParaRPr lang="en-US" dirty="0"/>
          </a:p>
        </p:txBody>
      </p:sp>
      <p:sp>
        <p:nvSpPr>
          <p:cNvPr id="7" name="TextBox 6"/>
          <p:cNvSpPr txBox="1"/>
          <p:nvPr/>
        </p:nvSpPr>
        <p:spPr>
          <a:xfrm>
            <a:off x="0" y="6042044"/>
            <a:ext cx="12192000" cy="369332"/>
          </a:xfrm>
          <a:prstGeom prst="rect">
            <a:avLst/>
          </a:prstGeom>
          <a:noFill/>
        </p:spPr>
        <p:txBody>
          <a:bodyPr wrap="square" rtlCol="0">
            <a:spAutoFit/>
          </a:bodyPr>
          <a:lstStyle/>
          <a:p>
            <a:pPr algn="ctr"/>
            <a:r>
              <a:rPr lang="en-US" dirty="0" smtClean="0"/>
              <a:t>Calculations and measurements before and after the circuit was changed.</a:t>
            </a:r>
            <a:endParaRPr lang="en-US" dirty="0"/>
          </a:p>
        </p:txBody>
      </p:sp>
      <p:graphicFrame>
        <p:nvGraphicFramePr>
          <p:cNvPr id="10" name="Object 9"/>
          <p:cNvGraphicFramePr>
            <a:graphicFrameLocks noChangeAspect="1"/>
          </p:cNvGraphicFramePr>
          <p:nvPr>
            <p:extLst>
              <p:ext uri="{D42A27DB-BD31-4B8C-83A1-F6EECF244321}">
                <p14:modId xmlns:p14="http://schemas.microsoft.com/office/powerpoint/2010/main" val="3873511785"/>
              </p:ext>
            </p:extLst>
          </p:nvPr>
        </p:nvGraphicFramePr>
        <p:xfrm>
          <a:off x="2529501" y="1690688"/>
          <a:ext cx="7132998" cy="2804327"/>
        </p:xfrm>
        <a:graphic>
          <a:graphicData uri="http://schemas.openxmlformats.org/presentationml/2006/ole">
            <mc:AlternateContent xmlns:mc="http://schemas.openxmlformats.org/markup-compatibility/2006">
              <mc:Choice xmlns:v="urn:schemas-microsoft-com:vml" Requires="v">
                <p:oleObj spid="_x0000_s22720" name="Worksheet" r:id="rId3" imgW="5838825" imgH="2295644" progId="Excel.Sheet.12">
                  <p:embed/>
                </p:oleObj>
              </mc:Choice>
              <mc:Fallback>
                <p:oleObj name="Worksheet" r:id="rId3" imgW="5838825" imgH="2295644" progId="Excel.Sheet.12">
                  <p:embed/>
                  <p:pic>
                    <p:nvPicPr>
                      <p:cNvPr id="0" name=""/>
                      <p:cNvPicPr/>
                      <p:nvPr/>
                    </p:nvPicPr>
                    <p:blipFill>
                      <a:blip r:embed="rId4"/>
                      <a:stretch>
                        <a:fillRect/>
                      </a:stretch>
                    </p:blipFill>
                    <p:spPr>
                      <a:xfrm>
                        <a:off x="2529501" y="1690688"/>
                        <a:ext cx="7132998" cy="2804327"/>
                      </a:xfrm>
                      <a:prstGeom prst="rect">
                        <a:avLst/>
                      </a:prstGeom>
                    </p:spPr>
                  </p:pic>
                </p:oleObj>
              </mc:Fallback>
            </mc:AlternateContent>
          </a:graphicData>
        </a:graphic>
      </p:graphicFrame>
      <p:graphicFrame>
        <p:nvGraphicFramePr>
          <p:cNvPr id="11" name="Object 10"/>
          <p:cNvGraphicFramePr>
            <a:graphicFrameLocks noChangeAspect="1"/>
          </p:cNvGraphicFramePr>
          <p:nvPr>
            <p:extLst>
              <p:ext uri="{D42A27DB-BD31-4B8C-83A1-F6EECF244321}">
                <p14:modId xmlns:p14="http://schemas.microsoft.com/office/powerpoint/2010/main" val="405140584"/>
              </p:ext>
            </p:extLst>
          </p:nvPr>
        </p:nvGraphicFramePr>
        <p:xfrm>
          <a:off x="10869612" y="5522931"/>
          <a:ext cx="1322388" cy="519113"/>
        </p:xfrm>
        <a:graphic>
          <a:graphicData uri="http://schemas.openxmlformats.org/presentationml/2006/ole">
            <mc:AlternateContent xmlns:mc="http://schemas.openxmlformats.org/markup-compatibility/2006">
              <mc:Choice xmlns:v="urn:schemas-microsoft-com:vml" Requires="v">
                <p:oleObj spid="_x0000_s22721" name="Packager Shell Object" showAsIcon="1" r:id="rId5" imgW="1321920" imgH="518400" progId="Package">
                  <p:embed/>
                </p:oleObj>
              </mc:Choice>
              <mc:Fallback>
                <p:oleObj name="Packager Shell Object" showAsIcon="1" r:id="rId5" imgW="1321920" imgH="518400" progId="Package">
                  <p:embed/>
                  <p:pic>
                    <p:nvPicPr>
                      <p:cNvPr id="0" name=""/>
                      <p:cNvPicPr/>
                      <p:nvPr/>
                    </p:nvPicPr>
                    <p:blipFill>
                      <a:blip r:embed="rId6"/>
                      <a:stretch>
                        <a:fillRect/>
                      </a:stretch>
                    </p:blipFill>
                    <p:spPr>
                      <a:xfrm>
                        <a:off x="10869612" y="5522931"/>
                        <a:ext cx="1322388" cy="519113"/>
                      </a:xfrm>
                      <a:prstGeom prst="rect">
                        <a:avLst/>
                      </a:prstGeom>
                    </p:spPr>
                  </p:pic>
                </p:oleObj>
              </mc:Fallback>
            </mc:AlternateContent>
          </a:graphicData>
        </a:graphic>
      </p:graphicFrame>
    </p:spTree>
    <p:extLst>
      <p:ext uri="{BB962C8B-B14F-4D97-AF65-F5344CB8AC3E}">
        <p14:creationId xmlns:p14="http://schemas.microsoft.com/office/powerpoint/2010/main" val="612520754"/>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Resistor network</a:t>
            </a:r>
            <a:endParaRPr lang="en-US" dirty="0"/>
          </a:p>
        </p:txBody>
      </p:sp>
      <p:pic>
        <p:nvPicPr>
          <p:cNvPr id="5" name="Content Placeholder 4"/>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3273561" y="1944893"/>
            <a:ext cx="5644877" cy="4233657"/>
          </a:xfrm>
        </p:spPr>
      </p:pic>
      <p:sp>
        <p:nvSpPr>
          <p:cNvPr id="4" name="TextBox 3"/>
          <p:cNvSpPr txBox="1"/>
          <p:nvPr/>
        </p:nvSpPr>
        <p:spPr>
          <a:xfrm>
            <a:off x="0" y="6178550"/>
            <a:ext cx="12192000" cy="369332"/>
          </a:xfrm>
          <a:prstGeom prst="rect">
            <a:avLst/>
          </a:prstGeom>
          <a:noFill/>
        </p:spPr>
        <p:txBody>
          <a:bodyPr wrap="square" rtlCol="0">
            <a:spAutoFit/>
          </a:bodyPr>
          <a:lstStyle/>
          <a:p>
            <a:pPr algn="ctr"/>
            <a:r>
              <a:rPr lang="en-US" dirty="0" smtClean="0"/>
              <a:t>Measuring the total resistance of the original circuit.</a:t>
            </a:r>
            <a:endParaRPr lang="en-US" dirty="0"/>
          </a:p>
        </p:txBody>
      </p:sp>
    </p:spTree>
    <p:extLst>
      <p:ext uri="{BB962C8B-B14F-4D97-AF65-F5344CB8AC3E}">
        <p14:creationId xmlns:p14="http://schemas.microsoft.com/office/powerpoint/2010/main" val="3042632107"/>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Fourier analysis</a:t>
            </a:r>
          </a:p>
        </p:txBody>
      </p:sp>
      <p:sp>
        <p:nvSpPr>
          <p:cNvPr id="3" name="Content Placeholder 2"/>
          <p:cNvSpPr>
            <a:spLocks noGrp="1"/>
          </p:cNvSpPr>
          <p:nvPr>
            <p:ph idx="1"/>
          </p:nvPr>
        </p:nvSpPr>
        <p:spPr/>
        <p:txBody>
          <a:bodyPr>
            <a:normAutofit fontScale="92500" lnSpcReduction="10000"/>
          </a:bodyPr>
          <a:lstStyle/>
          <a:p>
            <a:pPr marL="0" indent="0">
              <a:buNone/>
            </a:pPr>
            <a:r>
              <a:rPr lang="en-US" dirty="0" smtClean="0"/>
              <a:t>Date: March 25-April 1, 2019</a:t>
            </a:r>
          </a:p>
          <a:p>
            <a:pPr marL="0" indent="0">
              <a:buNone/>
            </a:pPr>
            <a:r>
              <a:rPr lang="en-US" dirty="0" smtClean="0"/>
              <a:t>Lab partners: </a:t>
            </a:r>
            <a:r>
              <a:rPr lang="en-US" dirty="0"/>
              <a:t>Isaiah </a:t>
            </a:r>
            <a:r>
              <a:rPr lang="en-US" dirty="0" err="1"/>
              <a:t>Knaperek</a:t>
            </a:r>
            <a:r>
              <a:rPr lang="en-US" dirty="0"/>
              <a:t> &amp; Nathaniel Paulus</a:t>
            </a:r>
            <a:endParaRPr lang="en-US" dirty="0" smtClean="0"/>
          </a:p>
          <a:p>
            <a:pPr marL="0" indent="0">
              <a:buNone/>
            </a:pPr>
            <a:r>
              <a:rPr lang="en-US" dirty="0" smtClean="0"/>
              <a:t>Test equipment: N/A</a:t>
            </a:r>
          </a:p>
          <a:p>
            <a:pPr marL="0" indent="0">
              <a:buNone/>
            </a:pPr>
            <a:r>
              <a:rPr lang="en-US" dirty="0" smtClean="0"/>
              <a:t>Description: In this lab we used Multisim to perform a Fourier analysis on a waveform. We then used multiple Multisim voltage sources to add the harmonics and reconstruct the waveform.</a:t>
            </a:r>
          </a:p>
          <a:p>
            <a:pPr marL="0" indent="0">
              <a:buNone/>
            </a:pPr>
            <a:r>
              <a:rPr lang="en-US" dirty="0" smtClean="0"/>
              <a:t>Observations: When the input signal was subtracted from the replicated harmonics and DC signal, it showed that the main deviations were at the first harmonic (120Hz). The second most dominant signal was at a frequency of 794.3Hz. This is closest to the 7</a:t>
            </a:r>
            <a:r>
              <a:rPr lang="en-US" baseline="30000" dirty="0" smtClean="0"/>
              <a:t>th</a:t>
            </a:r>
            <a:r>
              <a:rPr lang="en-US" dirty="0" smtClean="0"/>
              <a:t> harmonic (840Hz), so we think it is the addition of all the frequencies from the 7</a:t>
            </a:r>
            <a:r>
              <a:rPr lang="en-US" baseline="30000" dirty="0" smtClean="0"/>
              <a:t>th</a:t>
            </a:r>
            <a:r>
              <a:rPr lang="en-US" dirty="0" smtClean="0"/>
              <a:t> harmonic and higher.</a:t>
            </a:r>
            <a:endParaRPr lang="en-US" dirty="0"/>
          </a:p>
        </p:txBody>
      </p:sp>
    </p:spTree>
    <p:extLst>
      <p:ext uri="{BB962C8B-B14F-4D97-AF65-F5344CB8AC3E}">
        <p14:creationId xmlns:p14="http://schemas.microsoft.com/office/powerpoint/2010/main" val="956354952"/>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Fourier analysis</a:t>
            </a:r>
          </a:p>
        </p:txBody>
      </p:sp>
      <p:sp>
        <p:nvSpPr>
          <p:cNvPr id="11" name="TextBox 10"/>
          <p:cNvSpPr txBox="1"/>
          <p:nvPr/>
        </p:nvSpPr>
        <p:spPr>
          <a:xfrm>
            <a:off x="1797269" y="5652077"/>
            <a:ext cx="8597462" cy="923330"/>
          </a:xfrm>
          <a:prstGeom prst="rect">
            <a:avLst/>
          </a:prstGeom>
          <a:noFill/>
        </p:spPr>
        <p:txBody>
          <a:bodyPr wrap="square" rtlCol="0">
            <a:spAutoFit/>
          </a:bodyPr>
          <a:lstStyle/>
          <a:p>
            <a:pPr algn="ctr"/>
            <a:r>
              <a:rPr lang="en-US" dirty="0" smtClean="0"/>
              <a:t>Using Multisim to test the results of our Fourier analysis. The Fourier analysis determined the magnitude and phase of the signal’s harmonics and DC voltage. The circuit on the right adds the harmonics back together to reconstruct the original waveform.</a:t>
            </a:r>
            <a:endParaRPr lang="en-US" dirty="0"/>
          </a:p>
        </p:txBody>
      </p:sp>
      <p:pic>
        <p:nvPicPr>
          <p:cNvPr id="13" name="Picture 12"/>
          <p:cNvPicPr>
            <a:picLocks noChangeAspect="1"/>
          </p:cNvPicPr>
          <p:nvPr/>
        </p:nvPicPr>
        <p:blipFill>
          <a:blip r:embed="rId3"/>
          <a:stretch>
            <a:fillRect/>
          </a:stretch>
        </p:blipFill>
        <p:spPr>
          <a:xfrm>
            <a:off x="6653048" y="667950"/>
            <a:ext cx="5538952" cy="5069219"/>
          </a:xfrm>
          <a:prstGeom prst="rect">
            <a:avLst/>
          </a:prstGeom>
        </p:spPr>
      </p:pic>
      <p:graphicFrame>
        <p:nvGraphicFramePr>
          <p:cNvPr id="3" name="Object 2"/>
          <p:cNvGraphicFramePr>
            <a:graphicFrameLocks noChangeAspect="1"/>
          </p:cNvGraphicFramePr>
          <p:nvPr>
            <p:extLst>
              <p:ext uri="{D42A27DB-BD31-4B8C-83A1-F6EECF244321}">
                <p14:modId xmlns:p14="http://schemas.microsoft.com/office/powerpoint/2010/main" val="1643424817"/>
              </p:ext>
            </p:extLst>
          </p:nvPr>
        </p:nvGraphicFramePr>
        <p:xfrm>
          <a:off x="10821988" y="6056294"/>
          <a:ext cx="1370012" cy="519113"/>
        </p:xfrm>
        <a:graphic>
          <a:graphicData uri="http://schemas.openxmlformats.org/presentationml/2006/ole">
            <mc:AlternateContent xmlns:mc="http://schemas.openxmlformats.org/markup-compatibility/2006">
              <mc:Choice xmlns:v="urn:schemas-microsoft-com:vml" Requires="v">
                <p:oleObj spid="_x0000_s46113" name="Packager Shell Object" showAsIcon="1" r:id="rId4" imgW="1370520" imgH="518400" progId="Package">
                  <p:embed/>
                </p:oleObj>
              </mc:Choice>
              <mc:Fallback>
                <p:oleObj name="Packager Shell Object" showAsIcon="1" r:id="rId4" imgW="1370520" imgH="518400" progId="Package">
                  <p:embed/>
                  <p:pic>
                    <p:nvPicPr>
                      <p:cNvPr id="0" name=""/>
                      <p:cNvPicPr/>
                      <p:nvPr/>
                    </p:nvPicPr>
                    <p:blipFill>
                      <a:blip r:embed="rId5"/>
                      <a:stretch>
                        <a:fillRect/>
                      </a:stretch>
                    </p:blipFill>
                    <p:spPr>
                      <a:xfrm>
                        <a:off x="10821988" y="6056294"/>
                        <a:ext cx="1370012" cy="519113"/>
                      </a:xfrm>
                      <a:prstGeom prst="rect">
                        <a:avLst/>
                      </a:prstGeom>
                    </p:spPr>
                  </p:pic>
                </p:oleObj>
              </mc:Fallback>
            </mc:AlternateContent>
          </a:graphicData>
        </a:graphic>
      </p:graphicFrame>
      <p:pic>
        <p:nvPicPr>
          <p:cNvPr id="6" name="Picture 5"/>
          <p:cNvPicPr>
            <a:picLocks noChangeAspect="1"/>
          </p:cNvPicPr>
          <p:nvPr/>
        </p:nvPicPr>
        <p:blipFill>
          <a:blip r:embed="rId6"/>
          <a:stretch>
            <a:fillRect/>
          </a:stretch>
        </p:blipFill>
        <p:spPr>
          <a:xfrm>
            <a:off x="75544" y="2356660"/>
            <a:ext cx="6577504" cy="2945897"/>
          </a:xfrm>
          <a:prstGeom prst="rect">
            <a:avLst/>
          </a:prstGeom>
        </p:spPr>
      </p:pic>
    </p:spTree>
    <p:extLst>
      <p:ext uri="{BB962C8B-B14F-4D97-AF65-F5344CB8AC3E}">
        <p14:creationId xmlns:p14="http://schemas.microsoft.com/office/powerpoint/2010/main" val="2622564716"/>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Fourier analysis</a:t>
            </a:r>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38201" y="1690689"/>
            <a:ext cx="5253292" cy="4216126"/>
          </a:xfr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31400" y="1690689"/>
            <a:ext cx="5218165" cy="4216126"/>
          </a:xfrm>
          <a:prstGeom prst="rect">
            <a:avLst/>
          </a:prstGeom>
        </p:spPr>
      </p:pic>
      <p:sp>
        <p:nvSpPr>
          <p:cNvPr id="8" name="TextBox 7"/>
          <p:cNvSpPr txBox="1"/>
          <p:nvPr/>
        </p:nvSpPr>
        <p:spPr>
          <a:xfrm>
            <a:off x="0" y="5906815"/>
            <a:ext cx="12192000" cy="923330"/>
          </a:xfrm>
          <a:prstGeom prst="rect">
            <a:avLst/>
          </a:prstGeom>
          <a:noFill/>
        </p:spPr>
        <p:txBody>
          <a:bodyPr wrap="square" rtlCol="0">
            <a:spAutoFit/>
          </a:bodyPr>
          <a:lstStyle/>
          <a:p>
            <a:pPr algn="ctr"/>
            <a:r>
              <a:rPr lang="en-US" dirty="0" smtClean="0"/>
              <a:t>Left: The input signal and the signal generated by adding six harmonics and the DC component. The two signals are so close that they almost completely overlap. Right: the rectified sine wave subtracted from replicated harmonics and DC signal (showing how close they are to the original input signal). The dominant frequency is 120Hz.</a:t>
            </a:r>
            <a:endParaRPr lang="en-US" dirty="0"/>
          </a:p>
        </p:txBody>
      </p:sp>
    </p:spTree>
    <p:extLst>
      <p:ext uri="{BB962C8B-B14F-4D97-AF65-F5344CB8AC3E}">
        <p14:creationId xmlns:p14="http://schemas.microsoft.com/office/powerpoint/2010/main" val="306325788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Lab </a:t>
            </a:r>
            <a:r>
              <a:rPr lang="en-US" dirty="0" smtClean="0"/>
              <a:t>11</a:t>
            </a:r>
            <a:endParaRPr lang="en-US" dirty="0"/>
          </a:p>
        </p:txBody>
      </p:sp>
      <p:sp>
        <p:nvSpPr>
          <p:cNvPr id="12" name="TextBox 11"/>
          <p:cNvSpPr txBox="1"/>
          <p:nvPr/>
        </p:nvSpPr>
        <p:spPr>
          <a:xfrm>
            <a:off x="0" y="6264166"/>
            <a:ext cx="12192000" cy="369332"/>
          </a:xfrm>
          <a:prstGeom prst="rect">
            <a:avLst/>
          </a:prstGeom>
          <a:noFill/>
        </p:spPr>
        <p:txBody>
          <a:bodyPr wrap="square" rtlCol="0">
            <a:spAutoFit/>
          </a:bodyPr>
          <a:lstStyle/>
          <a:p>
            <a:pPr algn="ctr"/>
            <a:r>
              <a:rPr lang="en-US" dirty="0" smtClean="0"/>
              <a:t>Simulated bode plots for 0.47uF, 1uF, and 2.2uF low pass RC filters, in the frequency domain.</a:t>
            </a:r>
            <a:endParaRPr lang="en-US" dirty="0"/>
          </a:p>
        </p:txBody>
      </p:sp>
      <p:pic>
        <p:nvPicPr>
          <p:cNvPr id="4"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2899476" y="1825625"/>
            <a:ext cx="6393048" cy="4351338"/>
          </a:xfrm>
        </p:spPr>
      </p:pic>
      <p:graphicFrame>
        <p:nvGraphicFramePr>
          <p:cNvPr id="5" name="Object 4"/>
          <p:cNvGraphicFramePr>
            <a:graphicFrameLocks noChangeAspect="1"/>
          </p:cNvGraphicFramePr>
          <p:nvPr>
            <p:extLst>
              <p:ext uri="{D42A27DB-BD31-4B8C-83A1-F6EECF244321}">
                <p14:modId xmlns:p14="http://schemas.microsoft.com/office/powerpoint/2010/main" val="1298099981"/>
              </p:ext>
            </p:extLst>
          </p:nvPr>
        </p:nvGraphicFramePr>
        <p:xfrm>
          <a:off x="11366500" y="5657851"/>
          <a:ext cx="825500" cy="519112"/>
        </p:xfrm>
        <a:graphic>
          <a:graphicData uri="http://schemas.openxmlformats.org/presentationml/2006/ole">
            <mc:AlternateContent xmlns:mc="http://schemas.openxmlformats.org/markup-compatibility/2006">
              <mc:Choice xmlns:v="urn:schemas-microsoft-com:vml" Requires="v">
                <p:oleObj spid="_x0000_s10392" name="Packager Shell Object" showAsIcon="1" r:id="rId4" imgW="826200" imgH="518400" progId="Package">
                  <p:embed/>
                </p:oleObj>
              </mc:Choice>
              <mc:Fallback>
                <p:oleObj name="Packager Shell Object" showAsIcon="1" r:id="rId4" imgW="826200" imgH="518400" progId="Package">
                  <p:embed/>
                  <p:pic>
                    <p:nvPicPr>
                      <p:cNvPr id="0" name=""/>
                      <p:cNvPicPr/>
                      <p:nvPr/>
                    </p:nvPicPr>
                    <p:blipFill>
                      <a:blip r:embed="rId5"/>
                      <a:stretch>
                        <a:fillRect/>
                      </a:stretch>
                    </p:blipFill>
                    <p:spPr>
                      <a:xfrm>
                        <a:off x="11366500" y="5657851"/>
                        <a:ext cx="825500" cy="519112"/>
                      </a:xfrm>
                      <a:prstGeom prst="rect">
                        <a:avLst/>
                      </a:prstGeom>
                    </p:spPr>
                  </p:pic>
                </p:oleObj>
              </mc:Fallback>
            </mc:AlternateContent>
          </a:graphicData>
        </a:graphic>
      </p:graphicFrame>
    </p:spTree>
    <p:extLst>
      <p:ext uri="{BB962C8B-B14F-4D97-AF65-F5344CB8AC3E}">
        <p14:creationId xmlns:p14="http://schemas.microsoft.com/office/powerpoint/2010/main" val="4181590417"/>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Fourier analysis</a:t>
            </a:r>
          </a:p>
        </p:txBody>
      </p:sp>
      <p:pic>
        <p:nvPicPr>
          <p:cNvPr id="8" name="Picture 7"/>
          <p:cNvPicPr>
            <a:picLocks noChangeAspect="1"/>
          </p:cNvPicPr>
          <p:nvPr/>
        </p:nvPicPr>
        <p:blipFill>
          <a:blip r:embed="rId3"/>
          <a:stretch>
            <a:fillRect/>
          </a:stretch>
        </p:blipFill>
        <p:spPr>
          <a:xfrm>
            <a:off x="6083918" y="2053945"/>
            <a:ext cx="5763870" cy="3464454"/>
          </a:xfrm>
          <a:prstGeom prst="rect">
            <a:avLst/>
          </a:prstGeom>
        </p:spPr>
      </p:pic>
      <p:graphicFrame>
        <p:nvGraphicFramePr>
          <p:cNvPr id="10" name="Object 9"/>
          <p:cNvGraphicFramePr>
            <a:graphicFrameLocks noChangeAspect="1"/>
          </p:cNvGraphicFramePr>
          <p:nvPr/>
        </p:nvGraphicFramePr>
        <p:xfrm>
          <a:off x="294482" y="2053945"/>
          <a:ext cx="5789436" cy="3464454"/>
        </p:xfrm>
        <a:graphic>
          <a:graphicData uri="http://schemas.openxmlformats.org/presentationml/2006/ole">
            <mc:AlternateContent xmlns:mc="http://schemas.openxmlformats.org/markup-compatibility/2006">
              <mc:Choice xmlns:v="urn:schemas-microsoft-com:vml" Requires="v">
                <p:oleObj spid="_x0000_s24668" name="Worksheet" r:id="rId4" imgW="4791075" imgH="2867144" progId="Excel.Sheet.12">
                  <p:embed/>
                </p:oleObj>
              </mc:Choice>
              <mc:Fallback>
                <p:oleObj name="Worksheet" r:id="rId4" imgW="4791075" imgH="2867144" progId="Excel.Sheet.12">
                  <p:embed/>
                  <p:pic>
                    <p:nvPicPr>
                      <p:cNvPr id="10" name="Object 9"/>
                      <p:cNvPicPr/>
                      <p:nvPr/>
                    </p:nvPicPr>
                    <p:blipFill>
                      <a:blip r:embed="rId5"/>
                      <a:stretch>
                        <a:fillRect/>
                      </a:stretch>
                    </p:blipFill>
                    <p:spPr>
                      <a:xfrm>
                        <a:off x="294482" y="2053945"/>
                        <a:ext cx="5789436" cy="3464454"/>
                      </a:xfrm>
                      <a:prstGeom prst="rect">
                        <a:avLst/>
                      </a:prstGeom>
                    </p:spPr>
                  </p:pic>
                </p:oleObj>
              </mc:Fallback>
            </mc:AlternateContent>
          </a:graphicData>
        </a:graphic>
      </p:graphicFrame>
      <p:sp>
        <p:nvSpPr>
          <p:cNvPr id="11" name="TextBox 10"/>
          <p:cNvSpPr txBox="1"/>
          <p:nvPr/>
        </p:nvSpPr>
        <p:spPr>
          <a:xfrm>
            <a:off x="0" y="5717627"/>
            <a:ext cx="12192000" cy="369332"/>
          </a:xfrm>
          <a:prstGeom prst="rect">
            <a:avLst/>
          </a:prstGeom>
          <a:noFill/>
        </p:spPr>
        <p:txBody>
          <a:bodyPr wrap="square" rtlCol="0">
            <a:spAutoFit/>
          </a:bodyPr>
          <a:lstStyle/>
          <a:p>
            <a:pPr algn="ctr"/>
            <a:r>
              <a:rPr lang="en-US" dirty="0" smtClean="0"/>
              <a:t>Left: Fourier analysis data from Multisim. Right: transient analysis data plotted from Multisim.</a:t>
            </a:r>
            <a:endParaRPr lang="en-US" dirty="0"/>
          </a:p>
        </p:txBody>
      </p:sp>
    </p:spTree>
    <p:extLst>
      <p:ext uri="{BB962C8B-B14F-4D97-AF65-F5344CB8AC3E}">
        <p14:creationId xmlns:p14="http://schemas.microsoft.com/office/powerpoint/2010/main" val="1044486431"/>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Butterworth filter</a:t>
            </a:r>
          </a:p>
        </p:txBody>
      </p:sp>
      <p:sp>
        <p:nvSpPr>
          <p:cNvPr id="3" name="Content Placeholder 2"/>
          <p:cNvSpPr>
            <a:spLocks noGrp="1"/>
          </p:cNvSpPr>
          <p:nvPr>
            <p:ph idx="1"/>
          </p:nvPr>
        </p:nvSpPr>
        <p:spPr/>
        <p:txBody>
          <a:bodyPr/>
          <a:lstStyle/>
          <a:p>
            <a:pPr marL="0" indent="0">
              <a:buNone/>
            </a:pPr>
            <a:r>
              <a:rPr lang="en-US" dirty="0" smtClean="0"/>
              <a:t>Date: April 8-15, 2019</a:t>
            </a:r>
          </a:p>
          <a:p>
            <a:pPr marL="0" indent="0">
              <a:buNone/>
            </a:pPr>
            <a:r>
              <a:rPr lang="en-US" dirty="0" smtClean="0"/>
              <a:t>Lab partners: </a:t>
            </a:r>
            <a:r>
              <a:rPr lang="en-US" dirty="0"/>
              <a:t>Isaiah </a:t>
            </a:r>
            <a:r>
              <a:rPr lang="en-US" dirty="0" err="1"/>
              <a:t>Knaperek</a:t>
            </a:r>
            <a:r>
              <a:rPr lang="en-US" dirty="0"/>
              <a:t> &amp; Nathaniel Paulus</a:t>
            </a:r>
            <a:endParaRPr lang="en-US" dirty="0" smtClean="0"/>
          </a:p>
          <a:p>
            <a:pPr marL="0" indent="0">
              <a:buNone/>
            </a:pPr>
            <a:r>
              <a:rPr lang="en-US" dirty="0" smtClean="0"/>
              <a:t>Test equipment: </a:t>
            </a:r>
            <a:r>
              <a:rPr lang="en-US" dirty="0"/>
              <a:t>NI Elvis 2+</a:t>
            </a:r>
            <a:endParaRPr lang="en-US" dirty="0" smtClean="0"/>
          </a:p>
          <a:p>
            <a:pPr marL="0" indent="0">
              <a:buNone/>
            </a:pPr>
            <a:r>
              <a:rPr lang="en-US" dirty="0" smtClean="0"/>
              <a:t>Description: In this lab we designed, built, and analyzed a second-order Butterworth filter with a 3dB point at 500Hz. </a:t>
            </a:r>
          </a:p>
          <a:p>
            <a:pPr marL="0" indent="0">
              <a:buNone/>
            </a:pPr>
            <a:r>
              <a:rPr lang="en-US" dirty="0" smtClean="0"/>
              <a:t>Observations: The signal analysis shows that at a 50% duty cycle the DC component of the input signal had a gain of -40dB, at a 25% duty cycle it had a gain of about 2dB, and at a 10% duty cycle it had a gain of about 6dB.</a:t>
            </a:r>
          </a:p>
          <a:p>
            <a:pPr marL="0" indent="0">
              <a:buNone/>
            </a:pPr>
            <a:endParaRPr lang="en-US" dirty="0"/>
          </a:p>
        </p:txBody>
      </p:sp>
    </p:spTree>
    <p:extLst>
      <p:ext uri="{BB962C8B-B14F-4D97-AF65-F5344CB8AC3E}">
        <p14:creationId xmlns:p14="http://schemas.microsoft.com/office/powerpoint/2010/main" val="2091854528"/>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Butterworth filter</a:t>
            </a:r>
          </a:p>
        </p:txBody>
      </p:sp>
      <p:graphicFrame>
        <p:nvGraphicFramePr>
          <p:cNvPr id="4" name="Object 3"/>
          <p:cNvGraphicFramePr>
            <a:graphicFrameLocks noChangeAspect="1"/>
          </p:cNvGraphicFramePr>
          <p:nvPr>
            <p:extLst>
              <p:ext uri="{D42A27DB-BD31-4B8C-83A1-F6EECF244321}">
                <p14:modId xmlns:p14="http://schemas.microsoft.com/office/powerpoint/2010/main" val="1381373237"/>
              </p:ext>
            </p:extLst>
          </p:nvPr>
        </p:nvGraphicFramePr>
        <p:xfrm>
          <a:off x="0" y="1252228"/>
          <a:ext cx="12192000" cy="4957763"/>
        </p:xfrm>
        <a:graphic>
          <a:graphicData uri="http://schemas.openxmlformats.org/presentationml/2006/ole">
            <mc:AlternateContent xmlns:mc="http://schemas.openxmlformats.org/markup-compatibility/2006">
              <mc:Choice xmlns:v="urn:schemas-microsoft-com:vml" Requires="v">
                <p:oleObj spid="_x0000_s25692" name="Worksheet" r:id="rId3" imgW="12201525" imgH="4962406" progId="Excel.Sheet.12">
                  <p:embed/>
                </p:oleObj>
              </mc:Choice>
              <mc:Fallback>
                <p:oleObj name="Worksheet" r:id="rId3" imgW="12201525" imgH="4962406" progId="Excel.Sheet.12">
                  <p:embed/>
                  <p:pic>
                    <p:nvPicPr>
                      <p:cNvPr id="0" name=""/>
                      <p:cNvPicPr/>
                      <p:nvPr/>
                    </p:nvPicPr>
                    <p:blipFill>
                      <a:blip r:embed="rId4"/>
                      <a:stretch>
                        <a:fillRect/>
                      </a:stretch>
                    </p:blipFill>
                    <p:spPr>
                      <a:xfrm>
                        <a:off x="0" y="1252228"/>
                        <a:ext cx="12192000" cy="4957763"/>
                      </a:xfrm>
                      <a:prstGeom prst="rect">
                        <a:avLst/>
                      </a:prstGeom>
                    </p:spPr>
                  </p:pic>
                </p:oleObj>
              </mc:Fallback>
            </mc:AlternateContent>
          </a:graphicData>
        </a:graphic>
      </p:graphicFrame>
      <p:sp>
        <p:nvSpPr>
          <p:cNvPr id="9" name="TextBox 8"/>
          <p:cNvSpPr txBox="1"/>
          <p:nvPr/>
        </p:nvSpPr>
        <p:spPr>
          <a:xfrm>
            <a:off x="0" y="6209991"/>
            <a:ext cx="12191999" cy="646331"/>
          </a:xfrm>
          <a:prstGeom prst="rect">
            <a:avLst/>
          </a:prstGeom>
          <a:noFill/>
        </p:spPr>
        <p:txBody>
          <a:bodyPr wrap="square" rtlCol="0">
            <a:spAutoFit/>
          </a:bodyPr>
          <a:lstStyle/>
          <a:p>
            <a:pPr algn="ctr"/>
            <a:r>
              <a:rPr lang="en-US" dirty="0" smtClean="0"/>
              <a:t>Results of the Fourier transform of the output of our filter when a square wave is applied at 50%, 25%, or 10% duty cycle at 2kHz. A 94ms delay from startup was added to avoid the result being influence by the initial charge-up time for the capacitors.</a:t>
            </a:r>
            <a:endParaRPr lang="en-US" dirty="0"/>
          </a:p>
        </p:txBody>
      </p:sp>
    </p:spTree>
    <p:extLst>
      <p:ext uri="{BB962C8B-B14F-4D97-AF65-F5344CB8AC3E}">
        <p14:creationId xmlns:p14="http://schemas.microsoft.com/office/powerpoint/2010/main" val="150911075"/>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Butterworth filter</a:t>
            </a:r>
          </a:p>
        </p:txBody>
      </p:sp>
      <p:sp>
        <p:nvSpPr>
          <p:cNvPr id="4" name="TextBox 3"/>
          <p:cNvSpPr txBox="1"/>
          <p:nvPr/>
        </p:nvSpPr>
        <p:spPr>
          <a:xfrm>
            <a:off x="0" y="5984283"/>
            <a:ext cx="12192000" cy="369332"/>
          </a:xfrm>
          <a:prstGeom prst="rect">
            <a:avLst/>
          </a:prstGeom>
          <a:noFill/>
        </p:spPr>
        <p:txBody>
          <a:bodyPr wrap="square" rtlCol="0">
            <a:spAutoFit/>
          </a:bodyPr>
          <a:lstStyle/>
          <a:p>
            <a:pPr algn="ctr"/>
            <a:r>
              <a:rPr lang="en-US" dirty="0" smtClean="0"/>
              <a:t>The design of our Butterworth filter.</a:t>
            </a:r>
            <a:endParaRPr lang="en-US" dirty="0"/>
          </a:p>
        </p:txBody>
      </p:sp>
      <p:graphicFrame>
        <p:nvGraphicFramePr>
          <p:cNvPr id="6" name="Object 5"/>
          <p:cNvGraphicFramePr>
            <a:graphicFrameLocks noChangeAspect="1"/>
          </p:cNvGraphicFramePr>
          <p:nvPr>
            <p:extLst>
              <p:ext uri="{D42A27DB-BD31-4B8C-83A1-F6EECF244321}">
                <p14:modId xmlns:p14="http://schemas.microsoft.com/office/powerpoint/2010/main" val="2705501938"/>
              </p:ext>
            </p:extLst>
          </p:nvPr>
        </p:nvGraphicFramePr>
        <p:xfrm>
          <a:off x="11395075" y="5465170"/>
          <a:ext cx="796925" cy="519113"/>
        </p:xfrm>
        <a:graphic>
          <a:graphicData uri="http://schemas.openxmlformats.org/presentationml/2006/ole">
            <mc:AlternateContent xmlns:mc="http://schemas.openxmlformats.org/markup-compatibility/2006">
              <mc:Choice xmlns:v="urn:schemas-microsoft-com:vml" Requires="v">
                <p:oleObj spid="_x0000_s26708" name="Packager Shell Object" showAsIcon="1" r:id="rId3" imgW="797040" imgH="518400" progId="Package">
                  <p:embed/>
                </p:oleObj>
              </mc:Choice>
              <mc:Fallback>
                <p:oleObj name="Packager Shell Object" showAsIcon="1" r:id="rId3" imgW="797040" imgH="518400" progId="Package">
                  <p:embed/>
                  <p:pic>
                    <p:nvPicPr>
                      <p:cNvPr id="5" name="Object 4"/>
                      <p:cNvPicPr/>
                      <p:nvPr/>
                    </p:nvPicPr>
                    <p:blipFill>
                      <a:blip r:embed="rId4"/>
                      <a:stretch>
                        <a:fillRect/>
                      </a:stretch>
                    </p:blipFill>
                    <p:spPr>
                      <a:xfrm>
                        <a:off x="11395075" y="5465170"/>
                        <a:ext cx="796925" cy="519113"/>
                      </a:xfrm>
                      <a:prstGeom prst="rect">
                        <a:avLst/>
                      </a:prstGeom>
                    </p:spPr>
                  </p:pic>
                </p:oleObj>
              </mc:Fallback>
            </mc:AlternateContent>
          </a:graphicData>
        </a:graphic>
      </p:graphicFrame>
      <p:pic>
        <p:nvPicPr>
          <p:cNvPr id="7" name="Picture 6"/>
          <p:cNvPicPr>
            <a:picLocks noChangeAspect="1"/>
          </p:cNvPicPr>
          <p:nvPr/>
        </p:nvPicPr>
        <p:blipFill>
          <a:blip r:embed="rId5"/>
          <a:stretch>
            <a:fillRect/>
          </a:stretch>
        </p:blipFill>
        <p:spPr>
          <a:xfrm>
            <a:off x="2319447" y="1462239"/>
            <a:ext cx="6756182" cy="4522044"/>
          </a:xfrm>
          <a:prstGeom prst="rect">
            <a:avLst/>
          </a:prstGeom>
        </p:spPr>
      </p:pic>
    </p:spTree>
    <p:extLst>
      <p:ext uri="{BB962C8B-B14F-4D97-AF65-F5344CB8AC3E}">
        <p14:creationId xmlns:p14="http://schemas.microsoft.com/office/powerpoint/2010/main" val="508430633"/>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Butterworth filter</a:t>
            </a:r>
          </a:p>
        </p:txBody>
      </p:sp>
      <p:pic>
        <p:nvPicPr>
          <p:cNvPr id="10" name="Content Placeholder 9"/>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49317" y="1690688"/>
            <a:ext cx="3784096" cy="4351338"/>
          </a:xfrm>
        </p:spPr>
      </p:pic>
      <p:pic>
        <p:nvPicPr>
          <p:cNvPr id="11" name="Picture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33413" y="1690688"/>
            <a:ext cx="3784097" cy="4351338"/>
          </a:xfrm>
          <a:prstGeom prst="rect">
            <a:avLst/>
          </a:prstGeom>
        </p:spPr>
      </p:pic>
      <p:pic>
        <p:nvPicPr>
          <p:cNvPr id="12" name="Picture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017509" y="1690688"/>
            <a:ext cx="3784097" cy="4351338"/>
          </a:xfrm>
          <a:prstGeom prst="rect">
            <a:avLst/>
          </a:prstGeom>
        </p:spPr>
      </p:pic>
      <p:sp>
        <p:nvSpPr>
          <p:cNvPr id="13" name="TextBox 12"/>
          <p:cNvSpPr txBox="1"/>
          <p:nvPr/>
        </p:nvSpPr>
        <p:spPr>
          <a:xfrm>
            <a:off x="0" y="6327228"/>
            <a:ext cx="12192000" cy="369332"/>
          </a:xfrm>
          <a:prstGeom prst="rect">
            <a:avLst/>
          </a:prstGeom>
          <a:noFill/>
        </p:spPr>
        <p:txBody>
          <a:bodyPr wrap="square" rtlCol="0">
            <a:spAutoFit/>
          </a:bodyPr>
          <a:lstStyle/>
          <a:p>
            <a:pPr algn="ctr"/>
            <a:r>
              <a:rPr lang="en-US" dirty="0" smtClean="0"/>
              <a:t>Fourier analysis of the output of the filter at 50%, 25%, and 10% duty cycle, respectively.</a:t>
            </a:r>
            <a:endParaRPr lang="en-US" dirty="0"/>
          </a:p>
        </p:txBody>
      </p:sp>
    </p:spTree>
    <p:extLst>
      <p:ext uri="{BB962C8B-B14F-4D97-AF65-F5344CB8AC3E}">
        <p14:creationId xmlns:p14="http://schemas.microsoft.com/office/powerpoint/2010/main" val="1733233782"/>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Butterworth filter</a:t>
            </a: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087049" y="1690688"/>
            <a:ext cx="4017902" cy="4351338"/>
          </a:xfrm>
        </p:spPr>
      </p:pic>
      <p:sp>
        <p:nvSpPr>
          <p:cNvPr id="6" name="TextBox 5"/>
          <p:cNvSpPr txBox="1"/>
          <p:nvPr/>
        </p:nvSpPr>
        <p:spPr>
          <a:xfrm>
            <a:off x="0" y="6201104"/>
            <a:ext cx="12192000" cy="646331"/>
          </a:xfrm>
          <a:prstGeom prst="rect">
            <a:avLst/>
          </a:prstGeom>
          <a:noFill/>
        </p:spPr>
        <p:txBody>
          <a:bodyPr wrap="square" rtlCol="0">
            <a:spAutoFit/>
          </a:bodyPr>
          <a:lstStyle/>
          <a:p>
            <a:pPr algn="ctr"/>
            <a:r>
              <a:rPr lang="en-US" dirty="0" smtClean="0"/>
              <a:t>Blue: Square wave input to our filter. Green: the output of the Butterworth filter.</a:t>
            </a:r>
          </a:p>
          <a:p>
            <a:pPr algn="ctr"/>
            <a:r>
              <a:rPr lang="en-US" dirty="0" smtClean="0"/>
              <a:t>Note that the input signal has a magnitude of about 5V, and the output signal has a magnitude of about 391mV.</a:t>
            </a:r>
            <a:endParaRPr lang="en-US" dirty="0"/>
          </a:p>
        </p:txBody>
      </p:sp>
    </p:spTree>
    <p:extLst>
      <p:ext uri="{BB962C8B-B14F-4D97-AF65-F5344CB8AC3E}">
        <p14:creationId xmlns:p14="http://schemas.microsoft.com/office/powerpoint/2010/main" val="857118896"/>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Butterworth filter</a:t>
            </a:r>
          </a:p>
        </p:txBody>
      </p:sp>
      <p:pic>
        <p:nvPicPr>
          <p:cNvPr id="5" name="Content Placeholder 4"/>
          <p:cNvPicPr>
            <a:picLocks noGrp="1" noChangeAspect="1"/>
          </p:cNvPicPr>
          <p:nvPr>
            <p:ph idx="1"/>
          </p:nvPr>
        </p:nvPicPr>
        <p:blipFill rotWithShape="1">
          <a:blip r:embed="rId2" cstate="print">
            <a:extLst>
              <a:ext uri="{28A0092B-C50C-407E-A947-70E740481C1C}">
                <a14:useLocalDpi xmlns:a14="http://schemas.microsoft.com/office/drawing/2010/main" val="0"/>
              </a:ext>
            </a:extLst>
          </a:blip>
          <a:srcRect r="19179"/>
          <a:stretch/>
        </p:blipFill>
        <p:spPr>
          <a:xfrm rot="16200000">
            <a:off x="3812223" y="-26950"/>
            <a:ext cx="4567554" cy="7535250"/>
          </a:xfrm>
        </p:spPr>
      </p:pic>
      <p:sp>
        <p:nvSpPr>
          <p:cNvPr id="6" name="TextBox 5"/>
          <p:cNvSpPr txBox="1"/>
          <p:nvPr/>
        </p:nvSpPr>
        <p:spPr>
          <a:xfrm>
            <a:off x="0" y="6201104"/>
            <a:ext cx="12192000" cy="369332"/>
          </a:xfrm>
          <a:prstGeom prst="rect">
            <a:avLst/>
          </a:prstGeom>
          <a:noFill/>
        </p:spPr>
        <p:txBody>
          <a:bodyPr wrap="square" rtlCol="0">
            <a:spAutoFit/>
          </a:bodyPr>
          <a:lstStyle/>
          <a:p>
            <a:pPr algn="ctr"/>
            <a:r>
              <a:rPr lang="en-US" dirty="0" smtClean="0"/>
              <a:t>Our Butterworth filter implemented on the NI Elvis board.</a:t>
            </a:r>
            <a:endParaRPr lang="en-US" dirty="0"/>
          </a:p>
        </p:txBody>
      </p:sp>
    </p:spTree>
    <p:extLst>
      <p:ext uri="{BB962C8B-B14F-4D97-AF65-F5344CB8AC3E}">
        <p14:creationId xmlns:p14="http://schemas.microsoft.com/office/powerpoint/2010/main" val="3636650723"/>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Transformers</a:t>
            </a:r>
          </a:p>
        </p:txBody>
      </p:sp>
      <p:sp>
        <p:nvSpPr>
          <p:cNvPr id="3" name="Content Placeholder 2"/>
          <p:cNvSpPr>
            <a:spLocks noGrp="1"/>
          </p:cNvSpPr>
          <p:nvPr>
            <p:ph idx="1"/>
          </p:nvPr>
        </p:nvSpPr>
        <p:spPr/>
        <p:txBody>
          <a:bodyPr/>
          <a:lstStyle/>
          <a:p>
            <a:pPr marL="0" indent="0">
              <a:buNone/>
            </a:pPr>
            <a:r>
              <a:rPr lang="en-US" dirty="0" smtClean="0"/>
              <a:t>Date: April 15, 2019</a:t>
            </a:r>
          </a:p>
          <a:p>
            <a:pPr marL="0" indent="0">
              <a:buNone/>
            </a:pPr>
            <a:r>
              <a:rPr lang="en-US" dirty="0" smtClean="0"/>
              <a:t>Lab partners: </a:t>
            </a:r>
            <a:r>
              <a:rPr lang="en-US" dirty="0"/>
              <a:t>Isaiah </a:t>
            </a:r>
            <a:r>
              <a:rPr lang="en-US" dirty="0" err="1"/>
              <a:t>Knaperek</a:t>
            </a:r>
            <a:r>
              <a:rPr lang="en-US" dirty="0"/>
              <a:t> &amp; Nathaniel Paulus</a:t>
            </a:r>
            <a:endParaRPr lang="en-US" dirty="0" smtClean="0"/>
          </a:p>
          <a:p>
            <a:pPr marL="0" indent="0">
              <a:buNone/>
            </a:pPr>
            <a:r>
              <a:rPr lang="en-US" dirty="0" smtClean="0"/>
              <a:t>Test equipment: GW </a:t>
            </a:r>
            <a:r>
              <a:rPr lang="en-US" dirty="0" err="1" smtClean="0"/>
              <a:t>Instek</a:t>
            </a:r>
            <a:r>
              <a:rPr lang="en-US" dirty="0" smtClean="0"/>
              <a:t> GDM-8245, ECG DM-305A, Tektronix TDS 220</a:t>
            </a:r>
          </a:p>
          <a:p>
            <a:pPr marL="0" indent="0">
              <a:buNone/>
            </a:pPr>
            <a:r>
              <a:rPr lang="en-US" dirty="0" smtClean="0"/>
              <a:t>Description: In this lab we connected two transformers to mains power and measured the output voltage and frequency.</a:t>
            </a:r>
          </a:p>
          <a:p>
            <a:pPr marL="0" indent="0">
              <a:buNone/>
            </a:pPr>
            <a:r>
              <a:rPr lang="en-US" dirty="0" smtClean="0"/>
              <a:t>Observations: The output RMS voltage of the transformers was significantly higher than their rated output. This could be due to the quality of the transformers, and the lack of a load.</a:t>
            </a:r>
          </a:p>
        </p:txBody>
      </p:sp>
    </p:spTree>
    <p:extLst>
      <p:ext uri="{BB962C8B-B14F-4D97-AF65-F5344CB8AC3E}">
        <p14:creationId xmlns:p14="http://schemas.microsoft.com/office/powerpoint/2010/main" val="482797248"/>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Transformers</a:t>
            </a:r>
          </a:p>
        </p:txBody>
      </p:sp>
      <p:graphicFrame>
        <p:nvGraphicFramePr>
          <p:cNvPr id="4" name="Object 3"/>
          <p:cNvGraphicFramePr>
            <a:graphicFrameLocks noChangeAspect="1"/>
          </p:cNvGraphicFramePr>
          <p:nvPr>
            <p:extLst>
              <p:ext uri="{D42A27DB-BD31-4B8C-83A1-F6EECF244321}">
                <p14:modId xmlns:p14="http://schemas.microsoft.com/office/powerpoint/2010/main" val="2524681297"/>
              </p:ext>
            </p:extLst>
          </p:nvPr>
        </p:nvGraphicFramePr>
        <p:xfrm>
          <a:off x="374184" y="1690688"/>
          <a:ext cx="11443631" cy="2718238"/>
        </p:xfrm>
        <a:graphic>
          <a:graphicData uri="http://schemas.openxmlformats.org/presentationml/2006/ole">
            <mc:AlternateContent xmlns:mc="http://schemas.openxmlformats.org/markup-compatibility/2006">
              <mc:Choice xmlns:v="urn:schemas-microsoft-com:vml" Requires="v">
                <p:oleObj spid="_x0000_s45206" name="Worksheet" r:id="rId3" imgW="7258050" imgH="1724144" progId="Excel.Sheet.12">
                  <p:embed/>
                </p:oleObj>
              </mc:Choice>
              <mc:Fallback>
                <p:oleObj name="Worksheet" r:id="rId3" imgW="7258050" imgH="1724144" progId="Excel.Sheet.12">
                  <p:embed/>
                  <p:pic>
                    <p:nvPicPr>
                      <p:cNvPr id="0" name=""/>
                      <p:cNvPicPr/>
                      <p:nvPr/>
                    </p:nvPicPr>
                    <p:blipFill>
                      <a:blip r:embed="rId4"/>
                      <a:stretch>
                        <a:fillRect/>
                      </a:stretch>
                    </p:blipFill>
                    <p:spPr>
                      <a:xfrm>
                        <a:off x="374184" y="1690688"/>
                        <a:ext cx="11443631" cy="2718238"/>
                      </a:xfrm>
                      <a:prstGeom prst="rect">
                        <a:avLst/>
                      </a:prstGeom>
                    </p:spPr>
                  </p:pic>
                </p:oleObj>
              </mc:Fallback>
            </mc:AlternateContent>
          </a:graphicData>
        </a:graphic>
      </p:graphicFrame>
      <p:graphicFrame>
        <p:nvGraphicFramePr>
          <p:cNvPr id="5" name="Object 4"/>
          <p:cNvGraphicFramePr>
            <a:graphicFrameLocks noChangeAspect="1"/>
          </p:cNvGraphicFramePr>
          <p:nvPr>
            <p:extLst>
              <p:ext uri="{D42A27DB-BD31-4B8C-83A1-F6EECF244321}">
                <p14:modId xmlns:p14="http://schemas.microsoft.com/office/powerpoint/2010/main" val="1631866890"/>
              </p:ext>
            </p:extLst>
          </p:nvPr>
        </p:nvGraphicFramePr>
        <p:xfrm>
          <a:off x="10522744" y="6215173"/>
          <a:ext cx="1662112" cy="519112"/>
        </p:xfrm>
        <a:graphic>
          <a:graphicData uri="http://schemas.openxmlformats.org/presentationml/2006/ole">
            <mc:AlternateContent xmlns:mc="http://schemas.openxmlformats.org/markup-compatibility/2006">
              <mc:Choice xmlns:v="urn:schemas-microsoft-com:vml" Requires="v">
                <p:oleObj spid="_x0000_s45207" name="Packager Shell Object" showAsIcon="1" r:id="rId5" imgW="1662120" imgH="518400" progId="Package">
                  <p:embed/>
                </p:oleObj>
              </mc:Choice>
              <mc:Fallback>
                <p:oleObj name="Packager Shell Object" showAsIcon="1" r:id="rId5" imgW="1662120" imgH="518400" progId="Package">
                  <p:embed/>
                  <p:pic>
                    <p:nvPicPr>
                      <p:cNvPr id="0" name=""/>
                      <p:cNvPicPr/>
                      <p:nvPr/>
                    </p:nvPicPr>
                    <p:blipFill>
                      <a:blip r:embed="rId6"/>
                      <a:stretch>
                        <a:fillRect/>
                      </a:stretch>
                    </p:blipFill>
                    <p:spPr>
                      <a:xfrm>
                        <a:off x="10522744" y="6215173"/>
                        <a:ext cx="1662112" cy="519112"/>
                      </a:xfrm>
                      <a:prstGeom prst="rect">
                        <a:avLst/>
                      </a:prstGeom>
                    </p:spPr>
                  </p:pic>
                </p:oleObj>
              </mc:Fallback>
            </mc:AlternateContent>
          </a:graphicData>
        </a:graphic>
      </p:graphicFrame>
      <p:sp>
        <p:nvSpPr>
          <p:cNvPr id="7" name="TextBox 6"/>
          <p:cNvSpPr txBox="1"/>
          <p:nvPr/>
        </p:nvSpPr>
        <p:spPr>
          <a:xfrm>
            <a:off x="374184" y="4707496"/>
            <a:ext cx="10461982" cy="923330"/>
          </a:xfrm>
          <a:prstGeom prst="rect">
            <a:avLst/>
          </a:prstGeom>
          <a:noFill/>
        </p:spPr>
        <p:txBody>
          <a:bodyPr wrap="square" rtlCol="0">
            <a:spAutoFit/>
          </a:bodyPr>
          <a:lstStyle/>
          <a:p>
            <a:r>
              <a:rPr lang="en-US" dirty="0" smtClean="0"/>
              <a:t>We input mains power to each of the transformers and then measured the output voltage and frequency using the handheld multimeter, bench-top multimeter, and the oscilloscope. We also measured the resistance of the transformers using the handheld and benchtop </a:t>
            </a:r>
            <a:r>
              <a:rPr lang="en-US" dirty="0" err="1" smtClean="0"/>
              <a:t>multimeters</a:t>
            </a:r>
            <a:r>
              <a:rPr lang="en-US" dirty="0" smtClean="0"/>
              <a:t>.</a:t>
            </a:r>
          </a:p>
        </p:txBody>
      </p:sp>
    </p:spTree>
    <p:extLst>
      <p:ext uri="{BB962C8B-B14F-4D97-AF65-F5344CB8AC3E}">
        <p14:creationId xmlns:p14="http://schemas.microsoft.com/office/powerpoint/2010/main" val="980191349"/>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Transformers</a:t>
            </a:r>
          </a:p>
        </p:txBody>
      </p:sp>
      <p:pic>
        <p:nvPicPr>
          <p:cNvPr id="12" name="Picture 11"/>
          <p:cNvPicPr>
            <a:picLocks noChangeAspect="1"/>
          </p:cNvPicPr>
          <p:nvPr/>
        </p:nvPicPr>
        <p:blipFill rotWithShape="1">
          <a:blip r:embed="rId2" cstate="print">
            <a:extLst>
              <a:ext uri="{28A0092B-C50C-407E-A947-70E740481C1C}">
                <a14:useLocalDpi xmlns:a14="http://schemas.microsoft.com/office/drawing/2010/main" val="0"/>
              </a:ext>
            </a:extLst>
          </a:blip>
          <a:srcRect l="16275" t="19922" r="27255" b="22510"/>
          <a:stretch/>
        </p:blipFill>
        <p:spPr>
          <a:xfrm>
            <a:off x="145660" y="1976194"/>
            <a:ext cx="3952517" cy="3022029"/>
          </a:xfrm>
          <a:prstGeom prst="rect">
            <a:avLst/>
          </a:prstGeom>
        </p:spPr>
      </p:pic>
      <p:pic>
        <p:nvPicPr>
          <p:cNvPr id="13" name="Picture 12"/>
          <p:cNvPicPr>
            <a:picLocks noChangeAspect="1"/>
          </p:cNvPicPr>
          <p:nvPr/>
        </p:nvPicPr>
        <p:blipFill rotWithShape="1">
          <a:blip r:embed="rId3" cstate="print">
            <a:extLst>
              <a:ext uri="{28A0092B-C50C-407E-A947-70E740481C1C}">
                <a14:useLocalDpi xmlns:a14="http://schemas.microsoft.com/office/drawing/2010/main" val="0"/>
              </a:ext>
            </a:extLst>
          </a:blip>
          <a:srcRect l="14628" t="20235" r="25490" b="18588"/>
          <a:stretch/>
        </p:blipFill>
        <p:spPr>
          <a:xfrm>
            <a:off x="4098177" y="1976194"/>
            <a:ext cx="3944135" cy="3022029"/>
          </a:xfrm>
          <a:prstGeom prst="rect">
            <a:avLst/>
          </a:prstGeom>
        </p:spPr>
      </p:pic>
      <p:pic>
        <p:nvPicPr>
          <p:cNvPr id="14" name="Picture 13"/>
          <p:cNvPicPr>
            <a:picLocks noChangeAspect="1"/>
          </p:cNvPicPr>
          <p:nvPr/>
        </p:nvPicPr>
        <p:blipFill rotWithShape="1">
          <a:blip r:embed="rId4" cstate="print">
            <a:extLst>
              <a:ext uri="{28A0092B-C50C-407E-A947-70E740481C1C}">
                <a14:useLocalDpi xmlns:a14="http://schemas.microsoft.com/office/drawing/2010/main" val="0"/>
              </a:ext>
            </a:extLst>
          </a:blip>
          <a:srcRect l="25403" t="29579" r="20115" b="16015"/>
          <a:stretch/>
        </p:blipFill>
        <p:spPr>
          <a:xfrm>
            <a:off x="8042313" y="1976194"/>
            <a:ext cx="4035048" cy="3022029"/>
          </a:xfrm>
          <a:prstGeom prst="rect">
            <a:avLst/>
          </a:prstGeom>
        </p:spPr>
      </p:pic>
      <p:sp>
        <p:nvSpPr>
          <p:cNvPr id="15" name="TextBox 14"/>
          <p:cNvSpPr txBox="1"/>
          <p:nvPr/>
        </p:nvSpPr>
        <p:spPr>
          <a:xfrm>
            <a:off x="0" y="5433847"/>
            <a:ext cx="12192000" cy="1200329"/>
          </a:xfrm>
          <a:prstGeom prst="rect">
            <a:avLst/>
          </a:prstGeom>
          <a:noFill/>
        </p:spPr>
        <p:txBody>
          <a:bodyPr wrap="square" rtlCol="0">
            <a:spAutoFit/>
          </a:bodyPr>
          <a:lstStyle/>
          <a:p>
            <a:pPr algn="ctr"/>
            <a:r>
              <a:rPr lang="en-US" dirty="0" smtClean="0"/>
              <a:t>Several oscilloscope readings from the transformers. The values on the oscilloscope are scaled by a factor of 1/10.</a:t>
            </a:r>
          </a:p>
          <a:p>
            <a:pPr algn="ctr"/>
            <a:r>
              <a:rPr lang="en-US" dirty="0" smtClean="0"/>
              <a:t>Left: The 24V transformer as measured between the right and left coils.</a:t>
            </a:r>
          </a:p>
          <a:p>
            <a:pPr algn="ctr"/>
            <a:r>
              <a:rPr lang="en-US" dirty="0" smtClean="0"/>
              <a:t>Center: The 24V transformer, each signal measured between the center tap and the right or left coil.</a:t>
            </a:r>
          </a:p>
          <a:p>
            <a:pPr algn="ctr"/>
            <a:r>
              <a:rPr lang="en-US" dirty="0" smtClean="0"/>
              <a:t>Right: </a:t>
            </a:r>
            <a:r>
              <a:rPr lang="en-US" dirty="0"/>
              <a:t>The 12.6V transformer, each signal measured between the center tap and the right or left coil</a:t>
            </a:r>
            <a:r>
              <a:rPr lang="en-US" dirty="0" smtClean="0"/>
              <a:t>.</a:t>
            </a:r>
            <a:endParaRPr lang="en-US" dirty="0"/>
          </a:p>
        </p:txBody>
      </p:sp>
    </p:spTree>
    <p:extLst>
      <p:ext uri="{BB962C8B-B14F-4D97-AF65-F5344CB8AC3E}">
        <p14:creationId xmlns:p14="http://schemas.microsoft.com/office/powerpoint/2010/main" val="364878684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Lab </a:t>
            </a:r>
            <a:r>
              <a:rPr lang="en-US" dirty="0" smtClean="0"/>
              <a:t>11</a:t>
            </a:r>
            <a:endParaRPr lang="en-US" dirty="0"/>
          </a:p>
        </p:txBody>
      </p:sp>
      <p:pic>
        <p:nvPicPr>
          <p:cNvPr id="9" name="Content Placeholder 8"/>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57637" y="1690689"/>
            <a:ext cx="3633515" cy="4351338"/>
          </a:xfrm>
        </p:spPr>
      </p:pic>
      <p:pic>
        <p:nvPicPr>
          <p:cNvPr id="10" name="Picture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91152" y="1690688"/>
            <a:ext cx="3633517" cy="4351339"/>
          </a:xfrm>
          <a:prstGeom prst="rect">
            <a:avLst/>
          </a:prstGeom>
        </p:spPr>
      </p:pic>
      <p:pic>
        <p:nvPicPr>
          <p:cNvPr id="11" name="Picture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720285" y="1690689"/>
            <a:ext cx="3633515" cy="4351338"/>
          </a:xfrm>
          <a:prstGeom prst="rect">
            <a:avLst/>
          </a:prstGeom>
        </p:spPr>
      </p:pic>
      <p:sp>
        <p:nvSpPr>
          <p:cNvPr id="12" name="TextBox 11"/>
          <p:cNvSpPr txBox="1"/>
          <p:nvPr/>
        </p:nvSpPr>
        <p:spPr>
          <a:xfrm>
            <a:off x="0" y="6264166"/>
            <a:ext cx="12192000" cy="369332"/>
          </a:xfrm>
          <a:prstGeom prst="rect">
            <a:avLst/>
          </a:prstGeom>
          <a:noFill/>
        </p:spPr>
        <p:txBody>
          <a:bodyPr wrap="square" rtlCol="0">
            <a:spAutoFit/>
          </a:bodyPr>
          <a:lstStyle/>
          <a:p>
            <a:pPr algn="ctr"/>
            <a:r>
              <a:rPr lang="en-US" dirty="0" smtClean="0"/>
              <a:t>Bode plots for 0.47uF, 1uF, and 2.2uF low pass RC filters.</a:t>
            </a:r>
            <a:endParaRPr lang="en-US" dirty="0"/>
          </a:p>
        </p:txBody>
      </p:sp>
    </p:spTree>
    <p:extLst>
      <p:ext uri="{BB962C8B-B14F-4D97-AF65-F5344CB8AC3E}">
        <p14:creationId xmlns:p14="http://schemas.microsoft.com/office/powerpoint/2010/main" val="3404961211"/>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Diodes</a:t>
            </a:r>
          </a:p>
        </p:txBody>
      </p:sp>
      <p:sp>
        <p:nvSpPr>
          <p:cNvPr id="3" name="Content Placeholder 2"/>
          <p:cNvSpPr>
            <a:spLocks noGrp="1"/>
          </p:cNvSpPr>
          <p:nvPr>
            <p:ph idx="1"/>
          </p:nvPr>
        </p:nvSpPr>
        <p:spPr/>
        <p:txBody>
          <a:bodyPr/>
          <a:lstStyle/>
          <a:p>
            <a:pPr marL="0" indent="0">
              <a:buNone/>
            </a:pPr>
            <a:r>
              <a:rPr lang="en-US" dirty="0" smtClean="0"/>
              <a:t>Date: April 15, 2019</a:t>
            </a:r>
          </a:p>
          <a:p>
            <a:pPr marL="0" indent="0">
              <a:buNone/>
            </a:pPr>
            <a:r>
              <a:rPr lang="en-US" dirty="0" smtClean="0"/>
              <a:t>Lab partners: </a:t>
            </a:r>
            <a:r>
              <a:rPr lang="en-US" dirty="0"/>
              <a:t>Isaiah </a:t>
            </a:r>
            <a:r>
              <a:rPr lang="en-US" dirty="0" err="1"/>
              <a:t>Knaperek</a:t>
            </a:r>
            <a:r>
              <a:rPr lang="en-US" dirty="0"/>
              <a:t> &amp; Nathaniel Paulus</a:t>
            </a:r>
            <a:endParaRPr lang="en-US" dirty="0" smtClean="0"/>
          </a:p>
          <a:p>
            <a:pPr marL="0" indent="0">
              <a:buNone/>
            </a:pPr>
            <a:r>
              <a:rPr lang="en-US" dirty="0" smtClean="0"/>
              <a:t>Test equipment: N/A</a:t>
            </a:r>
          </a:p>
          <a:p>
            <a:pPr marL="0" indent="0">
              <a:buNone/>
            </a:pPr>
            <a:r>
              <a:rPr lang="en-US" dirty="0" smtClean="0"/>
              <a:t>Description: In this lab we attempted to design a diode in </a:t>
            </a:r>
            <a:r>
              <a:rPr lang="en-US" dirty="0" err="1" smtClean="0"/>
              <a:t>PSpice</a:t>
            </a:r>
            <a:r>
              <a:rPr lang="en-US" dirty="0" smtClean="0"/>
              <a:t>.</a:t>
            </a:r>
          </a:p>
          <a:p>
            <a:pPr marL="0" indent="0">
              <a:buNone/>
            </a:pPr>
            <a:r>
              <a:rPr lang="en-US" dirty="0" smtClean="0"/>
              <a:t>Observations: </a:t>
            </a:r>
            <a:r>
              <a:rPr lang="en-US" dirty="0" smtClean="0"/>
              <a:t>It was difficult to find a datasheet that supplied all the values we needed in order to build the model in </a:t>
            </a:r>
            <a:r>
              <a:rPr lang="en-US" dirty="0" err="1" smtClean="0"/>
              <a:t>PSpice</a:t>
            </a:r>
            <a:r>
              <a:rPr lang="en-US" dirty="0" smtClean="0"/>
              <a:t>. We ended up using a second datasheet to provide some of the missing information, particularly regarding the reverse leakage.</a:t>
            </a:r>
            <a:endParaRPr lang="en-US" dirty="0" smtClean="0"/>
          </a:p>
          <a:p>
            <a:pPr marL="0" indent="0">
              <a:buNone/>
            </a:pPr>
            <a:endParaRPr lang="en-US" dirty="0"/>
          </a:p>
        </p:txBody>
      </p:sp>
    </p:spTree>
    <p:extLst>
      <p:ext uri="{BB962C8B-B14F-4D97-AF65-F5344CB8AC3E}">
        <p14:creationId xmlns:p14="http://schemas.microsoft.com/office/powerpoint/2010/main" val="2729770643"/>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Diodes</a:t>
            </a:r>
          </a:p>
        </p:txBody>
      </p:sp>
      <p:pic>
        <p:nvPicPr>
          <p:cNvPr id="4"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2920603" y="1786598"/>
            <a:ext cx="8095512" cy="4351338"/>
          </a:xfrm>
        </p:spPr>
      </p:pic>
      <p:sp>
        <p:nvSpPr>
          <p:cNvPr id="3" name="TextBox 2"/>
          <p:cNvSpPr txBox="1"/>
          <p:nvPr/>
        </p:nvSpPr>
        <p:spPr>
          <a:xfrm>
            <a:off x="0" y="6245718"/>
            <a:ext cx="12192000" cy="369332"/>
          </a:xfrm>
          <a:prstGeom prst="rect">
            <a:avLst/>
          </a:prstGeom>
          <a:noFill/>
        </p:spPr>
        <p:txBody>
          <a:bodyPr wrap="square" rtlCol="0">
            <a:spAutoFit/>
          </a:bodyPr>
          <a:lstStyle/>
          <a:p>
            <a:endParaRPr lang="en-US" dirty="0"/>
          </a:p>
        </p:txBody>
      </p:sp>
      <p:sp>
        <p:nvSpPr>
          <p:cNvPr id="6" name="TextBox 5"/>
          <p:cNvSpPr txBox="1"/>
          <p:nvPr/>
        </p:nvSpPr>
        <p:spPr>
          <a:xfrm>
            <a:off x="1329559" y="6216969"/>
            <a:ext cx="9532882" cy="646331"/>
          </a:xfrm>
          <a:prstGeom prst="rect">
            <a:avLst/>
          </a:prstGeom>
          <a:noFill/>
        </p:spPr>
        <p:txBody>
          <a:bodyPr wrap="square" rtlCol="0">
            <a:spAutoFit/>
          </a:bodyPr>
          <a:lstStyle/>
          <a:p>
            <a:pPr algn="ctr"/>
            <a:r>
              <a:rPr lang="en-US" dirty="0" smtClean="0"/>
              <a:t>This page configures the model’s forward voltage v. current characteristics. The green line is </a:t>
            </a:r>
            <a:r>
              <a:rPr lang="en-US" dirty="0" err="1" smtClean="0"/>
              <a:t>PSpice’s</a:t>
            </a:r>
            <a:r>
              <a:rPr lang="en-US" dirty="0" smtClean="0"/>
              <a:t> best fit to the data. The data was taken from the 1n4007 datasheet on ivytechengineering.com.</a:t>
            </a:r>
            <a:endParaRPr lang="en-US" dirty="0"/>
          </a:p>
        </p:txBody>
      </p:sp>
      <p:graphicFrame>
        <p:nvGraphicFramePr>
          <p:cNvPr id="7" name="Object 6"/>
          <p:cNvGraphicFramePr>
            <a:graphicFrameLocks noChangeAspect="1"/>
          </p:cNvGraphicFramePr>
          <p:nvPr>
            <p:extLst>
              <p:ext uri="{D42A27DB-BD31-4B8C-83A1-F6EECF244321}">
                <p14:modId xmlns:p14="http://schemas.microsoft.com/office/powerpoint/2010/main" val="1604353767"/>
              </p:ext>
            </p:extLst>
          </p:nvPr>
        </p:nvGraphicFramePr>
        <p:xfrm>
          <a:off x="11277600" y="4406072"/>
          <a:ext cx="914400" cy="771525"/>
        </p:xfrm>
        <a:graphic>
          <a:graphicData uri="http://schemas.openxmlformats.org/presentationml/2006/ole">
            <mc:AlternateContent xmlns:mc="http://schemas.openxmlformats.org/markup-compatibility/2006">
              <mc:Choice xmlns:v="urn:schemas-microsoft-com:vml" Requires="v">
                <p:oleObj spid="_x0000_s47119" name="Acrobat Document" showAsIcon="1" r:id="rId4" imgW="914400" imgH="771480" progId="AcroExch.Document.DC">
                  <p:embed/>
                </p:oleObj>
              </mc:Choice>
              <mc:Fallback>
                <p:oleObj name="Acrobat Document" showAsIcon="1" r:id="rId4" imgW="914400" imgH="771480" progId="AcroExch.Document.DC">
                  <p:embed/>
                  <p:pic>
                    <p:nvPicPr>
                      <p:cNvPr id="0" name=""/>
                      <p:cNvPicPr/>
                      <p:nvPr/>
                    </p:nvPicPr>
                    <p:blipFill>
                      <a:blip r:embed="rId5"/>
                      <a:stretch>
                        <a:fillRect/>
                      </a:stretch>
                    </p:blipFill>
                    <p:spPr>
                      <a:xfrm>
                        <a:off x="11277600" y="4406072"/>
                        <a:ext cx="914400" cy="771525"/>
                      </a:xfrm>
                      <a:prstGeom prst="rect">
                        <a:avLst/>
                      </a:prstGeom>
                    </p:spPr>
                  </p:pic>
                </p:oleObj>
              </mc:Fallback>
            </mc:AlternateContent>
          </a:graphicData>
        </a:graphic>
      </p:graphicFrame>
      <p:pic>
        <p:nvPicPr>
          <p:cNvPr id="8" name="Picture 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01325" y="3053226"/>
            <a:ext cx="2457793" cy="2124371"/>
          </a:xfrm>
          <a:prstGeom prst="rect">
            <a:avLst/>
          </a:prstGeom>
        </p:spPr>
      </p:pic>
    </p:spTree>
    <p:extLst>
      <p:ext uri="{BB962C8B-B14F-4D97-AF65-F5344CB8AC3E}">
        <p14:creationId xmlns:p14="http://schemas.microsoft.com/office/powerpoint/2010/main" val="1923286392"/>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Diodes</a:t>
            </a:r>
          </a:p>
        </p:txBody>
      </p:sp>
      <p:pic>
        <p:nvPicPr>
          <p:cNvPr id="6" name="Content Placeholder 5"/>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2973155" y="1600172"/>
            <a:ext cx="8095512" cy="4351338"/>
          </a:xfrm>
        </p:spPr>
      </p:pic>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3389" y="2689840"/>
            <a:ext cx="2553056" cy="2172003"/>
          </a:xfrm>
          <a:prstGeom prst="rect">
            <a:avLst/>
          </a:prstGeom>
        </p:spPr>
      </p:pic>
      <p:graphicFrame>
        <p:nvGraphicFramePr>
          <p:cNvPr id="5" name="Object 4"/>
          <p:cNvGraphicFramePr>
            <a:graphicFrameLocks noChangeAspect="1"/>
          </p:cNvGraphicFramePr>
          <p:nvPr>
            <p:extLst>
              <p:ext uri="{D42A27DB-BD31-4B8C-83A1-F6EECF244321}">
                <p14:modId xmlns:p14="http://schemas.microsoft.com/office/powerpoint/2010/main" val="1296523229"/>
              </p:ext>
            </p:extLst>
          </p:nvPr>
        </p:nvGraphicFramePr>
        <p:xfrm>
          <a:off x="11277600" y="4406072"/>
          <a:ext cx="914400" cy="771525"/>
        </p:xfrm>
        <a:graphic>
          <a:graphicData uri="http://schemas.openxmlformats.org/presentationml/2006/ole">
            <mc:AlternateContent xmlns:mc="http://schemas.openxmlformats.org/markup-compatibility/2006">
              <mc:Choice xmlns:v="urn:schemas-microsoft-com:vml" Requires="v">
                <p:oleObj spid="_x0000_s48138" name="Acrobat Document" showAsIcon="1" r:id="rId5" imgW="914400" imgH="771480" progId="AcroExch.Document.DC">
                  <p:embed/>
                </p:oleObj>
              </mc:Choice>
              <mc:Fallback>
                <p:oleObj name="Acrobat Document" showAsIcon="1" r:id="rId5" imgW="914400" imgH="771480" progId="AcroExch.Document.DC">
                  <p:embed/>
                  <p:pic>
                    <p:nvPicPr>
                      <p:cNvPr id="7" name="Object 6"/>
                      <p:cNvPicPr/>
                      <p:nvPr/>
                    </p:nvPicPr>
                    <p:blipFill>
                      <a:blip r:embed="rId6"/>
                      <a:stretch>
                        <a:fillRect/>
                      </a:stretch>
                    </p:blipFill>
                    <p:spPr>
                      <a:xfrm>
                        <a:off x="11277600" y="4406072"/>
                        <a:ext cx="914400" cy="771525"/>
                      </a:xfrm>
                      <a:prstGeom prst="rect">
                        <a:avLst/>
                      </a:prstGeom>
                    </p:spPr>
                  </p:pic>
                </p:oleObj>
              </mc:Fallback>
            </mc:AlternateContent>
          </a:graphicData>
        </a:graphic>
      </p:graphicFrame>
      <p:sp>
        <p:nvSpPr>
          <p:cNvPr id="4" name="TextBox 3"/>
          <p:cNvSpPr txBox="1"/>
          <p:nvPr/>
        </p:nvSpPr>
        <p:spPr>
          <a:xfrm>
            <a:off x="0" y="5901559"/>
            <a:ext cx="12192000" cy="646331"/>
          </a:xfrm>
          <a:prstGeom prst="rect">
            <a:avLst/>
          </a:prstGeom>
          <a:noFill/>
        </p:spPr>
        <p:txBody>
          <a:bodyPr wrap="square" rtlCol="0">
            <a:spAutoFit/>
          </a:bodyPr>
          <a:lstStyle/>
          <a:p>
            <a:pPr algn="ctr"/>
            <a:r>
              <a:rPr lang="en-US" dirty="0" smtClean="0"/>
              <a:t>Junction capacitance was also based off the datasheet from ivytechengineering.com. We couldn’t figure out why </a:t>
            </a:r>
            <a:r>
              <a:rPr lang="en-US" dirty="0" err="1" smtClean="0"/>
              <a:t>Pspice</a:t>
            </a:r>
            <a:r>
              <a:rPr lang="en-US" dirty="0" smtClean="0"/>
              <a:t> didn’t actually fit the line to the data we supplied. No matter what values we entered the green line did not change.</a:t>
            </a:r>
            <a:endParaRPr lang="en-US" dirty="0"/>
          </a:p>
        </p:txBody>
      </p:sp>
    </p:spTree>
    <p:extLst>
      <p:ext uri="{BB962C8B-B14F-4D97-AF65-F5344CB8AC3E}">
        <p14:creationId xmlns:p14="http://schemas.microsoft.com/office/powerpoint/2010/main" val="3388847567"/>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Diodes</a:t>
            </a:r>
          </a:p>
        </p:txBody>
      </p:sp>
      <p:pic>
        <p:nvPicPr>
          <p:cNvPr id="5" name="Content Placeholder 4"/>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4038908" y="1326903"/>
            <a:ext cx="8095512" cy="4351338"/>
          </a:xfrm>
        </p:spPr>
      </p:pic>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1817836"/>
            <a:ext cx="3975847" cy="3367473"/>
          </a:xfrm>
          <a:prstGeom prst="rect">
            <a:avLst/>
          </a:prstGeom>
        </p:spPr>
      </p:pic>
      <p:graphicFrame>
        <p:nvGraphicFramePr>
          <p:cNvPr id="6" name="Object 5"/>
          <p:cNvGraphicFramePr>
            <a:graphicFrameLocks noChangeAspect="1"/>
          </p:cNvGraphicFramePr>
          <p:nvPr>
            <p:extLst>
              <p:ext uri="{D42A27DB-BD31-4B8C-83A1-F6EECF244321}">
                <p14:modId xmlns:p14="http://schemas.microsoft.com/office/powerpoint/2010/main" val="1967670502"/>
              </p:ext>
            </p:extLst>
          </p:nvPr>
        </p:nvGraphicFramePr>
        <p:xfrm>
          <a:off x="-76200" y="5185310"/>
          <a:ext cx="914400" cy="1183494"/>
        </p:xfrm>
        <a:graphic>
          <a:graphicData uri="http://schemas.openxmlformats.org/presentationml/2006/ole">
            <mc:AlternateContent xmlns:mc="http://schemas.openxmlformats.org/markup-compatibility/2006">
              <mc:Choice xmlns:v="urn:schemas-microsoft-com:vml" Requires="v">
                <p:oleObj spid="_x0000_s49162" name="Acrobat Document" showAsIcon="1" r:id="rId5" imgW="914400" imgH="771480" progId="AcroExch.Document.DC">
                  <p:embed/>
                </p:oleObj>
              </mc:Choice>
              <mc:Fallback>
                <p:oleObj name="Acrobat Document" showAsIcon="1" r:id="rId5" imgW="914400" imgH="771480" progId="AcroExch.Document.DC">
                  <p:embed/>
                  <p:pic>
                    <p:nvPicPr>
                      <p:cNvPr id="5" name="Object 4"/>
                      <p:cNvPicPr/>
                      <p:nvPr/>
                    </p:nvPicPr>
                    <p:blipFill>
                      <a:blip r:embed="rId6"/>
                      <a:stretch>
                        <a:fillRect/>
                      </a:stretch>
                    </p:blipFill>
                    <p:spPr>
                      <a:xfrm>
                        <a:off x="-76200" y="5185310"/>
                        <a:ext cx="914400" cy="1183494"/>
                      </a:xfrm>
                      <a:prstGeom prst="rect">
                        <a:avLst/>
                      </a:prstGeom>
                    </p:spPr>
                  </p:pic>
                </p:oleObj>
              </mc:Fallback>
            </mc:AlternateContent>
          </a:graphicData>
        </a:graphic>
      </p:graphicFrame>
      <p:sp>
        <p:nvSpPr>
          <p:cNvPr id="4" name="TextBox 3"/>
          <p:cNvSpPr txBox="1"/>
          <p:nvPr/>
        </p:nvSpPr>
        <p:spPr>
          <a:xfrm>
            <a:off x="838200" y="5805389"/>
            <a:ext cx="10878207" cy="923330"/>
          </a:xfrm>
          <a:prstGeom prst="rect">
            <a:avLst/>
          </a:prstGeom>
          <a:noFill/>
        </p:spPr>
        <p:txBody>
          <a:bodyPr wrap="square" rtlCol="0">
            <a:spAutoFit/>
          </a:bodyPr>
          <a:lstStyle/>
          <a:p>
            <a:pPr algn="ctr"/>
            <a:r>
              <a:rPr lang="en-US" dirty="0" smtClean="0"/>
              <a:t>For the reverse voltage characteristics we had to turn to another datasheet (linked above). It provided the data in terms of peak reverse voltage. Based on both datasheets we consulted, this was 50V, so converted the percentages to a voltage as we input the data. Once again we couldn’t get </a:t>
            </a:r>
            <a:r>
              <a:rPr lang="en-US" dirty="0" err="1" smtClean="0"/>
              <a:t>PSpice</a:t>
            </a:r>
            <a:r>
              <a:rPr lang="en-US" dirty="0" smtClean="0"/>
              <a:t> to actually fit the line to the data.</a:t>
            </a:r>
            <a:endParaRPr lang="en-US" dirty="0"/>
          </a:p>
        </p:txBody>
      </p:sp>
    </p:spTree>
    <p:extLst>
      <p:ext uri="{BB962C8B-B14F-4D97-AF65-F5344CB8AC3E}">
        <p14:creationId xmlns:p14="http://schemas.microsoft.com/office/powerpoint/2010/main" val="1408728704"/>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Diodes</a:t>
            </a:r>
          </a:p>
        </p:txBody>
      </p:sp>
      <p:pic>
        <p:nvPicPr>
          <p:cNvPr id="4"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2048244" y="1825625"/>
            <a:ext cx="8095512" cy="4351338"/>
          </a:xfrm>
        </p:spPr>
      </p:pic>
      <p:graphicFrame>
        <p:nvGraphicFramePr>
          <p:cNvPr id="5" name="Object 4"/>
          <p:cNvGraphicFramePr>
            <a:graphicFrameLocks noChangeAspect="1"/>
          </p:cNvGraphicFramePr>
          <p:nvPr>
            <p:extLst>
              <p:ext uri="{D42A27DB-BD31-4B8C-83A1-F6EECF244321}">
                <p14:modId xmlns:p14="http://schemas.microsoft.com/office/powerpoint/2010/main" val="1296523229"/>
              </p:ext>
            </p:extLst>
          </p:nvPr>
        </p:nvGraphicFramePr>
        <p:xfrm>
          <a:off x="11277600" y="4406072"/>
          <a:ext cx="914400" cy="771525"/>
        </p:xfrm>
        <a:graphic>
          <a:graphicData uri="http://schemas.openxmlformats.org/presentationml/2006/ole">
            <mc:AlternateContent xmlns:mc="http://schemas.openxmlformats.org/markup-compatibility/2006">
              <mc:Choice xmlns:v="urn:schemas-microsoft-com:vml" Requires="v">
                <p:oleObj spid="_x0000_s50186" name="Acrobat Document" showAsIcon="1" r:id="rId4" imgW="914400" imgH="771480" progId="AcroExch.Document.DC">
                  <p:embed/>
                </p:oleObj>
              </mc:Choice>
              <mc:Fallback>
                <p:oleObj name="Acrobat Document" showAsIcon="1" r:id="rId4" imgW="914400" imgH="771480" progId="AcroExch.Document.DC">
                  <p:embed/>
                  <p:pic>
                    <p:nvPicPr>
                      <p:cNvPr id="7" name="Object 6"/>
                      <p:cNvPicPr/>
                      <p:nvPr/>
                    </p:nvPicPr>
                    <p:blipFill>
                      <a:blip r:embed="rId5"/>
                      <a:stretch>
                        <a:fillRect/>
                      </a:stretch>
                    </p:blipFill>
                    <p:spPr>
                      <a:xfrm>
                        <a:off x="11277600" y="4406072"/>
                        <a:ext cx="914400" cy="771525"/>
                      </a:xfrm>
                      <a:prstGeom prst="rect">
                        <a:avLst/>
                      </a:prstGeom>
                    </p:spPr>
                  </p:pic>
                </p:oleObj>
              </mc:Fallback>
            </mc:AlternateContent>
          </a:graphicData>
        </a:graphic>
      </p:graphicFrame>
      <p:sp>
        <p:nvSpPr>
          <p:cNvPr id="3" name="TextBox 2"/>
          <p:cNvSpPr txBox="1"/>
          <p:nvPr/>
        </p:nvSpPr>
        <p:spPr>
          <a:xfrm>
            <a:off x="0" y="6279931"/>
            <a:ext cx="12192000" cy="369332"/>
          </a:xfrm>
          <a:prstGeom prst="rect">
            <a:avLst/>
          </a:prstGeom>
          <a:noFill/>
        </p:spPr>
        <p:txBody>
          <a:bodyPr wrap="square" rtlCol="0">
            <a:spAutoFit/>
          </a:bodyPr>
          <a:lstStyle/>
          <a:p>
            <a:pPr algn="ctr"/>
            <a:r>
              <a:rPr lang="en-US" dirty="0" smtClean="0"/>
              <a:t>According to the datasheet the maximum repetitive reverse voltage is 50V. We didn’t find values for </a:t>
            </a:r>
            <a:r>
              <a:rPr lang="en-US" dirty="0" err="1" smtClean="0"/>
              <a:t>Iz</a:t>
            </a:r>
            <a:r>
              <a:rPr lang="en-US" dirty="0" smtClean="0"/>
              <a:t> and </a:t>
            </a:r>
            <a:r>
              <a:rPr lang="en-US" dirty="0" err="1" smtClean="0"/>
              <a:t>Zz</a:t>
            </a:r>
            <a:r>
              <a:rPr lang="en-US" dirty="0" smtClean="0"/>
              <a:t>.</a:t>
            </a:r>
            <a:endParaRPr lang="en-US" dirty="0"/>
          </a:p>
        </p:txBody>
      </p:sp>
    </p:spTree>
    <p:extLst>
      <p:ext uri="{BB962C8B-B14F-4D97-AF65-F5344CB8AC3E}">
        <p14:creationId xmlns:p14="http://schemas.microsoft.com/office/powerpoint/2010/main" val="3666862736"/>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Diodes</a:t>
            </a: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048244" y="1457765"/>
            <a:ext cx="8095512" cy="4351338"/>
          </a:xfrm>
        </p:spPr>
      </p:pic>
      <p:sp>
        <p:nvSpPr>
          <p:cNvPr id="3" name="TextBox 2"/>
          <p:cNvSpPr txBox="1"/>
          <p:nvPr/>
        </p:nvSpPr>
        <p:spPr>
          <a:xfrm>
            <a:off x="1340069" y="5934670"/>
            <a:ext cx="9511862" cy="923330"/>
          </a:xfrm>
          <a:prstGeom prst="rect">
            <a:avLst/>
          </a:prstGeom>
          <a:noFill/>
        </p:spPr>
        <p:txBody>
          <a:bodyPr wrap="square" rtlCol="0">
            <a:spAutoFit/>
          </a:bodyPr>
          <a:lstStyle/>
          <a:p>
            <a:pPr algn="ctr"/>
            <a:r>
              <a:rPr lang="en-US" dirty="0" smtClean="0"/>
              <a:t>This is the last page of the model editor, and we didn’t find values for this page. We also didn’t get to the point of looking for values for the “parameters” frame at the bottom of the screen. This was as far as we got in the </a:t>
            </a:r>
            <a:r>
              <a:rPr lang="en-US" dirty="0" err="1" smtClean="0"/>
              <a:t>PSpice</a:t>
            </a:r>
            <a:r>
              <a:rPr lang="en-US" dirty="0" smtClean="0"/>
              <a:t> model editor before moving on to other projects the next week.</a:t>
            </a:r>
            <a:endParaRPr lang="en-US" dirty="0"/>
          </a:p>
        </p:txBody>
      </p:sp>
    </p:spTree>
    <p:extLst>
      <p:ext uri="{BB962C8B-B14F-4D97-AF65-F5344CB8AC3E}">
        <p14:creationId xmlns:p14="http://schemas.microsoft.com/office/powerpoint/2010/main" val="1445548619"/>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Toroids</a:t>
            </a:r>
          </a:p>
        </p:txBody>
      </p:sp>
      <p:sp>
        <p:nvSpPr>
          <p:cNvPr id="3" name="Content Placeholder 2"/>
          <p:cNvSpPr>
            <a:spLocks noGrp="1"/>
          </p:cNvSpPr>
          <p:nvPr>
            <p:ph idx="1"/>
          </p:nvPr>
        </p:nvSpPr>
        <p:spPr/>
        <p:txBody>
          <a:bodyPr>
            <a:normAutofit fontScale="92500" lnSpcReduction="20000"/>
          </a:bodyPr>
          <a:lstStyle/>
          <a:p>
            <a:pPr marL="0" indent="0">
              <a:buNone/>
            </a:pPr>
            <a:r>
              <a:rPr lang="en-US" dirty="0" smtClean="0"/>
              <a:t>Date: April 29, 2019</a:t>
            </a:r>
          </a:p>
          <a:p>
            <a:pPr marL="0" indent="0">
              <a:buNone/>
            </a:pPr>
            <a:r>
              <a:rPr lang="en-US" dirty="0" smtClean="0"/>
              <a:t>Lab partners: </a:t>
            </a:r>
            <a:r>
              <a:rPr lang="en-US" dirty="0"/>
              <a:t>Isaiah </a:t>
            </a:r>
            <a:r>
              <a:rPr lang="en-US" dirty="0" err="1"/>
              <a:t>Knaperek</a:t>
            </a:r>
            <a:r>
              <a:rPr lang="en-US" dirty="0"/>
              <a:t> &amp; Nathaniel Paulus</a:t>
            </a:r>
            <a:endParaRPr lang="en-US" dirty="0" smtClean="0"/>
          </a:p>
          <a:p>
            <a:pPr marL="0" indent="0">
              <a:buNone/>
            </a:pPr>
            <a:r>
              <a:rPr lang="en-US" dirty="0" smtClean="0"/>
              <a:t>Test equipment: </a:t>
            </a:r>
            <a:r>
              <a:rPr lang="en-US" dirty="0"/>
              <a:t>GW </a:t>
            </a:r>
            <a:r>
              <a:rPr lang="en-US" dirty="0" err="1"/>
              <a:t>Instek</a:t>
            </a:r>
            <a:r>
              <a:rPr lang="en-US" dirty="0"/>
              <a:t> </a:t>
            </a:r>
            <a:r>
              <a:rPr lang="en-US" dirty="0" smtClean="0"/>
              <a:t>GFG-8210, Tektronix </a:t>
            </a:r>
            <a:r>
              <a:rPr lang="en-US" dirty="0"/>
              <a:t>TDS </a:t>
            </a:r>
            <a:r>
              <a:rPr lang="en-US" dirty="0" smtClean="0"/>
              <a:t>220, GW </a:t>
            </a:r>
            <a:r>
              <a:rPr lang="en-US" dirty="0" err="1" smtClean="0"/>
              <a:t>Instek</a:t>
            </a:r>
            <a:r>
              <a:rPr lang="en-US" dirty="0" smtClean="0"/>
              <a:t> LCR-819</a:t>
            </a:r>
          </a:p>
          <a:p>
            <a:pPr marL="0" indent="0">
              <a:buNone/>
            </a:pPr>
            <a:r>
              <a:rPr lang="en-US" dirty="0" smtClean="0"/>
              <a:t>Description: In this lab we calculated the inductance and magnetic flux of four toroids with 10 windings each. Then we measured the inductance. Then we added another 10 windings on the opposite side of the toroid to create a one-to-one isolation transformer, and measured the output waveform when a 1MHz sine wave was applied to the primary winding. </a:t>
            </a:r>
          </a:p>
          <a:p>
            <a:pPr marL="0" indent="0">
              <a:buNone/>
            </a:pPr>
            <a:r>
              <a:rPr lang="en-US" dirty="0" smtClean="0"/>
              <a:t>Observations: When we input a 100kHz sine wave the voltage dropped from 1Vpp to 288mVpp. This seemed extremely excessive, leading us to increase the input frequency to 1MHz in order to increase the impedance, which resolved the issue.</a:t>
            </a:r>
          </a:p>
          <a:p>
            <a:pPr marL="0" indent="0">
              <a:buNone/>
            </a:pPr>
            <a:endParaRPr lang="en-US" dirty="0"/>
          </a:p>
        </p:txBody>
      </p:sp>
    </p:spTree>
    <p:extLst>
      <p:ext uri="{BB962C8B-B14F-4D97-AF65-F5344CB8AC3E}">
        <p14:creationId xmlns:p14="http://schemas.microsoft.com/office/powerpoint/2010/main" val="3147048626"/>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Toroids</a:t>
            </a:r>
          </a:p>
        </p:txBody>
      </p:sp>
      <p:sp>
        <p:nvSpPr>
          <p:cNvPr id="9" name="TextBox 8"/>
          <p:cNvSpPr txBox="1"/>
          <p:nvPr/>
        </p:nvSpPr>
        <p:spPr>
          <a:xfrm>
            <a:off x="893378" y="4050798"/>
            <a:ext cx="10405240" cy="1477328"/>
          </a:xfrm>
          <a:prstGeom prst="rect">
            <a:avLst/>
          </a:prstGeom>
          <a:noFill/>
        </p:spPr>
        <p:txBody>
          <a:bodyPr wrap="square" rtlCol="0">
            <a:spAutoFit/>
          </a:bodyPr>
          <a:lstStyle/>
          <a:p>
            <a:pPr algn="ctr"/>
            <a:r>
              <a:rPr lang="en-US" dirty="0" smtClean="0"/>
              <a:t>Our calculations of magnetic flux for each of the toroids wound 10 times. The value for the permeability was taken from </a:t>
            </a:r>
            <a:r>
              <a:rPr lang="en-US" dirty="0" smtClean="0">
                <a:hlinkClick r:id="rId3"/>
              </a:rPr>
              <a:t>the video documenting how to do the calculations.</a:t>
            </a:r>
            <a:r>
              <a:rPr lang="en-US" dirty="0" smtClean="0"/>
              <a:t> In the second row we calculated the approximate length of wire needed to wrap the toroids 10 times. We then measured the inductance of each of the toroids and the relative error between the expected and measured value. We found that the smallest error was over 93%, meaning the real-life inductance was nearly twice that of the theoretical inductance.</a:t>
            </a:r>
            <a:endParaRPr lang="en-US" dirty="0"/>
          </a:p>
        </p:txBody>
      </p:sp>
      <p:graphicFrame>
        <p:nvGraphicFramePr>
          <p:cNvPr id="17" name="Object 16"/>
          <p:cNvGraphicFramePr>
            <a:graphicFrameLocks noChangeAspect="1"/>
          </p:cNvGraphicFramePr>
          <p:nvPr>
            <p:extLst>
              <p:ext uri="{D42A27DB-BD31-4B8C-83A1-F6EECF244321}">
                <p14:modId xmlns:p14="http://schemas.microsoft.com/office/powerpoint/2010/main" val="724336478"/>
              </p:ext>
            </p:extLst>
          </p:nvPr>
        </p:nvGraphicFramePr>
        <p:xfrm>
          <a:off x="-2" y="1545021"/>
          <a:ext cx="12192001" cy="2064545"/>
        </p:xfrm>
        <a:graphic>
          <a:graphicData uri="http://schemas.openxmlformats.org/presentationml/2006/ole">
            <mc:AlternateContent xmlns:mc="http://schemas.openxmlformats.org/markup-compatibility/2006">
              <mc:Choice xmlns:v="urn:schemas-microsoft-com:vml" Requires="v">
                <p:oleObj spid="_x0000_s27730" name="Worksheet" r:id="rId4" imgW="12773025" imgH="2162056" progId="Excel.Sheet.12">
                  <p:embed/>
                </p:oleObj>
              </mc:Choice>
              <mc:Fallback>
                <p:oleObj name="Worksheet" r:id="rId4" imgW="12773025" imgH="2162056" progId="Excel.Sheet.12">
                  <p:embed/>
                  <p:pic>
                    <p:nvPicPr>
                      <p:cNvPr id="0" name=""/>
                      <p:cNvPicPr/>
                      <p:nvPr/>
                    </p:nvPicPr>
                    <p:blipFill>
                      <a:blip r:embed="rId5"/>
                      <a:stretch>
                        <a:fillRect/>
                      </a:stretch>
                    </p:blipFill>
                    <p:spPr>
                      <a:xfrm>
                        <a:off x="-2" y="1545021"/>
                        <a:ext cx="12192001" cy="2064545"/>
                      </a:xfrm>
                      <a:prstGeom prst="rect">
                        <a:avLst/>
                      </a:prstGeom>
                    </p:spPr>
                  </p:pic>
                </p:oleObj>
              </mc:Fallback>
            </mc:AlternateContent>
          </a:graphicData>
        </a:graphic>
      </p:graphicFrame>
    </p:spTree>
    <p:extLst>
      <p:ext uri="{BB962C8B-B14F-4D97-AF65-F5344CB8AC3E}">
        <p14:creationId xmlns:p14="http://schemas.microsoft.com/office/powerpoint/2010/main" val="1881113636"/>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Toroids</a:t>
            </a:r>
          </a:p>
        </p:txBody>
      </p:sp>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072793" y="2525740"/>
            <a:ext cx="3720585" cy="2790439"/>
          </a:xfrm>
          <a:prstGeom prst="rect">
            <a:avLst/>
          </a:prstGeom>
        </p:spPr>
      </p:pic>
      <p:sp>
        <p:nvSpPr>
          <p:cNvPr id="8" name="TextBox 7"/>
          <p:cNvSpPr txBox="1"/>
          <p:nvPr/>
        </p:nvSpPr>
        <p:spPr>
          <a:xfrm>
            <a:off x="0" y="5728138"/>
            <a:ext cx="12192000" cy="369332"/>
          </a:xfrm>
          <a:prstGeom prst="rect">
            <a:avLst/>
          </a:prstGeom>
          <a:noFill/>
        </p:spPr>
        <p:txBody>
          <a:bodyPr wrap="square" rtlCol="0">
            <a:spAutoFit/>
          </a:bodyPr>
          <a:lstStyle/>
          <a:p>
            <a:pPr algn="ctr"/>
            <a:r>
              <a:rPr lang="en-US" dirty="0" smtClean="0"/>
              <a:t>Measuring the output waveform when we input a sine wave on the primary </a:t>
            </a:r>
            <a:r>
              <a:rPr lang="en-US" dirty="0" smtClean="0"/>
              <a:t>winding (results on next slide).</a:t>
            </a:r>
            <a:endParaRPr lang="en-US" dirty="0"/>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83646" y="264943"/>
            <a:ext cx="3749440" cy="2812080"/>
          </a:xfrm>
          <a:prstGeom prst="rect">
            <a:avLst/>
          </a:prstGeom>
        </p:spPr>
      </p:pic>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497138" y="599720"/>
            <a:ext cx="2889031" cy="3852041"/>
          </a:xfrm>
          <a:prstGeom prst="rect">
            <a:avLst/>
          </a:prstGeom>
        </p:spPr>
      </p:pic>
      <p:pic>
        <p:nvPicPr>
          <p:cNvPr id="4" name="Content Placeholder 3"/>
          <p:cNvPicPr>
            <a:picLocks noGrp="1" noChangeAspect="1"/>
          </p:cNvPicPr>
          <p:nvPr>
            <p:ph idx="1"/>
          </p:nvPr>
        </p:nvPicPr>
        <p:blipFill>
          <a:blip r:embed="rId5" cstate="print">
            <a:extLst>
              <a:ext uri="{28A0092B-C50C-407E-A947-70E740481C1C}">
                <a14:useLocalDpi xmlns:a14="http://schemas.microsoft.com/office/drawing/2010/main" val="0"/>
              </a:ext>
            </a:extLst>
          </a:blip>
          <a:stretch>
            <a:fillRect/>
          </a:stretch>
        </p:blipFill>
        <p:spPr>
          <a:xfrm>
            <a:off x="55827" y="2327041"/>
            <a:ext cx="3686324" cy="2764743"/>
          </a:xfrm>
        </p:spPr>
      </p:pic>
    </p:spTree>
    <p:extLst>
      <p:ext uri="{BB962C8B-B14F-4D97-AF65-F5344CB8AC3E}">
        <p14:creationId xmlns:p14="http://schemas.microsoft.com/office/powerpoint/2010/main" val="3622687969"/>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Toroids</a:t>
            </a:r>
          </a:p>
        </p:txBody>
      </p:sp>
      <p:pic>
        <p:nvPicPr>
          <p:cNvPr id="4" name="Content Placeholder 3"/>
          <p:cNvPicPr>
            <a:picLocks noGrp="1" noChangeAspect="1"/>
          </p:cNvPicPr>
          <p:nvPr>
            <p:ph idx="1"/>
          </p:nvPr>
        </p:nvPicPr>
        <p:blipFill rotWithShape="1">
          <a:blip r:embed="rId2" cstate="print">
            <a:extLst>
              <a:ext uri="{28A0092B-C50C-407E-A947-70E740481C1C}">
                <a14:useLocalDpi xmlns:a14="http://schemas.microsoft.com/office/drawing/2010/main" val="0"/>
              </a:ext>
            </a:extLst>
          </a:blip>
          <a:srcRect l="23732" t="21087" r="11051" b="12005"/>
          <a:stretch/>
        </p:blipFill>
        <p:spPr>
          <a:xfrm>
            <a:off x="8105369" y="1506812"/>
            <a:ext cx="3844893" cy="2958432"/>
          </a:xfrm>
        </p:spPr>
      </p:pic>
      <p:pic>
        <p:nvPicPr>
          <p:cNvPr id="5" name="Picture 4"/>
          <p:cNvPicPr>
            <a:picLocks noChangeAspect="1"/>
          </p:cNvPicPr>
          <p:nvPr/>
        </p:nvPicPr>
        <p:blipFill rotWithShape="1">
          <a:blip r:embed="rId3" cstate="print">
            <a:extLst>
              <a:ext uri="{28A0092B-C50C-407E-A947-70E740481C1C}">
                <a14:useLocalDpi xmlns:a14="http://schemas.microsoft.com/office/drawing/2010/main" val="0"/>
              </a:ext>
            </a:extLst>
          </a:blip>
          <a:srcRect l="21617" t="24888" r="26972" b="23311"/>
          <a:stretch/>
        </p:blipFill>
        <p:spPr>
          <a:xfrm>
            <a:off x="4193627" y="1506812"/>
            <a:ext cx="3911743" cy="2956034"/>
          </a:xfrm>
          <a:prstGeom prst="rect">
            <a:avLst/>
          </a:prstGeom>
        </p:spPr>
      </p:pic>
      <p:pic>
        <p:nvPicPr>
          <p:cNvPr id="6" name="Picture 5"/>
          <p:cNvPicPr>
            <a:picLocks noChangeAspect="1"/>
          </p:cNvPicPr>
          <p:nvPr/>
        </p:nvPicPr>
        <p:blipFill rotWithShape="1">
          <a:blip r:embed="rId4" cstate="print">
            <a:extLst>
              <a:ext uri="{28A0092B-C50C-407E-A947-70E740481C1C}">
                <a14:useLocalDpi xmlns:a14="http://schemas.microsoft.com/office/drawing/2010/main" val="0"/>
              </a:ext>
            </a:extLst>
          </a:blip>
          <a:srcRect l="14060" t="21288" r="29961" b="22733"/>
          <a:stretch/>
        </p:blipFill>
        <p:spPr>
          <a:xfrm>
            <a:off x="252248" y="1506812"/>
            <a:ext cx="3941379" cy="2956034"/>
          </a:xfrm>
          <a:prstGeom prst="rect">
            <a:avLst/>
          </a:prstGeom>
        </p:spPr>
      </p:pic>
      <p:sp>
        <p:nvSpPr>
          <p:cNvPr id="7" name="TextBox 6"/>
          <p:cNvSpPr txBox="1"/>
          <p:nvPr/>
        </p:nvSpPr>
        <p:spPr>
          <a:xfrm>
            <a:off x="814552" y="5004368"/>
            <a:ext cx="10562896" cy="1200329"/>
          </a:xfrm>
          <a:prstGeom prst="rect">
            <a:avLst/>
          </a:prstGeom>
          <a:noFill/>
        </p:spPr>
        <p:txBody>
          <a:bodyPr wrap="square" rtlCol="0">
            <a:spAutoFit/>
          </a:bodyPr>
          <a:lstStyle/>
          <a:p>
            <a:pPr algn="ctr"/>
            <a:r>
              <a:rPr lang="en-US" dirty="0" smtClean="0"/>
              <a:t>The top waveform in each of these shows the signal applied to the primary winding of the torioids. The bottom waveform shows the output waveform on the secondary winding. The measurement on the left shows what happened when the input signal was at 100kHz. The input voltage was pulled down to 288mV peak-to-peak. We then increased the frequency to 1MHz, shown </a:t>
            </a:r>
            <a:r>
              <a:rPr lang="en-US" dirty="0" smtClean="0"/>
              <a:t>for the T37 and T80 toroids in </a:t>
            </a:r>
            <a:r>
              <a:rPr lang="en-US" dirty="0" smtClean="0"/>
              <a:t>the next two readings.</a:t>
            </a:r>
            <a:endParaRPr lang="en-US" dirty="0"/>
          </a:p>
        </p:txBody>
      </p:sp>
    </p:spTree>
    <p:extLst>
      <p:ext uri="{BB962C8B-B14F-4D97-AF65-F5344CB8AC3E}">
        <p14:creationId xmlns:p14="http://schemas.microsoft.com/office/powerpoint/2010/main" val="39080245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Lab 11.1</a:t>
            </a:r>
          </a:p>
        </p:txBody>
      </p:sp>
      <p:sp>
        <p:nvSpPr>
          <p:cNvPr id="12" name="TextBox 11"/>
          <p:cNvSpPr txBox="1"/>
          <p:nvPr/>
        </p:nvSpPr>
        <p:spPr>
          <a:xfrm>
            <a:off x="0" y="6264166"/>
            <a:ext cx="12192000" cy="369332"/>
          </a:xfrm>
          <a:prstGeom prst="rect">
            <a:avLst/>
          </a:prstGeom>
          <a:noFill/>
        </p:spPr>
        <p:txBody>
          <a:bodyPr wrap="square" rtlCol="0">
            <a:spAutoFit/>
          </a:bodyPr>
          <a:lstStyle/>
          <a:p>
            <a:pPr algn="ctr"/>
            <a:r>
              <a:rPr lang="en-US" dirty="0"/>
              <a:t>Calculations and </a:t>
            </a:r>
            <a:r>
              <a:rPr lang="en-US" dirty="0" smtClean="0"/>
              <a:t>measurements for 0.47uF, 1uF, and 2.2uF high pass RC filters, in the frequency domain.</a:t>
            </a:r>
            <a:endParaRPr lang="en-US" dirty="0"/>
          </a:p>
        </p:txBody>
      </p:sp>
      <p:graphicFrame>
        <p:nvGraphicFramePr>
          <p:cNvPr id="4" name="Object 3"/>
          <p:cNvGraphicFramePr>
            <a:graphicFrameLocks noChangeAspect="1"/>
          </p:cNvGraphicFramePr>
          <p:nvPr>
            <p:extLst>
              <p:ext uri="{D42A27DB-BD31-4B8C-83A1-F6EECF244321}">
                <p14:modId xmlns:p14="http://schemas.microsoft.com/office/powerpoint/2010/main" val="3436554434"/>
              </p:ext>
            </p:extLst>
          </p:nvPr>
        </p:nvGraphicFramePr>
        <p:xfrm>
          <a:off x="1" y="1713598"/>
          <a:ext cx="12191999" cy="4550568"/>
        </p:xfrm>
        <a:graphic>
          <a:graphicData uri="http://schemas.openxmlformats.org/presentationml/2006/ole">
            <mc:AlternateContent xmlns:mc="http://schemas.openxmlformats.org/markup-compatibility/2006">
              <mc:Choice xmlns:v="urn:schemas-microsoft-com:vml" Requires="v">
                <p:oleObj spid="_x0000_s2212" name="Worksheet" r:id="rId3" imgW="12277725" imgH="4581644" progId="Excel.Sheet.12">
                  <p:embed/>
                </p:oleObj>
              </mc:Choice>
              <mc:Fallback>
                <p:oleObj name="Worksheet" r:id="rId3" imgW="12277725" imgH="4581644" progId="Excel.Sheet.12">
                  <p:embed/>
                  <p:pic>
                    <p:nvPicPr>
                      <p:cNvPr id="0" name=""/>
                      <p:cNvPicPr/>
                      <p:nvPr/>
                    </p:nvPicPr>
                    <p:blipFill>
                      <a:blip r:embed="rId4"/>
                      <a:stretch>
                        <a:fillRect/>
                      </a:stretch>
                    </p:blipFill>
                    <p:spPr>
                      <a:xfrm>
                        <a:off x="1" y="1713598"/>
                        <a:ext cx="12191999" cy="4550568"/>
                      </a:xfrm>
                      <a:prstGeom prst="rect">
                        <a:avLst/>
                      </a:prstGeom>
                    </p:spPr>
                  </p:pic>
                </p:oleObj>
              </mc:Fallback>
            </mc:AlternateContent>
          </a:graphicData>
        </a:graphic>
      </p:graphicFrame>
    </p:spTree>
    <p:extLst>
      <p:ext uri="{BB962C8B-B14F-4D97-AF65-F5344CB8AC3E}">
        <p14:creationId xmlns:p14="http://schemas.microsoft.com/office/powerpoint/2010/main" val="649305561"/>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1850" y="2648607"/>
            <a:ext cx="10515600" cy="957427"/>
          </a:xfrm>
        </p:spPr>
        <p:txBody>
          <a:bodyPr/>
          <a:lstStyle/>
          <a:p>
            <a:pPr algn="ctr"/>
            <a:r>
              <a:rPr lang="en-US" dirty="0" smtClean="0"/>
              <a:t>The End</a:t>
            </a:r>
            <a:endParaRPr lang="en-US" dirty="0"/>
          </a:p>
        </p:txBody>
      </p:sp>
      <p:sp>
        <p:nvSpPr>
          <p:cNvPr id="3" name="Text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07207317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Lab </a:t>
            </a:r>
            <a:r>
              <a:rPr lang="en-US" dirty="0" smtClean="0"/>
              <a:t>11.1</a:t>
            </a:r>
            <a:endParaRPr lang="en-US" dirty="0"/>
          </a:p>
        </p:txBody>
      </p:sp>
      <p:sp>
        <p:nvSpPr>
          <p:cNvPr id="12" name="TextBox 11"/>
          <p:cNvSpPr txBox="1"/>
          <p:nvPr/>
        </p:nvSpPr>
        <p:spPr>
          <a:xfrm>
            <a:off x="0" y="6264166"/>
            <a:ext cx="12192000" cy="369332"/>
          </a:xfrm>
          <a:prstGeom prst="rect">
            <a:avLst/>
          </a:prstGeom>
          <a:noFill/>
        </p:spPr>
        <p:txBody>
          <a:bodyPr wrap="square" rtlCol="0">
            <a:spAutoFit/>
          </a:bodyPr>
          <a:lstStyle/>
          <a:p>
            <a:pPr algn="ctr"/>
            <a:r>
              <a:rPr lang="en-US" dirty="0" smtClean="0"/>
              <a:t>Simulated bode plots for 0.47uF, 1uF, and 2.2uF high pass RC filters, </a:t>
            </a:r>
            <a:r>
              <a:rPr lang="en-US" dirty="0"/>
              <a:t>in the frequency domain.</a:t>
            </a:r>
          </a:p>
        </p:txBody>
      </p:sp>
      <p:pic>
        <p:nvPicPr>
          <p:cNvPr id="16" name="Content Placeholder 15"/>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2899476" y="1825625"/>
            <a:ext cx="6393048" cy="4351338"/>
          </a:xfrm>
        </p:spPr>
      </p:pic>
      <p:graphicFrame>
        <p:nvGraphicFramePr>
          <p:cNvPr id="17" name="Object 16"/>
          <p:cNvGraphicFramePr>
            <a:graphicFrameLocks noChangeAspect="1"/>
          </p:cNvGraphicFramePr>
          <p:nvPr>
            <p:extLst>
              <p:ext uri="{D42A27DB-BD31-4B8C-83A1-F6EECF244321}">
                <p14:modId xmlns:p14="http://schemas.microsoft.com/office/powerpoint/2010/main" val="973524351"/>
              </p:ext>
            </p:extLst>
          </p:nvPr>
        </p:nvGraphicFramePr>
        <p:xfrm>
          <a:off x="11258550" y="5657851"/>
          <a:ext cx="933450" cy="519112"/>
        </p:xfrm>
        <a:graphic>
          <a:graphicData uri="http://schemas.openxmlformats.org/presentationml/2006/ole">
            <mc:AlternateContent xmlns:mc="http://schemas.openxmlformats.org/markup-compatibility/2006">
              <mc:Choice xmlns:v="urn:schemas-microsoft-com:vml" Requires="v">
                <p:oleObj spid="_x0000_s1188" name="Packager Shell Object" showAsIcon="1" r:id="rId4" imgW="933120" imgH="518400" progId="Package">
                  <p:embed/>
                </p:oleObj>
              </mc:Choice>
              <mc:Fallback>
                <p:oleObj name="Packager Shell Object" showAsIcon="1" r:id="rId4" imgW="933120" imgH="518400" progId="Package">
                  <p:embed/>
                  <p:pic>
                    <p:nvPicPr>
                      <p:cNvPr id="0" name=""/>
                      <p:cNvPicPr/>
                      <p:nvPr/>
                    </p:nvPicPr>
                    <p:blipFill>
                      <a:blip r:embed="rId5"/>
                      <a:stretch>
                        <a:fillRect/>
                      </a:stretch>
                    </p:blipFill>
                    <p:spPr>
                      <a:xfrm>
                        <a:off x="11258550" y="5657851"/>
                        <a:ext cx="933450" cy="519112"/>
                      </a:xfrm>
                      <a:prstGeom prst="rect">
                        <a:avLst/>
                      </a:prstGeom>
                    </p:spPr>
                  </p:pic>
                </p:oleObj>
              </mc:Fallback>
            </mc:AlternateContent>
          </a:graphicData>
        </a:graphic>
      </p:graphicFrame>
    </p:spTree>
    <p:extLst>
      <p:ext uri="{BB962C8B-B14F-4D97-AF65-F5344CB8AC3E}">
        <p14:creationId xmlns:p14="http://schemas.microsoft.com/office/powerpoint/2010/main" val="230697959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Lab 11.1</a:t>
            </a:r>
          </a:p>
        </p:txBody>
      </p:sp>
      <p:sp>
        <p:nvSpPr>
          <p:cNvPr id="12" name="TextBox 11"/>
          <p:cNvSpPr txBox="1"/>
          <p:nvPr/>
        </p:nvSpPr>
        <p:spPr>
          <a:xfrm>
            <a:off x="0" y="6264166"/>
            <a:ext cx="12192000" cy="369332"/>
          </a:xfrm>
          <a:prstGeom prst="rect">
            <a:avLst/>
          </a:prstGeom>
          <a:noFill/>
        </p:spPr>
        <p:txBody>
          <a:bodyPr wrap="square" rtlCol="0">
            <a:spAutoFit/>
          </a:bodyPr>
          <a:lstStyle/>
          <a:p>
            <a:pPr algn="ctr"/>
            <a:r>
              <a:rPr lang="en-US" dirty="0" smtClean="0"/>
              <a:t>Bode plots for 0.47uF, 1uF, and 2.2uF high pass RC filters.</a:t>
            </a:r>
            <a:endParaRPr lang="en-US"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55446" y="1690687"/>
            <a:ext cx="3633515" cy="4351338"/>
          </a:xfr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88961" y="1690685"/>
            <a:ext cx="3633516" cy="4351339"/>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722476" y="1693310"/>
            <a:ext cx="3631324" cy="4348714"/>
          </a:xfrm>
          <a:prstGeom prst="rect">
            <a:avLst/>
          </a:prstGeom>
        </p:spPr>
      </p:pic>
    </p:spTree>
    <p:extLst>
      <p:ext uri="{BB962C8B-B14F-4D97-AF65-F5344CB8AC3E}">
        <p14:creationId xmlns:p14="http://schemas.microsoft.com/office/powerpoint/2010/main" val="3402182264"/>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592</TotalTime>
  <Words>2552</Words>
  <Application>Microsoft Office PowerPoint</Application>
  <PresentationFormat>Widescreen</PresentationFormat>
  <Paragraphs>205</Paragraphs>
  <Slides>70</Slides>
  <Notes>0</Notes>
  <HiddenSlides>0</HiddenSlides>
  <MMClips>0</MMClips>
  <ScaleCrop>false</ScaleCrop>
  <HeadingPairs>
    <vt:vector size="8" baseType="variant">
      <vt:variant>
        <vt:lpstr>Fonts Used</vt:lpstr>
      </vt:variant>
      <vt:variant>
        <vt:i4>4</vt:i4>
      </vt:variant>
      <vt:variant>
        <vt:lpstr>Theme</vt:lpstr>
      </vt:variant>
      <vt:variant>
        <vt:i4>1</vt:i4>
      </vt:variant>
      <vt:variant>
        <vt:lpstr>Embedded OLE Servers</vt:lpstr>
      </vt:variant>
      <vt:variant>
        <vt:i4>4</vt:i4>
      </vt:variant>
      <vt:variant>
        <vt:lpstr>Slide Titles</vt:lpstr>
      </vt:variant>
      <vt:variant>
        <vt:i4>70</vt:i4>
      </vt:variant>
    </vt:vector>
  </HeadingPairs>
  <TitlesOfParts>
    <vt:vector size="79" baseType="lpstr">
      <vt:lpstr>Arial</vt:lpstr>
      <vt:lpstr>Calibri</vt:lpstr>
      <vt:lpstr>Calibri Light</vt:lpstr>
      <vt:lpstr>Cambria Math</vt:lpstr>
      <vt:lpstr>Office Theme</vt:lpstr>
      <vt:lpstr>Worksheet</vt:lpstr>
      <vt:lpstr>Packager Shell Object</vt:lpstr>
      <vt:lpstr>Package</vt:lpstr>
      <vt:lpstr>Adobe Acrobat Document</vt:lpstr>
      <vt:lpstr>Lab Notebook for EECT 211</vt:lpstr>
      <vt:lpstr>Table of Contents</vt:lpstr>
      <vt:lpstr>Lab 11, 11.1, 13, and 13.1</vt:lpstr>
      <vt:lpstr>Lab 11</vt:lpstr>
      <vt:lpstr>Lab 11</vt:lpstr>
      <vt:lpstr>Lab 11</vt:lpstr>
      <vt:lpstr>Lab 11.1</vt:lpstr>
      <vt:lpstr>Lab 11.1</vt:lpstr>
      <vt:lpstr>Lab 11.1</vt:lpstr>
      <vt:lpstr>Lab 13</vt:lpstr>
      <vt:lpstr>Lab 13</vt:lpstr>
      <vt:lpstr>Lab 13</vt:lpstr>
      <vt:lpstr>Lab 13</vt:lpstr>
      <vt:lpstr>Lab 13</vt:lpstr>
      <vt:lpstr>Lab 13.1</vt:lpstr>
      <vt:lpstr>Elvis manual 4.4, 4.5, and 4.6</vt:lpstr>
      <vt:lpstr>Elvis manual 4.4</vt:lpstr>
      <vt:lpstr>Elvis manual 4.4</vt:lpstr>
      <vt:lpstr>Elvis manual 4.4</vt:lpstr>
      <vt:lpstr>Elvis manual 4.5</vt:lpstr>
      <vt:lpstr>Elvis manual 4.5</vt:lpstr>
      <vt:lpstr>Elvis manual 4.5</vt:lpstr>
      <vt:lpstr>Elvis manual 4.6</vt:lpstr>
      <vt:lpstr>Elvis manual 4.6</vt:lpstr>
      <vt:lpstr>Elvis manual 4.6</vt:lpstr>
      <vt:lpstr>RC Time Constant</vt:lpstr>
      <vt:lpstr>RC Time Constant</vt:lpstr>
      <vt:lpstr>RC Time Constant</vt:lpstr>
      <vt:lpstr>RC Time Constant</vt:lpstr>
      <vt:lpstr>High pass, low pass, band pass, and notch filter</vt:lpstr>
      <vt:lpstr>High pass filter</vt:lpstr>
      <vt:lpstr>High pass filter</vt:lpstr>
      <vt:lpstr>High pass filter</vt:lpstr>
      <vt:lpstr>Low pass filter</vt:lpstr>
      <vt:lpstr>Low pass filter</vt:lpstr>
      <vt:lpstr>Low pass filter</vt:lpstr>
      <vt:lpstr>Band pass filter</vt:lpstr>
      <vt:lpstr>Band pass filter</vt:lpstr>
      <vt:lpstr>Band pass filter</vt:lpstr>
      <vt:lpstr>Notch filter</vt:lpstr>
      <vt:lpstr>Notch filter</vt:lpstr>
      <vt:lpstr>Notch filter</vt:lpstr>
      <vt:lpstr>Resistor network</vt:lpstr>
      <vt:lpstr>Resistor network</vt:lpstr>
      <vt:lpstr>Resistor network</vt:lpstr>
      <vt:lpstr>Resistor network</vt:lpstr>
      <vt:lpstr>Fourier analysis</vt:lpstr>
      <vt:lpstr>Fourier analysis</vt:lpstr>
      <vt:lpstr>Fourier analysis</vt:lpstr>
      <vt:lpstr>Fourier analysis</vt:lpstr>
      <vt:lpstr>Butterworth filter</vt:lpstr>
      <vt:lpstr>Butterworth filter</vt:lpstr>
      <vt:lpstr>Butterworth filter</vt:lpstr>
      <vt:lpstr>Butterworth filter</vt:lpstr>
      <vt:lpstr>Butterworth filter</vt:lpstr>
      <vt:lpstr>Butterworth filter</vt:lpstr>
      <vt:lpstr>Transformers</vt:lpstr>
      <vt:lpstr>Transformers</vt:lpstr>
      <vt:lpstr>Transformers</vt:lpstr>
      <vt:lpstr>Diodes</vt:lpstr>
      <vt:lpstr>Diodes</vt:lpstr>
      <vt:lpstr>Diodes</vt:lpstr>
      <vt:lpstr>Diodes</vt:lpstr>
      <vt:lpstr>Diodes</vt:lpstr>
      <vt:lpstr>Diodes</vt:lpstr>
      <vt:lpstr>Toroids</vt:lpstr>
      <vt:lpstr>Toroids</vt:lpstr>
      <vt:lpstr>Toroids</vt:lpstr>
      <vt:lpstr>Toroids</vt:lpstr>
      <vt:lpstr>The End</vt:lpstr>
    </vt:vector>
  </TitlesOfParts>
  <Company>Ivy Tech Community College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Lab Notebook for EECT</dc:title>
  <dc:creator>Nathaniel  Paulus</dc:creator>
  <cp:lastModifiedBy>Nathaniel  Paulus</cp:lastModifiedBy>
  <cp:revision>213</cp:revision>
  <dcterms:created xsi:type="dcterms:W3CDTF">2018-01-22T23:20:49Z</dcterms:created>
  <dcterms:modified xsi:type="dcterms:W3CDTF">2019-05-10T21:10:21Z</dcterms:modified>
</cp:coreProperties>
</file>