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4" r:id="rId1"/>
  </p:sldMasterIdLst>
  <p:sldIdLst>
    <p:sldId id="256" r:id="rId2"/>
    <p:sldId id="258" r:id="rId3"/>
    <p:sldId id="257" r:id="rId4"/>
    <p:sldId id="260" r:id="rId5"/>
    <p:sldId id="261" r:id="rId6"/>
    <p:sldId id="262" r:id="rId7"/>
    <p:sldId id="263" r:id="rId8"/>
    <p:sldId id="264" r:id="rId9"/>
    <p:sldId id="265" r:id="rId10"/>
    <p:sldId id="266" r:id="rId11"/>
    <p:sldId id="267" r:id="rId12"/>
    <p:sldId id="269" r:id="rId13"/>
    <p:sldId id="270" r:id="rId14"/>
    <p:sldId id="271" r:id="rId15"/>
    <p:sldId id="272" r:id="rId16"/>
    <p:sldId id="273" r:id="rId17"/>
    <p:sldId id="274" r:id="rId18"/>
    <p:sldId id="275" r:id="rId19"/>
    <p:sldId id="276" r:id="rId20"/>
    <p:sldId id="277" r:id="rId21"/>
    <p:sldId id="281" r:id="rId22"/>
    <p:sldId id="282" r:id="rId23"/>
    <p:sldId id="283" r:id="rId24"/>
    <p:sldId id="284" r:id="rId25"/>
    <p:sldId id="285" r:id="rId26"/>
    <p:sldId id="259" r:id="rId27"/>
    <p:sldId id="295" r:id="rId28"/>
    <p:sldId id="279" r:id="rId29"/>
    <p:sldId id="280" r:id="rId30"/>
    <p:sldId id="286" r:id="rId31"/>
    <p:sldId id="294" r:id="rId32"/>
    <p:sldId id="290" r:id="rId33"/>
    <p:sldId id="291" r:id="rId34"/>
    <p:sldId id="288" r:id="rId35"/>
    <p:sldId id="296" r:id="rId36"/>
    <p:sldId id="297" r:id="rId37"/>
    <p:sldId id="298" r:id="rId38"/>
    <p:sldId id="299" r:id="rId39"/>
    <p:sldId id="300" r:id="rId40"/>
    <p:sldId id="301" r:id="rId41"/>
    <p:sldId id="302" r:id="rId42"/>
    <p:sldId id="303" r:id="rId43"/>
    <p:sldId id="304" r:id="rId44"/>
    <p:sldId id="293" r:id="rId4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0C41930D-38E6-48C9-94AD-81610DFF9603}">
          <p14:sldIdLst>
            <p14:sldId id="256"/>
            <p14:sldId id="258"/>
          </p14:sldIdLst>
        </p14:section>
        <p14:section name="Lab 1" id="{9A18EF66-BA7E-4A21-A01A-C1ABE6BCD362}">
          <p14:sldIdLst>
            <p14:sldId id="257"/>
            <p14:sldId id="260"/>
            <p14:sldId id="261"/>
            <p14:sldId id="262"/>
            <p14:sldId id="263"/>
            <p14:sldId id="264"/>
            <p14:sldId id="265"/>
          </p14:sldIdLst>
        </p14:section>
        <p14:section name="Review Lab 10" id="{538E6882-C29C-4071-8E0A-D8AE3B9EDA50}">
          <p14:sldIdLst>
            <p14:sldId id="266"/>
            <p14:sldId id="267"/>
            <p14:sldId id="269"/>
          </p14:sldIdLst>
        </p14:section>
        <p14:section name="Review Lab 11" id="{A29FAF01-DB15-4FD1-82AA-CBF273537460}">
          <p14:sldIdLst>
            <p14:sldId id="270"/>
            <p14:sldId id="271"/>
            <p14:sldId id="272"/>
          </p14:sldIdLst>
        </p14:section>
        <p14:section name="Review Lab 12" id="{22AB9521-FA72-4882-AD61-D1094F9C4611}">
          <p14:sldIdLst>
            <p14:sldId id="273"/>
            <p14:sldId id="274"/>
            <p14:sldId id="275"/>
            <p14:sldId id="276"/>
            <p14:sldId id="277"/>
          </p14:sldIdLst>
        </p14:section>
        <p14:section name="Lab 3" id="{1F416A5B-9675-4EBF-AA44-305845864E94}">
          <p14:sldIdLst>
            <p14:sldId id="281"/>
            <p14:sldId id="282"/>
            <p14:sldId id="283"/>
            <p14:sldId id="284"/>
            <p14:sldId id="285"/>
          </p14:sldIdLst>
        </p14:section>
        <p14:section name="Lab 4" id="{634CE735-9609-4673-B73E-8AF326851727}">
          <p14:sldIdLst>
            <p14:sldId id="259"/>
            <p14:sldId id="295"/>
            <p14:sldId id="279"/>
            <p14:sldId id="280"/>
          </p14:sldIdLst>
        </p14:section>
        <p14:section name="BJTs" id="{B33874EC-82A6-410C-A88D-91ACF9331746}">
          <p14:sldIdLst>
            <p14:sldId id="286"/>
            <p14:sldId id="294"/>
            <p14:sldId id="290"/>
            <p14:sldId id="291"/>
          </p14:sldIdLst>
        </p14:section>
        <p14:section name="Op-amps" id="{C130D39A-CBEC-4CAD-B68D-2BDA27215AE8}">
          <p14:sldIdLst>
            <p14:sldId id="288"/>
            <p14:sldId id="296"/>
            <p14:sldId id="297"/>
            <p14:sldId id="298"/>
            <p14:sldId id="299"/>
            <p14:sldId id="300"/>
            <p14:sldId id="301"/>
            <p14:sldId id="302"/>
            <p14:sldId id="303"/>
          </p14:sldIdLst>
        </p14:section>
        <p14:section name="Addendum: rectifiers" id="{922DEC55-5D75-4BFA-AF99-9472C235D634}">
          <p14:sldIdLst>
            <p14:sldId id="304"/>
          </p14:sldIdLst>
        </p14:section>
        <p14:section name="Ending" id="{87C9F383-0EDD-4B34-A205-92FBA0A5DD9F}">
          <p14:sldIdLst>
            <p14:sldId id="29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1" d="100"/>
          <a:sy n="91" d="100"/>
        </p:scale>
        <p:origin x="53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5233D1B-8542-4CAD-A02F-10E7E2B5D9D3}" type="datetimeFigureOut">
              <a:rPr lang="en-US" smtClean="0"/>
              <a:t>5/11/2018</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C7B5C9FC-80E5-4A0E-9261-969E0B5EBF90}" type="slidenum">
              <a:rPr lang="en-US" smtClean="0"/>
              <a:t>‹#›</a:t>
            </a:fld>
            <a:endParaRPr lang="en-US"/>
          </a:p>
        </p:txBody>
      </p:sp>
    </p:spTree>
    <p:extLst>
      <p:ext uri="{BB962C8B-B14F-4D97-AF65-F5344CB8AC3E}">
        <p14:creationId xmlns:p14="http://schemas.microsoft.com/office/powerpoint/2010/main" val="10051764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5233D1B-8542-4CAD-A02F-10E7E2B5D9D3}" type="datetimeFigureOut">
              <a:rPr lang="en-US" smtClean="0"/>
              <a:t>5/11/2018</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7B5C9FC-80E5-4A0E-9261-969E0B5EBF90}" type="slidenum">
              <a:rPr lang="en-US" smtClean="0"/>
              <a:t>‹#›</a:t>
            </a:fld>
            <a:endParaRPr lang="en-US"/>
          </a:p>
        </p:txBody>
      </p:sp>
    </p:spTree>
    <p:extLst>
      <p:ext uri="{BB962C8B-B14F-4D97-AF65-F5344CB8AC3E}">
        <p14:creationId xmlns:p14="http://schemas.microsoft.com/office/powerpoint/2010/main" val="2277679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5233D1B-8542-4CAD-A02F-10E7E2B5D9D3}" type="datetimeFigureOut">
              <a:rPr lang="en-US" smtClean="0"/>
              <a:t>5/11/2018</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7B5C9FC-80E5-4A0E-9261-969E0B5EBF90}"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2591560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85233D1B-8542-4CAD-A02F-10E7E2B5D9D3}" type="datetimeFigureOut">
              <a:rPr lang="en-US" smtClean="0"/>
              <a:t>5/11/2018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7B5C9FC-80E5-4A0E-9261-969E0B5EBF90}" type="slidenum">
              <a:rPr lang="en-US" smtClean="0"/>
              <a:t>‹#›</a:t>
            </a:fld>
            <a:endParaRPr lang="en-US"/>
          </a:p>
        </p:txBody>
      </p:sp>
    </p:spTree>
    <p:extLst>
      <p:ext uri="{BB962C8B-B14F-4D97-AF65-F5344CB8AC3E}">
        <p14:creationId xmlns:p14="http://schemas.microsoft.com/office/powerpoint/2010/main" val="23830807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85233D1B-8542-4CAD-A02F-10E7E2B5D9D3}" type="datetimeFigureOut">
              <a:rPr lang="en-US" smtClean="0"/>
              <a:t>5/11/2018</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7B5C9FC-80E5-4A0E-9261-969E0B5EBF90}"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815599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85233D1B-8542-4CAD-A02F-10E7E2B5D9D3}" type="datetimeFigureOut">
              <a:rPr lang="en-US" smtClean="0"/>
              <a:t>5/11/2018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7B5C9FC-80E5-4A0E-9261-969E0B5EBF90}" type="slidenum">
              <a:rPr lang="en-US" smtClean="0"/>
              <a:t>‹#›</a:t>
            </a:fld>
            <a:endParaRPr lang="en-US"/>
          </a:p>
        </p:txBody>
      </p:sp>
    </p:spTree>
    <p:extLst>
      <p:ext uri="{BB962C8B-B14F-4D97-AF65-F5344CB8AC3E}">
        <p14:creationId xmlns:p14="http://schemas.microsoft.com/office/powerpoint/2010/main" val="18167396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233D1B-8542-4CAD-A02F-10E7E2B5D9D3}" type="datetimeFigureOut">
              <a:rPr lang="en-US" smtClean="0"/>
              <a:t>5/11/2018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7B5C9FC-80E5-4A0E-9261-969E0B5EBF90}" type="slidenum">
              <a:rPr lang="en-US" smtClean="0"/>
              <a:t>‹#›</a:t>
            </a:fld>
            <a:endParaRPr lang="en-US"/>
          </a:p>
        </p:txBody>
      </p:sp>
    </p:spTree>
    <p:extLst>
      <p:ext uri="{BB962C8B-B14F-4D97-AF65-F5344CB8AC3E}">
        <p14:creationId xmlns:p14="http://schemas.microsoft.com/office/powerpoint/2010/main" val="21742924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233D1B-8542-4CAD-A02F-10E7E2B5D9D3}" type="datetimeFigureOut">
              <a:rPr lang="en-US" smtClean="0"/>
              <a:t>5/11/2018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7B5C9FC-80E5-4A0E-9261-969E0B5EBF90}" type="slidenum">
              <a:rPr lang="en-US" smtClean="0"/>
              <a:t>‹#›</a:t>
            </a:fld>
            <a:endParaRPr lang="en-US"/>
          </a:p>
        </p:txBody>
      </p:sp>
    </p:spTree>
    <p:extLst>
      <p:ext uri="{BB962C8B-B14F-4D97-AF65-F5344CB8AC3E}">
        <p14:creationId xmlns:p14="http://schemas.microsoft.com/office/powerpoint/2010/main" val="1048074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5233D1B-8542-4CAD-A02F-10E7E2B5D9D3}" type="datetimeFigureOut">
              <a:rPr lang="en-US" smtClean="0"/>
              <a:t>5/11/2018</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7B5C9FC-80E5-4A0E-9261-969E0B5EBF90}" type="slidenum">
              <a:rPr lang="en-US" smtClean="0"/>
              <a:t>‹#›</a:t>
            </a:fld>
            <a:endParaRPr lang="en-US"/>
          </a:p>
        </p:txBody>
      </p:sp>
    </p:spTree>
    <p:extLst>
      <p:ext uri="{BB962C8B-B14F-4D97-AF65-F5344CB8AC3E}">
        <p14:creationId xmlns:p14="http://schemas.microsoft.com/office/powerpoint/2010/main" val="3834198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5233D1B-8542-4CAD-A02F-10E7E2B5D9D3}" type="datetimeFigureOut">
              <a:rPr lang="en-US" smtClean="0"/>
              <a:t>5/11/2018</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7B5C9FC-80E5-4A0E-9261-969E0B5EBF90}" type="slidenum">
              <a:rPr lang="en-US" smtClean="0"/>
              <a:t>‹#›</a:t>
            </a:fld>
            <a:endParaRPr lang="en-US"/>
          </a:p>
        </p:txBody>
      </p:sp>
    </p:spTree>
    <p:extLst>
      <p:ext uri="{BB962C8B-B14F-4D97-AF65-F5344CB8AC3E}">
        <p14:creationId xmlns:p14="http://schemas.microsoft.com/office/powerpoint/2010/main" val="4024598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5233D1B-8542-4CAD-A02F-10E7E2B5D9D3}" type="datetimeFigureOut">
              <a:rPr lang="en-US" smtClean="0"/>
              <a:t>5/11/2018</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C7B5C9FC-80E5-4A0E-9261-969E0B5EBF90}" type="slidenum">
              <a:rPr lang="en-US" smtClean="0"/>
              <a:t>‹#›</a:t>
            </a:fld>
            <a:endParaRPr lang="en-US"/>
          </a:p>
        </p:txBody>
      </p:sp>
    </p:spTree>
    <p:extLst>
      <p:ext uri="{BB962C8B-B14F-4D97-AF65-F5344CB8AC3E}">
        <p14:creationId xmlns:p14="http://schemas.microsoft.com/office/powerpoint/2010/main" val="762210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5233D1B-8542-4CAD-A02F-10E7E2B5D9D3}" type="datetimeFigureOut">
              <a:rPr lang="en-US" smtClean="0"/>
              <a:t>5/11/2018</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7B5C9FC-80E5-4A0E-9261-969E0B5EBF90}" type="slidenum">
              <a:rPr lang="en-US" smtClean="0"/>
              <a:t>‹#›</a:t>
            </a:fld>
            <a:endParaRPr lang="en-US"/>
          </a:p>
        </p:txBody>
      </p:sp>
    </p:spTree>
    <p:extLst>
      <p:ext uri="{BB962C8B-B14F-4D97-AF65-F5344CB8AC3E}">
        <p14:creationId xmlns:p14="http://schemas.microsoft.com/office/powerpoint/2010/main" val="30593522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5233D1B-8542-4CAD-A02F-10E7E2B5D9D3}" type="datetimeFigureOut">
              <a:rPr lang="en-US" smtClean="0"/>
              <a:t>5/11/2018</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7B5C9FC-80E5-4A0E-9261-969E0B5EBF90}" type="slidenum">
              <a:rPr lang="en-US" smtClean="0"/>
              <a:t>‹#›</a:t>
            </a:fld>
            <a:endParaRPr lang="en-US"/>
          </a:p>
        </p:txBody>
      </p:sp>
    </p:spTree>
    <p:extLst>
      <p:ext uri="{BB962C8B-B14F-4D97-AF65-F5344CB8AC3E}">
        <p14:creationId xmlns:p14="http://schemas.microsoft.com/office/powerpoint/2010/main" val="13691652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233D1B-8542-4CAD-A02F-10E7E2B5D9D3}" type="datetimeFigureOut">
              <a:rPr lang="en-US" smtClean="0"/>
              <a:t>5/11/2018</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7B5C9FC-80E5-4A0E-9261-969E0B5EBF90}" type="slidenum">
              <a:rPr lang="en-US" smtClean="0"/>
              <a:t>‹#›</a:t>
            </a:fld>
            <a:endParaRPr lang="en-US"/>
          </a:p>
        </p:txBody>
      </p:sp>
    </p:spTree>
    <p:extLst>
      <p:ext uri="{BB962C8B-B14F-4D97-AF65-F5344CB8AC3E}">
        <p14:creationId xmlns:p14="http://schemas.microsoft.com/office/powerpoint/2010/main" val="1878708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85233D1B-8542-4CAD-A02F-10E7E2B5D9D3}" type="datetimeFigureOut">
              <a:rPr lang="en-US" smtClean="0"/>
              <a:t>5/11/2018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7B5C9FC-80E5-4A0E-9261-969E0B5EBF90}" type="slidenum">
              <a:rPr lang="en-US" smtClean="0"/>
              <a:t>‹#›</a:t>
            </a:fld>
            <a:endParaRPr lang="en-US"/>
          </a:p>
        </p:txBody>
      </p:sp>
    </p:spTree>
    <p:extLst>
      <p:ext uri="{BB962C8B-B14F-4D97-AF65-F5344CB8AC3E}">
        <p14:creationId xmlns:p14="http://schemas.microsoft.com/office/powerpoint/2010/main" val="4013330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85233D1B-8542-4CAD-A02F-10E7E2B5D9D3}" type="datetimeFigureOut">
              <a:rPr lang="en-US" smtClean="0"/>
              <a:t>5/11/2018</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7B5C9FC-80E5-4A0E-9261-969E0B5EBF90}" type="slidenum">
              <a:rPr lang="en-US" smtClean="0"/>
              <a:t>‹#›</a:t>
            </a:fld>
            <a:endParaRPr lang="en-US"/>
          </a:p>
        </p:txBody>
      </p:sp>
    </p:spTree>
    <p:extLst>
      <p:ext uri="{BB962C8B-B14F-4D97-AF65-F5344CB8AC3E}">
        <p14:creationId xmlns:p14="http://schemas.microsoft.com/office/powerpoint/2010/main" val="10011957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85233D1B-8542-4CAD-A02F-10E7E2B5D9D3}" type="datetimeFigureOut">
              <a:rPr lang="en-US" smtClean="0"/>
              <a:t>5/11/2018</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C7B5C9FC-80E5-4A0E-9261-969E0B5EBF90}" type="slidenum">
              <a:rPr lang="en-US" smtClean="0"/>
              <a:t>‹#›</a:t>
            </a:fld>
            <a:endParaRPr lang="en-US"/>
          </a:p>
        </p:txBody>
      </p:sp>
    </p:spTree>
    <p:extLst>
      <p:ext uri="{BB962C8B-B14F-4D97-AF65-F5344CB8AC3E}">
        <p14:creationId xmlns:p14="http://schemas.microsoft.com/office/powerpoint/2010/main" val="1990372832"/>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 id="2147483769" r:id="rId15"/>
    <p:sldLayoutId id="214748377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Review%20Lab%2010/Review%20Lab%2010.xlsx" TargetMode="External"/><Relationship Id="rId2" Type="http://schemas.openxmlformats.org/officeDocument/2006/relationships/hyperlink" Target="Review%20Lab%2010/Review%20Lab%2010.docx" TargetMode="External"/><Relationship Id="rId1" Type="http://schemas.openxmlformats.org/officeDocument/2006/relationships/slideLayout" Target="../slideLayouts/slideLayout2.xml"/><Relationship Id="rId4" Type="http://schemas.openxmlformats.org/officeDocument/2006/relationships/hyperlink" Target="Review%20Lab%2010/Review%20Lab%2010.ms14"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Review%20Lab%2011/Review%20Lab%2011.ms14" TargetMode="External"/><Relationship Id="rId2" Type="http://schemas.openxmlformats.org/officeDocument/2006/relationships/hyperlink" Target="Review%20Lab%2011/Review%20Lab%2011.doc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Review%20Lab%2012/Lab%2012.xlsx" TargetMode="External"/><Relationship Id="rId2" Type="http://schemas.openxmlformats.org/officeDocument/2006/relationships/hyperlink" Target="Review%20Lab%2012/Lab%2012.docx" TargetMode="External"/><Relationship Id="rId1" Type="http://schemas.openxmlformats.org/officeDocument/2006/relationships/slideLayout" Target="../slideLayouts/slideLayout2.xml"/><Relationship Id="rId4" Type="http://schemas.openxmlformats.org/officeDocument/2006/relationships/hyperlink" Target="Review%20Lab%2012/Lab%2012.ms14"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30.xml"/><Relationship Id="rId3" Type="http://schemas.openxmlformats.org/officeDocument/2006/relationships/slide" Target="slide10.xml"/><Relationship Id="rId7" Type="http://schemas.openxmlformats.org/officeDocument/2006/relationships/slide" Target="slide26.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21.xml"/><Relationship Id="rId5" Type="http://schemas.openxmlformats.org/officeDocument/2006/relationships/slide" Target="slide16.xml"/><Relationship Id="rId10" Type="http://schemas.openxmlformats.org/officeDocument/2006/relationships/slide" Target="slide43.xml"/><Relationship Id="rId4" Type="http://schemas.openxmlformats.org/officeDocument/2006/relationships/slide" Target="slide13.xml"/><Relationship Id="rId9" Type="http://schemas.openxmlformats.org/officeDocument/2006/relationships/slide" Target="slide34.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Diodes/Diode%20as%20waveform%20clipper.ms14" TargetMode="External"/><Relationship Id="rId2" Type="http://schemas.openxmlformats.org/officeDocument/2006/relationships/hyperlink" Target="Diodes/Forward%20and%20reverse%20biased%20diodes.ms14" TargetMode="External"/><Relationship Id="rId1" Type="http://schemas.openxmlformats.org/officeDocument/2006/relationships/slideLayout" Target="../slideLayouts/slideLayout2.xml"/><Relationship Id="rId5" Type="http://schemas.openxmlformats.org/officeDocument/2006/relationships/hyperlink" Target="Diodes/Zener%20diodes.ms14" TargetMode="External"/><Relationship Id="rId4" Type="http://schemas.openxmlformats.org/officeDocument/2006/relationships/hyperlink" Target="Diodes/LEDs.ms14"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emf"/><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Power%20Supply/Power%20supply.ms14" TargetMode="External"/><Relationship Id="rId2" Type="http://schemas.openxmlformats.org/officeDocument/2006/relationships/hyperlink" Target="Power%20supply/Transformers.ms14"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Lab%201/Lab%201.xlsx" TargetMode="External"/><Relationship Id="rId2" Type="http://schemas.openxmlformats.org/officeDocument/2006/relationships/hyperlink" Target="Lab%201/Lab%201.ms14"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BJTs/10x%20gain.ms14" TargetMode="External"/><Relationship Id="rId2" Type="http://schemas.openxmlformats.org/officeDocument/2006/relationships/hyperlink" Target="BJTs/LED%20control.ms14"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Op%20Amps/Low%20pass%20filter.ms14" TargetMode="External"/><Relationship Id="rId2" Type="http://schemas.openxmlformats.org/officeDocument/2006/relationships/hyperlink" Target="Op%20Amps/High%20pass%20filter.ms14" TargetMode="External"/><Relationship Id="rId1" Type="http://schemas.openxmlformats.org/officeDocument/2006/relationships/slideLayout" Target="../slideLayouts/slideLayout2.xml"/><Relationship Id="rId5" Type="http://schemas.openxmlformats.org/officeDocument/2006/relationships/hyperlink" Target="Op%20Amps/Notch%20pass%20filter%20(needs%20alittle%20work).ms14" TargetMode="External"/><Relationship Id="rId4" Type="http://schemas.openxmlformats.org/officeDocument/2006/relationships/hyperlink" Target="Op%20Amps/Bandpass%20filter.ms14" TargetMode="External"/></Relationships>
</file>

<file path=ppt/slides/_rels/slide35.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Lab%201/Lab%201.xlsx" TargetMode="External"/><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Lab Notebook for EECT 121</a:t>
            </a:r>
            <a:endParaRPr lang="en-US" dirty="0"/>
          </a:p>
        </p:txBody>
      </p:sp>
      <p:sp>
        <p:nvSpPr>
          <p:cNvPr id="3" name="Subtitle 2"/>
          <p:cNvSpPr>
            <a:spLocks noGrp="1"/>
          </p:cNvSpPr>
          <p:nvPr>
            <p:ph type="subTitle" idx="1"/>
          </p:nvPr>
        </p:nvSpPr>
        <p:spPr/>
        <p:txBody>
          <a:bodyPr>
            <a:normAutofit/>
          </a:bodyPr>
          <a:lstStyle/>
          <a:p>
            <a:r>
              <a:rPr lang="en-US" dirty="0"/>
              <a:t>Electronics Circuit </a:t>
            </a:r>
            <a:r>
              <a:rPr lang="en-US" dirty="0" smtClean="0"/>
              <a:t>Analysis</a:t>
            </a:r>
          </a:p>
          <a:p>
            <a:r>
              <a:rPr lang="en-US" dirty="0" smtClean="0"/>
              <a:t>Nathaniel Paulus &amp; Zachery Francis – Spring 2018</a:t>
            </a:r>
          </a:p>
        </p:txBody>
      </p:sp>
    </p:spTree>
    <p:extLst>
      <p:ext uri="{BB962C8B-B14F-4D97-AF65-F5344CB8AC3E}">
        <p14:creationId xmlns:p14="http://schemas.microsoft.com/office/powerpoint/2010/main" val="28609303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Review Lab 10 – Capacitors in Series and Parallel</a:t>
            </a:r>
            <a:endParaRPr lang="en-US" sz="4000"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Date: January 30, 2018</a:t>
            </a:r>
          </a:p>
          <a:p>
            <a:pPr marL="0" indent="0">
              <a:buNone/>
            </a:pPr>
            <a:r>
              <a:rPr lang="en-US" dirty="0" smtClean="0"/>
              <a:t>Lab partners: Nathaniel Paulus</a:t>
            </a:r>
          </a:p>
          <a:p>
            <a:pPr marL="0" indent="0">
              <a:buNone/>
            </a:pPr>
            <a:r>
              <a:rPr lang="en-US" dirty="0" smtClean="0"/>
              <a:t>Test equipment: GW </a:t>
            </a:r>
            <a:r>
              <a:rPr lang="en-US" dirty="0" err="1" smtClean="0"/>
              <a:t>Instek</a:t>
            </a:r>
            <a:r>
              <a:rPr lang="en-US" dirty="0" smtClean="0"/>
              <a:t> LCR-819</a:t>
            </a:r>
          </a:p>
          <a:p>
            <a:pPr marL="0" indent="0">
              <a:buNone/>
            </a:pPr>
            <a:r>
              <a:rPr lang="en-US" dirty="0" smtClean="0"/>
              <a:t>Description: In this lab I calculated how capacitors should combine in series and parallel. Then I measured it in the lab.</a:t>
            </a:r>
          </a:p>
          <a:p>
            <a:pPr marL="0" indent="0">
              <a:buNone/>
            </a:pPr>
            <a:r>
              <a:rPr lang="en-US" dirty="0" smtClean="0"/>
              <a:t>Observations: </a:t>
            </a:r>
            <a:r>
              <a:rPr lang="en-US" dirty="0"/>
              <a:t>The first LCR meter I tried to use did not give reasonable values. The second one I tried (and ultimately used) gave more reasonable values, but they were always significantly below the expected values. The meter likely needs to be calibrated, though it’s also possible all the parts I used really were a good amount under their rating</a:t>
            </a:r>
            <a:r>
              <a:rPr lang="en-US" dirty="0" smtClean="0"/>
              <a:t>.</a:t>
            </a:r>
          </a:p>
          <a:p>
            <a:pPr marL="0" indent="0">
              <a:buNone/>
            </a:pPr>
            <a:r>
              <a:rPr lang="en-US" dirty="0">
                <a:hlinkClick r:id="rId2" action="ppaction://hlinkfile"/>
              </a:rPr>
              <a:t>R</a:t>
            </a:r>
            <a:r>
              <a:rPr lang="en-US" dirty="0" smtClean="0">
                <a:hlinkClick r:id="rId2" action="ppaction://hlinkfile"/>
              </a:rPr>
              <a:t>eview Lab 10.docx</a:t>
            </a:r>
            <a:endParaRPr lang="en-US" dirty="0" smtClean="0"/>
          </a:p>
          <a:p>
            <a:pPr marL="0" indent="0">
              <a:buNone/>
            </a:pPr>
            <a:r>
              <a:rPr lang="en-US" dirty="0">
                <a:hlinkClick r:id="rId3" action="ppaction://hlinkfile"/>
              </a:rPr>
              <a:t>Review Lab 10</a:t>
            </a:r>
            <a:r>
              <a:rPr lang="en-US" dirty="0" smtClean="0">
                <a:hlinkClick r:id="rId3" action="ppaction://hlinkfile"/>
              </a:rPr>
              <a:t>.xlsx</a:t>
            </a:r>
            <a:endParaRPr lang="en-US" dirty="0" smtClean="0"/>
          </a:p>
          <a:p>
            <a:pPr marL="0" indent="0">
              <a:buNone/>
            </a:pPr>
            <a:r>
              <a:rPr lang="en-US" dirty="0">
                <a:hlinkClick r:id="rId4" action="ppaction://hlinkfile"/>
              </a:rPr>
              <a:t>Review Lab 10</a:t>
            </a:r>
            <a:r>
              <a:rPr lang="en-US" dirty="0" smtClean="0">
                <a:hlinkClick r:id="rId4" action="ppaction://hlinkfile"/>
              </a:rPr>
              <a:t>.ms14</a:t>
            </a:r>
            <a:endParaRPr lang="en-US" dirty="0" smtClean="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80125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Review Lab 10 – Capacitors in Series and Parallel</a:t>
            </a:r>
          </a:p>
        </p:txBody>
      </p:sp>
      <p:pic>
        <p:nvPicPr>
          <p:cNvPr id="7" name="Content Placeholder 6"/>
          <p:cNvPicPr>
            <a:picLocks noGrp="1" noChangeAspect="1"/>
          </p:cNvPicPr>
          <p:nvPr>
            <p:ph idx="1"/>
          </p:nvPr>
        </p:nvPicPr>
        <p:blipFill>
          <a:blip r:embed="rId2"/>
          <a:stretch>
            <a:fillRect/>
          </a:stretch>
        </p:blipFill>
        <p:spPr>
          <a:xfrm>
            <a:off x="3606134" y="1905000"/>
            <a:ext cx="4979732" cy="3088206"/>
          </a:xfrm>
          <a:prstGeom prst="rect">
            <a:avLst/>
          </a:prstGeom>
        </p:spPr>
      </p:pic>
      <p:sp>
        <p:nvSpPr>
          <p:cNvPr id="8" name="TextBox 7"/>
          <p:cNvSpPr txBox="1"/>
          <p:nvPr/>
        </p:nvSpPr>
        <p:spPr>
          <a:xfrm>
            <a:off x="2328041" y="5570483"/>
            <a:ext cx="7535918" cy="369332"/>
          </a:xfrm>
          <a:prstGeom prst="rect">
            <a:avLst/>
          </a:prstGeom>
          <a:noFill/>
        </p:spPr>
        <p:txBody>
          <a:bodyPr wrap="square" rtlCol="0">
            <a:spAutoFit/>
          </a:bodyPr>
          <a:lstStyle/>
          <a:p>
            <a:pPr algn="ctr"/>
            <a:r>
              <a:rPr lang="en-US" dirty="0" smtClean="0"/>
              <a:t>Calculating the total capacitance of the capacitors in series and parallel.</a:t>
            </a:r>
            <a:endParaRPr lang="en-US" dirty="0"/>
          </a:p>
        </p:txBody>
      </p:sp>
    </p:spTree>
    <p:extLst>
      <p:ext uri="{BB962C8B-B14F-4D97-AF65-F5344CB8AC3E}">
        <p14:creationId xmlns:p14="http://schemas.microsoft.com/office/powerpoint/2010/main" val="23429655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a:t>Review Lab 10 – Capacitors in Series and Parallel</a:t>
            </a:r>
          </a:p>
        </p:txBody>
      </p:sp>
      <p:pic>
        <p:nvPicPr>
          <p:cNvPr id="4" name="Content Placeholder 3"/>
          <p:cNvPicPr>
            <a:picLocks noGrp="1" noChangeAspect="1"/>
          </p:cNvPicPr>
          <p:nvPr>
            <p:ph idx="1"/>
          </p:nvPr>
        </p:nvPicPr>
        <p:blipFill>
          <a:blip r:embed="rId2"/>
          <a:stretch>
            <a:fillRect/>
          </a:stretch>
        </p:blipFill>
        <p:spPr>
          <a:xfrm>
            <a:off x="3941378" y="1635555"/>
            <a:ext cx="5001165" cy="3178180"/>
          </a:xfrm>
          <a:prstGeom prst="rect">
            <a:avLst/>
          </a:prstGeom>
        </p:spPr>
      </p:pic>
      <p:sp>
        <p:nvSpPr>
          <p:cNvPr id="8" name="TextBox 7"/>
          <p:cNvSpPr txBox="1"/>
          <p:nvPr/>
        </p:nvSpPr>
        <p:spPr>
          <a:xfrm>
            <a:off x="2328041" y="6222123"/>
            <a:ext cx="7535918" cy="369332"/>
          </a:xfrm>
          <a:prstGeom prst="rect">
            <a:avLst/>
          </a:prstGeom>
          <a:noFill/>
        </p:spPr>
        <p:txBody>
          <a:bodyPr wrap="square" rtlCol="0">
            <a:spAutoFit/>
          </a:bodyPr>
          <a:lstStyle/>
          <a:p>
            <a:pPr algn="ctr"/>
            <a:r>
              <a:rPr lang="en-US" dirty="0" smtClean="0"/>
              <a:t>Measuring the total capacitance of the capacitors in series and parallel.</a:t>
            </a:r>
            <a:endParaRPr lang="en-US" dirty="0"/>
          </a:p>
        </p:txBody>
      </p:sp>
      <p:pic>
        <p:nvPicPr>
          <p:cNvPr id="5" name="Picture 4"/>
          <p:cNvPicPr>
            <a:picLocks noChangeAspect="1"/>
          </p:cNvPicPr>
          <p:nvPr/>
        </p:nvPicPr>
        <p:blipFill>
          <a:blip r:embed="rId3"/>
          <a:stretch>
            <a:fillRect/>
          </a:stretch>
        </p:blipFill>
        <p:spPr>
          <a:xfrm>
            <a:off x="3941378" y="4813735"/>
            <a:ext cx="4946546" cy="1095307"/>
          </a:xfrm>
          <a:prstGeom prst="rect">
            <a:avLst/>
          </a:prstGeom>
        </p:spPr>
      </p:pic>
    </p:spTree>
    <p:extLst>
      <p:ext uri="{BB962C8B-B14F-4D97-AF65-F5344CB8AC3E}">
        <p14:creationId xmlns:p14="http://schemas.microsoft.com/office/powerpoint/2010/main" val="14597212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Lab 11 – RC Lab</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Date: April 3, 2018</a:t>
            </a:r>
          </a:p>
          <a:p>
            <a:pPr marL="0" indent="0">
              <a:buNone/>
            </a:pPr>
            <a:r>
              <a:rPr lang="en-US" dirty="0" smtClean="0"/>
              <a:t>Lab partners: Nathaniel Paulus</a:t>
            </a:r>
          </a:p>
          <a:p>
            <a:pPr marL="0" indent="0">
              <a:buNone/>
            </a:pPr>
            <a:r>
              <a:rPr lang="en-US" dirty="0" smtClean="0"/>
              <a:t>Test equipment: </a:t>
            </a:r>
            <a:r>
              <a:rPr lang="en-US" dirty="0"/>
              <a:t>GW </a:t>
            </a:r>
            <a:r>
              <a:rPr lang="en-US" dirty="0" err="1"/>
              <a:t>Instek</a:t>
            </a:r>
            <a:r>
              <a:rPr lang="en-US" dirty="0"/>
              <a:t> </a:t>
            </a:r>
            <a:r>
              <a:rPr lang="en-US" dirty="0" smtClean="0"/>
              <a:t>LCR-819, GW </a:t>
            </a:r>
            <a:r>
              <a:rPr lang="en-US" dirty="0" err="1" smtClean="0"/>
              <a:t>Instek</a:t>
            </a:r>
            <a:r>
              <a:rPr lang="en-US" dirty="0" smtClean="0"/>
              <a:t> GDM-8245</a:t>
            </a:r>
          </a:p>
          <a:p>
            <a:pPr marL="0" indent="0">
              <a:buNone/>
            </a:pPr>
            <a:r>
              <a:rPr lang="en-US" dirty="0" smtClean="0"/>
              <a:t>Description: In this lab I created a RC (resistor &amp;capacitor) circuit.</a:t>
            </a:r>
          </a:p>
          <a:p>
            <a:pPr marL="0" indent="0">
              <a:buNone/>
            </a:pPr>
            <a:r>
              <a:rPr lang="en-US" dirty="0" smtClean="0"/>
              <a:t>Observations: The LCR meter is either incredibly difficult to use, unreliable, or both. I usually have to try several of them before I find one that gives reasonable values.</a:t>
            </a:r>
          </a:p>
          <a:p>
            <a:pPr marL="0" indent="0">
              <a:buNone/>
            </a:pPr>
            <a:r>
              <a:rPr lang="en-US" dirty="0" smtClean="0">
                <a:hlinkClick r:id="rId2" action="ppaction://hlinkfile"/>
              </a:rPr>
              <a:t>Review Lab 11.docx</a:t>
            </a:r>
            <a:endParaRPr lang="en-US" dirty="0" smtClean="0"/>
          </a:p>
          <a:p>
            <a:pPr marL="0" indent="0">
              <a:buNone/>
            </a:pPr>
            <a:r>
              <a:rPr lang="en-US" dirty="0" smtClean="0">
                <a:hlinkClick r:id="rId3" action="ppaction://hlinkfile"/>
              </a:rPr>
              <a:t>Review Lab 11.ms14</a:t>
            </a:r>
            <a:endParaRPr lang="en-US" dirty="0" smtClean="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3384711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Lab 11 – RC Lab</a:t>
            </a:r>
            <a:endParaRPr lang="en-US" dirty="0"/>
          </a:p>
        </p:txBody>
      </p:sp>
      <p:pic>
        <p:nvPicPr>
          <p:cNvPr id="6" name="Content Placeholder 5"/>
          <p:cNvPicPr>
            <a:picLocks noGrp="1" noChangeAspect="1"/>
          </p:cNvPicPr>
          <p:nvPr>
            <p:ph idx="1"/>
          </p:nvPr>
        </p:nvPicPr>
        <p:blipFill>
          <a:blip r:embed="rId2"/>
          <a:stretch>
            <a:fillRect/>
          </a:stretch>
        </p:blipFill>
        <p:spPr>
          <a:xfrm>
            <a:off x="2292199" y="1777735"/>
            <a:ext cx="7607602" cy="2888858"/>
          </a:xfrm>
          <a:prstGeom prst="rect">
            <a:avLst/>
          </a:prstGeom>
        </p:spPr>
      </p:pic>
      <p:sp>
        <p:nvSpPr>
          <p:cNvPr id="7" name="TextBox 6"/>
          <p:cNvSpPr txBox="1"/>
          <p:nvPr/>
        </p:nvSpPr>
        <p:spPr>
          <a:xfrm>
            <a:off x="2060027" y="4753640"/>
            <a:ext cx="8071945" cy="369332"/>
          </a:xfrm>
          <a:prstGeom prst="rect">
            <a:avLst/>
          </a:prstGeom>
          <a:noFill/>
        </p:spPr>
        <p:txBody>
          <a:bodyPr wrap="square" rtlCol="0">
            <a:spAutoFit/>
          </a:bodyPr>
          <a:lstStyle/>
          <a:p>
            <a:pPr algn="ctr"/>
            <a:r>
              <a:rPr lang="en-US" dirty="0" smtClean="0"/>
              <a:t>Each RC circuit with a different value capacitor.</a:t>
            </a:r>
            <a:endParaRPr lang="en-US" dirty="0"/>
          </a:p>
        </p:txBody>
      </p:sp>
    </p:spTree>
    <p:extLst>
      <p:ext uri="{BB962C8B-B14F-4D97-AF65-F5344CB8AC3E}">
        <p14:creationId xmlns:p14="http://schemas.microsoft.com/office/powerpoint/2010/main" val="808872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Lab 11 – RC Lab</a:t>
            </a:r>
            <a:endParaRPr lang="en-US" dirty="0"/>
          </a:p>
        </p:txBody>
      </p:sp>
      <p:pic>
        <p:nvPicPr>
          <p:cNvPr id="10" name="Content Placeholder 9"/>
          <p:cNvPicPr>
            <a:picLocks noGrp="1" noChangeAspect="1"/>
          </p:cNvPicPr>
          <p:nvPr>
            <p:ph idx="1"/>
          </p:nvPr>
        </p:nvPicPr>
        <p:blipFill>
          <a:blip r:embed="rId2"/>
          <a:stretch>
            <a:fillRect/>
          </a:stretch>
        </p:blipFill>
        <p:spPr>
          <a:xfrm>
            <a:off x="4723893" y="1905000"/>
            <a:ext cx="3400603" cy="3017076"/>
          </a:xfrm>
          <a:prstGeom prst="rect">
            <a:avLst/>
          </a:prstGeom>
        </p:spPr>
      </p:pic>
      <p:sp>
        <p:nvSpPr>
          <p:cNvPr id="7" name="TextBox 6"/>
          <p:cNvSpPr txBox="1"/>
          <p:nvPr/>
        </p:nvSpPr>
        <p:spPr>
          <a:xfrm>
            <a:off x="1925766" y="5153033"/>
            <a:ext cx="8996856" cy="646331"/>
          </a:xfrm>
          <a:prstGeom prst="rect">
            <a:avLst/>
          </a:prstGeom>
          <a:noFill/>
        </p:spPr>
        <p:txBody>
          <a:bodyPr wrap="square" rtlCol="0">
            <a:spAutoFit/>
          </a:bodyPr>
          <a:lstStyle/>
          <a:p>
            <a:pPr algn="ctr"/>
            <a:r>
              <a:rPr lang="en-US" dirty="0" smtClean="0"/>
              <a:t>Measured and expect values. This was after several tries to get a good reading from an LCR meter. The 1k resistor was surprisingly close to its nominal value.</a:t>
            </a:r>
            <a:endParaRPr lang="en-US" dirty="0"/>
          </a:p>
        </p:txBody>
      </p:sp>
    </p:spTree>
    <p:extLst>
      <p:ext uri="{BB962C8B-B14F-4D97-AF65-F5344CB8AC3E}">
        <p14:creationId xmlns:p14="http://schemas.microsoft.com/office/powerpoint/2010/main" val="11188333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Review Lab </a:t>
            </a:r>
            <a:r>
              <a:rPr lang="en-US" dirty="0"/>
              <a:t>12 – Series/Parallel Inductors</a:t>
            </a:r>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Date: 2018-04-17</a:t>
            </a:r>
          </a:p>
          <a:p>
            <a:pPr marL="0" indent="0">
              <a:buNone/>
            </a:pPr>
            <a:r>
              <a:rPr lang="en-US" dirty="0" smtClean="0"/>
              <a:t>Lab partners: Nathaniel Paulus</a:t>
            </a:r>
          </a:p>
          <a:p>
            <a:pPr marL="0" indent="0">
              <a:buNone/>
            </a:pPr>
            <a:r>
              <a:rPr lang="en-US" dirty="0" smtClean="0"/>
              <a:t>Test equipment: </a:t>
            </a:r>
            <a:r>
              <a:rPr lang="en-US" dirty="0"/>
              <a:t>GW </a:t>
            </a:r>
            <a:r>
              <a:rPr lang="en-US" dirty="0" err="1"/>
              <a:t>Instek</a:t>
            </a:r>
            <a:r>
              <a:rPr lang="en-US" dirty="0"/>
              <a:t> LCR-819</a:t>
            </a:r>
            <a:endParaRPr lang="en-US" dirty="0" smtClean="0"/>
          </a:p>
          <a:p>
            <a:pPr marL="0" indent="0">
              <a:buNone/>
            </a:pPr>
            <a:r>
              <a:rPr lang="en-US" dirty="0" smtClean="0"/>
              <a:t>Description: In this lab I calculated, measured, and simulated the combined values of three inductors when they were alternately in series or parallel.</a:t>
            </a:r>
          </a:p>
          <a:p>
            <a:pPr marL="0" indent="0">
              <a:buNone/>
            </a:pPr>
            <a:r>
              <a:rPr lang="en-US" dirty="0" smtClean="0"/>
              <a:t>Observations: </a:t>
            </a:r>
            <a:r>
              <a:rPr lang="en-US" dirty="0"/>
              <a:t>For each of the inductors I measured the measured value was greater than the nominal value. However, when I measured them in series the measured value was less than the sum of the values. This suggests that a significant part of the error is due to the meter, not the inductors it is measuring</a:t>
            </a:r>
            <a:r>
              <a:rPr lang="en-US" dirty="0" smtClean="0"/>
              <a:t>.</a:t>
            </a:r>
          </a:p>
          <a:p>
            <a:pPr marL="0" indent="0">
              <a:buNone/>
            </a:pPr>
            <a:r>
              <a:rPr lang="en-US" dirty="0" smtClean="0">
                <a:hlinkClick r:id="rId2" action="ppaction://hlinkfile"/>
              </a:rPr>
              <a:t>Lab 12.docx</a:t>
            </a:r>
            <a:endParaRPr lang="en-US" dirty="0" smtClean="0"/>
          </a:p>
          <a:p>
            <a:pPr marL="0" indent="0">
              <a:buNone/>
            </a:pPr>
            <a:r>
              <a:rPr lang="en-US" dirty="0" smtClean="0">
                <a:hlinkClick r:id="rId3" action="ppaction://hlinkfile"/>
              </a:rPr>
              <a:t>Lab 12.xlsx</a:t>
            </a:r>
            <a:endParaRPr lang="en-US" dirty="0" smtClean="0"/>
          </a:p>
          <a:p>
            <a:pPr marL="0" indent="0">
              <a:buNone/>
            </a:pPr>
            <a:r>
              <a:rPr lang="en-US" dirty="0" smtClean="0">
                <a:hlinkClick r:id="rId4" action="ppaction://hlinkfile"/>
              </a:rPr>
              <a:t>Lab 12.ms14</a:t>
            </a:r>
            <a:endParaRPr lang="en-US" dirty="0" smtClean="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443330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Review Lab 12 – Series/Parallel Inductors</a:t>
            </a:r>
          </a:p>
        </p:txBody>
      </p:sp>
      <p:pic>
        <p:nvPicPr>
          <p:cNvPr id="4" name="Content Placeholder 3"/>
          <p:cNvPicPr>
            <a:picLocks noGrp="1" noChangeAspect="1"/>
          </p:cNvPicPr>
          <p:nvPr>
            <p:ph idx="1"/>
          </p:nvPr>
        </p:nvPicPr>
        <p:blipFill>
          <a:blip r:embed="rId2"/>
          <a:stretch>
            <a:fillRect/>
          </a:stretch>
        </p:blipFill>
        <p:spPr>
          <a:xfrm>
            <a:off x="2101705" y="1690688"/>
            <a:ext cx="7988590" cy="2670039"/>
          </a:xfrm>
          <a:prstGeom prst="rect">
            <a:avLst/>
          </a:prstGeom>
        </p:spPr>
      </p:pic>
      <p:sp>
        <p:nvSpPr>
          <p:cNvPr id="5" name="TextBox 4"/>
          <p:cNvSpPr txBox="1"/>
          <p:nvPr/>
        </p:nvSpPr>
        <p:spPr>
          <a:xfrm>
            <a:off x="2165131" y="6285186"/>
            <a:ext cx="7861738" cy="369332"/>
          </a:xfrm>
          <a:prstGeom prst="rect">
            <a:avLst/>
          </a:prstGeom>
          <a:noFill/>
        </p:spPr>
        <p:txBody>
          <a:bodyPr wrap="square" rtlCol="0">
            <a:spAutoFit/>
          </a:bodyPr>
          <a:lstStyle/>
          <a:p>
            <a:pPr algn="ctr"/>
            <a:r>
              <a:rPr lang="en-US" dirty="0" smtClean="0"/>
              <a:t>Series and parallel inductors in Multisim.</a:t>
            </a:r>
            <a:endParaRPr lang="en-US" dirty="0"/>
          </a:p>
        </p:txBody>
      </p:sp>
      <p:pic>
        <p:nvPicPr>
          <p:cNvPr id="6" name="Picture 5"/>
          <p:cNvPicPr>
            <a:picLocks noChangeAspect="1"/>
          </p:cNvPicPr>
          <p:nvPr/>
        </p:nvPicPr>
        <p:blipFill>
          <a:blip r:embed="rId3"/>
          <a:stretch>
            <a:fillRect/>
          </a:stretch>
        </p:blipFill>
        <p:spPr>
          <a:xfrm>
            <a:off x="3123835" y="4568285"/>
            <a:ext cx="5944330" cy="1509343"/>
          </a:xfrm>
          <a:prstGeom prst="rect">
            <a:avLst/>
          </a:prstGeom>
        </p:spPr>
      </p:pic>
    </p:spTree>
    <p:extLst>
      <p:ext uri="{BB962C8B-B14F-4D97-AF65-F5344CB8AC3E}">
        <p14:creationId xmlns:p14="http://schemas.microsoft.com/office/powerpoint/2010/main" val="34423085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Review Lab 12 – Series/Parallel Inductors</a:t>
            </a:r>
          </a:p>
        </p:txBody>
      </p:sp>
      <p:pic>
        <p:nvPicPr>
          <p:cNvPr id="9" name="Content Placeholder 8"/>
          <p:cNvPicPr>
            <a:picLocks noGrp="1" noChangeAspect="1"/>
          </p:cNvPicPr>
          <p:nvPr>
            <p:ph idx="1"/>
          </p:nvPr>
        </p:nvPicPr>
        <p:blipFill>
          <a:blip r:embed="rId2"/>
          <a:stretch>
            <a:fillRect/>
          </a:stretch>
        </p:blipFill>
        <p:spPr>
          <a:xfrm>
            <a:off x="3370089" y="1905000"/>
            <a:ext cx="5451819" cy="1705653"/>
          </a:xfrm>
          <a:prstGeom prst="rect">
            <a:avLst/>
          </a:prstGeom>
        </p:spPr>
      </p:pic>
      <p:sp>
        <p:nvSpPr>
          <p:cNvPr id="5" name="TextBox 4"/>
          <p:cNvSpPr txBox="1"/>
          <p:nvPr/>
        </p:nvSpPr>
        <p:spPr>
          <a:xfrm>
            <a:off x="2165130" y="5465379"/>
            <a:ext cx="7861738" cy="369332"/>
          </a:xfrm>
          <a:prstGeom prst="rect">
            <a:avLst/>
          </a:prstGeom>
          <a:noFill/>
        </p:spPr>
        <p:txBody>
          <a:bodyPr wrap="square" rtlCol="0">
            <a:spAutoFit/>
          </a:bodyPr>
          <a:lstStyle/>
          <a:p>
            <a:pPr algn="ctr"/>
            <a:r>
              <a:rPr lang="en-US" dirty="0" smtClean="0"/>
              <a:t>Calculating total inductance in series and parallel in Excel.</a:t>
            </a:r>
            <a:endParaRPr lang="en-US" dirty="0"/>
          </a:p>
        </p:txBody>
      </p:sp>
    </p:spTree>
    <p:extLst>
      <p:ext uri="{BB962C8B-B14F-4D97-AF65-F5344CB8AC3E}">
        <p14:creationId xmlns:p14="http://schemas.microsoft.com/office/powerpoint/2010/main" val="30232090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Review Lab 12 – Series/Parallel Inductors</a:t>
            </a:r>
          </a:p>
        </p:txBody>
      </p:sp>
      <p:pic>
        <p:nvPicPr>
          <p:cNvPr id="6" name="Content Placeholder 5"/>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20653" b="26708"/>
          <a:stretch/>
        </p:blipFill>
        <p:spPr>
          <a:xfrm>
            <a:off x="3794215" y="1905000"/>
            <a:ext cx="4603568" cy="3189210"/>
          </a:xfrm>
        </p:spPr>
      </p:pic>
      <p:sp>
        <p:nvSpPr>
          <p:cNvPr id="5" name="TextBox 4"/>
          <p:cNvSpPr txBox="1"/>
          <p:nvPr/>
        </p:nvSpPr>
        <p:spPr>
          <a:xfrm>
            <a:off x="2165130" y="5465379"/>
            <a:ext cx="7861738" cy="369332"/>
          </a:xfrm>
          <a:prstGeom prst="rect">
            <a:avLst/>
          </a:prstGeom>
          <a:noFill/>
        </p:spPr>
        <p:txBody>
          <a:bodyPr wrap="square" rtlCol="0">
            <a:spAutoFit/>
          </a:bodyPr>
          <a:lstStyle/>
          <a:p>
            <a:pPr algn="ctr"/>
            <a:r>
              <a:rPr lang="en-US" dirty="0" smtClean="0"/>
              <a:t>Measuring the inductors in series.</a:t>
            </a:r>
            <a:endParaRPr lang="en-US" dirty="0"/>
          </a:p>
        </p:txBody>
      </p:sp>
    </p:spTree>
    <p:extLst>
      <p:ext uri="{BB962C8B-B14F-4D97-AF65-F5344CB8AC3E}">
        <p14:creationId xmlns:p14="http://schemas.microsoft.com/office/powerpoint/2010/main" val="12791833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Table of Contents</a:t>
            </a:r>
          </a:p>
        </p:txBody>
      </p:sp>
      <p:sp>
        <p:nvSpPr>
          <p:cNvPr id="3" name="Content Placeholder 2"/>
          <p:cNvSpPr>
            <a:spLocks noGrp="1"/>
          </p:cNvSpPr>
          <p:nvPr>
            <p:ph idx="1"/>
          </p:nvPr>
        </p:nvSpPr>
        <p:spPr/>
        <p:txBody>
          <a:bodyPr>
            <a:normAutofit lnSpcReduction="10000"/>
          </a:bodyPr>
          <a:lstStyle/>
          <a:p>
            <a:r>
              <a:rPr lang="en-US" dirty="0">
                <a:hlinkClick r:id="rId2" action="ppaction://hlinksldjump"/>
              </a:rPr>
              <a:t>Lab 1 – Resistor Network </a:t>
            </a:r>
            <a:r>
              <a:rPr lang="en-US" dirty="0" smtClean="0">
                <a:hlinkClick r:id="rId2" action="ppaction://hlinksldjump"/>
              </a:rPr>
              <a:t>Analysis</a:t>
            </a:r>
            <a:endParaRPr lang="en-US" dirty="0" smtClean="0"/>
          </a:p>
          <a:p>
            <a:r>
              <a:rPr lang="en-US" dirty="0" smtClean="0">
                <a:hlinkClick r:id="rId3" action="ppaction://hlinksldjump"/>
              </a:rPr>
              <a:t>Review Lab 10 </a:t>
            </a:r>
            <a:r>
              <a:rPr lang="en-US" dirty="0">
                <a:hlinkClick r:id="rId3" action="ppaction://hlinksldjump"/>
              </a:rPr>
              <a:t>– Capacitors in Series and </a:t>
            </a:r>
            <a:r>
              <a:rPr lang="en-US" dirty="0" smtClean="0">
                <a:hlinkClick r:id="rId3" action="ppaction://hlinksldjump"/>
              </a:rPr>
              <a:t>Parallel</a:t>
            </a:r>
            <a:endParaRPr lang="en-US" dirty="0" smtClean="0"/>
          </a:p>
          <a:p>
            <a:r>
              <a:rPr lang="en-US" dirty="0" smtClean="0">
                <a:hlinkClick r:id="rId4" action="ppaction://hlinksldjump"/>
              </a:rPr>
              <a:t>Review </a:t>
            </a:r>
            <a:r>
              <a:rPr lang="en-US" dirty="0">
                <a:hlinkClick r:id="rId4" action="ppaction://hlinksldjump"/>
              </a:rPr>
              <a:t>Lab </a:t>
            </a:r>
            <a:r>
              <a:rPr lang="en-US" dirty="0" smtClean="0">
                <a:hlinkClick r:id="rId4" action="ppaction://hlinksldjump"/>
              </a:rPr>
              <a:t>11 </a:t>
            </a:r>
            <a:r>
              <a:rPr lang="en-US" dirty="0">
                <a:hlinkClick r:id="rId4" action="ppaction://hlinksldjump"/>
              </a:rPr>
              <a:t>– RC </a:t>
            </a:r>
            <a:r>
              <a:rPr lang="en-US" dirty="0" smtClean="0">
                <a:hlinkClick r:id="rId4" action="ppaction://hlinksldjump"/>
              </a:rPr>
              <a:t>Lab</a:t>
            </a:r>
            <a:endParaRPr lang="en-US" dirty="0" smtClean="0"/>
          </a:p>
          <a:p>
            <a:r>
              <a:rPr lang="en-US" dirty="0">
                <a:hlinkClick r:id="rId5" action="ppaction://hlinksldjump"/>
              </a:rPr>
              <a:t>Review Lab 12 – Series/Parallel </a:t>
            </a:r>
            <a:r>
              <a:rPr lang="en-US" dirty="0" smtClean="0">
                <a:hlinkClick r:id="rId5" action="ppaction://hlinksldjump"/>
              </a:rPr>
              <a:t>Inductors</a:t>
            </a:r>
            <a:endParaRPr lang="en-US" dirty="0" smtClean="0"/>
          </a:p>
          <a:p>
            <a:r>
              <a:rPr lang="en-US" dirty="0">
                <a:hlinkClick r:id="rId6" action="ppaction://hlinksldjump"/>
              </a:rPr>
              <a:t>Lab 3 – </a:t>
            </a:r>
            <a:r>
              <a:rPr lang="en-US" dirty="0" smtClean="0">
                <a:hlinkClick r:id="rId6" action="ppaction://hlinksldjump"/>
              </a:rPr>
              <a:t>Diodes</a:t>
            </a:r>
            <a:endParaRPr lang="en-US" dirty="0" smtClean="0"/>
          </a:p>
          <a:p>
            <a:r>
              <a:rPr lang="en-US" dirty="0">
                <a:hlinkClick r:id="rId7" action="ppaction://hlinksldjump"/>
              </a:rPr>
              <a:t>Lab 4 – 9v Power </a:t>
            </a:r>
            <a:r>
              <a:rPr lang="en-US" dirty="0" smtClean="0">
                <a:hlinkClick r:id="rId7" action="ppaction://hlinksldjump"/>
              </a:rPr>
              <a:t>Supply</a:t>
            </a:r>
            <a:endParaRPr lang="en-US" dirty="0" smtClean="0"/>
          </a:p>
          <a:p>
            <a:r>
              <a:rPr lang="en-US" dirty="0" smtClean="0">
                <a:hlinkClick r:id="rId8" action="ppaction://hlinksldjump"/>
              </a:rPr>
              <a:t>BJTs</a:t>
            </a:r>
            <a:endParaRPr lang="en-US" dirty="0" smtClean="0"/>
          </a:p>
          <a:p>
            <a:r>
              <a:rPr lang="en-US" dirty="0" smtClean="0">
                <a:hlinkClick r:id="rId9" action="ppaction://hlinksldjump"/>
              </a:rPr>
              <a:t>JFETs</a:t>
            </a:r>
            <a:endParaRPr lang="en-US" dirty="0" smtClean="0"/>
          </a:p>
          <a:p>
            <a:r>
              <a:rPr lang="en-US" dirty="0" smtClean="0">
                <a:hlinkClick r:id="rId9" action="ppaction://hlinksldjump"/>
              </a:rPr>
              <a:t>Op-amps</a:t>
            </a:r>
            <a:endParaRPr lang="en-US" dirty="0" smtClean="0"/>
          </a:p>
          <a:p>
            <a:r>
              <a:rPr lang="en-US" dirty="0">
                <a:hlinkClick r:id="rId10" action="ppaction://hlinksldjump"/>
              </a:rPr>
              <a:t>Addendum: rectifiers</a:t>
            </a:r>
            <a:endParaRPr lang="en-US" dirty="0" smtClean="0"/>
          </a:p>
          <a:p>
            <a:endParaRPr lang="en-US" dirty="0"/>
          </a:p>
        </p:txBody>
      </p:sp>
    </p:spTree>
    <p:extLst>
      <p:ext uri="{BB962C8B-B14F-4D97-AF65-F5344CB8AC3E}">
        <p14:creationId xmlns:p14="http://schemas.microsoft.com/office/powerpoint/2010/main" val="282908563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Review Lab 12 – Series/Parallel Inductors</a:t>
            </a:r>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10000" t="19199" r="1000" b="267"/>
          <a:stretch/>
        </p:blipFill>
        <p:spPr>
          <a:xfrm>
            <a:off x="3454359" y="1902948"/>
            <a:ext cx="5283275" cy="3585505"/>
          </a:xfrm>
        </p:spPr>
      </p:pic>
      <p:sp>
        <p:nvSpPr>
          <p:cNvPr id="5" name="TextBox 4"/>
          <p:cNvSpPr txBox="1"/>
          <p:nvPr/>
        </p:nvSpPr>
        <p:spPr>
          <a:xfrm>
            <a:off x="1975941" y="5623035"/>
            <a:ext cx="8240109" cy="369332"/>
          </a:xfrm>
          <a:prstGeom prst="rect">
            <a:avLst/>
          </a:prstGeom>
          <a:noFill/>
        </p:spPr>
        <p:txBody>
          <a:bodyPr wrap="square" rtlCol="0">
            <a:spAutoFit/>
          </a:bodyPr>
          <a:lstStyle/>
          <a:p>
            <a:pPr algn="ctr"/>
            <a:r>
              <a:rPr lang="en-US" dirty="0" smtClean="0"/>
              <a:t>Measuring inductance in parallel. This is less than 5% more than the expected value.</a:t>
            </a:r>
            <a:endParaRPr lang="en-US" dirty="0"/>
          </a:p>
        </p:txBody>
      </p:sp>
    </p:spTree>
    <p:extLst>
      <p:ext uri="{BB962C8B-B14F-4D97-AF65-F5344CB8AC3E}">
        <p14:creationId xmlns:p14="http://schemas.microsoft.com/office/powerpoint/2010/main" val="382492648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3 – Diodes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Date: February 27, 2018</a:t>
            </a:r>
          </a:p>
          <a:p>
            <a:pPr marL="0" indent="0">
              <a:buNone/>
            </a:pPr>
            <a:r>
              <a:rPr lang="en-US" dirty="0" smtClean="0"/>
              <a:t>Lab partners: Zachery Francis, Nathaniel Paulus</a:t>
            </a:r>
          </a:p>
          <a:p>
            <a:pPr marL="0" indent="0">
              <a:buNone/>
            </a:pPr>
            <a:r>
              <a:rPr lang="en-US" dirty="0" smtClean="0"/>
              <a:t>Test equipment: N/A</a:t>
            </a:r>
          </a:p>
          <a:p>
            <a:pPr marL="0" indent="0">
              <a:buNone/>
            </a:pPr>
            <a:r>
              <a:rPr lang="en-US" dirty="0" smtClean="0"/>
              <a:t>Description: This lab experiments with different ways of using diodes.</a:t>
            </a:r>
          </a:p>
          <a:p>
            <a:pPr marL="0" indent="0">
              <a:buNone/>
            </a:pPr>
            <a:r>
              <a:rPr lang="en-US" dirty="0" smtClean="0"/>
              <a:t>Observations: </a:t>
            </a:r>
          </a:p>
          <a:p>
            <a:pPr marL="0" indent="0">
              <a:buNone/>
            </a:pPr>
            <a:r>
              <a:rPr lang="en-US" dirty="0">
                <a:hlinkClick r:id="rId2" action="ppaction://hlinkfile"/>
              </a:rPr>
              <a:t>Forward and reverse biased </a:t>
            </a:r>
            <a:r>
              <a:rPr lang="en-US" dirty="0" smtClean="0">
                <a:hlinkClick r:id="rId2" action="ppaction://hlinkfile"/>
              </a:rPr>
              <a:t>diodes.ms14</a:t>
            </a:r>
            <a:endParaRPr lang="en-US" dirty="0" smtClean="0"/>
          </a:p>
          <a:p>
            <a:pPr marL="0" indent="0">
              <a:buNone/>
            </a:pPr>
            <a:r>
              <a:rPr lang="en-US" dirty="0">
                <a:hlinkClick r:id="rId3" action="ppaction://hlinkfile"/>
              </a:rPr>
              <a:t>Diode as waveform </a:t>
            </a:r>
            <a:r>
              <a:rPr lang="en-US" dirty="0" smtClean="0">
                <a:hlinkClick r:id="rId3" action="ppaction://hlinkfile"/>
              </a:rPr>
              <a:t>clipper.ms14</a:t>
            </a:r>
            <a:endParaRPr lang="en-US" dirty="0" smtClean="0"/>
          </a:p>
          <a:p>
            <a:pPr marL="0" indent="0">
              <a:buNone/>
            </a:pPr>
            <a:r>
              <a:rPr lang="en-US" dirty="0" smtClean="0">
                <a:hlinkClick r:id="rId4" action="ppaction://hlinkfile"/>
              </a:rPr>
              <a:t>LEDs.ms14</a:t>
            </a:r>
            <a:endParaRPr lang="en-US" dirty="0" smtClean="0"/>
          </a:p>
          <a:p>
            <a:pPr marL="0" indent="0">
              <a:buNone/>
            </a:pPr>
            <a:r>
              <a:rPr lang="en-US" dirty="0" err="1" smtClean="0">
                <a:hlinkClick r:id="rId5" action="ppaction://hlinkfile"/>
              </a:rPr>
              <a:t>Zener</a:t>
            </a:r>
            <a:r>
              <a:rPr lang="en-US" dirty="0" smtClean="0">
                <a:hlinkClick r:id="rId5" action="ppaction://hlinkfile"/>
              </a:rPr>
              <a:t> diodes.ms14</a:t>
            </a:r>
            <a:endParaRPr lang="en-US" dirty="0"/>
          </a:p>
        </p:txBody>
      </p:sp>
    </p:spTree>
    <p:extLst>
      <p:ext uri="{BB962C8B-B14F-4D97-AF65-F5344CB8AC3E}">
        <p14:creationId xmlns:p14="http://schemas.microsoft.com/office/powerpoint/2010/main" val="28222181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3 – Diodes</a:t>
            </a:r>
            <a:endParaRPr lang="en-US" dirty="0"/>
          </a:p>
        </p:txBody>
      </p:sp>
      <p:pic>
        <p:nvPicPr>
          <p:cNvPr id="4" name="Content Placeholder 3"/>
          <p:cNvPicPr>
            <a:picLocks noGrp="1" noChangeAspect="1"/>
          </p:cNvPicPr>
          <p:nvPr>
            <p:ph idx="1"/>
          </p:nvPr>
        </p:nvPicPr>
        <p:blipFill>
          <a:blip r:embed="rId2"/>
          <a:stretch>
            <a:fillRect/>
          </a:stretch>
        </p:blipFill>
        <p:spPr>
          <a:xfrm>
            <a:off x="1661388" y="1711708"/>
            <a:ext cx="9843224" cy="3942857"/>
          </a:xfrm>
          <a:prstGeom prst="rect">
            <a:avLst/>
          </a:prstGeom>
        </p:spPr>
      </p:pic>
      <p:sp>
        <p:nvSpPr>
          <p:cNvPr id="5" name="TextBox 4"/>
          <p:cNvSpPr txBox="1"/>
          <p:nvPr/>
        </p:nvSpPr>
        <p:spPr>
          <a:xfrm>
            <a:off x="2986519" y="5654565"/>
            <a:ext cx="8124497" cy="923330"/>
          </a:xfrm>
          <a:prstGeom prst="rect">
            <a:avLst/>
          </a:prstGeom>
          <a:noFill/>
        </p:spPr>
        <p:txBody>
          <a:bodyPr wrap="square" rtlCol="0">
            <a:spAutoFit/>
          </a:bodyPr>
          <a:lstStyle/>
          <a:p>
            <a:pPr algn="ctr"/>
            <a:r>
              <a:rPr lang="en-US" dirty="0" smtClean="0"/>
              <a:t>Forward and reverse biased diodes. Forward biased means current is flowing in the direction the diode allows current to flow easily. Reverse biased means the current flows in the direction the diode resists.</a:t>
            </a:r>
          </a:p>
        </p:txBody>
      </p:sp>
    </p:spTree>
    <p:extLst>
      <p:ext uri="{BB962C8B-B14F-4D97-AF65-F5344CB8AC3E}">
        <p14:creationId xmlns:p14="http://schemas.microsoft.com/office/powerpoint/2010/main" val="11818443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3 – Diodes</a:t>
            </a:r>
            <a:endParaRPr lang="en-US" dirty="0"/>
          </a:p>
        </p:txBody>
      </p:sp>
      <p:pic>
        <p:nvPicPr>
          <p:cNvPr id="5" name="Content Placeholder 4"/>
          <p:cNvPicPr>
            <a:picLocks noGrp="1" noChangeAspect="1"/>
          </p:cNvPicPr>
          <p:nvPr>
            <p:ph idx="1"/>
          </p:nvPr>
        </p:nvPicPr>
        <p:blipFill>
          <a:blip r:embed="rId2"/>
          <a:stretch>
            <a:fillRect/>
          </a:stretch>
        </p:blipFill>
        <p:spPr>
          <a:xfrm>
            <a:off x="2005392" y="1135146"/>
            <a:ext cx="4164124" cy="4374511"/>
          </a:xfrm>
          <a:prstGeom prst="rect">
            <a:avLst/>
          </a:prstGeom>
        </p:spPr>
      </p:pic>
      <p:pic>
        <p:nvPicPr>
          <p:cNvPr id="6" name="Picture 5"/>
          <p:cNvPicPr>
            <a:picLocks noChangeAspect="1"/>
          </p:cNvPicPr>
          <p:nvPr/>
        </p:nvPicPr>
        <p:blipFill rotWithShape="1">
          <a:blip r:embed="rId3"/>
          <a:srcRect l="732" t="21946" b="5734"/>
          <a:stretch/>
        </p:blipFill>
        <p:spPr>
          <a:xfrm>
            <a:off x="6180081" y="365125"/>
            <a:ext cx="5313966" cy="3171419"/>
          </a:xfrm>
          <a:prstGeom prst="rect">
            <a:avLst/>
          </a:prstGeom>
        </p:spPr>
      </p:pic>
      <p:sp>
        <p:nvSpPr>
          <p:cNvPr id="7" name="TextBox 6"/>
          <p:cNvSpPr txBox="1"/>
          <p:nvPr/>
        </p:nvSpPr>
        <p:spPr>
          <a:xfrm>
            <a:off x="1912883" y="5509657"/>
            <a:ext cx="10396312" cy="1200329"/>
          </a:xfrm>
          <a:prstGeom prst="rect">
            <a:avLst/>
          </a:prstGeom>
          <a:noFill/>
        </p:spPr>
        <p:txBody>
          <a:bodyPr wrap="square" rtlCol="0">
            <a:spAutoFit/>
          </a:bodyPr>
          <a:lstStyle/>
          <a:p>
            <a:pPr algn="ctr"/>
            <a:r>
              <a:rPr lang="en-US" dirty="0" smtClean="0"/>
              <a:t>Diodes as a waveform clipper. Top: the diodes each rectify a different half of the sine wave. Bottom: Real-life diodes are not ideal. There is a brief delay before the diode becomes reverse-biased (the downward spike), and a certain voltage that has to be reached before the current is allowed to freely flow (the gradual slope before the sharp rise).</a:t>
            </a:r>
          </a:p>
        </p:txBody>
      </p:sp>
      <p:pic>
        <p:nvPicPr>
          <p:cNvPr id="3" name="Picture 2"/>
          <p:cNvPicPr>
            <a:picLocks noChangeAspect="1"/>
          </p:cNvPicPr>
          <p:nvPr/>
        </p:nvPicPr>
        <p:blipFill rotWithShape="1">
          <a:blip r:embed="rId4"/>
          <a:srcRect l="1335" t="49239" r="2843" b="5594"/>
          <a:stretch/>
        </p:blipFill>
        <p:spPr>
          <a:xfrm>
            <a:off x="6180081" y="3856887"/>
            <a:ext cx="5313966" cy="1652770"/>
          </a:xfrm>
          <a:prstGeom prst="rect">
            <a:avLst/>
          </a:prstGeom>
        </p:spPr>
      </p:pic>
    </p:spTree>
    <p:extLst>
      <p:ext uri="{BB962C8B-B14F-4D97-AF65-F5344CB8AC3E}">
        <p14:creationId xmlns:p14="http://schemas.microsoft.com/office/powerpoint/2010/main" val="24664842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3 – Diodes</a:t>
            </a:r>
            <a:endParaRPr lang="en-US" dirty="0"/>
          </a:p>
        </p:txBody>
      </p:sp>
      <p:pic>
        <p:nvPicPr>
          <p:cNvPr id="5" name="Content Placeholder 4"/>
          <p:cNvPicPr>
            <a:picLocks noGrp="1" noChangeAspect="1"/>
          </p:cNvPicPr>
          <p:nvPr>
            <p:ph idx="1"/>
          </p:nvPr>
        </p:nvPicPr>
        <p:blipFill>
          <a:blip r:embed="rId2"/>
          <a:stretch>
            <a:fillRect/>
          </a:stretch>
        </p:blipFill>
        <p:spPr>
          <a:xfrm>
            <a:off x="4764489" y="1905000"/>
            <a:ext cx="4568557" cy="3778250"/>
          </a:xfrm>
          <a:prstGeom prst="rect">
            <a:avLst/>
          </a:prstGeom>
        </p:spPr>
      </p:pic>
      <p:sp>
        <p:nvSpPr>
          <p:cNvPr id="7" name="TextBox 6"/>
          <p:cNvSpPr txBox="1"/>
          <p:nvPr/>
        </p:nvSpPr>
        <p:spPr>
          <a:xfrm>
            <a:off x="2280745" y="5683250"/>
            <a:ext cx="9911254" cy="1200329"/>
          </a:xfrm>
          <a:prstGeom prst="rect">
            <a:avLst/>
          </a:prstGeom>
          <a:noFill/>
        </p:spPr>
        <p:txBody>
          <a:bodyPr wrap="square" rtlCol="0">
            <a:spAutoFit/>
          </a:bodyPr>
          <a:lstStyle/>
          <a:p>
            <a:pPr algn="ctr"/>
            <a:r>
              <a:rPr lang="en-US" dirty="0" smtClean="0"/>
              <a:t>Powering LEDs. Top left: The LED is forward-biased. The 500</a:t>
            </a:r>
            <a:r>
              <a:rPr lang="el-GR" dirty="0" smtClean="0"/>
              <a:t>Ω</a:t>
            </a:r>
            <a:r>
              <a:rPr lang="en-US" dirty="0" smtClean="0"/>
              <a:t> resistor limits current to c. 24mA (9V/500</a:t>
            </a:r>
            <a:r>
              <a:rPr lang="el-GR" dirty="0" smtClean="0"/>
              <a:t>Ω</a:t>
            </a:r>
            <a:r>
              <a:rPr lang="en-US" dirty="0" smtClean="0"/>
              <a:t>=24mA). Top right: The 2.2k resistor leaves to little power to light the LED. Bottom: The 500</a:t>
            </a:r>
            <a:r>
              <a:rPr lang="el-GR" dirty="0" smtClean="0"/>
              <a:t>Ω</a:t>
            </a:r>
            <a:r>
              <a:rPr lang="en-US" dirty="0" smtClean="0"/>
              <a:t> resistor allows sufficient current to flow, but the diode is reverse-biased, preventing most of the current from flowing, therefore the LED does not light.</a:t>
            </a:r>
          </a:p>
        </p:txBody>
      </p:sp>
    </p:spTree>
    <p:extLst>
      <p:ext uri="{BB962C8B-B14F-4D97-AF65-F5344CB8AC3E}">
        <p14:creationId xmlns:p14="http://schemas.microsoft.com/office/powerpoint/2010/main" val="4336459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3 – Diodes</a:t>
            </a:r>
            <a:endParaRPr lang="en-US" dirty="0"/>
          </a:p>
        </p:txBody>
      </p:sp>
      <p:pic>
        <p:nvPicPr>
          <p:cNvPr id="5" name="Content Placeholder 4"/>
          <p:cNvPicPr>
            <a:picLocks noGrp="1" noChangeAspect="1"/>
          </p:cNvPicPr>
          <p:nvPr>
            <p:ph idx="1"/>
          </p:nvPr>
        </p:nvPicPr>
        <p:blipFill>
          <a:blip r:embed="rId2"/>
          <a:stretch>
            <a:fillRect/>
          </a:stretch>
        </p:blipFill>
        <p:spPr>
          <a:xfrm>
            <a:off x="4438171" y="2461617"/>
            <a:ext cx="7066441" cy="2832000"/>
          </a:xfrm>
          <a:prstGeom prst="rect">
            <a:avLst/>
          </a:prstGeom>
        </p:spPr>
      </p:pic>
      <p:sp>
        <p:nvSpPr>
          <p:cNvPr id="6" name="TextBox 5"/>
          <p:cNvSpPr txBox="1"/>
          <p:nvPr/>
        </p:nvSpPr>
        <p:spPr>
          <a:xfrm>
            <a:off x="2095112" y="5422714"/>
            <a:ext cx="9907312" cy="1200329"/>
          </a:xfrm>
          <a:prstGeom prst="rect">
            <a:avLst/>
          </a:prstGeom>
          <a:noFill/>
        </p:spPr>
        <p:txBody>
          <a:bodyPr wrap="square" rtlCol="0">
            <a:spAutoFit/>
          </a:bodyPr>
          <a:lstStyle/>
          <a:p>
            <a:pPr algn="ctr"/>
            <a:r>
              <a:rPr lang="en-US" dirty="0" err="1" smtClean="0"/>
              <a:t>Zener</a:t>
            </a:r>
            <a:r>
              <a:rPr lang="en-US" dirty="0" smtClean="0"/>
              <a:t> diodes being used to limit voltage. Despite the large difference in voltage (13V v. 18V) both loads (1k</a:t>
            </a:r>
            <a:r>
              <a:rPr lang="el-GR" dirty="0" smtClean="0"/>
              <a:t>Ω</a:t>
            </a:r>
            <a:r>
              <a:rPr lang="en-US" dirty="0" smtClean="0"/>
              <a:t> resistors) have approximately the same voltage applied (c. 12V). This is because the 1N4742A has a reverse-bias breakdown at c. 12V. If a larger voltage is applied the </a:t>
            </a:r>
            <a:r>
              <a:rPr lang="en-US" dirty="0" err="1" smtClean="0"/>
              <a:t>Zener</a:t>
            </a:r>
            <a:r>
              <a:rPr lang="en-US" dirty="0" smtClean="0"/>
              <a:t> diode pulls enough current to drop the voltage down to 12V.</a:t>
            </a:r>
          </a:p>
        </p:txBody>
      </p:sp>
    </p:spTree>
    <p:extLst>
      <p:ext uri="{BB962C8B-B14F-4D97-AF65-F5344CB8AC3E}">
        <p14:creationId xmlns:p14="http://schemas.microsoft.com/office/powerpoint/2010/main" val="38974809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a:t>
            </a:r>
            <a:r>
              <a:rPr lang="en-US" dirty="0"/>
              <a:t>4</a:t>
            </a:r>
            <a:r>
              <a:rPr lang="en-US" dirty="0" smtClean="0"/>
              <a:t> – 9v Power Supply</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Date: May 1, 2018</a:t>
            </a:r>
          </a:p>
          <a:p>
            <a:pPr marL="0" indent="0">
              <a:buNone/>
            </a:pPr>
            <a:r>
              <a:rPr lang="en-US" dirty="0" smtClean="0"/>
              <a:t>Lab partners: Nathaniel Paulus, Zachery Francis</a:t>
            </a:r>
          </a:p>
          <a:p>
            <a:pPr marL="0" indent="0">
              <a:buNone/>
            </a:pPr>
            <a:r>
              <a:rPr lang="en-US" dirty="0" smtClean="0"/>
              <a:t>Test equipment: N/A</a:t>
            </a:r>
          </a:p>
          <a:p>
            <a:pPr marL="0" indent="0">
              <a:buNone/>
            </a:pPr>
            <a:r>
              <a:rPr lang="en-US" dirty="0" smtClean="0"/>
              <a:t>Description: In this lab we designed a +/- 9v power supply in Multisim, capable of providing up to 100mA.</a:t>
            </a:r>
          </a:p>
          <a:p>
            <a:pPr marL="0" indent="0">
              <a:buNone/>
            </a:pPr>
            <a:r>
              <a:rPr lang="en-US" dirty="0" smtClean="0"/>
              <a:t>Observations: Getting the voltage just right is tricky. Not all of it was theory; in the end some of it involved changing values, such as the turn ratio, until it worked properly.</a:t>
            </a:r>
          </a:p>
          <a:p>
            <a:pPr marL="0" indent="0">
              <a:buNone/>
            </a:pPr>
            <a:r>
              <a:rPr lang="en-US" dirty="0" smtClean="0">
                <a:hlinkClick r:id="rId2" action="ppaction://hlinkfile"/>
              </a:rPr>
              <a:t>Transformers.ms14</a:t>
            </a:r>
            <a:endParaRPr lang="en-US" dirty="0" smtClean="0"/>
          </a:p>
          <a:p>
            <a:pPr marL="0" indent="0">
              <a:buNone/>
            </a:pPr>
            <a:r>
              <a:rPr lang="en-US" dirty="0" smtClean="0">
                <a:hlinkClick r:id="rId3" action="ppaction://hlinkfile"/>
              </a:rPr>
              <a:t>Power supply.ms14</a:t>
            </a:r>
            <a:endParaRPr lang="en-US" dirty="0"/>
          </a:p>
        </p:txBody>
      </p:sp>
    </p:spTree>
    <p:extLst>
      <p:ext uri="{BB962C8B-B14F-4D97-AF65-F5344CB8AC3E}">
        <p14:creationId xmlns:p14="http://schemas.microsoft.com/office/powerpoint/2010/main" val="10765283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a:t>
            </a:r>
            <a:r>
              <a:rPr lang="en-US" dirty="0"/>
              <a:t>4</a:t>
            </a:r>
            <a:r>
              <a:rPr lang="en-US" dirty="0" smtClean="0"/>
              <a:t> – 9v Power Supply</a:t>
            </a:r>
            <a:endParaRPr lang="en-US" dirty="0"/>
          </a:p>
        </p:txBody>
      </p:sp>
      <p:pic>
        <p:nvPicPr>
          <p:cNvPr id="6" name="Content Placeholder 5"/>
          <p:cNvPicPr>
            <a:picLocks noGrp="1" noChangeAspect="1"/>
          </p:cNvPicPr>
          <p:nvPr>
            <p:ph idx="1"/>
          </p:nvPr>
        </p:nvPicPr>
        <p:blipFill>
          <a:blip r:embed="rId2"/>
          <a:stretch>
            <a:fillRect/>
          </a:stretch>
        </p:blipFill>
        <p:spPr>
          <a:xfrm>
            <a:off x="2512189" y="1905000"/>
            <a:ext cx="3372840" cy="3542400"/>
          </a:xfrm>
          <a:prstGeom prst="rect">
            <a:avLst/>
          </a:prstGeom>
        </p:spPr>
      </p:pic>
      <p:sp>
        <p:nvSpPr>
          <p:cNvPr id="7" name="TextBox 6"/>
          <p:cNvSpPr txBox="1"/>
          <p:nvPr/>
        </p:nvSpPr>
        <p:spPr>
          <a:xfrm>
            <a:off x="6046213" y="1905000"/>
            <a:ext cx="5297214" cy="2585323"/>
          </a:xfrm>
          <a:prstGeom prst="rect">
            <a:avLst/>
          </a:prstGeom>
          <a:noFill/>
        </p:spPr>
        <p:txBody>
          <a:bodyPr wrap="square" rtlCol="0">
            <a:spAutoFit/>
          </a:bodyPr>
          <a:lstStyle/>
          <a:p>
            <a:r>
              <a:rPr lang="en-US" dirty="0" smtClean="0"/>
              <a:t>Transformers step up (or down) AC voltage a rate equal to the turn ratio.</a:t>
            </a:r>
          </a:p>
          <a:p>
            <a:r>
              <a:rPr lang="en-US" dirty="0" smtClean="0"/>
              <a:t>Top: The turn ratio is 120 to 9, so 120V is transformed to 9V (RMS).</a:t>
            </a:r>
          </a:p>
          <a:p>
            <a:r>
              <a:rPr lang="en-US" dirty="0" smtClean="0"/>
              <a:t>Center: </a:t>
            </a:r>
            <a:r>
              <a:rPr lang="en-US" dirty="0"/>
              <a:t>120/9 ≈</a:t>
            </a:r>
            <a:r>
              <a:rPr lang="en-US" dirty="0" smtClean="0"/>
              <a:t>13.33. Therefore a turn ratio of 13.333 also yields 9V.</a:t>
            </a:r>
          </a:p>
          <a:p>
            <a:r>
              <a:rPr lang="en-US" dirty="0" smtClean="0"/>
              <a:t>Bottom: Transformers can also increase voltage (at the cost of reduced current). Here the 1:3 turn ratio converts 120V to 360V.</a:t>
            </a:r>
            <a:endParaRPr lang="en-US" dirty="0"/>
          </a:p>
        </p:txBody>
      </p:sp>
    </p:spTree>
    <p:extLst>
      <p:ext uri="{BB962C8B-B14F-4D97-AF65-F5344CB8AC3E}">
        <p14:creationId xmlns:p14="http://schemas.microsoft.com/office/powerpoint/2010/main" val="410240413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a:t>
            </a:r>
            <a:r>
              <a:rPr lang="en-US" dirty="0"/>
              <a:t>4</a:t>
            </a:r>
            <a:r>
              <a:rPr lang="en-US" dirty="0" smtClean="0"/>
              <a:t> – 9v Power Supply</a:t>
            </a:r>
            <a:endParaRPr lang="en-US" dirty="0"/>
          </a:p>
        </p:txBody>
      </p:sp>
      <p:pic>
        <p:nvPicPr>
          <p:cNvPr id="6" name="Content Placeholder 5"/>
          <p:cNvPicPr>
            <a:picLocks noGrp="1" noChangeAspect="1"/>
          </p:cNvPicPr>
          <p:nvPr>
            <p:ph idx="1"/>
          </p:nvPr>
        </p:nvPicPr>
        <p:blipFill>
          <a:blip r:embed="rId2"/>
          <a:stretch>
            <a:fillRect/>
          </a:stretch>
        </p:blipFill>
        <p:spPr>
          <a:xfrm>
            <a:off x="4352622" y="1264555"/>
            <a:ext cx="7839378" cy="5484699"/>
          </a:xfrm>
          <a:prstGeom prst="rect">
            <a:avLst/>
          </a:prstGeom>
        </p:spPr>
      </p:pic>
      <p:sp>
        <p:nvSpPr>
          <p:cNvPr id="8" name="TextBox 7"/>
          <p:cNvSpPr txBox="1"/>
          <p:nvPr/>
        </p:nvSpPr>
        <p:spPr>
          <a:xfrm>
            <a:off x="2207171" y="1627688"/>
            <a:ext cx="3909179" cy="2308324"/>
          </a:xfrm>
          <a:prstGeom prst="rect">
            <a:avLst/>
          </a:prstGeom>
          <a:noFill/>
        </p:spPr>
        <p:txBody>
          <a:bodyPr wrap="square" rtlCol="0">
            <a:spAutoFit/>
          </a:bodyPr>
          <a:lstStyle/>
          <a:p>
            <a:r>
              <a:rPr lang="en-US" dirty="0" smtClean="0"/>
              <a:t>The final power supply design. It provides +9v on the bottom, and -9v on the top, with a maximum load of 100mA on each. A switch on each side can turn the power supply on and off, and fuses will cut the power if the current exceeds the maximum allowed.</a:t>
            </a:r>
            <a:endParaRPr lang="en-US" dirty="0"/>
          </a:p>
        </p:txBody>
      </p:sp>
    </p:spTree>
    <p:extLst>
      <p:ext uri="{BB962C8B-B14F-4D97-AF65-F5344CB8AC3E}">
        <p14:creationId xmlns:p14="http://schemas.microsoft.com/office/powerpoint/2010/main" val="19097015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a:t>
            </a:r>
            <a:r>
              <a:rPr lang="en-US" dirty="0"/>
              <a:t>4</a:t>
            </a:r>
            <a:r>
              <a:rPr lang="en-US" dirty="0" smtClean="0"/>
              <a:t> – 9v Power Supply</a:t>
            </a:r>
            <a:endParaRPr lang="en-US" dirty="0"/>
          </a:p>
        </p:txBody>
      </p:sp>
      <p:pic>
        <p:nvPicPr>
          <p:cNvPr id="4" name="Content Placeholder 3"/>
          <p:cNvPicPr>
            <a:picLocks noGrp="1" noChangeAspect="1"/>
          </p:cNvPicPr>
          <p:nvPr>
            <p:ph idx="1"/>
          </p:nvPr>
        </p:nvPicPr>
        <p:blipFill>
          <a:blip r:embed="rId2"/>
          <a:stretch>
            <a:fillRect/>
          </a:stretch>
        </p:blipFill>
        <p:spPr>
          <a:xfrm>
            <a:off x="1676400" y="1905000"/>
            <a:ext cx="10515600" cy="2376029"/>
          </a:xfrm>
          <a:prstGeom prst="rect">
            <a:avLst/>
          </a:prstGeom>
        </p:spPr>
      </p:pic>
      <p:sp>
        <p:nvSpPr>
          <p:cNvPr id="5" name="TextBox 4"/>
          <p:cNvSpPr txBox="1"/>
          <p:nvPr/>
        </p:nvSpPr>
        <p:spPr>
          <a:xfrm>
            <a:off x="2948152" y="5118539"/>
            <a:ext cx="6295696" cy="1200329"/>
          </a:xfrm>
          <a:prstGeom prst="rect">
            <a:avLst/>
          </a:prstGeom>
          <a:noFill/>
        </p:spPr>
        <p:txBody>
          <a:bodyPr wrap="square" rtlCol="0">
            <a:spAutoFit/>
          </a:bodyPr>
          <a:lstStyle/>
          <a:p>
            <a:pPr algn="ctr"/>
            <a:r>
              <a:rPr lang="en-US" dirty="0" smtClean="0"/>
              <a:t>These oscilloscope readings show the voltage before and after it passes through the regulator. On the left is the -9v supply, and on the right is the +9v supply. The 60hz ripple is due to the charging and discharging of the capacitors by the 60hz power source.</a:t>
            </a:r>
            <a:endParaRPr lang="en-US" dirty="0"/>
          </a:p>
        </p:txBody>
      </p:sp>
    </p:spTree>
    <p:extLst>
      <p:ext uri="{BB962C8B-B14F-4D97-AF65-F5344CB8AC3E}">
        <p14:creationId xmlns:p14="http://schemas.microsoft.com/office/powerpoint/2010/main" val="42922198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1 – Resistor Network Analysis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Date: January 23, 2018</a:t>
            </a:r>
          </a:p>
          <a:p>
            <a:pPr marL="0" indent="0">
              <a:buNone/>
            </a:pPr>
            <a:r>
              <a:rPr lang="en-US" dirty="0" smtClean="0"/>
              <a:t>Lab partners: Nathaniel Paulus &amp; Zachery Francis</a:t>
            </a:r>
          </a:p>
          <a:p>
            <a:pPr marL="0" indent="0">
              <a:buNone/>
            </a:pPr>
            <a:r>
              <a:rPr lang="en-US" dirty="0" smtClean="0"/>
              <a:t>Test equipment: N/A</a:t>
            </a:r>
          </a:p>
          <a:p>
            <a:pPr marL="0" indent="0">
              <a:buNone/>
            </a:pPr>
            <a:r>
              <a:rPr lang="en-US" dirty="0" smtClean="0"/>
              <a:t>Description: In this lab I used Multisim and Excel to analyze a resistor network (shown on the next page). I calculated voltage, current, power rating, voltage ranges given a part tolerance, and more.</a:t>
            </a:r>
          </a:p>
          <a:p>
            <a:pPr marL="0" indent="0">
              <a:buNone/>
            </a:pPr>
            <a:r>
              <a:rPr lang="en-US" dirty="0" smtClean="0"/>
              <a:t>Observations: Measurements are generally easier to do in Multisim (create the circuit, then measure the results). Calculations to determine how to build the circuit (e.g. how to modify circuit to create a given voltage) must be done mathematically, since Multisim doesn’t build a circuit given requirements, it only analyzes circuits the user builds.</a:t>
            </a:r>
            <a:endParaRPr lang="en-US" dirty="0"/>
          </a:p>
          <a:p>
            <a:pPr marL="0" indent="0">
              <a:buNone/>
            </a:pPr>
            <a:r>
              <a:rPr lang="en-US" dirty="0" smtClean="0">
                <a:hlinkClick r:id="rId2" action="ppaction://hlinkfile"/>
              </a:rPr>
              <a:t>Lab1.ms14</a:t>
            </a:r>
            <a:endParaRPr lang="en-US" dirty="0" smtClean="0"/>
          </a:p>
          <a:p>
            <a:pPr marL="0" indent="0">
              <a:buNone/>
            </a:pPr>
            <a:r>
              <a:rPr lang="en-US" dirty="0" smtClean="0">
                <a:hlinkClick r:id="rId3" action="ppaction://hlinkfile"/>
              </a:rPr>
              <a:t>Lab 1.xlsx</a:t>
            </a:r>
            <a:endParaRPr lang="en-US" dirty="0" smtClean="0"/>
          </a:p>
          <a:p>
            <a:pPr marL="0" indent="0">
              <a:buNone/>
            </a:pPr>
            <a:endParaRPr lang="en-US" dirty="0"/>
          </a:p>
        </p:txBody>
      </p:sp>
    </p:spTree>
    <p:extLst>
      <p:ext uri="{BB962C8B-B14F-4D97-AF65-F5344CB8AC3E}">
        <p14:creationId xmlns:p14="http://schemas.microsoft.com/office/powerpoint/2010/main" val="293934881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BJTs</a:t>
            </a:r>
            <a:endParaRPr lang="en-US" dirty="0"/>
          </a:p>
        </p:txBody>
      </p:sp>
      <p:sp>
        <p:nvSpPr>
          <p:cNvPr id="3" name="Content Placeholder 2"/>
          <p:cNvSpPr>
            <a:spLocks noGrp="1"/>
          </p:cNvSpPr>
          <p:nvPr>
            <p:ph idx="1"/>
          </p:nvPr>
        </p:nvSpPr>
        <p:spPr/>
        <p:txBody>
          <a:bodyPr>
            <a:normAutofit/>
          </a:bodyPr>
          <a:lstStyle/>
          <a:p>
            <a:pPr marL="0" indent="0">
              <a:buNone/>
            </a:pPr>
            <a:r>
              <a:rPr lang="en-US" dirty="0"/>
              <a:t>Date: May 8, 2018</a:t>
            </a:r>
          </a:p>
          <a:p>
            <a:pPr marL="0" indent="0">
              <a:buNone/>
            </a:pPr>
            <a:r>
              <a:rPr lang="en-US" dirty="0"/>
              <a:t>Lab partners: Nathaniel Paulus, Zachery Francis</a:t>
            </a:r>
          </a:p>
          <a:p>
            <a:pPr marL="0" indent="0">
              <a:buNone/>
            </a:pPr>
            <a:r>
              <a:rPr lang="en-US" dirty="0"/>
              <a:t>Test equipment: N/A</a:t>
            </a:r>
          </a:p>
          <a:p>
            <a:pPr marL="0" indent="0">
              <a:buNone/>
            </a:pPr>
            <a:r>
              <a:rPr lang="en-US" dirty="0"/>
              <a:t>Description: In this lab we experiment with controlling LEDs with </a:t>
            </a:r>
            <a:r>
              <a:rPr lang="en-US" dirty="0" smtClean="0"/>
              <a:t>BJTs, and with amplifying a signal by a factor of 10.</a:t>
            </a:r>
            <a:endParaRPr lang="en-US" dirty="0"/>
          </a:p>
          <a:p>
            <a:pPr marL="0" indent="0">
              <a:buNone/>
            </a:pPr>
            <a:r>
              <a:rPr lang="en-US" dirty="0"/>
              <a:t>Observations: </a:t>
            </a:r>
            <a:r>
              <a:rPr lang="en-US" dirty="0" smtClean="0"/>
              <a:t>The current flow direction is a little confusing. In an NPN transistor current flows from the collector to the emitter. In the PNP, current flows from the emitter to the collector.</a:t>
            </a:r>
          </a:p>
          <a:p>
            <a:pPr marL="0" indent="0">
              <a:buNone/>
            </a:pPr>
            <a:r>
              <a:rPr lang="en-US" dirty="0" smtClean="0">
                <a:hlinkClick r:id="rId2" action="ppaction://hlinkfile"/>
              </a:rPr>
              <a:t>LED control.ms14</a:t>
            </a:r>
            <a:endParaRPr lang="en-US" dirty="0"/>
          </a:p>
          <a:p>
            <a:pPr marL="0" indent="0">
              <a:buNone/>
            </a:pPr>
            <a:r>
              <a:rPr lang="en-US" dirty="0" smtClean="0">
                <a:hlinkClick r:id="rId3" action="ppaction://hlinkfile"/>
              </a:rPr>
              <a:t>10x gain.ms14</a:t>
            </a:r>
            <a:endParaRPr lang="en-US" dirty="0" smtClean="0"/>
          </a:p>
        </p:txBody>
      </p:sp>
    </p:spTree>
    <p:extLst>
      <p:ext uri="{BB962C8B-B14F-4D97-AF65-F5344CB8AC3E}">
        <p14:creationId xmlns:p14="http://schemas.microsoft.com/office/powerpoint/2010/main" val="28466924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BJTs</a:t>
            </a:r>
            <a:endParaRPr lang="en-US" dirty="0"/>
          </a:p>
        </p:txBody>
      </p:sp>
      <p:pic>
        <p:nvPicPr>
          <p:cNvPr id="4" name="Content Placeholder 3"/>
          <p:cNvPicPr>
            <a:picLocks noGrp="1" noChangeAspect="1"/>
          </p:cNvPicPr>
          <p:nvPr>
            <p:ph idx="1"/>
          </p:nvPr>
        </p:nvPicPr>
        <p:blipFill>
          <a:blip r:embed="rId2"/>
          <a:stretch>
            <a:fillRect/>
          </a:stretch>
        </p:blipFill>
        <p:spPr>
          <a:xfrm>
            <a:off x="3626069" y="1905000"/>
            <a:ext cx="5877126" cy="3289783"/>
          </a:xfrm>
          <a:prstGeom prst="rect">
            <a:avLst/>
          </a:prstGeom>
        </p:spPr>
      </p:pic>
      <p:sp>
        <p:nvSpPr>
          <p:cNvPr id="5" name="TextBox 4"/>
          <p:cNvSpPr txBox="1"/>
          <p:nvPr/>
        </p:nvSpPr>
        <p:spPr>
          <a:xfrm>
            <a:off x="3069021" y="5559972"/>
            <a:ext cx="9122979" cy="1200329"/>
          </a:xfrm>
          <a:prstGeom prst="rect">
            <a:avLst/>
          </a:prstGeom>
          <a:noFill/>
        </p:spPr>
        <p:txBody>
          <a:bodyPr wrap="square" rtlCol="0">
            <a:spAutoFit/>
          </a:bodyPr>
          <a:lstStyle/>
          <a:p>
            <a:r>
              <a:rPr lang="en-US" dirty="0" smtClean="0"/>
              <a:t>Controlling an LED using a transistor. This circuit is about as simple as it can get. The 10k resistor pulls the base to ground when the switch is open. When the switch is closed the base is pulled to high. The 220 ohm resistor protects the LED from excessive current.</a:t>
            </a:r>
            <a:endParaRPr lang="en-US" dirty="0"/>
          </a:p>
        </p:txBody>
      </p:sp>
    </p:spTree>
    <p:extLst>
      <p:ext uri="{BB962C8B-B14F-4D97-AF65-F5344CB8AC3E}">
        <p14:creationId xmlns:p14="http://schemas.microsoft.com/office/powerpoint/2010/main" val="338220464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BJTs</a:t>
            </a:r>
            <a:endParaRPr lang="en-US" dirty="0"/>
          </a:p>
        </p:txBody>
      </p:sp>
      <p:pic>
        <p:nvPicPr>
          <p:cNvPr id="4" name="Content Placeholder 3"/>
          <p:cNvPicPr>
            <a:picLocks noGrp="1" noChangeAspect="1"/>
          </p:cNvPicPr>
          <p:nvPr>
            <p:ph idx="1"/>
          </p:nvPr>
        </p:nvPicPr>
        <p:blipFill>
          <a:blip r:embed="rId2"/>
          <a:stretch>
            <a:fillRect/>
          </a:stretch>
        </p:blipFill>
        <p:spPr>
          <a:xfrm>
            <a:off x="2757991" y="1690688"/>
            <a:ext cx="6676017" cy="4079491"/>
          </a:xfrm>
          <a:prstGeom prst="rect">
            <a:avLst/>
          </a:prstGeom>
        </p:spPr>
      </p:pic>
      <p:sp>
        <p:nvSpPr>
          <p:cNvPr id="5" name="TextBox 4"/>
          <p:cNvSpPr txBox="1"/>
          <p:nvPr/>
        </p:nvSpPr>
        <p:spPr>
          <a:xfrm>
            <a:off x="2490950" y="5770179"/>
            <a:ext cx="8828691" cy="646331"/>
          </a:xfrm>
          <a:prstGeom prst="rect">
            <a:avLst/>
          </a:prstGeom>
          <a:noFill/>
        </p:spPr>
        <p:txBody>
          <a:bodyPr wrap="square" rtlCol="0">
            <a:spAutoFit/>
          </a:bodyPr>
          <a:lstStyle/>
          <a:p>
            <a:pPr algn="ctr"/>
            <a:r>
              <a:rPr lang="en-US" dirty="0" smtClean="0"/>
              <a:t>Amplifying a 1kHz 5mVpk signal by a factor of 10. The AC voltage on the left provides the input signal, and the output is between VOUT and ground.</a:t>
            </a:r>
            <a:endParaRPr lang="en-US" dirty="0"/>
          </a:p>
        </p:txBody>
      </p:sp>
    </p:spTree>
    <p:extLst>
      <p:ext uri="{BB962C8B-B14F-4D97-AF65-F5344CB8AC3E}">
        <p14:creationId xmlns:p14="http://schemas.microsoft.com/office/powerpoint/2010/main" val="1015097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BJTs</a:t>
            </a:r>
            <a:endParaRPr lang="en-US" dirty="0"/>
          </a:p>
        </p:txBody>
      </p:sp>
      <p:pic>
        <p:nvPicPr>
          <p:cNvPr id="8" name="Content Placeholder 7"/>
          <p:cNvPicPr>
            <a:picLocks noGrp="1" noChangeAspect="1"/>
          </p:cNvPicPr>
          <p:nvPr>
            <p:ph idx="1"/>
          </p:nvPr>
        </p:nvPicPr>
        <p:blipFill>
          <a:blip r:embed="rId2"/>
          <a:stretch>
            <a:fillRect/>
          </a:stretch>
        </p:blipFill>
        <p:spPr>
          <a:xfrm>
            <a:off x="2592925" y="1435179"/>
            <a:ext cx="5257800" cy="4248150"/>
          </a:xfrm>
          <a:prstGeom prst="rect">
            <a:avLst/>
          </a:prstGeom>
        </p:spPr>
      </p:pic>
      <p:sp>
        <p:nvSpPr>
          <p:cNvPr id="5" name="TextBox 4"/>
          <p:cNvSpPr txBox="1"/>
          <p:nvPr/>
        </p:nvSpPr>
        <p:spPr>
          <a:xfrm>
            <a:off x="7850725" y="1435179"/>
            <a:ext cx="4341275" cy="3473151"/>
          </a:xfrm>
          <a:prstGeom prst="rect">
            <a:avLst/>
          </a:prstGeom>
          <a:noFill/>
        </p:spPr>
        <p:txBody>
          <a:bodyPr wrap="square" rtlCol="0">
            <a:spAutoFit/>
          </a:bodyPr>
          <a:lstStyle/>
          <a:p>
            <a:r>
              <a:rPr lang="en-US" dirty="0" smtClean="0"/>
              <a:t>Here we have the signal both before and after amplification via the circuit on the previous slide. The top waveform is from before amplification, and the bottom waveform after amplification. We can see that the output has 10x the magnitude of the input because they are equal in height, and channel B is scaled to a factor 10x smaller than channel A (5mv/</a:t>
            </a:r>
            <a:r>
              <a:rPr lang="en-US" dirty="0" err="1" smtClean="0"/>
              <a:t>Div</a:t>
            </a:r>
            <a:r>
              <a:rPr lang="en-US" dirty="0" smtClean="0"/>
              <a:t> v. 50 mv/</a:t>
            </a:r>
            <a:r>
              <a:rPr lang="en-US" dirty="0" err="1" smtClean="0"/>
              <a:t>Div</a:t>
            </a:r>
            <a:r>
              <a:rPr lang="en-US" dirty="0" smtClean="0"/>
              <a:t>).</a:t>
            </a:r>
            <a:endParaRPr lang="en-US" dirty="0"/>
          </a:p>
        </p:txBody>
      </p:sp>
    </p:spTree>
    <p:extLst>
      <p:ext uri="{BB962C8B-B14F-4D97-AF65-F5344CB8AC3E}">
        <p14:creationId xmlns:p14="http://schemas.microsoft.com/office/powerpoint/2010/main" val="40972699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Op-amps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Date: May 11, 2018</a:t>
            </a:r>
          </a:p>
          <a:p>
            <a:pPr marL="0" indent="0">
              <a:buNone/>
            </a:pPr>
            <a:r>
              <a:rPr lang="en-US" dirty="0" smtClean="0"/>
              <a:t>Lab partners: Zachery Francis, Nathaniel Paulus</a:t>
            </a:r>
          </a:p>
          <a:p>
            <a:pPr marL="0" indent="0">
              <a:buNone/>
            </a:pPr>
            <a:r>
              <a:rPr lang="en-US" dirty="0" smtClean="0"/>
              <a:t>Test equipment: N/A</a:t>
            </a:r>
          </a:p>
          <a:p>
            <a:pPr marL="0" indent="0">
              <a:buNone/>
            </a:pPr>
            <a:r>
              <a:rPr lang="en-US" dirty="0" smtClean="0"/>
              <a:t>Description: This lab experiments, in Multisim, with low-pass, high-pass, notch-pass, and band-pass filters.</a:t>
            </a:r>
          </a:p>
          <a:p>
            <a:pPr marL="0" indent="0">
              <a:buNone/>
            </a:pPr>
            <a:r>
              <a:rPr lang="en-US" dirty="0" smtClean="0"/>
              <a:t>Observations: </a:t>
            </a:r>
          </a:p>
          <a:p>
            <a:pPr marL="0" indent="0">
              <a:buNone/>
            </a:pPr>
            <a:r>
              <a:rPr lang="en-US" dirty="0">
                <a:hlinkClick r:id="rId2" action="ppaction://hlinkfile"/>
              </a:rPr>
              <a:t>High pass </a:t>
            </a:r>
            <a:r>
              <a:rPr lang="en-US" dirty="0" smtClean="0">
                <a:hlinkClick r:id="rId2" action="ppaction://hlinkfile"/>
              </a:rPr>
              <a:t>filter</a:t>
            </a:r>
            <a:r>
              <a:rPr lang="en-US" dirty="0">
                <a:hlinkClick r:id="rId2" action="ppaction://hlinkfile"/>
              </a:rPr>
              <a:t>.ms14</a:t>
            </a:r>
            <a:endParaRPr lang="en-US" dirty="0" smtClean="0"/>
          </a:p>
          <a:p>
            <a:pPr marL="0" indent="0">
              <a:buNone/>
            </a:pPr>
            <a:r>
              <a:rPr lang="en-US" dirty="0">
                <a:hlinkClick r:id="rId3" action="ppaction://hlinkfile"/>
              </a:rPr>
              <a:t>Low pass </a:t>
            </a:r>
            <a:r>
              <a:rPr lang="en-US" dirty="0" smtClean="0">
                <a:hlinkClick r:id="rId3" action="ppaction://hlinkfile"/>
              </a:rPr>
              <a:t>filter</a:t>
            </a:r>
            <a:r>
              <a:rPr lang="en-US" dirty="0">
                <a:hlinkClick r:id="rId3" action="ppaction://hlinkfile"/>
              </a:rPr>
              <a:t>.ms14</a:t>
            </a:r>
            <a:endParaRPr lang="en-US" dirty="0" smtClean="0"/>
          </a:p>
          <a:p>
            <a:pPr marL="0" indent="0">
              <a:buNone/>
            </a:pPr>
            <a:r>
              <a:rPr lang="en-US" dirty="0" err="1">
                <a:hlinkClick r:id="rId4" action="ppaction://hlinkfile"/>
              </a:rPr>
              <a:t>Bandpass</a:t>
            </a:r>
            <a:r>
              <a:rPr lang="en-US" dirty="0">
                <a:hlinkClick r:id="rId4" action="ppaction://hlinkfile"/>
              </a:rPr>
              <a:t> </a:t>
            </a:r>
            <a:r>
              <a:rPr lang="en-US" dirty="0" smtClean="0">
                <a:hlinkClick r:id="rId4" action="ppaction://hlinkfile"/>
              </a:rPr>
              <a:t>filter</a:t>
            </a:r>
            <a:r>
              <a:rPr lang="en-US" dirty="0">
                <a:hlinkClick r:id="rId4" action="ppaction://hlinkfile"/>
              </a:rPr>
              <a:t>.ms14</a:t>
            </a:r>
            <a:endParaRPr lang="en-US" dirty="0" smtClean="0"/>
          </a:p>
          <a:p>
            <a:pPr marL="0" indent="0">
              <a:buNone/>
            </a:pPr>
            <a:r>
              <a:rPr lang="en-US" dirty="0">
                <a:hlinkClick r:id="rId5" action="ppaction://hlinkfile"/>
              </a:rPr>
              <a:t>Notch pass filter (needs </a:t>
            </a:r>
            <a:r>
              <a:rPr lang="en-US" dirty="0" err="1">
                <a:hlinkClick r:id="rId5" action="ppaction://hlinkfile"/>
              </a:rPr>
              <a:t>alittle</a:t>
            </a:r>
            <a:r>
              <a:rPr lang="en-US" dirty="0">
                <a:hlinkClick r:id="rId5" action="ppaction://hlinkfile"/>
              </a:rPr>
              <a:t> </a:t>
            </a:r>
            <a:r>
              <a:rPr lang="en-US" dirty="0" smtClean="0">
                <a:hlinkClick r:id="rId5" action="ppaction://hlinkfile"/>
              </a:rPr>
              <a:t>work).ms14</a:t>
            </a:r>
            <a:endParaRPr lang="en-US" dirty="0"/>
          </a:p>
        </p:txBody>
      </p:sp>
    </p:spTree>
    <p:extLst>
      <p:ext uri="{BB962C8B-B14F-4D97-AF65-F5344CB8AC3E}">
        <p14:creationId xmlns:p14="http://schemas.microsoft.com/office/powerpoint/2010/main" val="353320628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Op-amps</a:t>
            </a:r>
            <a:endParaRPr lang="en-US" dirty="0"/>
          </a:p>
        </p:txBody>
      </p:sp>
      <p:pic>
        <p:nvPicPr>
          <p:cNvPr id="4" name="Content Placeholder 3"/>
          <p:cNvPicPr>
            <a:picLocks noGrp="1" noChangeAspect="1"/>
          </p:cNvPicPr>
          <p:nvPr>
            <p:ph idx="1"/>
          </p:nvPr>
        </p:nvPicPr>
        <p:blipFill>
          <a:blip r:embed="rId2"/>
          <a:stretch>
            <a:fillRect/>
          </a:stretch>
        </p:blipFill>
        <p:spPr>
          <a:xfrm>
            <a:off x="2592925" y="1905000"/>
            <a:ext cx="5630760" cy="3778250"/>
          </a:xfrm>
          <a:prstGeom prst="rect">
            <a:avLst/>
          </a:prstGeom>
        </p:spPr>
      </p:pic>
      <p:sp>
        <p:nvSpPr>
          <p:cNvPr id="5" name="TextBox 4"/>
          <p:cNvSpPr txBox="1"/>
          <p:nvPr/>
        </p:nvSpPr>
        <p:spPr>
          <a:xfrm>
            <a:off x="3979747" y="5906814"/>
            <a:ext cx="6138041" cy="646331"/>
          </a:xfrm>
          <a:prstGeom prst="rect">
            <a:avLst/>
          </a:prstGeom>
          <a:noFill/>
        </p:spPr>
        <p:txBody>
          <a:bodyPr wrap="square" rtlCol="0">
            <a:spAutoFit/>
          </a:bodyPr>
          <a:lstStyle/>
          <a:p>
            <a:pPr algn="ctr"/>
            <a:r>
              <a:rPr lang="en-US" dirty="0"/>
              <a:t>This is a high-pass filter. It “passes” higher frequencies, while attenuating (suppressing) lower frequencies.</a:t>
            </a:r>
          </a:p>
        </p:txBody>
      </p:sp>
    </p:spTree>
    <p:extLst>
      <p:ext uri="{BB962C8B-B14F-4D97-AF65-F5344CB8AC3E}">
        <p14:creationId xmlns:p14="http://schemas.microsoft.com/office/powerpoint/2010/main" val="348439077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Op-amps</a:t>
            </a:r>
            <a:endParaRPr lang="en-US" dirty="0"/>
          </a:p>
        </p:txBody>
      </p:sp>
      <p:sp>
        <p:nvSpPr>
          <p:cNvPr id="5" name="TextBox 4"/>
          <p:cNvSpPr txBox="1"/>
          <p:nvPr/>
        </p:nvSpPr>
        <p:spPr>
          <a:xfrm>
            <a:off x="2942641" y="5379194"/>
            <a:ext cx="8212253" cy="1477328"/>
          </a:xfrm>
          <a:prstGeom prst="rect">
            <a:avLst/>
          </a:prstGeom>
          <a:noFill/>
        </p:spPr>
        <p:txBody>
          <a:bodyPr wrap="square" rtlCol="0">
            <a:spAutoFit/>
          </a:bodyPr>
          <a:lstStyle/>
          <a:p>
            <a:r>
              <a:rPr lang="en-US" dirty="0" smtClean="0"/>
              <a:t>Green is the input, red is the output of the high-pass filter.</a:t>
            </a:r>
          </a:p>
          <a:p>
            <a:r>
              <a:rPr lang="en-US" dirty="0" smtClean="0"/>
              <a:t>Top: a 10Hz signal in, a smaller signal out.</a:t>
            </a:r>
          </a:p>
          <a:p>
            <a:r>
              <a:rPr lang="en-US" dirty="0" smtClean="0"/>
              <a:t>Bottom: a 100Hz signal in, a larger signal out.</a:t>
            </a:r>
          </a:p>
          <a:p>
            <a:r>
              <a:rPr lang="en-US" dirty="0" smtClean="0"/>
              <a:t>The higher-frequency signal has been amplified, while the lower frequency signal has been attenuated.</a:t>
            </a:r>
            <a:endParaRPr lang="en-US" dirty="0"/>
          </a:p>
        </p:txBody>
      </p:sp>
      <p:pic>
        <p:nvPicPr>
          <p:cNvPr id="6" name="Content Placeholder 5"/>
          <p:cNvPicPr>
            <a:picLocks noGrp="1" noChangeAspect="1"/>
          </p:cNvPicPr>
          <p:nvPr>
            <p:ph idx="1"/>
          </p:nvPr>
        </p:nvPicPr>
        <p:blipFill>
          <a:blip r:embed="rId2"/>
          <a:stretch>
            <a:fillRect/>
          </a:stretch>
        </p:blipFill>
        <p:spPr>
          <a:xfrm>
            <a:off x="2592925" y="1423988"/>
            <a:ext cx="5543550" cy="1609725"/>
          </a:xfrm>
          <a:prstGeom prst="rect">
            <a:avLst/>
          </a:prstGeom>
        </p:spPr>
      </p:pic>
      <p:pic>
        <p:nvPicPr>
          <p:cNvPr id="7" name="Picture 6"/>
          <p:cNvPicPr>
            <a:picLocks noChangeAspect="1"/>
          </p:cNvPicPr>
          <p:nvPr/>
        </p:nvPicPr>
        <p:blipFill>
          <a:blip r:embed="rId3"/>
          <a:stretch>
            <a:fillRect/>
          </a:stretch>
        </p:blipFill>
        <p:spPr>
          <a:xfrm>
            <a:off x="2592925" y="3277257"/>
            <a:ext cx="5400675" cy="1943100"/>
          </a:xfrm>
          <a:prstGeom prst="rect">
            <a:avLst/>
          </a:prstGeom>
        </p:spPr>
      </p:pic>
    </p:spTree>
    <p:extLst>
      <p:ext uri="{BB962C8B-B14F-4D97-AF65-F5344CB8AC3E}">
        <p14:creationId xmlns:p14="http://schemas.microsoft.com/office/powerpoint/2010/main" val="319697658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Op-amps</a:t>
            </a:r>
            <a:endParaRPr lang="en-US" dirty="0"/>
          </a:p>
        </p:txBody>
      </p:sp>
      <p:sp>
        <p:nvSpPr>
          <p:cNvPr id="5" name="TextBox 4"/>
          <p:cNvSpPr txBox="1"/>
          <p:nvPr/>
        </p:nvSpPr>
        <p:spPr>
          <a:xfrm>
            <a:off x="2942641" y="5683250"/>
            <a:ext cx="8212253" cy="646331"/>
          </a:xfrm>
          <a:prstGeom prst="rect">
            <a:avLst/>
          </a:prstGeom>
          <a:noFill/>
        </p:spPr>
        <p:txBody>
          <a:bodyPr wrap="square" rtlCol="0">
            <a:spAutoFit/>
          </a:bodyPr>
          <a:lstStyle/>
          <a:p>
            <a:r>
              <a:rPr lang="en-US" dirty="0" smtClean="0"/>
              <a:t>This is a low-pass filter. It serves the opposite function from the high-pass filter: it passes low frequencies while attenuating high frequencies. </a:t>
            </a:r>
            <a:endParaRPr lang="en-US" dirty="0"/>
          </a:p>
        </p:txBody>
      </p:sp>
      <p:pic>
        <p:nvPicPr>
          <p:cNvPr id="4" name="Content Placeholder 3"/>
          <p:cNvPicPr>
            <a:picLocks noGrp="1" noChangeAspect="1"/>
          </p:cNvPicPr>
          <p:nvPr>
            <p:ph idx="1"/>
          </p:nvPr>
        </p:nvPicPr>
        <p:blipFill>
          <a:blip r:embed="rId2"/>
          <a:stretch>
            <a:fillRect/>
          </a:stretch>
        </p:blipFill>
        <p:spPr>
          <a:xfrm>
            <a:off x="2942641" y="1905000"/>
            <a:ext cx="6636560" cy="3778250"/>
          </a:xfrm>
          <a:prstGeom prst="rect">
            <a:avLst/>
          </a:prstGeom>
        </p:spPr>
      </p:pic>
    </p:spTree>
    <p:extLst>
      <p:ext uri="{BB962C8B-B14F-4D97-AF65-F5344CB8AC3E}">
        <p14:creationId xmlns:p14="http://schemas.microsoft.com/office/powerpoint/2010/main" val="80131792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Op-amps</a:t>
            </a:r>
            <a:endParaRPr lang="en-US" dirty="0"/>
          </a:p>
        </p:txBody>
      </p:sp>
      <p:sp>
        <p:nvSpPr>
          <p:cNvPr id="5" name="TextBox 4"/>
          <p:cNvSpPr txBox="1"/>
          <p:nvPr/>
        </p:nvSpPr>
        <p:spPr>
          <a:xfrm>
            <a:off x="1870841" y="5362159"/>
            <a:ext cx="10321159" cy="923330"/>
          </a:xfrm>
          <a:prstGeom prst="rect">
            <a:avLst/>
          </a:prstGeom>
          <a:noFill/>
        </p:spPr>
        <p:txBody>
          <a:bodyPr wrap="square" rtlCol="0">
            <a:spAutoFit/>
          </a:bodyPr>
          <a:lstStyle/>
          <a:p>
            <a:r>
              <a:rPr lang="en-US" dirty="0" smtClean="0"/>
              <a:t>Top: A high frequency (green, 100kHz) signal is input to the filter, which attenuates the signal.</a:t>
            </a:r>
          </a:p>
          <a:p>
            <a:r>
              <a:rPr lang="en-US" dirty="0" smtClean="0"/>
              <a:t>Bottom: A low frequency (green, 10Hz) signal is input to the filter, which amplifies the signal.</a:t>
            </a:r>
            <a:endParaRPr lang="en-US" dirty="0"/>
          </a:p>
        </p:txBody>
      </p:sp>
      <p:pic>
        <p:nvPicPr>
          <p:cNvPr id="6" name="Content Placeholder 5"/>
          <p:cNvPicPr>
            <a:picLocks noGrp="1" noChangeAspect="1"/>
          </p:cNvPicPr>
          <p:nvPr>
            <p:ph idx="1"/>
          </p:nvPr>
        </p:nvPicPr>
        <p:blipFill>
          <a:blip r:embed="rId2"/>
          <a:stretch>
            <a:fillRect/>
          </a:stretch>
        </p:blipFill>
        <p:spPr>
          <a:xfrm>
            <a:off x="2584727" y="1475225"/>
            <a:ext cx="4886056" cy="1656012"/>
          </a:xfrm>
          <a:prstGeom prst="rect">
            <a:avLst/>
          </a:prstGeom>
        </p:spPr>
      </p:pic>
      <p:pic>
        <p:nvPicPr>
          <p:cNvPr id="7" name="Picture 6"/>
          <p:cNvPicPr>
            <a:picLocks noChangeAspect="1"/>
          </p:cNvPicPr>
          <p:nvPr/>
        </p:nvPicPr>
        <p:blipFill>
          <a:blip r:embed="rId3"/>
          <a:stretch>
            <a:fillRect/>
          </a:stretch>
        </p:blipFill>
        <p:spPr>
          <a:xfrm>
            <a:off x="2584727" y="3254730"/>
            <a:ext cx="4877858" cy="1983936"/>
          </a:xfrm>
          <a:prstGeom prst="rect">
            <a:avLst/>
          </a:prstGeom>
        </p:spPr>
      </p:pic>
    </p:spTree>
    <p:extLst>
      <p:ext uri="{BB962C8B-B14F-4D97-AF65-F5344CB8AC3E}">
        <p14:creationId xmlns:p14="http://schemas.microsoft.com/office/powerpoint/2010/main" val="397931891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Op-amps</a:t>
            </a:r>
            <a:endParaRPr lang="en-US" dirty="0"/>
          </a:p>
        </p:txBody>
      </p:sp>
      <p:pic>
        <p:nvPicPr>
          <p:cNvPr id="4" name="Picture 3"/>
          <p:cNvPicPr>
            <a:picLocks noChangeAspect="1"/>
          </p:cNvPicPr>
          <p:nvPr/>
        </p:nvPicPr>
        <p:blipFill>
          <a:blip r:embed="rId2"/>
          <a:stretch>
            <a:fillRect/>
          </a:stretch>
        </p:blipFill>
        <p:spPr>
          <a:xfrm>
            <a:off x="2300339" y="1355400"/>
            <a:ext cx="7591321" cy="4147200"/>
          </a:xfrm>
          <a:prstGeom prst="rect">
            <a:avLst/>
          </a:prstGeom>
        </p:spPr>
      </p:pic>
      <p:sp>
        <p:nvSpPr>
          <p:cNvPr id="8" name="TextBox 7"/>
          <p:cNvSpPr txBox="1"/>
          <p:nvPr/>
        </p:nvSpPr>
        <p:spPr>
          <a:xfrm>
            <a:off x="2592925" y="5576172"/>
            <a:ext cx="9599075" cy="923330"/>
          </a:xfrm>
          <a:prstGeom prst="rect">
            <a:avLst/>
          </a:prstGeom>
          <a:noFill/>
        </p:spPr>
        <p:txBody>
          <a:bodyPr wrap="square" rtlCol="0">
            <a:spAutoFit/>
          </a:bodyPr>
          <a:lstStyle/>
          <a:p>
            <a:r>
              <a:rPr lang="en-US" dirty="0" smtClean="0"/>
              <a:t>This is a band pass filter. It passes a range of frequencies, while attenuating frequencies outside that range. A band pass filter can be constructed by combining a high-pass and low-pass filter.</a:t>
            </a:r>
            <a:endParaRPr lang="en-US" dirty="0"/>
          </a:p>
        </p:txBody>
      </p:sp>
    </p:spTree>
    <p:extLst>
      <p:ext uri="{BB962C8B-B14F-4D97-AF65-F5344CB8AC3E}">
        <p14:creationId xmlns:p14="http://schemas.microsoft.com/office/powerpoint/2010/main" val="7293353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1 – Resistor Network Analysis</a:t>
            </a:r>
            <a:endParaRPr lang="en-US" dirty="0"/>
          </a:p>
        </p:txBody>
      </p:sp>
      <p:pic>
        <p:nvPicPr>
          <p:cNvPr id="4" name="Content Placeholder 3"/>
          <p:cNvPicPr>
            <a:picLocks noGrp="1" noChangeAspect="1"/>
          </p:cNvPicPr>
          <p:nvPr>
            <p:ph idx="1"/>
          </p:nvPr>
        </p:nvPicPr>
        <p:blipFill>
          <a:blip r:embed="rId2"/>
          <a:stretch>
            <a:fillRect/>
          </a:stretch>
        </p:blipFill>
        <p:spPr>
          <a:xfrm>
            <a:off x="199349" y="1690688"/>
            <a:ext cx="11793302" cy="3996308"/>
          </a:xfrm>
          <a:prstGeom prst="rect">
            <a:avLst/>
          </a:prstGeom>
        </p:spPr>
      </p:pic>
      <p:sp>
        <p:nvSpPr>
          <p:cNvPr id="5" name="TextBox 4"/>
          <p:cNvSpPr txBox="1"/>
          <p:nvPr/>
        </p:nvSpPr>
        <p:spPr>
          <a:xfrm>
            <a:off x="2611819" y="5843751"/>
            <a:ext cx="6968359" cy="369332"/>
          </a:xfrm>
          <a:prstGeom prst="rect">
            <a:avLst/>
          </a:prstGeom>
          <a:noFill/>
        </p:spPr>
        <p:txBody>
          <a:bodyPr wrap="square" rtlCol="0">
            <a:spAutoFit/>
          </a:bodyPr>
          <a:lstStyle/>
          <a:p>
            <a:pPr algn="ctr"/>
            <a:r>
              <a:rPr lang="en-US" dirty="0" smtClean="0"/>
              <a:t>The circuit and instructions given for this lab.</a:t>
            </a:r>
          </a:p>
        </p:txBody>
      </p:sp>
    </p:spTree>
    <p:extLst>
      <p:ext uri="{BB962C8B-B14F-4D97-AF65-F5344CB8AC3E}">
        <p14:creationId xmlns:p14="http://schemas.microsoft.com/office/powerpoint/2010/main" val="106210488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Op-amps</a:t>
            </a:r>
            <a:endParaRPr lang="en-US" dirty="0"/>
          </a:p>
        </p:txBody>
      </p:sp>
      <p:sp>
        <p:nvSpPr>
          <p:cNvPr id="3" name="TextBox 2"/>
          <p:cNvSpPr txBox="1"/>
          <p:nvPr/>
        </p:nvSpPr>
        <p:spPr>
          <a:xfrm>
            <a:off x="2592925" y="1235735"/>
            <a:ext cx="9599075" cy="1200329"/>
          </a:xfrm>
          <a:prstGeom prst="rect">
            <a:avLst/>
          </a:prstGeom>
          <a:noFill/>
        </p:spPr>
        <p:txBody>
          <a:bodyPr wrap="square" rtlCol="0">
            <a:spAutoFit/>
          </a:bodyPr>
          <a:lstStyle/>
          <a:p>
            <a:r>
              <a:rPr lang="en-US" dirty="0" smtClean="0"/>
              <a:t>A band pass filter consists of two filters, one to block high frequencies, the other to block low frequencies. The frequencies that neither blocks is the band that is allowed to pass.</a:t>
            </a:r>
          </a:p>
          <a:p>
            <a:endParaRPr lang="en-US" dirty="0"/>
          </a:p>
        </p:txBody>
      </p:sp>
      <p:sp>
        <p:nvSpPr>
          <p:cNvPr id="6" name="Round Single Corner Rectangle 5"/>
          <p:cNvSpPr/>
          <p:nvPr/>
        </p:nvSpPr>
        <p:spPr>
          <a:xfrm>
            <a:off x="2592925" y="2165112"/>
            <a:ext cx="4890441" cy="1558242"/>
          </a:xfrm>
          <a:prstGeom prst="round1Rect">
            <a:avLst>
              <a:gd name="adj" fmla="val 50000"/>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0" name="Round Single Corner Rectangle 9"/>
          <p:cNvSpPr/>
          <p:nvPr/>
        </p:nvSpPr>
        <p:spPr>
          <a:xfrm flipH="1">
            <a:off x="5038145" y="3723354"/>
            <a:ext cx="4890441" cy="1558242"/>
          </a:xfrm>
          <a:prstGeom prst="round1Rect">
            <a:avLst>
              <a:gd name="adj" fmla="val 50000"/>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7" name="TextBox 6"/>
          <p:cNvSpPr txBox="1"/>
          <p:nvPr/>
        </p:nvSpPr>
        <p:spPr>
          <a:xfrm rot="5400000">
            <a:off x="9338631" y="2948794"/>
            <a:ext cx="2322787" cy="369332"/>
          </a:xfrm>
          <a:prstGeom prst="rect">
            <a:avLst/>
          </a:prstGeom>
          <a:noFill/>
        </p:spPr>
        <p:txBody>
          <a:bodyPr wrap="square" rtlCol="0">
            <a:spAutoFit/>
          </a:bodyPr>
          <a:lstStyle/>
          <a:p>
            <a:r>
              <a:rPr lang="en-US" b="1" dirty="0" smtClean="0"/>
              <a:t>High frequencies</a:t>
            </a:r>
          </a:p>
        </p:txBody>
      </p:sp>
      <p:sp>
        <p:nvSpPr>
          <p:cNvPr id="11" name="TextBox 10"/>
          <p:cNvSpPr txBox="1"/>
          <p:nvPr/>
        </p:nvSpPr>
        <p:spPr>
          <a:xfrm rot="5400000">
            <a:off x="1124432" y="2948794"/>
            <a:ext cx="2322787" cy="369332"/>
          </a:xfrm>
          <a:prstGeom prst="rect">
            <a:avLst/>
          </a:prstGeom>
          <a:noFill/>
        </p:spPr>
        <p:txBody>
          <a:bodyPr wrap="square" rtlCol="0">
            <a:spAutoFit/>
          </a:bodyPr>
          <a:lstStyle/>
          <a:p>
            <a:r>
              <a:rPr lang="en-US" b="1" dirty="0" smtClean="0"/>
              <a:t>Low </a:t>
            </a:r>
            <a:r>
              <a:rPr lang="en-US" b="1" dirty="0"/>
              <a:t>f</a:t>
            </a:r>
            <a:r>
              <a:rPr lang="en-US" b="1" dirty="0" smtClean="0"/>
              <a:t>requencies</a:t>
            </a:r>
          </a:p>
        </p:txBody>
      </p:sp>
      <p:sp>
        <p:nvSpPr>
          <p:cNvPr id="12" name="TextBox 11"/>
          <p:cNvSpPr txBox="1"/>
          <p:nvPr/>
        </p:nvSpPr>
        <p:spPr>
          <a:xfrm>
            <a:off x="3626340" y="2656403"/>
            <a:ext cx="2823610" cy="369332"/>
          </a:xfrm>
          <a:prstGeom prst="rect">
            <a:avLst/>
          </a:prstGeom>
          <a:noFill/>
        </p:spPr>
        <p:txBody>
          <a:bodyPr wrap="square" rtlCol="0">
            <a:spAutoFit/>
          </a:bodyPr>
          <a:lstStyle/>
          <a:p>
            <a:r>
              <a:rPr lang="en-US" dirty="0" smtClean="0"/>
              <a:t>Blocks high frequencies</a:t>
            </a:r>
            <a:endParaRPr lang="en-US" dirty="0"/>
          </a:p>
        </p:txBody>
      </p:sp>
      <p:sp>
        <p:nvSpPr>
          <p:cNvPr id="13" name="TextBox 12"/>
          <p:cNvSpPr txBox="1"/>
          <p:nvPr/>
        </p:nvSpPr>
        <p:spPr>
          <a:xfrm>
            <a:off x="6071560" y="4294853"/>
            <a:ext cx="2823610" cy="369332"/>
          </a:xfrm>
          <a:prstGeom prst="rect">
            <a:avLst/>
          </a:prstGeom>
          <a:noFill/>
        </p:spPr>
        <p:txBody>
          <a:bodyPr wrap="square" rtlCol="0">
            <a:spAutoFit/>
          </a:bodyPr>
          <a:lstStyle/>
          <a:p>
            <a:r>
              <a:rPr lang="en-US" dirty="0" smtClean="0"/>
              <a:t>Blocks low frequencies</a:t>
            </a:r>
          </a:p>
        </p:txBody>
      </p:sp>
      <p:sp>
        <p:nvSpPr>
          <p:cNvPr id="15" name="Round Same Side Corner Rectangle 14"/>
          <p:cNvSpPr/>
          <p:nvPr/>
        </p:nvSpPr>
        <p:spPr>
          <a:xfrm>
            <a:off x="5038145" y="5281596"/>
            <a:ext cx="2445220" cy="1558242"/>
          </a:xfrm>
          <a:prstGeom prst="round2SameRect">
            <a:avLst>
              <a:gd name="adj1" fmla="val 50000"/>
              <a:gd name="adj2" fmla="val 0"/>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sp>
        <p:nvSpPr>
          <p:cNvPr id="17" name="TextBox 16"/>
          <p:cNvSpPr txBox="1"/>
          <p:nvPr/>
        </p:nvSpPr>
        <p:spPr>
          <a:xfrm>
            <a:off x="5038145" y="5853095"/>
            <a:ext cx="2489116" cy="646331"/>
          </a:xfrm>
          <a:prstGeom prst="rect">
            <a:avLst/>
          </a:prstGeom>
          <a:noFill/>
        </p:spPr>
        <p:txBody>
          <a:bodyPr wrap="square" rtlCol="0">
            <a:spAutoFit/>
          </a:bodyPr>
          <a:lstStyle/>
          <a:p>
            <a:r>
              <a:rPr lang="en-US" dirty="0" smtClean="0"/>
              <a:t>Band of frequencies allowed to pass</a:t>
            </a:r>
          </a:p>
        </p:txBody>
      </p:sp>
      <p:sp>
        <p:nvSpPr>
          <p:cNvPr id="18" name="TextBox 17"/>
          <p:cNvSpPr txBox="1"/>
          <p:nvPr/>
        </p:nvSpPr>
        <p:spPr>
          <a:xfrm>
            <a:off x="1453048" y="4145860"/>
            <a:ext cx="3585096" cy="1477328"/>
          </a:xfrm>
          <a:prstGeom prst="rect">
            <a:avLst/>
          </a:prstGeom>
          <a:noFill/>
        </p:spPr>
        <p:txBody>
          <a:bodyPr wrap="square" rtlCol="0">
            <a:spAutoFit/>
          </a:bodyPr>
          <a:lstStyle/>
          <a:p>
            <a:r>
              <a:rPr lang="en-US" dirty="0" smtClean="0"/>
              <a:t>The cut-off point is not a straight line but rather a curve on both top and bottom (more like this curve than the rounded rectangles).</a:t>
            </a:r>
            <a:endParaRPr lang="en-US" dirty="0"/>
          </a:p>
        </p:txBody>
      </p:sp>
      <p:sp>
        <p:nvSpPr>
          <p:cNvPr id="39" name="Freeform 38"/>
          <p:cNvSpPr/>
          <p:nvPr/>
        </p:nvSpPr>
        <p:spPr>
          <a:xfrm>
            <a:off x="1309967" y="5689526"/>
            <a:ext cx="3594809" cy="630247"/>
          </a:xfrm>
          <a:custGeom>
            <a:avLst/>
            <a:gdLst>
              <a:gd name="connsiteX0" fmla="*/ 0 w 2123090"/>
              <a:gd name="connsiteY0" fmla="*/ 1227388 h 1288832"/>
              <a:gd name="connsiteX1" fmla="*/ 346842 w 2123090"/>
              <a:gd name="connsiteY1" fmla="*/ 1174836 h 1288832"/>
              <a:gd name="connsiteX2" fmla="*/ 672662 w 2123090"/>
              <a:gd name="connsiteY2" fmla="*/ 186864 h 1288832"/>
              <a:gd name="connsiteX3" fmla="*/ 1450428 w 2123090"/>
              <a:gd name="connsiteY3" fmla="*/ 81760 h 1288832"/>
              <a:gd name="connsiteX4" fmla="*/ 1692166 w 2123090"/>
              <a:gd name="connsiteY4" fmla="*/ 1101264 h 1288832"/>
              <a:gd name="connsiteX5" fmla="*/ 2123090 w 2123090"/>
              <a:gd name="connsiteY5" fmla="*/ 1248409 h 1288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23090" h="1288832">
                <a:moveTo>
                  <a:pt x="0" y="1227388"/>
                </a:moveTo>
                <a:cubicBezTo>
                  <a:pt x="117366" y="1287822"/>
                  <a:pt x="234732" y="1348257"/>
                  <a:pt x="346842" y="1174836"/>
                </a:cubicBezTo>
                <a:cubicBezTo>
                  <a:pt x="458952" y="1001415"/>
                  <a:pt x="488731" y="369043"/>
                  <a:pt x="672662" y="186864"/>
                </a:cubicBezTo>
                <a:cubicBezTo>
                  <a:pt x="856593" y="4685"/>
                  <a:pt x="1280511" y="-70640"/>
                  <a:pt x="1450428" y="81760"/>
                </a:cubicBezTo>
                <a:cubicBezTo>
                  <a:pt x="1620345" y="234160"/>
                  <a:pt x="1580056" y="906823"/>
                  <a:pt x="1692166" y="1101264"/>
                </a:cubicBezTo>
                <a:cubicBezTo>
                  <a:pt x="1804276" y="1295705"/>
                  <a:pt x="2024994" y="1272933"/>
                  <a:pt x="2123090" y="1248409"/>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018453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Op-amps</a:t>
            </a:r>
            <a:endParaRPr lang="en-US" dirty="0"/>
          </a:p>
        </p:txBody>
      </p:sp>
      <p:sp>
        <p:nvSpPr>
          <p:cNvPr id="8" name="TextBox 7"/>
          <p:cNvSpPr txBox="1"/>
          <p:nvPr/>
        </p:nvSpPr>
        <p:spPr>
          <a:xfrm>
            <a:off x="1555531" y="5576172"/>
            <a:ext cx="10636469" cy="369332"/>
          </a:xfrm>
          <a:prstGeom prst="rect">
            <a:avLst/>
          </a:prstGeom>
          <a:noFill/>
        </p:spPr>
        <p:txBody>
          <a:bodyPr wrap="square" rtlCol="0">
            <a:spAutoFit/>
          </a:bodyPr>
          <a:lstStyle/>
          <a:p>
            <a:r>
              <a:rPr lang="en-US" dirty="0" smtClean="0"/>
              <a:t>This is </a:t>
            </a:r>
            <a:r>
              <a:rPr lang="en-US" i="1" dirty="0" smtClean="0"/>
              <a:t>[supposed to be]</a:t>
            </a:r>
            <a:r>
              <a:rPr lang="en-US" dirty="0" smtClean="0"/>
              <a:t> a notch filter. It passes every frequency except a range of frequencies.</a:t>
            </a:r>
            <a:endParaRPr lang="en-US" dirty="0"/>
          </a:p>
        </p:txBody>
      </p:sp>
      <p:pic>
        <p:nvPicPr>
          <p:cNvPr id="5" name="Picture 4"/>
          <p:cNvPicPr>
            <a:picLocks noChangeAspect="1"/>
          </p:cNvPicPr>
          <p:nvPr/>
        </p:nvPicPr>
        <p:blipFill>
          <a:blip r:embed="rId2"/>
          <a:stretch>
            <a:fillRect/>
          </a:stretch>
        </p:blipFill>
        <p:spPr>
          <a:xfrm>
            <a:off x="2868959" y="1293000"/>
            <a:ext cx="6454081" cy="4272000"/>
          </a:xfrm>
          <a:prstGeom prst="rect">
            <a:avLst/>
          </a:prstGeom>
        </p:spPr>
      </p:pic>
      <p:sp>
        <p:nvSpPr>
          <p:cNvPr id="7" name="TextBox 6"/>
          <p:cNvSpPr txBox="1"/>
          <p:nvPr/>
        </p:nvSpPr>
        <p:spPr>
          <a:xfrm>
            <a:off x="2635749" y="6094964"/>
            <a:ext cx="8641069" cy="646331"/>
          </a:xfrm>
          <a:prstGeom prst="rect">
            <a:avLst/>
          </a:prstGeom>
          <a:noFill/>
        </p:spPr>
        <p:txBody>
          <a:bodyPr wrap="square" rtlCol="0">
            <a:spAutoFit/>
          </a:bodyPr>
          <a:lstStyle/>
          <a:p>
            <a:r>
              <a:rPr lang="en-US" sz="1200" dirty="0" smtClean="0"/>
              <a:t>Note: I suspect there is a grievous wiring error in this schematic (e.g. the fact that the output is tied to -12V? That would seem to be problematic). Additionally, testing across ranges from 1mHz to 1PHz failed to produce any noticeable changes in the output (again, the output being tied to -12V seems like a very conspicuous problem).</a:t>
            </a:r>
            <a:endParaRPr lang="en-US" sz="1200" dirty="0"/>
          </a:p>
        </p:txBody>
      </p:sp>
    </p:spTree>
    <p:extLst>
      <p:ext uri="{BB962C8B-B14F-4D97-AF65-F5344CB8AC3E}">
        <p14:creationId xmlns:p14="http://schemas.microsoft.com/office/powerpoint/2010/main" val="294458065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Op-amps</a:t>
            </a:r>
            <a:endParaRPr lang="en-US" dirty="0"/>
          </a:p>
        </p:txBody>
      </p:sp>
      <p:sp>
        <p:nvSpPr>
          <p:cNvPr id="3" name="Freeform 2"/>
          <p:cNvSpPr/>
          <p:nvPr/>
        </p:nvSpPr>
        <p:spPr>
          <a:xfrm>
            <a:off x="1902372" y="3429586"/>
            <a:ext cx="10289628" cy="1293546"/>
          </a:xfrm>
          <a:custGeom>
            <a:avLst/>
            <a:gdLst>
              <a:gd name="connsiteX0" fmla="*/ 0 w 7956331"/>
              <a:gd name="connsiteY0" fmla="*/ 28317 h 1293546"/>
              <a:gd name="connsiteX1" fmla="*/ 2322786 w 7956331"/>
              <a:gd name="connsiteY1" fmla="*/ 28317 h 1293546"/>
              <a:gd name="connsiteX2" fmla="*/ 2984938 w 7956331"/>
              <a:gd name="connsiteY2" fmla="*/ 322606 h 1293546"/>
              <a:gd name="connsiteX3" fmla="*/ 3216165 w 7956331"/>
              <a:gd name="connsiteY3" fmla="*/ 1152923 h 1293546"/>
              <a:gd name="connsiteX4" fmla="*/ 4361793 w 7956331"/>
              <a:gd name="connsiteY4" fmla="*/ 1279048 h 1293546"/>
              <a:gd name="connsiteX5" fmla="*/ 4960883 w 7956331"/>
              <a:gd name="connsiteY5" fmla="*/ 995268 h 1293546"/>
              <a:gd name="connsiteX6" fmla="*/ 5118538 w 7956331"/>
              <a:gd name="connsiteY6" fmla="*/ 112399 h 1293546"/>
              <a:gd name="connsiteX7" fmla="*/ 5780690 w 7956331"/>
              <a:gd name="connsiteY7" fmla="*/ 7296 h 1293546"/>
              <a:gd name="connsiteX8" fmla="*/ 7956331 w 7956331"/>
              <a:gd name="connsiteY8" fmla="*/ 38827 h 1293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56331" h="1293546">
                <a:moveTo>
                  <a:pt x="0" y="28317"/>
                </a:moveTo>
                <a:cubicBezTo>
                  <a:pt x="912648" y="3793"/>
                  <a:pt x="1825296" y="-20731"/>
                  <a:pt x="2322786" y="28317"/>
                </a:cubicBezTo>
                <a:cubicBezTo>
                  <a:pt x="2820276" y="77365"/>
                  <a:pt x="2836042" y="135172"/>
                  <a:pt x="2984938" y="322606"/>
                </a:cubicBezTo>
                <a:cubicBezTo>
                  <a:pt x="3133834" y="510040"/>
                  <a:pt x="2986689" y="993516"/>
                  <a:pt x="3216165" y="1152923"/>
                </a:cubicBezTo>
                <a:cubicBezTo>
                  <a:pt x="3445641" y="1312330"/>
                  <a:pt x="4071007" y="1305324"/>
                  <a:pt x="4361793" y="1279048"/>
                </a:cubicBezTo>
                <a:cubicBezTo>
                  <a:pt x="4652579" y="1252772"/>
                  <a:pt x="4834759" y="1189709"/>
                  <a:pt x="4960883" y="995268"/>
                </a:cubicBezTo>
                <a:cubicBezTo>
                  <a:pt x="5087007" y="800827"/>
                  <a:pt x="4981904" y="277061"/>
                  <a:pt x="5118538" y="112399"/>
                </a:cubicBezTo>
                <a:cubicBezTo>
                  <a:pt x="5255172" y="-52263"/>
                  <a:pt x="5307725" y="19558"/>
                  <a:pt x="5780690" y="7296"/>
                </a:cubicBezTo>
                <a:cubicBezTo>
                  <a:pt x="6253655" y="-4966"/>
                  <a:pt x="7104993" y="16930"/>
                  <a:pt x="7956331" y="3882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2592925" y="1650124"/>
            <a:ext cx="8726716" cy="923330"/>
          </a:xfrm>
          <a:prstGeom prst="rect">
            <a:avLst/>
          </a:prstGeom>
          <a:noFill/>
        </p:spPr>
        <p:txBody>
          <a:bodyPr wrap="square" rtlCol="0">
            <a:spAutoFit/>
          </a:bodyPr>
          <a:lstStyle/>
          <a:p>
            <a:r>
              <a:rPr lang="en-US" dirty="0" smtClean="0"/>
              <a:t>Rough diagram of frequencies passed v. frequencies attenuated. A notch filter filters out all frequencies in a given range and passes those that are above or below that range.</a:t>
            </a:r>
            <a:endParaRPr lang="en-US" dirty="0"/>
          </a:p>
        </p:txBody>
      </p:sp>
      <p:sp>
        <p:nvSpPr>
          <p:cNvPr id="6" name="TextBox 5"/>
          <p:cNvSpPr txBox="1"/>
          <p:nvPr/>
        </p:nvSpPr>
        <p:spPr>
          <a:xfrm>
            <a:off x="2592925" y="3731172"/>
            <a:ext cx="1012123" cy="369332"/>
          </a:xfrm>
          <a:prstGeom prst="rect">
            <a:avLst/>
          </a:prstGeom>
          <a:noFill/>
        </p:spPr>
        <p:txBody>
          <a:bodyPr wrap="square" rtlCol="0">
            <a:spAutoFit/>
          </a:bodyPr>
          <a:lstStyle/>
          <a:p>
            <a:r>
              <a:rPr lang="en-US" dirty="0" smtClean="0"/>
              <a:t>Passed</a:t>
            </a:r>
            <a:endParaRPr lang="en-US" dirty="0"/>
          </a:p>
        </p:txBody>
      </p:sp>
      <p:sp>
        <p:nvSpPr>
          <p:cNvPr id="9" name="TextBox 8"/>
          <p:cNvSpPr txBox="1"/>
          <p:nvPr/>
        </p:nvSpPr>
        <p:spPr>
          <a:xfrm>
            <a:off x="5822491" y="3429586"/>
            <a:ext cx="2618402" cy="923330"/>
          </a:xfrm>
          <a:prstGeom prst="rect">
            <a:avLst/>
          </a:prstGeom>
          <a:noFill/>
        </p:spPr>
        <p:txBody>
          <a:bodyPr wrap="square" rtlCol="0">
            <a:spAutoFit/>
          </a:bodyPr>
          <a:lstStyle/>
          <a:p>
            <a:pPr algn="ctr"/>
            <a:r>
              <a:rPr lang="en-US" dirty="0" smtClean="0"/>
              <a:t>Attenuated</a:t>
            </a:r>
          </a:p>
          <a:p>
            <a:pPr algn="ctr"/>
            <a:r>
              <a:rPr lang="en-US" dirty="0" smtClean="0"/>
              <a:t>(partially or completely blocked)</a:t>
            </a:r>
            <a:endParaRPr lang="en-US" dirty="0"/>
          </a:p>
        </p:txBody>
      </p:sp>
      <p:sp>
        <p:nvSpPr>
          <p:cNvPr id="10" name="TextBox 9"/>
          <p:cNvSpPr txBox="1"/>
          <p:nvPr/>
        </p:nvSpPr>
        <p:spPr>
          <a:xfrm>
            <a:off x="9414139" y="3728708"/>
            <a:ext cx="1012123" cy="369332"/>
          </a:xfrm>
          <a:prstGeom prst="rect">
            <a:avLst/>
          </a:prstGeom>
          <a:noFill/>
        </p:spPr>
        <p:txBody>
          <a:bodyPr wrap="square" rtlCol="0">
            <a:spAutoFit/>
          </a:bodyPr>
          <a:lstStyle/>
          <a:p>
            <a:r>
              <a:rPr lang="en-US" dirty="0" smtClean="0"/>
              <a:t>Passed</a:t>
            </a:r>
            <a:endParaRPr lang="en-US" dirty="0"/>
          </a:p>
        </p:txBody>
      </p:sp>
      <p:sp>
        <p:nvSpPr>
          <p:cNvPr id="7" name="TextBox 6"/>
          <p:cNvSpPr txBox="1"/>
          <p:nvPr/>
        </p:nvSpPr>
        <p:spPr>
          <a:xfrm>
            <a:off x="10226566" y="3025149"/>
            <a:ext cx="1965434" cy="369332"/>
          </a:xfrm>
          <a:prstGeom prst="rect">
            <a:avLst/>
          </a:prstGeom>
          <a:noFill/>
        </p:spPr>
        <p:txBody>
          <a:bodyPr wrap="square" rtlCol="0">
            <a:spAutoFit/>
          </a:bodyPr>
          <a:lstStyle/>
          <a:p>
            <a:r>
              <a:rPr lang="en-US" dirty="0" smtClean="0"/>
              <a:t>High frequency</a:t>
            </a:r>
            <a:endParaRPr lang="en-US" dirty="0"/>
          </a:p>
        </p:txBody>
      </p:sp>
      <p:sp>
        <p:nvSpPr>
          <p:cNvPr id="11" name="TextBox 10"/>
          <p:cNvSpPr txBox="1"/>
          <p:nvPr/>
        </p:nvSpPr>
        <p:spPr>
          <a:xfrm>
            <a:off x="1813035" y="3025149"/>
            <a:ext cx="1965434" cy="369332"/>
          </a:xfrm>
          <a:prstGeom prst="rect">
            <a:avLst/>
          </a:prstGeom>
          <a:noFill/>
        </p:spPr>
        <p:txBody>
          <a:bodyPr wrap="square" rtlCol="0">
            <a:spAutoFit/>
          </a:bodyPr>
          <a:lstStyle/>
          <a:p>
            <a:r>
              <a:rPr lang="en-US" dirty="0" smtClean="0"/>
              <a:t>Low frequency</a:t>
            </a:r>
            <a:endParaRPr lang="en-US" dirty="0"/>
          </a:p>
        </p:txBody>
      </p:sp>
    </p:spTree>
    <p:extLst>
      <p:ext uri="{BB962C8B-B14F-4D97-AF65-F5344CB8AC3E}">
        <p14:creationId xmlns:p14="http://schemas.microsoft.com/office/powerpoint/2010/main" val="395124415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Addendum: rectifiers</a:t>
            </a:r>
            <a:endParaRPr lang="en-US" dirty="0"/>
          </a:p>
        </p:txBody>
      </p:sp>
      <p:pic>
        <p:nvPicPr>
          <p:cNvPr id="4" name="Content Placeholder 3"/>
          <p:cNvPicPr>
            <a:picLocks noGrp="1" noChangeAspect="1"/>
          </p:cNvPicPr>
          <p:nvPr>
            <p:ph idx="1"/>
          </p:nvPr>
        </p:nvPicPr>
        <p:blipFill rotWithShape="1">
          <a:blip r:embed="rId2"/>
          <a:srcRect t="5842" b="36297"/>
          <a:stretch/>
        </p:blipFill>
        <p:spPr>
          <a:xfrm>
            <a:off x="7515781" y="1520279"/>
            <a:ext cx="4676219" cy="2186152"/>
          </a:xfrm>
          <a:prstGeom prst="rect">
            <a:avLst/>
          </a:prstGeom>
        </p:spPr>
      </p:pic>
      <p:pic>
        <p:nvPicPr>
          <p:cNvPr id="5" name="Picture 4"/>
          <p:cNvPicPr>
            <a:picLocks noChangeAspect="1"/>
          </p:cNvPicPr>
          <p:nvPr/>
        </p:nvPicPr>
        <p:blipFill>
          <a:blip r:embed="rId3"/>
          <a:stretch>
            <a:fillRect/>
          </a:stretch>
        </p:blipFill>
        <p:spPr>
          <a:xfrm>
            <a:off x="2592925" y="1264555"/>
            <a:ext cx="4791960" cy="2697600"/>
          </a:xfrm>
          <a:prstGeom prst="rect">
            <a:avLst/>
          </a:prstGeom>
        </p:spPr>
      </p:pic>
      <p:sp>
        <p:nvSpPr>
          <p:cNvPr id="6" name="TextBox 5"/>
          <p:cNvSpPr txBox="1"/>
          <p:nvPr/>
        </p:nvSpPr>
        <p:spPr>
          <a:xfrm>
            <a:off x="1996967" y="3962155"/>
            <a:ext cx="10195034" cy="2585323"/>
          </a:xfrm>
          <a:prstGeom prst="rect">
            <a:avLst/>
          </a:prstGeom>
          <a:noFill/>
        </p:spPr>
        <p:txBody>
          <a:bodyPr wrap="square" rtlCol="0">
            <a:spAutoFit/>
          </a:bodyPr>
          <a:lstStyle/>
          <a:p>
            <a:r>
              <a:rPr lang="en-US" dirty="0" smtClean="0"/>
              <a:t>Rectifiers take an AC current and output a pulsating current that is not exactly DC, but the polarity does not change (it is all positive or all negative). There are several types of rectifiers:</a:t>
            </a:r>
          </a:p>
          <a:p>
            <a:r>
              <a:rPr lang="en-US" dirty="0" smtClean="0"/>
              <a:t>Half-wave: Using a single diode it is possible to rectify AC, but this leaves large gaps when the diode is reverse biased.</a:t>
            </a:r>
          </a:p>
          <a:p>
            <a:r>
              <a:rPr lang="en-US" dirty="0" smtClean="0"/>
              <a:t>Full-wave: Using two or more diodes, AC can be rectified without leaving large gaps (as in oscilloscope reading above), though there will still be enormous dips in the voltage. This works because when one diode is reverse biased, the other is forward biased, and when the one is forward biased, the other is reverse biased.</a:t>
            </a:r>
            <a:endParaRPr lang="en-US" dirty="0"/>
          </a:p>
        </p:txBody>
      </p:sp>
    </p:spTree>
    <p:extLst>
      <p:ext uri="{BB962C8B-B14F-4D97-AF65-F5344CB8AC3E}">
        <p14:creationId xmlns:p14="http://schemas.microsoft.com/office/powerpoint/2010/main" val="12231172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Doughnuts</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2925" y="1264897"/>
            <a:ext cx="7442905" cy="5593103"/>
          </a:xfrm>
          <a:prstGeom prst="rect">
            <a:avLst/>
          </a:prstGeom>
        </p:spPr>
      </p:pic>
    </p:spTree>
    <p:extLst>
      <p:ext uri="{BB962C8B-B14F-4D97-AF65-F5344CB8AC3E}">
        <p14:creationId xmlns:p14="http://schemas.microsoft.com/office/powerpoint/2010/main" val="11366509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1 – Resistor Network Analysis</a:t>
            </a:r>
            <a:endParaRPr lang="en-US" dirty="0"/>
          </a:p>
        </p:txBody>
      </p:sp>
      <p:pic>
        <p:nvPicPr>
          <p:cNvPr id="4" name="Content Placeholder 3"/>
          <p:cNvPicPr>
            <a:picLocks noGrp="1" noChangeAspect="1"/>
          </p:cNvPicPr>
          <p:nvPr>
            <p:ph idx="1"/>
          </p:nvPr>
        </p:nvPicPr>
        <p:blipFill>
          <a:blip r:embed="rId2"/>
          <a:stretch>
            <a:fillRect/>
          </a:stretch>
        </p:blipFill>
        <p:spPr>
          <a:xfrm>
            <a:off x="2711099" y="1690688"/>
            <a:ext cx="6769801" cy="3621705"/>
          </a:xfrm>
          <a:prstGeom prst="rect">
            <a:avLst/>
          </a:prstGeom>
        </p:spPr>
      </p:pic>
      <p:sp>
        <p:nvSpPr>
          <p:cNvPr id="6" name="TextBox 5"/>
          <p:cNvSpPr txBox="1"/>
          <p:nvPr/>
        </p:nvSpPr>
        <p:spPr>
          <a:xfrm>
            <a:off x="2611819" y="5843751"/>
            <a:ext cx="6968359" cy="369332"/>
          </a:xfrm>
          <a:prstGeom prst="rect">
            <a:avLst/>
          </a:prstGeom>
          <a:noFill/>
        </p:spPr>
        <p:txBody>
          <a:bodyPr wrap="square" rtlCol="0">
            <a:spAutoFit/>
          </a:bodyPr>
          <a:lstStyle/>
          <a:p>
            <a:pPr algn="ctr"/>
            <a:r>
              <a:rPr lang="en-US" dirty="0" smtClean="0"/>
              <a:t>Part 1: The original circuit as described.</a:t>
            </a:r>
          </a:p>
        </p:txBody>
      </p:sp>
    </p:spTree>
    <p:extLst>
      <p:ext uri="{BB962C8B-B14F-4D97-AF65-F5344CB8AC3E}">
        <p14:creationId xmlns:p14="http://schemas.microsoft.com/office/powerpoint/2010/main" val="32064867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1 – Resistor Network Analysis</a:t>
            </a:r>
            <a:endParaRPr lang="en-US" dirty="0"/>
          </a:p>
        </p:txBody>
      </p:sp>
      <p:pic>
        <p:nvPicPr>
          <p:cNvPr id="4" name="Content Placeholder 3"/>
          <p:cNvPicPr>
            <a:picLocks noGrp="1" noChangeAspect="1"/>
          </p:cNvPicPr>
          <p:nvPr>
            <p:ph idx="1"/>
          </p:nvPr>
        </p:nvPicPr>
        <p:blipFill>
          <a:blip r:embed="rId2"/>
          <a:stretch>
            <a:fillRect/>
          </a:stretch>
        </p:blipFill>
        <p:spPr>
          <a:xfrm>
            <a:off x="2691681" y="1690688"/>
            <a:ext cx="6808637" cy="3751444"/>
          </a:xfrm>
          <a:prstGeom prst="rect">
            <a:avLst/>
          </a:prstGeom>
        </p:spPr>
      </p:pic>
      <p:sp>
        <p:nvSpPr>
          <p:cNvPr id="5" name="TextBox 4"/>
          <p:cNvSpPr txBox="1"/>
          <p:nvPr/>
        </p:nvSpPr>
        <p:spPr>
          <a:xfrm>
            <a:off x="2611819" y="5843751"/>
            <a:ext cx="6968359" cy="369332"/>
          </a:xfrm>
          <a:prstGeom prst="rect">
            <a:avLst/>
          </a:prstGeom>
          <a:noFill/>
        </p:spPr>
        <p:txBody>
          <a:bodyPr wrap="square" rtlCol="0">
            <a:spAutoFit/>
          </a:bodyPr>
          <a:lstStyle/>
          <a:p>
            <a:pPr algn="ctr"/>
            <a:r>
              <a:rPr lang="en-US" dirty="0" smtClean="0"/>
              <a:t>Part 2: the circuit modified so that VA will be 2.5 times its original value.</a:t>
            </a:r>
          </a:p>
        </p:txBody>
      </p:sp>
    </p:spTree>
    <p:extLst>
      <p:ext uri="{BB962C8B-B14F-4D97-AF65-F5344CB8AC3E}">
        <p14:creationId xmlns:p14="http://schemas.microsoft.com/office/powerpoint/2010/main" val="24175537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1 – Resistor Network Analysis</a:t>
            </a:r>
            <a:endParaRPr lang="en-US" dirty="0"/>
          </a:p>
        </p:txBody>
      </p:sp>
      <p:pic>
        <p:nvPicPr>
          <p:cNvPr id="4" name="Content Placeholder 3"/>
          <p:cNvPicPr>
            <a:picLocks noGrp="1" noChangeAspect="1"/>
          </p:cNvPicPr>
          <p:nvPr>
            <p:ph idx="1"/>
          </p:nvPr>
        </p:nvPicPr>
        <p:blipFill>
          <a:blip r:embed="rId2"/>
          <a:stretch>
            <a:fillRect/>
          </a:stretch>
        </p:blipFill>
        <p:spPr>
          <a:xfrm>
            <a:off x="2592074" y="1690688"/>
            <a:ext cx="7007851" cy="3861207"/>
          </a:xfrm>
          <a:prstGeom prst="rect">
            <a:avLst/>
          </a:prstGeom>
        </p:spPr>
      </p:pic>
      <p:sp>
        <p:nvSpPr>
          <p:cNvPr id="5" name="TextBox 4"/>
          <p:cNvSpPr txBox="1"/>
          <p:nvPr/>
        </p:nvSpPr>
        <p:spPr>
          <a:xfrm>
            <a:off x="1524000" y="5940778"/>
            <a:ext cx="10668000" cy="646331"/>
          </a:xfrm>
          <a:prstGeom prst="rect">
            <a:avLst/>
          </a:prstGeom>
          <a:noFill/>
        </p:spPr>
        <p:txBody>
          <a:bodyPr wrap="square" rtlCol="0">
            <a:spAutoFit/>
          </a:bodyPr>
          <a:lstStyle/>
          <a:p>
            <a:pPr algn="ctr"/>
            <a:r>
              <a:rPr lang="en-US" dirty="0" smtClean="0"/>
              <a:t>Part 4: Every resistor replaced with 1k.</a:t>
            </a:r>
            <a:endParaRPr lang="en-US" dirty="0"/>
          </a:p>
          <a:p>
            <a:pPr algn="ctr"/>
            <a:r>
              <a:rPr lang="en-US" dirty="0" smtClean="0"/>
              <a:t>(Part 3 does not have a simulation because it is calculating wattage needed for each resistor). </a:t>
            </a:r>
          </a:p>
        </p:txBody>
      </p:sp>
    </p:spTree>
    <p:extLst>
      <p:ext uri="{BB962C8B-B14F-4D97-AF65-F5344CB8AC3E}">
        <p14:creationId xmlns:p14="http://schemas.microsoft.com/office/powerpoint/2010/main" val="31088036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1 – Resistor Network Analysis</a:t>
            </a:r>
            <a:endParaRPr lang="en-US" dirty="0"/>
          </a:p>
        </p:txBody>
      </p:sp>
      <p:pic>
        <p:nvPicPr>
          <p:cNvPr id="4" name="Content Placeholder 3"/>
          <p:cNvPicPr>
            <a:picLocks noGrp="1" noChangeAspect="1"/>
          </p:cNvPicPr>
          <p:nvPr>
            <p:ph idx="1"/>
          </p:nvPr>
        </p:nvPicPr>
        <p:blipFill>
          <a:blip r:embed="rId2"/>
          <a:stretch>
            <a:fillRect/>
          </a:stretch>
        </p:blipFill>
        <p:spPr>
          <a:xfrm>
            <a:off x="2592925" y="1283725"/>
            <a:ext cx="7675682" cy="4720195"/>
          </a:xfrm>
          <a:prstGeom prst="rect">
            <a:avLst/>
          </a:prstGeom>
        </p:spPr>
      </p:pic>
      <p:sp>
        <p:nvSpPr>
          <p:cNvPr id="5" name="TextBox 4"/>
          <p:cNvSpPr txBox="1"/>
          <p:nvPr/>
        </p:nvSpPr>
        <p:spPr>
          <a:xfrm>
            <a:off x="1639614" y="6042026"/>
            <a:ext cx="10552386" cy="369332"/>
          </a:xfrm>
          <a:prstGeom prst="rect">
            <a:avLst/>
          </a:prstGeom>
          <a:noFill/>
        </p:spPr>
        <p:txBody>
          <a:bodyPr wrap="square" rtlCol="0">
            <a:spAutoFit/>
          </a:bodyPr>
          <a:lstStyle/>
          <a:p>
            <a:pPr algn="ctr"/>
            <a:r>
              <a:rPr lang="en-US" dirty="0" smtClean="0"/>
              <a:t>Part 5: Measuring min and max VA given a 5% part tolerance, and measuring total resistance.</a:t>
            </a:r>
          </a:p>
        </p:txBody>
      </p:sp>
    </p:spTree>
    <p:extLst>
      <p:ext uri="{BB962C8B-B14F-4D97-AF65-F5344CB8AC3E}">
        <p14:creationId xmlns:p14="http://schemas.microsoft.com/office/powerpoint/2010/main" val="17385781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7268" y="365125"/>
            <a:ext cx="9556531" cy="2420116"/>
          </a:xfrm>
        </p:spPr>
        <p:txBody>
          <a:bodyPr>
            <a:normAutofit/>
          </a:bodyPr>
          <a:lstStyle/>
          <a:p>
            <a:r>
              <a:rPr lang="en-US" dirty="0" smtClean="0"/>
              <a:t>Lab 1 – </a:t>
            </a:r>
            <a:br>
              <a:rPr lang="en-US" dirty="0" smtClean="0"/>
            </a:br>
            <a:r>
              <a:rPr lang="en-US" dirty="0" smtClean="0"/>
              <a:t>Resistor </a:t>
            </a:r>
            <a:br>
              <a:rPr lang="en-US" dirty="0" smtClean="0"/>
            </a:br>
            <a:r>
              <a:rPr lang="en-US" dirty="0" smtClean="0"/>
              <a:t>Network </a:t>
            </a:r>
            <a:br>
              <a:rPr lang="en-US" dirty="0" smtClean="0"/>
            </a:br>
            <a:r>
              <a:rPr lang="en-US" dirty="0" smtClean="0"/>
              <a:t>Analysis</a:t>
            </a:r>
            <a:endParaRPr lang="en-US" dirty="0"/>
          </a:p>
        </p:txBody>
      </p:sp>
      <p:pic>
        <p:nvPicPr>
          <p:cNvPr id="16" name="Content Placeholder 15"/>
          <p:cNvPicPr>
            <a:picLocks noGrp="1" noChangeAspect="1"/>
          </p:cNvPicPr>
          <p:nvPr>
            <p:ph idx="1"/>
          </p:nvPr>
        </p:nvPicPr>
        <p:blipFill>
          <a:blip r:embed="rId2"/>
          <a:stretch>
            <a:fillRect/>
          </a:stretch>
        </p:blipFill>
        <p:spPr>
          <a:xfrm>
            <a:off x="4526628" y="0"/>
            <a:ext cx="7665372" cy="6858000"/>
          </a:xfrm>
          <a:prstGeom prst="rect">
            <a:avLst/>
          </a:prstGeom>
        </p:spPr>
      </p:pic>
      <p:sp>
        <p:nvSpPr>
          <p:cNvPr id="17" name="TextBox 16"/>
          <p:cNvSpPr txBox="1"/>
          <p:nvPr/>
        </p:nvSpPr>
        <p:spPr>
          <a:xfrm>
            <a:off x="1797267" y="4319752"/>
            <a:ext cx="2627587" cy="2031325"/>
          </a:xfrm>
          <a:prstGeom prst="rect">
            <a:avLst/>
          </a:prstGeom>
          <a:noFill/>
        </p:spPr>
        <p:txBody>
          <a:bodyPr wrap="square" rtlCol="0">
            <a:spAutoFit/>
          </a:bodyPr>
          <a:lstStyle/>
          <a:p>
            <a:r>
              <a:rPr lang="en-US" dirty="0" smtClean="0"/>
              <a:t>All the Excel calculations for each step in this lab (vertical line divides each step). Best viewed directly in Excel: </a:t>
            </a:r>
            <a:r>
              <a:rPr lang="en-US" dirty="0" smtClean="0">
                <a:hlinkClick r:id="rId3" action="ppaction://hlinkfile"/>
              </a:rPr>
              <a:t>Lab 1.xlsx</a:t>
            </a:r>
            <a:endParaRPr lang="en-US" dirty="0"/>
          </a:p>
        </p:txBody>
      </p:sp>
    </p:spTree>
    <p:extLst>
      <p:ext uri="{BB962C8B-B14F-4D97-AF65-F5344CB8AC3E}">
        <p14:creationId xmlns:p14="http://schemas.microsoft.com/office/powerpoint/2010/main" val="2818368224"/>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758</TotalTime>
  <Words>2259</Words>
  <Application>Microsoft Office PowerPoint</Application>
  <PresentationFormat>Widescreen</PresentationFormat>
  <Paragraphs>174</Paragraphs>
  <Slides>44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44</vt:i4>
      </vt:variant>
    </vt:vector>
  </HeadingPairs>
  <TitlesOfParts>
    <vt:vector size="48" baseType="lpstr">
      <vt:lpstr>Arial</vt:lpstr>
      <vt:lpstr>Century Gothic</vt:lpstr>
      <vt:lpstr>Wingdings 3</vt:lpstr>
      <vt:lpstr>Wisp</vt:lpstr>
      <vt:lpstr>Lab Notebook for EECT 121</vt:lpstr>
      <vt:lpstr>Table of Contents</vt:lpstr>
      <vt:lpstr>Lab 1 – Resistor Network Analysis</vt:lpstr>
      <vt:lpstr>Lab 1 – Resistor Network Analysis</vt:lpstr>
      <vt:lpstr>Lab 1 – Resistor Network Analysis</vt:lpstr>
      <vt:lpstr>Lab 1 – Resistor Network Analysis</vt:lpstr>
      <vt:lpstr>Lab 1 – Resistor Network Analysis</vt:lpstr>
      <vt:lpstr>Lab 1 – Resistor Network Analysis</vt:lpstr>
      <vt:lpstr>Lab 1 –  Resistor  Network  Analysis</vt:lpstr>
      <vt:lpstr>Review Lab 10 – Capacitors in Series and Parallel</vt:lpstr>
      <vt:lpstr>Review Lab 10 – Capacitors in Series and Parallel</vt:lpstr>
      <vt:lpstr>Review Lab 10 – Capacitors in Series and Parallel</vt:lpstr>
      <vt:lpstr>Review Lab 11 – RC Lab</vt:lpstr>
      <vt:lpstr>Review Lab 11 – RC Lab</vt:lpstr>
      <vt:lpstr>Review Lab 11 – RC Lab</vt:lpstr>
      <vt:lpstr>Review Lab 12 – Series/Parallel Inductors</vt:lpstr>
      <vt:lpstr>Review Lab 12 – Series/Parallel Inductors</vt:lpstr>
      <vt:lpstr>Review Lab 12 – Series/Parallel Inductors</vt:lpstr>
      <vt:lpstr>Review Lab 12 – Series/Parallel Inductors</vt:lpstr>
      <vt:lpstr>Review Lab 12 – Series/Parallel Inductors</vt:lpstr>
      <vt:lpstr>Lab 3 – Diodes</vt:lpstr>
      <vt:lpstr>Lab 3 – Diodes</vt:lpstr>
      <vt:lpstr>Lab 3 – Diodes</vt:lpstr>
      <vt:lpstr>Lab 3 – Diodes</vt:lpstr>
      <vt:lpstr>Lab 3 – Diodes</vt:lpstr>
      <vt:lpstr>Lab 4 – 9v Power Supply</vt:lpstr>
      <vt:lpstr>Lab 4 – 9v Power Supply</vt:lpstr>
      <vt:lpstr>Lab 4 – 9v Power Supply</vt:lpstr>
      <vt:lpstr>Lab 4 – 9v Power Supply</vt:lpstr>
      <vt:lpstr>BJTs</vt:lpstr>
      <vt:lpstr>BJTs</vt:lpstr>
      <vt:lpstr>BJTs</vt:lpstr>
      <vt:lpstr>BJTs</vt:lpstr>
      <vt:lpstr>Op-amps</vt:lpstr>
      <vt:lpstr>Op-amps</vt:lpstr>
      <vt:lpstr>Op-amps</vt:lpstr>
      <vt:lpstr>Op-amps</vt:lpstr>
      <vt:lpstr>Op-amps</vt:lpstr>
      <vt:lpstr>Op-amps</vt:lpstr>
      <vt:lpstr>Op-amps</vt:lpstr>
      <vt:lpstr>Op-amps</vt:lpstr>
      <vt:lpstr>Op-amps</vt:lpstr>
      <vt:lpstr>Addendum: rectifiers</vt:lpstr>
      <vt:lpstr>Doughnuts</vt:lpstr>
    </vt:vector>
  </TitlesOfParts>
  <Company>Ivy Tech Community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 Notebook for EECT</dc:title>
  <dc:creator>Nathaniel  Paulus</dc:creator>
  <cp:lastModifiedBy>Nathaniel  Paulus</cp:lastModifiedBy>
  <cp:revision>83</cp:revision>
  <dcterms:created xsi:type="dcterms:W3CDTF">2018-01-22T23:20:49Z</dcterms:created>
  <dcterms:modified xsi:type="dcterms:W3CDTF">2018-05-12T01:52:48Z</dcterms:modified>
</cp:coreProperties>
</file>