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1"/>
  </p:sldMasterIdLst>
  <p:notesMasterIdLst>
    <p:notesMasterId r:id="rId67"/>
  </p:notesMasterIdLst>
  <p:sldIdLst>
    <p:sldId id="256" r:id="rId2"/>
    <p:sldId id="258" r:id="rId3"/>
    <p:sldId id="257" r:id="rId4"/>
    <p:sldId id="259" r:id="rId5"/>
    <p:sldId id="260" r:id="rId6"/>
    <p:sldId id="261" r:id="rId7"/>
    <p:sldId id="262" r:id="rId8"/>
    <p:sldId id="263" r:id="rId9"/>
    <p:sldId id="264" r:id="rId10"/>
    <p:sldId id="265" r:id="rId11"/>
    <p:sldId id="266" r:id="rId12"/>
    <p:sldId id="267" r:id="rId13"/>
    <p:sldId id="269" r:id="rId14"/>
    <p:sldId id="268" r:id="rId15"/>
    <p:sldId id="270" r:id="rId16"/>
    <p:sldId id="272" r:id="rId17"/>
    <p:sldId id="275" r:id="rId18"/>
    <p:sldId id="276" r:id="rId19"/>
    <p:sldId id="273" r:id="rId20"/>
    <p:sldId id="274" r:id="rId21"/>
    <p:sldId id="277" r:id="rId22"/>
    <p:sldId id="278" r:id="rId23"/>
    <p:sldId id="279" r:id="rId24"/>
    <p:sldId id="280" r:id="rId25"/>
    <p:sldId id="281" r:id="rId26"/>
    <p:sldId id="282" r:id="rId27"/>
    <p:sldId id="283" r:id="rId28"/>
    <p:sldId id="284" r:id="rId29"/>
    <p:sldId id="285" r:id="rId30"/>
    <p:sldId id="286" r:id="rId31"/>
    <p:sldId id="287" r:id="rId32"/>
    <p:sldId id="288" r:id="rId33"/>
    <p:sldId id="289" r:id="rId34"/>
    <p:sldId id="290" r:id="rId35"/>
    <p:sldId id="291" r:id="rId36"/>
    <p:sldId id="292" r:id="rId37"/>
    <p:sldId id="293" r:id="rId38"/>
    <p:sldId id="294" r:id="rId39"/>
    <p:sldId id="295" r:id="rId40"/>
    <p:sldId id="296" r:id="rId41"/>
    <p:sldId id="297" r:id="rId42"/>
    <p:sldId id="298" r:id="rId43"/>
    <p:sldId id="299" r:id="rId44"/>
    <p:sldId id="300" r:id="rId45"/>
    <p:sldId id="301" r:id="rId46"/>
    <p:sldId id="302" r:id="rId47"/>
    <p:sldId id="303" r:id="rId48"/>
    <p:sldId id="304" r:id="rId49"/>
    <p:sldId id="305" r:id="rId50"/>
    <p:sldId id="306" r:id="rId51"/>
    <p:sldId id="307" r:id="rId52"/>
    <p:sldId id="308" r:id="rId53"/>
    <p:sldId id="309" r:id="rId54"/>
    <p:sldId id="310" r:id="rId55"/>
    <p:sldId id="313" r:id="rId56"/>
    <p:sldId id="311" r:id="rId57"/>
    <p:sldId id="312" r:id="rId58"/>
    <p:sldId id="314" r:id="rId59"/>
    <p:sldId id="315" r:id="rId60"/>
    <p:sldId id="322" r:id="rId61"/>
    <p:sldId id="316" r:id="rId62"/>
    <p:sldId id="317" r:id="rId63"/>
    <p:sldId id="319" r:id="rId64"/>
    <p:sldId id="321" r:id="rId65"/>
    <p:sldId id="320" r:id="rId66"/>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Intro" id="{3098FE9B-5539-4B20-B648-3DDC0A24ECF8}">
          <p14:sldIdLst>
            <p14:sldId id="256"/>
            <p14:sldId id="258"/>
          </p14:sldIdLst>
        </p14:section>
        <p14:section name="Lab 1" id="{0CBA3571-1689-4785-AF93-3954BD5D27E8}">
          <p14:sldIdLst>
            <p14:sldId id="257"/>
            <p14:sldId id="259"/>
            <p14:sldId id="260"/>
          </p14:sldIdLst>
        </p14:section>
        <p14:section name="Lab 2" id="{94F0941C-2481-4AE4-827B-2BC360D25976}">
          <p14:sldIdLst>
            <p14:sldId id="261"/>
            <p14:sldId id="262"/>
            <p14:sldId id="263"/>
            <p14:sldId id="264"/>
            <p14:sldId id="265"/>
            <p14:sldId id="266"/>
          </p14:sldIdLst>
        </p14:section>
        <p14:section name="Lab 3" id="{9B0CDA6F-89F7-4CAA-AF03-8666E6E5FAC9}">
          <p14:sldIdLst>
            <p14:sldId id="267"/>
            <p14:sldId id="269"/>
            <p14:sldId id="268"/>
            <p14:sldId id="270"/>
          </p14:sldIdLst>
        </p14:section>
        <p14:section name="Lab 4" id="{4CFB8D8B-29D7-4E4F-9CB1-ED474978B92A}">
          <p14:sldIdLst>
            <p14:sldId id="272"/>
            <p14:sldId id="275"/>
            <p14:sldId id="276"/>
            <p14:sldId id="273"/>
            <p14:sldId id="274"/>
          </p14:sldIdLst>
        </p14:section>
        <p14:section name="Lab 5" id="{F0689383-6A7D-4ABB-89BA-CAFFBEAAE326}">
          <p14:sldIdLst>
            <p14:sldId id="277"/>
            <p14:sldId id="278"/>
            <p14:sldId id="279"/>
            <p14:sldId id="280"/>
            <p14:sldId id="281"/>
            <p14:sldId id="282"/>
            <p14:sldId id="283"/>
            <p14:sldId id="284"/>
          </p14:sldIdLst>
        </p14:section>
        <p14:section name="Lab 6" id="{3D559CC6-0786-4C83-875C-AE1F938B1418}">
          <p14:sldIdLst>
            <p14:sldId id="285"/>
            <p14:sldId id="286"/>
            <p14:sldId id="287"/>
            <p14:sldId id="288"/>
            <p14:sldId id="289"/>
            <p14:sldId id="290"/>
            <p14:sldId id="291"/>
            <p14:sldId id="292"/>
            <p14:sldId id="293"/>
            <p14:sldId id="294"/>
            <p14:sldId id="295"/>
            <p14:sldId id="296"/>
            <p14:sldId id="297"/>
            <p14:sldId id="298"/>
            <p14:sldId id="299"/>
            <p14:sldId id="300"/>
            <p14:sldId id="301"/>
            <p14:sldId id="302"/>
            <p14:sldId id="303"/>
            <p14:sldId id="304"/>
          </p14:sldIdLst>
        </p14:section>
        <p14:section name="Lab 7" id="{393370BD-2CBB-4EC7-9432-9C0DFFB68FC1}">
          <p14:sldIdLst>
            <p14:sldId id="305"/>
            <p14:sldId id="306"/>
            <p14:sldId id="307"/>
            <p14:sldId id="308"/>
            <p14:sldId id="309"/>
          </p14:sldIdLst>
        </p14:section>
        <p14:section name="Lab 8" id="{68845B17-0D91-4B55-AAC9-7A0CEA86C22A}">
          <p14:sldIdLst>
            <p14:sldId id="310"/>
            <p14:sldId id="313"/>
            <p14:sldId id="311"/>
            <p14:sldId id="312"/>
          </p14:sldIdLst>
        </p14:section>
        <p14:section name="Lab 9" id="{6527A597-41AC-49D1-BC56-B670DCE4AE34}">
          <p14:sldIdLst>
            <p14:sldId id="314"/>
            <p14:sldId id="315"/>
            <p14:sldId id="322"/>
            <p14:sldId id="316"/>
            <p14:sldId id="317"/>
            <p14:sldId id="319"/>
            <p14:sldId id="321"/>
            <p14:sldId id="320"/>
          </p14:sldIdLst>
        </p14:section>
      </p14:sectionLst>
    </p:ex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60" d="100"/>
          <a:sy n="60" d="100"/>
        </p:scale>
        <p:origin x="72" y="129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presProps" Target="presProps.xml"/><Relationship Id="rId7" Type="http://schemas.openxmlformats.org/officeDocument/2006/relationships/slide" Target="slides/slide6.xml"/><Relationship Id="rId71"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5" Type="http://schemas.openxmlformats.org/officeDocument/2006/relationships/slide" Target="slides/slide4.xml"/><Relationship Id="rId61" Type="http://schemas.openxmlformats.org/officeDocument/2006/relationships/slide" Target="slides/slide60.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notesMaster" Target="notesMasters/notesMaster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5EE94FD-A2D4-4DBE-98B3-732F1BF32961}" type="datetimeFigureOut">
              <a:rPr lang="en-US" smtClean="0"/>
              <a:t>12/15/2017</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53A55F8-4A49-48B8-BE64-FF0EB51B5F8C}" type="slidenum">
              <a:rPr lang="en-US" smtClean="0"/>
              <a:t>‹#›</a:t>
            </a:fld>
            <a:endParaRPr lang="en-US"/>
          </a:p>
        </p:txBody>
      </p:sp>
    </p:spTree>
    <p:extLst>
      <p:ext uri="{BB962C8B-B14F-4D97-AF65-F5344CB8AC3E}">
        <p14:creationId xmlns:p14="http://schemas.microsoft.com/office/powerpoint/2010/main" val="330996527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1097280" y="758952"/>
            <a:ext cx="10058400" cy="3566160"/>
          </a:xfrm>
        </p:spPr>
        <p:txBody>
          <a:bodyPr anchor="b">
            <a:normAutofit/>
          </a:bodyPr>
          <a:lstStyle>
            <a:lvl1pPr algn="l">
              <a:lnSpc>
                <a:spcPct val="85000"/>
              </a:lnSpc>
              <a:defRPr sz="8000" spc="-50" baseline="0">
                <a:solidFill>
                  <a:schemeClr val="tx1">
                    <a:lumMod val="85000"/>
                    <a:lumOff val="15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100051" y="4455620"/>
            <a:ext cx="10058400" cy="1143000"/>
          </a:xfrm>
        </p:spPr>
        <p:txBody>
          <a:bodyPr lIns="91440" rIns="91440">
            <a:normAutofit/>
          </a:bodyPr>
          <a:lstStyle>
            <a:lvl1pPr marL="0" indent="0" algn="l">
              <a:buNone/>
              <a:defRPr sz="2400" cap="all" spc="200" baseline="0">
                <a:solidFill>
                  <a:schemeClr val="tx2"/>
                </a:solidFill>
                <a:latin typeface="+mj-lt"/>
              </a:defRPr>
            </a:lvl1pPr>
            <a:lvl2pPr marL="457200" indent="0" algn="ctr">
              <a:buNone/>
              <a:defRPr sz="24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28E03472-A9AC-423A-BEB0-056AF9FD3B61}" type="datetime1">
              <a:rPr lang="en-US" smtClean="0"/>
              <a:t>12/15/2017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E73DFE8-7421-4BE9-A66E-B444972B53A8}" type="slidenum">
              <a:rPr lang="en-US" smtClean="0"/>
              <a:t>‹#›</a:t>
            </a:fld>
            <a:endParaRPr lang="en-US"/>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7705627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lIns="45720" tIns="0" rIns="45720" bIns="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4E914731-F91D-4373-9A87-03F515E58BD4}" type="datetime1">
              <a:rPr lang="en-US" smtClean="0"/>
              <a:t>12/15/2017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E73DFE8-7421-4BE9-A66E-B444972B53A8}" type="slidenum">
              <a:rPr lang="en-US" smtClean="0"/>
              <a:t>‹#›</a:t>
            </a:fld>
            <a:endParaRPr lang="en-US"/>
          </a:p>
        </p:txBody>
      </p:sp>
    </p:spTree>
    <p:extLst>
      <p:ext uri="{BB962C8B-B14F-4D97-AF65-F5344CB8AC3E}">
        <p14:creationId xmlns:p14="http://schemas.microsoft.com/office/powerpoint/2010/main" val="69424772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Vertical Title 1"/>
          <p:cNvSpPr>
            <a:spLocks noGrp="1"/>
          </p:cNvSpPr>
          <p:nvPr>
            <p:ph type="title" orient="vert"/>
          </p:nvPr>
        </p:nvSpPr>
        <p:spPr>
          <a:xfrm>
            <a:off x="8724900" y="414778"/>
            <a:ext cx="2628900" cy="5757421"/>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838200" y="414778"/>
            <a:ext cx="7734300" cy="5757422"/>
          </a:xfrm>
        </p:spPr>
        <p:txBody>
          <a:bodyPr vert="eaVert" lIns="45720" tIns="0" rIns="45720" bIns="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B38333D1-2D09-4858-BCDD-88C0437B08E9}" type="datetime1">
              <a:rPr lang="en-US" smtClean="0"/>
              <a:t>12/15/2017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E73DFE8-7421-4BE9-A66E-B444972B53A8}" type="slidenum">
              <a:rPr lang="en-US" smtClean="0"/>
              <a:t>‹#›</a:t>
            </a:fld>
            <a:endParaRPr lang="en-US"/>
          </a:p>
        </p:txBody>
      </p:sp>
    </p:spTree>
    <p:extLst>
      <p:ext uri="{BB962C8B-B14F-4D97-AF65-F5344CB8AC3E}">
        <p14:creationId xmlns:p14="http://schemas.microsoft.com/office/powerpoint/2010/main" val="105592876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0">
              <a:defRPr/>
            </a:lvl1p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7BEE0ED6-2D63-4442-BAA0-D34DF9297D80}" type="datetime1">
              <a:rPr lang="en-US" smtClean="0"/>
              <a:t>12/15/2017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E73DFE8-7421-4BE9-A66E-B444972B53A8}" type="slidenum">
              <a:rPr lang="en-US" smtClean="0"/>
              <a:t>‹#›</a:t>
            </a:fld>
            <a:endParaRPr lang="en-US"/>
          </a:p>
        </p:txBody>
      </p:sp>
    </p:spTree>
    <p:extLst>
      <p:ext uri="{BB962C8B-B14F-4D97-AF65-F5344CB8AC3E}">
        <p14:creationId xmlns:p14="http://schemas.microsoft.com/office/powerpoint/2010/main" val="298518101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758952"/>
            <a:ext cx="10058400" cy="3566160"/>
          </a:xfrm>
        </p:spPr>
        <p:txBody>
          <a:bodyPr anchor="b" anchorCtr="0">
            <a:normAutofit/>
          </a:bodyPr>
          <a:lstStyle>
            <a:lvl1pPr>
              <a:lnSpc>
                <a:spcPct val="85000"/>
              </a:lnSpc>
              <a:defRPr sz="8000" b="0">
                <a:solidFill>
                  <a:schemeClr val="tx1">
                    <a:lumMod val="85000"/>
                    <a:lumOff val="15000"/>
                  </a:schemeClr>
                </a:solidFill>
              </a:defRPr>
            </a:lvl1pPr>
          </a:lstStyle>
          <a:p>
            <a:r>
              <a:rPr lang="en-US" smtClean="0"/>
              <a:t>Click to edit Master title style</a:t>
            </a:r>
            <a:endParaRPr lang="en-US" dirty="0"/>
          </a:p>
        </p:txBody>
      </p:sp>
      <p:sp>
        <p:nvSpPr>
          <p:cNvPr id="3" name="Text Placeholder 2"/>
          <p:cNvSpPr>
            <a:spLocks noGrp="1"/>
          </p:cNvSpPr>
          <p:nvPr>
            <p:ph type="body" idx="1"/>
          </p:nvPr>
        </p:nvSpPr>
        <p:spPr>
          <a:xfrm>
            <a:off x="1097280" y="4453128"/>
            <a:ext cx="10058400" cy="1143000"/>
          </a:xfrm>
        </p:spPr>
        <p:txBody>
          <a:bodyPr lIns="91440" rIns="91440" anchor="t" anchorCtr="0">
            <a:normAutofit/>
          </a:bodyPr>
          <a:lstStyle>
            <a:lvl1pPr marL="0" indent="0">
              <a:buNone/>
              <a:defRPr sz="2400" cap="all" spc="200" baseline="0">
                <a:solidFill>
                  <a:schemeClr val="tx2"/>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963911AC-1320-4959-9160-F3F47FD27A10}" type="datetime1">
              <a:rPr lang="en-US" smtClean="0"/>
              <a:t>12/15/2017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E73DFE8-7421-4BE9-A66E-B444972B53A8}" type="slidenum">
              <a:rPr lang="en-US" smtClean="0"/>
              <a:t>‹#›</a:t>
            </a:fld>
            <a:endParaRPr lang="en-US"/>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7269753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a:xfrm>
            <a:off x="1097280" y="286603"/>
            <a:ext cx="10058400" cy="1450757"/>
          </a:xfrm>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1097279" y="1845734"/>
            <a:ext cx="4937760" cy="4023360"/>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217920" y="1845735"/>
            <a:ext cx="4937760" cy="4023360"/>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EFECC057-351D-462B-9484-7087F0DE3ADE}" type="datetime1">
              <a:rPr lang="en-US" smtClean="0"/>
              <a:t>12/15/2017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E73DFE8-7421-4BE9-A66E-B444972B53A8}" type="slidenum">
              <a:rPr lang="en-US" smtClean="0"/>
              <a:t>‹#›</a:t>
            </a:fld>
            <a:endParaRPr lang="en-US"/>
          </a:p>
        </p:txBody>
      </p:sp>
    </p:spTree>
    <p:extLst>
      <p:ext uri="{BB962C8B-B14F-4D97-AF65-F5344CB8AC3E}">
        <p14:creationId xmlns:p14="http://schemas.microsoft.com/office/powerpoint/2010/main" val="285789411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a:xfrm>
            <a:off x="1097280" y="286603"/>
            <a:ext cx="10058400" cy="1450757"/>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109728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1097280" y="2582334"/>
            <a:ext cx="4937760" cy="3378200"/>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21792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6217920" y="2582334"/>
            <a:ext cx="4937760" cy="3378200"/>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84AC7A97-95E0-4C58-B110-38D94C51DC5C}" type="datetime1">
              <a:rPr lang="en-US" smtClean="0"/>
              <a:t>12/15/2017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E73DFE8-7421-4BE9-A66E-B444972B53A8}" type="slidenum">
              <a:rPr lang="en-US" smtClean="0"/>
              <a:t>‹#›</a:t>
            </a:fld>
            <a:endParaRPr lang="en-US"/>
          </a:p>
        </p:txBody>
      </p:sp>
    </p:spTree>
    <p:extLst>
      <p:ext uri="{BB962C8B-B14F-4D97-AF65-F5344CB8AC3E}">
        <p14:creationId xmlns:p14="http://schemas.microsoft.com/office/powerpoint/2010/main" val="368061531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4FC57763-BE1C-4B9C-8328-E48AB8E647A9}" type="datetime1">
              <a:rPr lang="en-US" smtClean="0"/>
              <a:t>12/15/2017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E73DFE8-7421-4BE9-A66E-B444972B53A8}" type="slidenum">
              <a:rPr lang="en-US" smtClean="0"/>
              <a:t>‹#›</a:t>
            </a:fld>
            <a:endParaRPr lang="en-US"/>
          </a:p>
        </p:txBody>
      </p:sp>
    </p:spTree>
    <p:extLst>
      <p:ext uri="{BB962C8B-B14F-4D97-AF65-F5344CB8AC3E}">
        <p14:creationId xmlns:p14="http://schemas.microsoft.com/office/powerpoint/2010/main" val="214270468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5" name="Rectangle 4"/>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 name="Date Placeholder 6"/>
          <p:cNvSpPr>
            <a:spLocks noGrp="1"/>
          </p:cNvSpPr>
          <p:nvPr>
            <p:ph type="dt" sz="half" idx="10"/>
          </p:nvPr>
        </p:nvSpPr>
        <p:spPr/>
        <p:txBody>
          <a:bodyPr/>
          <a:lstStyle/>
          <a:p>
            <a:fld id="{2D69E187-78C1-44FA-89FB-689536A7571B}" type="datetime1">
              <a:rPr lang="en-US" smtClean="0"/>
              <a:t>12/15/2017</a:t>
            </a:fld>
            <a:endParaRPr lang="en-US"/>
          </a:p>
        </p:txBody>
      </p:sp>
      <p:sp>
        <p:nvSpPr>
          <p:cNvPr id="8" name="Footer Placeholder 7"/>
          <p:cNvSpPr>
            <a:spLocks noGrp="1"/>
          </p:cNvSpPr>
          <p:nvPr>
            <p:ph type="ftr" sz="quarter" idx="11"/>
          </p:nvPr>
        </p:nvSpPr>
        <p:spPr/>
        <p:txBody>
          <a:bodyPr/>
          <a:lstStyle>
            <a:lvl1pPr>
              <a:defRPr>
                <a:solidFill>
                  <a:srgbClr val="FFFFFF"/>
                </a:solidFill>
              </a:defRPr>
            </a:lvl1pPr>
          </a:lstStyle>
          <a:p>
            <a:endParaRPr lang="en-US"/>
          </a:p>
        </p:txBody>
      </p:sp>
      <p:sp>
        <p:nvSpPr>
          <p:cNvPr id="9" name="Slide Number Placeholder 8"/>
          <p:cNvSpPr>
            <a:spLocks noGrp="1"/>
          </p:cNvSpPr>
          <p:nvPr>
            <p:ph type="sldNum" sz="quarter" idx="12"/>
          </p:nvPr>
        </p:nvSpPr>
        <p:spPr/>
        <p:txBody>
          <a:bodyPr/>
          <a:lstStyle/>
          <a:p>
            <a:fld id="{4E73DFE8-7421-4BE9-A66E-B444972B53A8}" type="slidenum">
              <a:rPr lang="en-US" smtClean="0"/>
              <a:t>‹#›</a:t>
            </a:fld>
            <a:endParaRPr lang="en-US"/>
          </a:p>
        </p:txBody>
      </p:sp>
    </p:spTree>
    <p:extLst>
      <p:ext uri="{BB962C8B-B14F-4D97-AF65-F5344CB8AC3E}">
        <p14:creationId xmlns:p14="http://schemas.microsoft.com/office/powerpoint/2010/main" val="258275719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Rectangle 7"/>
          <p:cNvSpPr/>
          <p:nvPr/>
        </p:nvSpPr>
        <p:spPr>
          <a:xfrm>
            <a:off x="16" y="0"/>
            <a:ext cx="4050791"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4040071" y="0"/>
            <a:ext cx="6400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457200" y="594359"/>
            <a:ext cx="3200400" cy="2286000"/>
          </a:xfrm>
        </p:spPr>
        <p:txBody>
          <a:bodyPr anchor="b">
            <a:normAutofit/>
          </a:bodyPr>
          <a:lstStyle>
            <a:lvl1pPr>
              <a:defRPr sz="3600" b="0">
                <a:solidFill>
                  <a:srgbClr val="FFFFFF"/>
                </a:solidFill>
              </a:defRPr>
            </a:lvl1pPr>
          </a:lstStyle>
          <a:p>
            <a:r>
              <a:rPr lang="en-US" smtClean="0"/>
              <a:t>Click to edit Master title style</a:t>
            </a:r>
            <a:endParaRPr lang="en-US" dirty="0"/>
          </a:p>
        </p:txBody>
      </p:sp>
      <p:sp>
        <p:nvSpPr>
          <p:cNvPr id="3" name="Content Placeholder 2"/>
          <p:cNvSpPr>
            <a:spLocks noGrp="1"/>
          </p:cNvSpPr>
          <p:nvPr>
            <p:ph idx="1"/>
          </p:nvPr>
        </p:nvSpPr>
        <p:spPr>
          <a:xfrm>
            <a:off x="4800600" y="731520"/>
            <a:ext cx="6492240" cy="5257800"/>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457200" y="2926080"/>
            <a:ext cx="3200400" cy="3379124"/>
          </a:xfrm>
        </p:spPr>
        <p:txBody>
          <a:bodyPr lIns="91440" rIns="91440">
            <a:normAutofit/>
          </a:bodyPr>
          <a:lstStyle>
            <a:lvl1pPr marL="0" indent="0">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5" name="Date Placeholder 4"/>
          <p:cNvSpPr>
            <a:spLocks noGrp="1"/>
          </p:cNvSpPr>
          <p:nvPr>
            <p:ph type="dt" sz="half" idx="10"/>
          </p:nvPr>
        </p:nvSpPr>
        <p:spPr>
          <a:xfrm>
            <a:off x="465512" y="6459785"/>
            <a:ext cx="2618510" cy="365125"/>
          </a:xfrm>
        </p:spPr>
        <p:txBody>
          <a:bodyPr/>
          <a:lstStyle>
            <a:lvl1pPr algn="l">
              <a:defRPr/>
            </a:lvl1pPr>
          </a:lstStyle>
          <a:p>
            <a:fld id="{8646AA97-6716-4E3A-B051-4955CAC5969C}" type="datetime1">
              <a:rPr lang="en-US" smtClean="0"/>
              <a:t>12/15/2017</a:t>
            </a:fld>
            <a:endParaRPr lang="en-US"/>
          </a:p>
        </p:txBody>
      </p:sp>
      <p:sp>
        <p:nvSpPr>
          <p:cNvPr id="6" name="Footer Placeholder 5"/>
          <p:cNvSpPr>
            <a:spLocks noGrp="1"/>
          </p:cNvSpPr>
          <p:nvPr>
            <p:ph type="ftr" sz="quarter" idx="11"/>
          </p:nvPr>
        </p:nvSpPr>
        <p:spPr>
          <a:xfrm>
            <a:off x="4800600" y="6459785"/>
            <a:ext cx="4648200" cy="365125"/>
          </a:xfrm>
        </p:spPr>
        <p:txBody>
          <a:bodyPr/>
          <a:lstStyle>
            <a:lvl1pPr algn="l">
              <a:defRPr>
                <a:solidFill>
                  <a:schemeClr val="tx2"/>
                </a:solidFill>
              </a:defRPr>
            </a:lvl1pPr>
          </a:lstStyle>
          <a:p>
            <a:endParaRPr lang="en-US"/>
          </a:p>
        </p:txBody>
      </p:sp>
      <p:sp>
        <p:nvSpPr>
          <p:cNvPr id="7" name="Slide Number Placeholder 6"/>
          <p:cNvSpPr>
            <a:spLocks noGrp="1"/>
          </p:cNvSpPr>
          <p:nvPr>
            <p:ph type="sldNum" sz="quarter" idx="12"/>
          </p:nvPr>
        </p:nvSpPr>
        <p:spPr/>
        <p:txBody>
          <a:bodyPr/>
          <a:lstStyle>
            <a:lvl1pPr>
              <a:defRPr>
                <a:solidFill>
                  <a:schemeClr val="tx2"/>
                </a:solidFill>
              </a:defRPr>
            </a:lvl1pPr>
          </a:lstStyle>
          <a:p>
            <a:fld id="{4E73DFE8-7421-4BE9-A66E-B444972B53A8}" type="slidenum">
              <a:rPr lang="en-US" smtClean="0"/>
              <a:t>‹#›</a:t>
            </a:fld>
            <a:endParaRPr lang="en-US"/>
          </a:p>
        </p:txBody>
      </p:sp>
    </p:spTree>
    <p:extLst>
      <p:ext uri="{BB962C8B-B14F-4D97-AF65-F5344CB8AC3E}">
        <p14:creationId xmlns:p14="http://schemas.microsoft.com/office/powerpoint/2010/main" val="54111431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8" name="Rectangle 7"/>
          <p:cNvSpPr/>
          <p:nvPr/>
        </p:nvSpPr>
        <p:spPr>
          <a:xfrm>
            <a:off x="0" y="4953000"/>
            <a:ext cx="12188825" cy="1905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5" y="491507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5074920"/>
            <a:ext cx="10113264" cy="822960"/>
          </a:xfrm>
        </p:spPr>
        <p:txBody>
          <a:bodyPr lIns="91440" tIns="0" rIns="91440" bIns="0" anchor="b">
            <a:noAutofit/>
          </a:bodyPr>
          <a:lstStyle>
            <a:lvl1pPr>
              <a:defRPr sz="3600" b="0">
                <a:solidFill>
                  <a:srgbClr val="FFFFFF"/>
                </a:solidFill>
              </a:defRPr>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15" y="0"/>
            <a:ext cx="12191985" cy="4915076"/>
          </a:xfrm>
          <a:blipFill>
            <a:blip r:embed="rId2"/>
            <a:stretch>
              <a:fillRect/>
            </a:stretch>
          </a:blipFill>
        </p:spPr>
        <p:txBody>
          <a:bodyPr lIns="457200" tIns="457200" anchor="t"/>
          <a:lstStyle>
            <a:lvl1pPr marL="0" indent="0">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1097280" y="5907023"/>
            <a:ext cx="10113264" cy="594360"/>
          </a:xfrm>
        </p:spPr>
        <p:txBody>
          <a:bodyPr lIns="91440" tIns="0" rIns="91440" bIns="0">
            <a:normAutofit/>
          </a:bodyPr>
          <a:lstStyle>
            <a:lvl1pPr marL="0" indent="0">
              <a:spcBef>
                <a:spcPts val="0"/>
              </a:spcBef>
              <a:spcAft>
                <a:spcPts val="600"/>
              </a:spcAft>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5" name="Date Placeholder 4"/>
          <p:cNvSpPr>
            <a:spLocks noGrp="1"/>
          </p:cNvSpPr>
          <p:nvPr>
            <p:ph type="dt" sz="half" idx="10"/>
          </p:nvPr>
        </p:nvSpPr>
        <p:spPr/>
        <p:txBody>
          <a:bodyPr/>
          <a:lstStyle/>
          <a:p>
            <a:fld id="{F494B0C5-3883-4B1E-AF19-4F21B8E3B713}" type="datetime1">
              <a:rPr lang="en-US" smtClean="0"/>
              <a:t>12/15/2017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E73DFE8-7421-4BE9-A66E-B444972B53A8}" type="slidenum">
              <a:rPr lang="en-US" smtClean="0"/>
              <a:t>‹#›</a:t>
            </a:fld>
            <a:endParaRPr lang="en-US"/>
          </a:p>
        </p:txBody>
      </p:sp>
    </p:spTree>
    <p:extLst>
      <p:ext uri="{BB962C8B-B14F-4D97-AF65-F5344CB8AC3E}">
        <p14:creationId xmlns:p14="http://schemas.microsoft.com/office/powerpoint/2010/main" val="376078697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1" y="6400800"/>
            <a:ext cx="12192000"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0" y="6334316"/>
            <a:ext cx="12192001" cy="659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1097280" y="286603"/>
            <a:ext cx="10058400" cy="1450757"/>
          </a:xfrm>
          <a:prstGeom prst="rect">
            <a:avLst/>
          </a:prstGeom>
        </p:spPr>
        <p:txBody>
          <a:bodyPr vert="horz" lIns="91440" tIns="45720" rIns="91440" bIns="45720" rtlCol="0" anchor="b">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1097280" y="1845734"/>
            <a:ext cx="10058400" cy="4023360"/>
          </a:xfrm>
          <a:prstGeom prst="rect">
            <a:avLst/>
          </a:prstGeom>
        </p:spPr>
        <p:txBody>
          <a:bodyPr vert="horz" lIns="0" tIns="45720" rIns="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1097280" y="6459785"/>
            <a:ext cx="2472271" cy="365125"/>
          </a:xfrm>
          <a:prstGeom prst="rect">
            <a:avLst/>
          </a:prstGeom>
        </p:spPr>
        <p:txBody>
          <a:bodyPr vert="horz" lIns="91440" tIns="45720" rIns="91440" bIns="45720" rtlCol="0" anchor="ctr"/>
          <a:lstStyle>
            <a:lvl1pPr algn="l">
              <a:defRPr sz="900">
                <a:solidFill>
                  <a:srgbClr val="FFFFFF"/>
                </a:solidFill>
              </a:defRPr>
            </a:lvl1pPr>
          </a:lstStyle>
          <a:p>
            <a:fld id="{4C9DAD6F-C121-459E-BB34-9A85225B6003}" type="datetime1">
              <a:rPr lang="en-US" smtClean="0"/>
              <a:t>12/15/2017</a:t>
            </a:fld>
            <a:endParaRPr lang="en-US"/>
          </a:p>
        </p:txBody>
      </p:sp>
      <p:sp>
        <p:nvSpPr>
          <p:cNvPr id="5" name="Footer Placeholder 4"/>
          <p:cNvSpPr>
            <a:spLocks noGrp="1"/>
          </p:cNvSpPr>
          <p:nvPr>
            <p:ph type="ftr" sz="quarter" idx="3"/>
          </p:nvPr>
        </p:nvSpPr>
        <p:spPr>
          <a:xfrm>
            <a:off x="3686185" y="6459785"/>
            <a:ext cx="4822804" cy="365125"/>
          </a:xfrm>
          <a:prstGeom prst="rect">
            <a:avLst/>
          </a:prstGeom>
        </p:spPr>
        <p:txBody>
          <a:bodyPr vert="horz" lIns="91440" tIns="45720" rIns="91440" bIns="45720" rtlCol="0" anchor="ctr"/>
          <a:lstStyle>
            <a:lvl1pPr algn="ctr">
              <a:defRPr sz="900" cap="all" baseline="0">
                <a:solidFill>
                  <a:srgbClr val="FFFFFF"/>
                </a:solidFill>
              </a:defRPr>
            </a:lvl1pPr>
          </a:lstStyle>
          <a:p>
            <a:endParaRPr lang="en-US"/>
          </a:p>
        </p:txBody>
      </p:sp>
      <p:sp>
        <p:nvSpPr>
          <p:cNvPr id="6" name="Slide Number Placeholder 5"/>
          <p:cNvSpPr>
            <a:spLocks noGrp="1"/>
          </p:cNvSpPr>
          <p:nvPr>
            <p:ph type="sldNum" sz="quarter" idx="4"/>
          </p:nvPr>
        </p:nvSpPr>
        <p:spPr>
          <a:xfrm>
            <a:off x="9900458" y="6459785"/>
            <a:ext cx="1312025" cy="365125"/>
          </a:xfrm>
          <a:prstGeom prst="rect">
            <a:avLst/>
          </a:prstGeom>
        </p:spPr>
        <p:txBody>
          <a:bodyPr vert="horz" lIns="91440" tIns="45720" rIns="91440" bIns="45720" rtlCol="0" anchor="ctr"/>
          <a:lstStyle>
            <a:lvl1pPr algn="r">
              <a:defRPr sz="1050">
                <a:solidFill>
                  <a:srgbClr val="FFFFFF"/>
                </a:solidFill>
              </a:defRPr>
            </a:lvl1pPr>
          </a:lstStyle>
          <a:p>
            <a:fld id="{4E73DFE8-7421-4BE9-A66E-B444972B53A8}" type="slidenum">
              <a:rPr lang="en-US" smtClean="0"/>
              <a:t>‹#›</a:t>
            </a:fld>
            <a:endParaRPr lang="en-US"/>
          </a:p>
        </p:txBody>
      </p:sp>
      <p:cxnSp>
        <p:nvCxnSpPr>
          <p:cNvPr id="10" name="Straight Connector 9"/>
          <p:cNvCxnSpPr/>
          <p:nvPr/>
        </p:nvCxnSpPr>
        <p:spPr>
          <a:xfrm>
            <a:off x="1193532" y="1737845"/>
            <a:ext cx="996696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89263135"/>
      </p:ext>
    </p:extLst>
  </p:cSld>
  <p:clrMap bg1="lt1" tx1="dk1" bg2="lt2" tx2="dk2" accent1="accent1" accent2="accent2" accent3="accent3" accent4="accent4" accent5="accent5" accent6="accent6" hlink="hlink" folHlink="folHlink"/>
  <p:sldLayoutIdLst>
    <p:sldLayoutId id="2147483730" r:id="rId1"/>
    <p:sldLayoutId id="2147483731" r:id="rId2"/>
    <p:sldLayoutId id="2147483732" r:id="rId3"/>
    <p:sldLayoutId id="2147483733" r:id="rId4"/>
    <p:sldLayoutId id="2147483734" r:id="rId5"/>
    <p:sldLayoutId id="2147483735" r:id="rId6"/>
    <p:sldLayoutId id="2147483736" r:id="rId7"/>
    <p:sldLayoutId id="2147483737" r:id="rId8"/>
    <p:sldLayoutId id="2147483738" r:id="rId9"/>
    <p:sldLayoutId id="2147483739" r:id="rId10"/>
    <p:sldLayoutId id="2147483740" r:id="rId11"/>
  </p:sldLayoutIdLst>
  <p:hf hdr="0" ftr="0" dt="0"/>
  <p:txStyles>
    <p:title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p:titleStyle>
    <p:body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hyperlink" Target="Lab%203/Lab%203.xlsx" TargetMode="External"/><Relationship Id="rId2" Type="http://schemas.openxmlformats.org/officeDocument/2006/relationships/hyperlink" Target="Lab%203/Lab%203.docx" TargetMode="External"/><Relationship Id="rId1" Type="http://schemas.openxmlformats.org/officeDocument/2006/relationships/slideLayout" Target="../slideLayouts/slideLayout2.xml"/><Relationship Id="rId4" Type="http://schemas.openxmlformats.org/officeDocument/2006/relationships/hyperlink" Target="Lab%203/Lab%203.ms14" TargetMode="External"/></Relationships>
</file>

<file path=ppt/slides/_rels/slide13.x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hyperlink" Target="Lab%204/Lab%204.xlsx" TargetMode="External"/><Relationship Id="rId2" Type="http://schemas.openxmlformats.org/officeDocument/2006/relationships/hyperlink" Target="Lab%204/Lab%204.docx" TargetMode="External"/><Relationship Id="rId1" Type="http://schemas.openxmlformats.org/officeDocument/2006/relationships/slideLayout" Target="../slideLayouts/slideLayout2.xml"/><Relationship Id="rId4" Type="http://schemas.openxmlformats.org/officeDocument/2006/relationships/hyperlink" Target="Lab%204/Lab%204.ms14" TargetMode="External"/></Relationships>
</file>

<file path=ppt/slides/_rels/slide17.xml.rels><?xml version="1.0" encoding="UTF-8" standalone="yes"?>
<Relationships xmlns="http://schemas.openxmlformats.org/package/2006/relationships"><Relationship Id="rId2" Type="http://schemas.openxmlformats.org/officeDocument/2006/relationships/image" Target="../media/image11.emf"/><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8" Type="http://schemas.openxmlformats.org/officeDocument/2006/relationships/slide" Target="slide49.xml"/><Relationship Id="rId3" Type="http://schemas.openxmlformats.org/officeDocument/2006/relationships/slide" Target="slide6.xml"/><Relationship Id="rId7" Type="http://schemas.openxmlformats.org/officeDocument/2006/relationships/slide" Target="slide29.xml"/><Relationship Id="rId2" Type="http://schemas.openxmlformats.org/officeDocument/2006/relationships/slide" Target="slide3.xml"/><Relationship Id="rId1" Type="http://schemas.openxmlformats.org/officeDocument/2006/relationships/slideLayout" Target="../slideLayouts/slideLayout2.xml"/><Relationship Id="rId6" Type="http://schemas.openxmlformats.org/officeDocument/2006/relationships/slide" Target="slide21.xml"/><Relationship Id="rId5" Type="http://schemas.openxmlformats.org/officeDocument/2006/relationships/slide" Target="slide16.xml"/><Relationship Id="rId10" Type="http://schemas.openxmlformats.org/officeDocument/2006/relationships/slide" Target="slide65.xml"/><Relationship Id="rId4" Type="http://schemas.openxmlformats.org/officeDocument/2006/relationships/slide" Target="slide12.xml"/><Relationship Id="rId9" Type="http://schemas.openxmlformats.org/officeDocument/2006/relationships/slide" Target="slide54.xml"/></Relationships>
</file>

<file path=ppt/slides/_rels/slide20.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8" Type="http://schemas.openxmlformats.org/officeDocument/2006/relationships/hyperlink" Target="Lab%205/Module%205,%20circuit%205%20(XOR%20gate).ms14" TargetMode="External"/><Relationship Id="rId3" Type="http://schemas.openxmlformats.org/officeDocument/2006/relationships/hyperlink" Target="Lab%205/Truth%20tables.xlsx" TargetMode="External"/><Relationship Id="rId7" Type="http://schemas.openxmlformats.org/officeDocument/2006/relationships/hyperlink" Target="Lab%205/Module%205,%20circuit%204%20(NOR%20gate).ms14" TargetMode="External"/><Relationship Id="rId2" Type="http://schemas.openxmlformats.org/officeDocument/2006/relationships/hyperlink" Target="Lab%205/Lab%205.docx" TargetMode="External"/><Relationship Id="rId1" Type="http://schemas.openxmlformats.org/officeDocument/2006/relationships/slideLayout" Target="../slideLayouts/slideLayout2.xml"/><Relationship Id="rId6" Type="http://schemas.openxmlformats.org/officeDocument/2006/relationships/hyperlink" Target="Lab%205/Module%205,%20circuit%203%20(NAND%20gate).ms14" TargetMode="External"/><Relationship Id="rId5" Type="http://schemas.openxmlformats.org/officeDocument/2006/relationships/hyperlink" Target="Lab%205/Module%205,%20circuit%202%20(AND%20gate).ms14" TargetMode="External"/><Relationship Id="rId4" Type="http://schemas.openxmlformats.org/officeDocument/2006/relationships/hyperlink" Target="Lab%205/Module%205,%20circuit%201%20(OR%20gate).ms14" TargetMode="External"/><Relationship Id="rId9" Type="http://schemas.openxmlformats.org/officeDocument/2006/relationships/hyperlink" Target="Lab%205/Module%205,%20circuit%206%20(XNOR%20gate).ms14" TargetMode="External"/></Relationships>
</file>

<file path=ppt/slides/_rels/slide2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emf"/><Relationship Id="rId1" Type="http://schemas.openxmlformats.org/officeDocument/2006/relationships/slideLayout" Target="../slideLayouts/slideLayout2.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17.png"/></Relationships>
</file>

<file path=ppt/slides/_rels/slide2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emf"/><Relationship Id="rId1" Type="http://schemas.openxmlformats.org/officeDocument/2006/relationships/slideLayout" Target="../slideLayouts/slideLayout2.xml"/><Relationship Id="rId6" Type="http://schemas.openxmlformats.org/officeDocument/2006/relationships/image" Target="../media/image19.png"/><Relationship Id="rId5" Type="http://schemas.openxmlformats.org/officeDocument/2006/relationships/image" Target="../media/image23.png"/><Relationship Id="rId4" Type="http://schemas.openxmlformats.org/officeDocument/2006/relationships/image" Target="../media/image22.png"/></Relationships>
</file>

<file path=ppt/slides/_rels/slide2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emf"/><Relationship Id="rId1" Type="http://schemas.openxmlformats.org/officeDocument/2006/relationships/slideLayout" Target="../slideLayouts/slideLayout2.xml"/><Relationship Id="rId6" Type="http://schemas.openxmlformats.org/officeDocument/2006/relationships/image" Target="../media/image28.png"/><Relationship Id="rId5" Type="http://schemas.openxmlformats.org/officeDocument/2006/relationships/image" Target="../media/image27.png"/><Relationship Id="rId4" Type="http://schemas.openxmlformats.org/officeDocument/2006/relationships/image" Target="../media/image26.png"/></Relationships>
</file>

<file path=ppt/slides/_rels/slide25.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emf"/><Relationship Id="rId1" Type="http://schemas.openxmlformats.org/officeDocument/2006/relationships/slideLayout" Target="../slideLayouts/slideLayout2.xml"/><Relationship Id="rId6" Type="http://schemas.openxmlformats.org/officeDocument/2006/relationships/image" Target="../media/image28.png"/><Relationship Id="rId5" Type="http://schemas.openxmlformats.org/officeDocument/2006/relationships/image" Target="../media/image23.png"/><Relationship Id="rId4" Type="http://schemas.openxmlformats.org/officeDocument/2006/relationships/image" Target="../media/image22.png"/></Relationships>
</file>

<file path=ppt/slides/_rels/slide2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31.emf"/><Relationship Id="rId1" Type="http://schemas.openxmlformats.org/officeDocument/2006/relationships/slideLayout" Target="../slideLayouts/slideLayout2.xml"/><Relationship Id="rId6" Type="http://schemas.openxmlformats.org/officeDocument/2006/relationships/image" Target="../media/image32.png"/><Relationship Id="rId5" Type="http://schemas.openxmlformats.org/officeDocument/2006/relationships/image" Target="../media/image18.png"/><Relationship Id="rId4" Type="http://schemas.openxmlformats.org/officeDocument/2006/relationships/image" Target="../media/image17.png"/></Relationships>
</file>

<file path=ppt/slides/_rels/slide2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33.emf"/><Relationship Id="rId1" Type="http://schemas.openxmlformats.org/officeDocument/2006/relationships/slideLayout" Target="../slideLayouts/slideLayout2.xml"/><Relationship Id="rId6" Type="http://schemas.openxmlformats.org/officeDocument/2006/relationships/image" Target="../media/image36.png"/><Relationship Id="rId5" Type="http://schemas.openxmlformats.org/officeDocument/2006/relationships/image" Target="../media/image35.png"/><Relationship Id="rId4" Type="http://schemas.openxmlformats.org/officeDocument/2006/relationships/image" Target="../media/image34.png"/></Relationships>
</file>

<file path=ppt/slides/_rels/slide28.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hyperlink" Target="Lab%206/Theorems%20truth%20tables.xlsx" TargetMode="External"/><Relationship Id="rId2" Type="http://schemas.openxmlformats.org/officeDocument/2006/relationships/hyperlink" Target="Lab%206/Lab%206.docx" TargetMode="External"/><Relationship Id="rId1" Type="http://schemas.openxmlformats.org/officeDocument/2006/relationships/slideLayout" Target="../slideLayouts/slideLayout2.xml"/><Relationship Id="rId4" Type="http://schemas.openxmlformats.org/officeDocument/2006/relationships/hyperlink" Target="Lab%206/Theorems%20lab%20readings.xlsx" TargetMode="External"/></Relationships>
</file>

<file path=ppt/slides/_rels/slide3.xml.rels><?xml version="1.0" encoding="UTF-8" standalone="yes"?>
<Relationships xmlns="http://schemas.openxmlformats.org/package/2006/relationships"><Relationship Id="rId3" Type="http://schemas.openxmlformats.org/officeDocument/2006/relationships/hyperlink" Target="Lab%201/Lab%201.ms14" TargetMode="External"/><Relationship Id="rId2" Type="http://schemas.openxmlformats.org/officeDocument/2006/relationships/hyperlink" Target="Lab%201/Lab%201.docx" TargetMode="Externa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hyperlink" Target="Lab%206/Theorems/Theorem%201.ms14" TargetMode="External"/><Relationship Id="rId2" Type="http://schemas.openxmlformats.org/officeDocument/2006/relationships/image" Target="../media/image38.emf"/><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39.emf"/><Relationship Id="rId2" Type="http://schemas.openxmlformats.org/officeDocument/2006/relationships/hyperlink" Target="Lab%206/Theorems/Theorem%202.ms14" TargetMode="Externa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40.emf"/><Relationship Id="rId2" Type="http://schemas.openxmlformats.org/officeDocument/2006/relationships/hyperlink" Target="Lab%206/Theorems/Theorem%203.ms14" TargetMode="Externa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41.emf"/><Relationship Id="rId2" Type="http://schemas.openxmlformats.org/officeDocument/2006/relationships/hyperlink" Target="Lab%206/Theorems/Theorem%204.ms14" TargetMode="Externa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42.emf"/><Relationship Id="rId2" Type="http://schemas.openxmlformats.org/officeDocument/2006/relationships/hyperlink" Target="Lab%206/Theorems/Theorem%205.ms14" TargetMode="Externa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43.emf"/><Relationship Id="rId2" Type="http://schemas.openxmlformats.org/officeDocument/2006/relationships/hyperlink" Target="Lab%206/Theorems/Theorem%206.ms14" TargetMode="Externa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44.emf"/><Relationship Id="rId2" Type="http://schemas.openxmlformats.org/officeDocument/2006/relationships/hyperlink" Target="Lab%206/Theorems/Theorem%207.ms14" TargetMode="Externa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hyperlink" Target="Lab%206/Theorems/Theorem%208.ms14" TargetMode="External"/><Relationship Id="rId2" Type="http://schemas.openxmlformats.org/officeDocument/2006/relationships/image" Target="../media/image45.emf"/><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hyperlink" Target="Lab%206/Theorems/Theorem%2013a.ms14" TargetMode="External"/><Relationship Id="rId2" Type="http://schemas.openxmlformats.org/officeDocument/2006/relationships/image" Target="../media/image46.emf"/><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47.emf"/><Relationship Id="rId2" Type="http://schemas.openxmlformats.org/officeDocument/2006/relationships/hyperlink" Target="Lab%206/Theorems/Theorem%2013b.ms14" TargetMode="Externa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48.emf"/><Relationship Id="rId2" Type="http://schemas.openxmlformats.org/officeDocument/2006/relationships/hyperlink" Target="Lab%206/Theorems/Theorem%2014.ms14" TargetMode="Externa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49.emf"/><Relationship Id="rId2" Type="http://schemas.openxmlformats.org/officeDocument/2006/relationships/hyperlink" Target="Lab%206/Theorems/Theorem%2015a.ms14" TargetMode="Externa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50.emf"/><Relationship Id="rId2" Type="http://schemas.openxmlformats.org/officeDocument/2006/relationships/hyperlink" Target="Lab%206/Theorems/Theorem%2015b.ms14" TargetMode="Externa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51.emf"/><Relationship Id="rId2" Type="http://schemas.openxmlformats.org/officeDocument/2006/relationships/hyperlink" Target="Lab%206/Theorems/Theorem%2016.ms14" TargetMode="Externa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52.emf"/><Relationship Id="rId2" Type="http://schemas.openxmlformats.org/officeDocument/2006/relationships/hyperlink" Target="Lab%206/Theorems/Theorem%2017.ms14" TargetMode="Externa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53.jpe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54.jpe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55.jpe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56.jpe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hyperlink" Target="Lab%207/Lab%207.xlsx" TargetMode="External"/><Relationship Id="rId2" Type="http://schemas.openxmlformats.org/officeDocument/2006/relationships/hyperlink" Target="Lab%207/Lab%207.docx" TargetMode="External"/><Relationship Id="rId1" Type="http://schemas.openxmlformats.org/officeDocument/2006/relationships/slideLayout" Target="../slideLayouts/slideLayout2.xml"/><Relationship Id="rId4" Type="http://schemas.openxmlformats.org/officeDocument/2006/relationships/hyperlink" Target="Lab%207/Lab%207.ms14" TargetMode="Externa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57.emf"/><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58.emf"/><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hyperlink" Target="Lab%207/Lab%207%20boolean%20algebra.xlsx" TargetMode="External"/><Relationship Id="rId2" Type="http://schemas.openxmlformats.org/officeDocument/2006/relationships/image" Target="../media/image59.pn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image" Target="../media/image60.jpe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hyperlink" Target="Lab%208/Lab%208.ms14" TargetMode="External"/><Relationship Id="rId2" Type="http://schemas.openxmlformats.org/officeDocument/2006/relationships/hyperlink" Target="Lab%208/Lab%208.docx" TargetMode="Externa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image" Target="../media/image61.emf"/><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image" Target="../media/image62.jpe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image" Target="../media/image63.jpe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hyperlink" Target="Lab%209/Lab%209.xlsx" TargetMode="External"/><Relationship Id="rId2" Type="http://schemas.openxmlformats.org/officeDocument/2006/relationships/hyperlink" Target="Lab%209/Lab%209.docx" TargetMode="External"/><Relationship Id="rId1" Type="http://schemas.openxmlformats.org/officeDocument/2006/relationships/slideLayout" Target="../slideLayouts/slideLayout2.xml"/><Relationship Id="rId4" Type="http://schemas.openxmlformats.org/officeDocument/2006/relationships/hyperlink" Target="Lab%209/Lab%209.ms14" TargetMode="External"/></Relationships>
</file>

<file path=ppt/slides/_rels/slide59.xml.rels><?xml version="1.0" encoding="UTF-8" standalone="yes"?>
<Relationships xmlns="http://schemas.openxmlformats.org/package/2006/relationships"><Relationship Id="rId2" Type="http://schemas.openxmlformats.org/officeDocument/2006/relationships/image" Target="../media/image64.emf"/><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8" Type="http://schemas.openxmlformats.org/officeDocument/2006/relationships/hyperlink" Target="Lab%202/Lecture%202a,%20slide%2011.xlsx" TargetMode="External"/><Relationship Id="rId3" Type="http://schemas.openxmlformats.org/officeDocument/2006/relationships/hyperlink" Target="Lab%202/Lecture%202a,%20slide%203.xlsx" TargetMode="External"/><Relationship Id="rId7" Type="http://schemas.openxmlformats.org/officeDocument/2006/relationships/hyperlink" Target="Lab%202/Lecture%202a%20Slide%209.xlsx" TargetMode="External"/><Relationship Id="rId12" Type="http://schemas.openxmlformats.org/officeDocument/2006/relationships/hyperlink" Target="Lab%202/Lecture%202a%20Slide%2018.xlsx" TargetMode="External"/><Relationship Id="rId2" Type="http://schemas.openxmlformats.org/officeDocument/2006/relationships/hyperlink" Target="Lab%202/Lab%202.docx" TargetMode="External"/><Relationship Id="rId1" Type="http://schemas.openxmlformats.org/officeDocument/2006/relationships/slideLayout" Target="../slideLayouts/slideLayout2.xml"/><Relationship Id="rId6" Type="http://schemas.openxmlformats.org/officeDocument/2006/relationships/hyperlink" Target="Lab%202/Lecture%202a%20Slide%207.xlsx" TargetMode="External"/><Relationship Id="rId11" Type="http://schemas.openxmlformats.org/officeDocument/2006/relationships/hyperlink" Target="Lab%202/Lecture%202a,%20slide%2017.xlsx" TargetMode="External"/><Relationship Id="rId5" Type="http://schemas.openxmlformats.org/officeDocument/2006/relationships/hyperlink" Target="Lab%202/Lecture%202a,%20slide%206.xlsx" TargetMode="External"/><Relationship Id="rId10" Type="http://schemas.openxmlformats.org/officeDocument/2006/relationships/hyperlink" Target="Lab%202/Lecture%202a%20Slide%2014.xlsx" TargetMode="External"/><Relationship Id="rId4" Type="http://schemas.openxmlformats.org/officeDocument/2006/relationships/hyperlink" Target="Lab%202/Lecture%202a%20Slide%205.xlsx" TargetMode="External"/><Relationship Id="rId9" Type="http://schemas.openxmlformats.org/officeDocument/2006/relationships/hyperlink" Target="Lab%202/Lecture%202a,%20slide%2012.xlsx" TargetMode="External"/></Relationships>
</file>

<file path=ppt/slides/_rels/slide60.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image" Target="../media/image65.png"/><Relationship Id="rId1" Type="http://schemas.openxmlformats.org/officeDocument/2006/relationships/slideLayout" Target="../slideLayouts/slideLayout2.xml"/><Relationship Id="rId4" Type="http://schemas.openxmlformats.org/officeDocument/2006/relationships/image" Target="../media/image67.png"/></Relationships>
</file>

<file path=ppt/slides/_rels/slide61.xml.rels><?xml version="1.0" encoding="UTF-8" standalone="yes"?>
<Relationships xmlns="http://schemas.openxmlformats.org/package/2006/relationships"><Relationship Id="rId2" Type="http://schemas.openxmlformats.org/officeDocument/2006/relationships/image" Target="../media/image68.png"/><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image" Target="../media/image69.jpeg"/><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image" Target="../media/image70.jpeg"/><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image" Target="../media/image71.jpeg"/><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image" Target="../media/image72.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EECT 112 Lab Notebook</a:t>
            </a:r>
            <a:endParaRPr lang="en-US" dirty="0"/>
          </a:p>
        </p:txBody>
      </p:sp>
      <p:sp>
        <p:nvSpPr>
          <p:cNvPr id="3" name="Subtitle 2"/>
          <p:cNvSpPr>
            <a:spLocks noGrp="1"/>
          </p:cNvSpPr>
          <p:nvPr>
            <p:ph type="subTitle" idx="1"/>
          </p:nvPr>
        </p:nvSpPr>
        <p:spPr/>
        <p:txBody>
          <a:bodyPr/>
          <a:lstStyle/>
          <a:p>
            <a:r>
              <a:rPr lang="en-US" dirty="0" smtClean="0"/>
              <a:t>Nathaniel Paulus</a:t>
            </a:r>
          </a:p>
          <a:p>
            <a:r>
              <a:rPr lang="en-US" dirty="0" smtClean="0"/>
              <a:t>Fall 2017</a:t>
            </a:r>
            <a:endParaRPr lang="en-US" dirty="0"/>
          </a:p>
        </p:txBody>
      </p:sp>
      <p:sp>
        <p:nvSpPr>
          <p:cNvPr id="4" name="Slide Number Placeholder 3"/>
          <p:cNvSpPr>
            <a:spLocks noGrp="1"/>
          </p:cNvSpPr>
          <p:nvPr>
            <p:ph type="sldNum" sz="quarter" idx="12"/>
          </p:nvPr>
        </p:nvSpPr>
        <p:spPr/>
        <p:txBody>
          <a:bodyPr/>
          <a:lstStyle/>
          <a:p>
            <a:fld id="{4E73DFE8-7421-4BE9-A66E-B444972B53A8}" type="slidenum">
              <a:rPr lang="en-US" smtClean="0"/>
              <a:t>1</a:t>
            </a:fld>
            <a:endParaRPr lang="en-US"/>
          </a:p>
        </p:txBody>
      </p:sp>
    </p:spTree>
    <p:extLst>
      <p:ext uri="{BB962C8B-B14F-4D97-AF65-F5344CB8AC3E}">
        <p14:creationId xmlns:p14="http://schemas.microsoft.com/office/powerpoint/2010/main" val="1644138654"/>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46913" y="286602"/>
            <a:ext cx="10274532" cy="1450757"/>
          </a:xfrm>
        </p:spPr>
        <p:txBody>
          <a:bodyPr/>
          <a:lstStyle/>
          <a:p>
            <a:r>
              <a:rPr lang="en-US" dirty="0" smtClean="0"/>
              <a:t>Lab 2 – Lecture 2a Slide 12 Conversions	</a:t>
            </a:r>
            <a:endParaRPr lang="en-US" dirty="0"/>
          </a:p>
        </p:txBody>
      </p:sp>
      <p:sp>
        <p:nvSpPr>
          <p:cNvPr id="17" name="TextBox 16"/>
          <p:cNvSpPr txBox="1"/>
          <p:nvPr/>
        </p:nvSpPr>
        <p:spPr>
          <a:xfrm>
            <a:off x="1700066" y="5363357"/>
            <a:ext cx="8368223" cy="830997"/>
          </a:xfrm>
          <a:prstGeom prst="rect">
            <a:avLst/>
          </a:prstGeom>
          <a:noFill/>
        </p:spPr>
        <p:txBody>
          <a:bodyPr wrap="square" rtlCol="0">
            <a:spAutoFit/>
          </a:bodyPr>
          <a:lstStyle/>
          <a:p>
            <a:r>
              <a:rPr lang="en-US" sz="1600" dirty="0" smtClean="0"/>
              <a:t>In slide 12 we convert from hexadecimal to binary by converting each hex digit to its corresponding 4-digit binary form. Some of them show only two digits because Excel removes leading zeros. The corresponding decimal values are shown in the far right column.</a:t>
            </a:r>
            <a:endParaRPr lang="en-US" sz="1600" dirty="0"/>
          </a:p>
        </p:txBody>
      </p:sp>
      <p:pic>
        <p:nvPicPr>
          <p:cNvPr id="4" name="Content Placeholder 3"/>
          <p:cNvPicPr>
            <a:picLocks noGrp="1" noChangeAspect="1"/>
          </p:cNvPicPr>
          <p:nvPr>
            <p:ph idx="1"/>
          </p:nvPr>
        </p:nvPicPr>
        <p:blipFill>
          <a:blip r:embed="rId2"/>
          <a:stretch>
            <a:fillRect/>
          </a:stretch>
        </p:blipFill>
        <p:spPr>
          <a:xfrm>
            <a:off x="3116886" y="1847072"/>
            <a:ext cx="5534585" cy="3406572"/>
          </a:xfrm>
          <a:prstGeom prst="rect">
            <a:avLst/>
          </a:prstGeom>
        </p:spPr>
      </p:pic>
      <p:sp>
        <p:nvSpPr>
          <p:cNvPr id="3" name="Slide Number Placeholder 2"/>
          <p:cNvSpPr>
            <a:spLocks noGrp="1"/>
          </p:cNvSpPr>
          <p:nvPr>
            <p:ph type="sldNum" sz="quarter" idx="12"/>
          </p:nvPr>
        </p:nvSpPr>
        <p:spPr/>
        <p:txBody>
          <a:bodyPr/>
          <a:lstStyle/>
          <a:p>
            <a:fld id="{4E73DFE8-7421-4BE9-A66E-B444972B53A8}" type="slidenum">
              <a:rPr lang="en-US" smtClean="0"/>
              <a:t>10</a:t>
            </a:fld>
            <a:endParaRPr lang="en-US"/>
          </a:p>
        </p:txBody>
      </p:sp>
    </p:spTree>
    <p:extLst>
      <p:ext uri="{BB962C8B-B14F-4D97-AF65-F5344CB8AC3E}">
        <p14:creationId xmlns:p14="http://schemas.microsoft.com/office/powerpoint/2010/main" val="408968246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46913" y="286602"/>
            <a:ext cx="10274532" cy="1450757"/>
          </a:xfrm>
        </p:spPr>
        <p:txBody>
          <a:bodyPr/>
          <a:lstStyle/>
          <a:p>
            <a:r>
              <a:rPr lang="en-US" dirty="0" smtClean="0"/>
              <a:t>Lab 2 – Lecture 2a Slide 17 Conversions	</a:t>
            </a:r>
            <a:endParaRPr lang="en-US" dirty="0"/>
          </a:p>
        </p:txBody>
      </p:sp>
      <p:sp>
        <p:nvSpPr>
          <p:cNvPr id="17" name="TextBox 16"/>
          <p:cNvSpPr txBox="1"/>
          <p:nvPr/>
        </p:nvSpPr>
        <p:spPr>
          <a:xfrm>
            <a:off x="2158614" y="5663856"/>
            <a:ext cx="7451129" cy="584775"/>
          </a:xfrm>
          <a:prstGeom prst="rect">
            <a:avLst/>
          </a:prstGeom>
          <a:noFill/>
        </p:spPr>
        <p:txBody>
          <a:bodyPr wrap="square" rtlCol="0">
            <a:spAutoFit/>
          </a:bodyPr>
          <a:lstStyle/>
          <a:p>
            <a:r>
              <a:rPr lang="en-US" sz="1600" dirty="0" smtClean="0"/>
              <a:t>In this spreadsheet we verify the conversion performed on slide 17 of Lecture 2a, going from hexadecimal back the decimal, resulting in the initial value shown on the slide.</a:t>
            </a:r>
            <a:endParaRPr lang="en-US" sz="1600" dirty="0"/>
          </a:p>
        </p:txBody>
      </p:sp>
      <p:pic>
        <p:nvPicPr>
          <p:cNvPr id="4" name="Content Placeholder 3"/>
          <p:cNvPicPr>
            <a:picLocks noGrp="1" noChangeAspect="1"/>
          </p:cNvPicPr>
          <p:nvPr>
            <p:ph idx="1"/>
          </p:nvPr>
        </p:nvPicPr>
        <p:blipFill>
          <a:blip r:embed="rId2"/>
          <a:stretch>
            <a:fillRect/>
          </a:stretch>
        </p:blipFill>
        <p:spPr>
          <a:xfrm>
            <a:off x="3149514" y="1980075"/>
            <a:ext cx="5480564" cy="3373322"/>
          </a:xfrm>
          <a:prstGeom prst="rect">
            <a:avLst/>
          </a:prstGeom>
        </p:spPr>
      </p:pic>
      <p:sp>
        <p:nvSpPr>
          <p:cNvPr id="3" name="Slide Number Placeholder 2"/>
          <p:cNvSpPr>
            <a:spLocks noGrp="1"/>
          </p:cNvSpPr>
          <p:nvPr>
            <p:ph type="sldNum" sz="quarter" idx="12"/>
          </p:nvPr>
        </p:nvSpPr>
        <p:spPr/>
        <p:txBody>
          <a:bodyPr/>
          <a:lstStyle/>
          <a:p>
            <a:fld id="{4E73DFE8-7421-4BE9-A66E-B444972B53A8}" type="slidenum">
              <a:rPr lang="en-US" smtClean="0"/>
              <a:t>11</a:t>
            </a:fld>
            <a:endParaRPr lang="en-US"/>
          </a:p>
        </p:txBody>
      </p:sp>
    </p:spTree>
    <p:extLst>
      <p:ext uri="{BB962C8B-B14F-4D97-AF65-F5344CB8AC3E}">
        <p14:creationId xmlns:p14="http://schemas.microsoft.com/office/powerpoint/2010/main" val="2358384685"/>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Lab 3 – </a:t>
            </a:r>
            <a:r>
              <a:rPr lang="en-US" dirty="0"/>
              <a:t>Logic Gates</a:t>
            </a:r>
          </a:p>
        </p:txBody>
      </p:sp>
      <p:sp>
        <p:nvSpPr>
          <p:cNvPr id="3" name="Content Placeholder 2"/>
          <p:cNvSpPr>
            <a:spLocks noGrp="1"/>
          </p:cNvSpPr>
          <p:nvPr>
            <p:ph idx="1"/>
          </p:nvPr>
        </p:nvSpPr>
        <p:spPr>
          <a:xfrm>
            <a:off x="1097280" y="1845733"/>
            <a:ext cx="10058400" cy="4180993"/>
          </a:xfrm>
        </p:spPr>
        <p:txBody>
          <a:bodyPr>
            <a:normAutofit fontScale="92500" lnSpcReduction="10000"/>
          </a:bodyPr>
          <a:lstStyle/>
          <a:p>
            <a:r>
              <a:rPr lang="en-US" dirty="0"/>
              <a:t>Date: September 29, 2017</a:t>
            </a:r>
          </a:p>
          <a:p>
            <a:r>
              <a:rPr lang="en-US" dirty="0"/>
              <a:t>Lab partner: </a:t>
            </a:r>
            <a:r>
              <a:rPr lang="en-US" dirty="0" smtClean="0"/>
              <a:t>­­­­­­­­­­­­­­­­</a:t>
            </a:r>
            <a:r>
              <a:rPr lang="en-US" dirty="0"/>
              <a:t>­­­­­­­­­­­­­­­­Austin Denney</a:t>
            </a:r>
          </a:p>
          <a:p>
            <a:r>
              <a:rPr lang="en-US" dirty="0"/>
              <a:t>Description</a:t>
            </a:r>
            <a:r>
              <a:rPr lang="en-US" dirty="0" smtClean="0"/>
              <a:t>: In this lab we tested AND and OR gates, and built truth tables for them</a:t>
            </a:r>
            <a:r>
              <a:rPr lang="en-US" dirty="0" smtClean="0"/>
              <a:t>.</a:t>
            </a:r>
          </a:p>
          <a:p>
            <a:r>
              <a:rPr lang="en-US" dirty="0"/>
              <a:t>Equipment: </a:t>
            </a:r>
            <a:r>
              <a:rPr lang="en-US" dirty="0" err="1"/>
              <a:t>Gwinstek</a:t>
            </a:r>
            <a:r>
              <a:rPr lang="en-US" dirty="0"/>
              <a:t> GDM-8245 and HY1802D </a:t>
            </a:r>
            <a:r>
              <a:rPr lang="en-US" dirty="0" smtClean="0"/>
              <a:t>RSR</a:t>
            </a:r>
            <a:endParaRPr lang="en-US" dirty="0"/>
          </a:p>
          <a:p>
            <a:r>
              <a:rPr lang="en-US" dirty="0" smtClean="0"/>
              <a:t>Observations: </a:t>
            </a:r>
            <a:r>
              <a:rPr lang="en-US" dirty="0"/>
              <a:t>10k resistors work for this experiment in </a:t>
            </a:r>
            <a:r>
              <a:rPr lang="en-US" dirty="0" err="1"/>
              <a:t>MultiSIm</a:t>
            </a:r>
            <a:r>
              <a:rPr lang="en-US" dirty="0"/>
              <a:t>, but in the lab they fail to pull the voltage high enough to register as logic level high. We had to use 1k resistors instead</a:t>
            </a:r>
            <a:r>
              <a:rPr lang="en-US" dirty="0" smtClean="0"/>
              <a:t>.</a:t>
            </a:r>
            <a:endParaRPr lang="en-US" dirty="0"/>
          </a:p>
          <a:p>
            <a:pPr>
              <a:lnSpc>
                <a:spcPct val="110000"/>
              </a:lnSpc>
              <a:spcBef>
                <a:spcPts val="0"/>
              </a:spcBef>
              <a:spcAft>
                <a:spcPts val="0"/>
              </a:spcAft>
            </a:pPr>
            <a:r>
              <a:rPr lang="en-US" dirty="0" smtClean="0">
                <a:hlinkClick r:id="rId2" action="ppaction://hlinkfile"/>
              </a:rPr>
              <a:t>Lab 3.docx</a:t>
            </a:r>
            <a:endParaRPr lang="en-US" dirty="0" smtClean="0"/>
          </a:p>
          <a:p>
            <a:pPr>
              <a:lnSpc>
                <a:spcPct val="110000"/>
              </a:lnSpc>
              <a:spcBef>
                <a:spcPts val="0"/>
              </a:spcBef>
              <a:spcAft>
                <a:spcPts val="0"/>
              </a:spcAft>
            </a:pPr>
            <a:r>
              <a:rPr lang="en-US" dirty="0" smtClean="0">
                <a:hlinkClick r:id="rId3" action="ppaction://hlinkfile"/>
              </a:rPr>
              <a:t>Lab 3.xlsx</a:t>
            </a:r>
            <a:endParaRPr lang="en-US" dirty="0" smtClean="0"/>
          </a:p>
          <a:p>
            <a:pPr>
              <a:lnSpc>
                <a:spcPct val="110000"/>
              </a:lnSpc>
              <a:spcBef>
                <a:spcPts val="0"/>
              </a:spcBef>
              <a:spcAft>
                <a:spcPts val="0"/>
              </a:spcAft>
            </a:pPr>
            <a:r>
              <a:rPr lang="en-US" dirty="0" smtClean="0">
                <a:hlinkClick r:id="rId4" action="ppaction://hlinkfile"/>
              </a:rPr>
              <a:t>Lab 3.ms14</a:t>
            </a:r>
            <a:endParaRPr lang="en-US" dirty="0" smtClean="0"/>
          </a:p>
          <a:p>
            <a:pPr>
              <a:lnSpc>
                <a:spcPct val="110000"/>
              </a:lnSpc>
              <a:spcBef>
                <a:spcPts val="0"/>
              </a:spcBef>
              <a:spcAft>
                <a:spcPts val="0"/>
              </a:spcAft>
            </a:pPr>
            <a:r>
              <a:rPr lang="en-US" dirty="0" smtClean="0"/>
              <a:t>Note: The document with the lab assignment had two tables for recording the results of the lab. However, the tables were incompatible with the data, so it was instead recorded in Lab 3.xlsx and labeled as test data.</a:t>
            </a:r>
          </a:p>
        </p:txBody>
      </p:sp>
      <p:sp>
        <p:nvSpPr>
          <p:cNvPr id="4" name="Slide Number Placeholder 3"/>
          <p:cNvSpPr>
            <a:spLocks noGrp="1"/>
          </p:cNvSpPr>
          <p:nvPr>
            <p:ph type="sldNum" sz="quarter" idx="12"/>
          </p:nvPr>
        </p:nvSpPr>
        <p:spPr/>
        <p:txBody>
          <a:bodyPr/>
          <a:lstStyle/>
          <a:p>
            <a:fld id="{4E73DFE8-7421-4BE9-A66E-B444972B53A8}" type="slidenum">
              <a:rPr lang="en-US" smtClean="0"/>
              <a:t>12</a:t>
            </a:fld>
            <a:endParaRPr lang="en-US"/>
          </a:p>
        </p:txBody>
      </p:sp>
    </p:spTree>
    <p:extLst>
      <p:ext uri="{BB962C8B-B14F-4D97-AF65-F5344CB8AC3E}">
        <p14:creationId xmlns:p14="http://schemas.microsoft.com/office/powerpoint/2010/main" val="2066828947"/>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Lab 3 – Schematic</a:t>
            </a:r>
            <a:endParaRPr lang="en-US" dirty="0"/>
          </a:p>
        </p:txBody>
      </p:sp>
      <p:pic>
        <p:nvPicPr>
          <p:cNvPr id="6" name="Content Placeholder 5"/>
          <p:cNvPicPr>
            <a:picLocks noGrp="1" noChangeAspect="1"/>
          </p:cNvPicPr>
          <p:nvPr>
            <p:ph idx="1"/>
          </p:nvPr>
        </p:nvPicPr>
        <p:blipFill>
          <a:blip r:embed="rId2"/>
          <a:stretch>
            <a:fillRect/>
          </a:stretch>
        </p:blipFill>
        <p:spPr>
          <a:xfrm>
            <a:off x="3353037" y="1996908"/>
            <a:ext cx="5546251" cy="3721434"/>
          </a:xfrm>
          <a:prstGeom prst="rect">
            <a:avLst/>
          </a:prstGeom>
        </p:spPr>
      </p:pic>
      <p:sp>
        <p:nvSpPr>
          <p:cNvPr id="3" name="Slide Number Placeholder 2"/>
          <p:cNvSpPr>
            <a:spLocks noGrp="1"/>
          </p:cNvSpPr>
          <p:nvPr>
            <p:ph type="sldNum" sz="quarter" idx="12"/>
          </p:nvPr>
        </p:nvSpPr>
        <p:spPr/>
        <p:txBody>
          <a:bodyPr/>
          <a:lstStyle/>
          <a:p>
            <a:fld id="{4E73DFE8-7421-4BE9-A66E-B444972B53A8}" type="slidenum">
              <a:rPr lang="en-US" smtClean="0"/>
              <a:t>13</a:t>
            </a:fld>
            <a:endParaRPr lang="en-US"/>
          </a:p>
        </p:txBody>
      </p:sp>
    </p:spTree>
    <p:extLst>
      <p:ext uri="{BB962C8B-B14F-4D97-AF65-F5344CB8AC3E}">
        <p14:creationId xmlns:p14="http://schemas.microsoft.com/office/powerpoint/2010/main" val="4168230167"/>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46913" y="286602"/>
            <a:ext cx="10274532" cy="1450757"/>
          </a:xfrm>
        </p:spPr>
        <p:txBody>
          <a:bodyPr/>
          <a:lstStyle/>
          <a:p>
            <a:r>
              <a:rPr lang="en-US" dirty="0" smtClean="0"/>
              <a:t>Lab 3 – Truth Tables and Test Data</a:t>
            </a:r>
            <a:endParaRPr lang="en-US" dirty="0"/>
          </a:p>
        </p:txBody>
      </p:sp>
      <p:sp>
        <p:nvSpPr>
          <p:cNvPr id="17" name="TextBox 16"/>
          <p:cNvSpPr txBox="1"/>
          <p:nvPr/>
        </p:nvSpPr>
        <p:spPr>
          <a:xfrm>
            <a:off x="2158614" y="5663856"/>
            <a:ext cx="7451129" cy="584775"/>
          </a:xfrm>
          <a:prstGeom prst="rect">
            <a:avLst/>
          </a:prstGeom>
          <a:noFill/>
        </p:spPr>
        <p:txBody>
          <a:bodyPr wrap="square" rtlCol="0">
            <a:spAutoFit/>
          </a:bodyPr>
          <a:lstStyle/>
          <a:p>
            <a:r>
              <a:rPr lang="en-US" sz="1600" dirty="0" smtClean="0"/>
              <a:t>On the top we recorded an AND gate’s truth tables, and on the bottom, an OR gate. Readings from simulation are recorded on the left, and those from the lab on the right.</a:t>
            </a:r>
            <a:endParaRPr lang="en-US" sz="1600" dirty="0"/>
          </a:p>
        </p:txBody>
      </p:sp>
      <p:pic>
        <p:nvPicPr>
          <p:cNvPr id="5" name="Content Placeholder 4"/>
          <p:cNvPicPr>
            <a:picLocks noGrp="1" noChangeAspect="1"/>
          </p:cNvPicPr>
          <p:nvPr>
            <p:ph idx="1"/>
          </p:nvPr>
        </p:nvPicPr>
        <p:blipFill>
          <a:blip r:embed="rId2"/>
          <a:stretch>
            <a:fillRect/>
          </a:stretch>
        </p:blipFill>
        <p:spPr>
          <a:xfrm>
            <a:off x="3244641" y="1821326"/>
            <a:ext cx="5279073" cy="3565322"/>
          </a:xfrm>
          <a:prstGeom prst="rect">
            <a:avLst/>
          </a:prstGeom>
        </p:spPr>
      </p:pic>
      <p:sp>
        <p:nvSpPr>
          <p:cNvPr id="3" name="Slide Number Placeholder 2"/>
          <p:cNvSpPr>
            <a:spLocks noGrp="1"/>
          </p:cNvSpPr>
          <p:nvPr>
            <p:ph type="sldNum" sz="quarter" idx="12"/>
          </p:nvPr>
        </p:nvSpPr>
        <p:spPr/>
        <p:txBody>
          <a:bodyPr/>
          <a:lstStyle/>
          <a:p>
            <a:fld id="{4E73DFE8-7421-4BE9-A66E-B444972B53A8}" type="slidenum">
              <a:rPr lang="en-US" smtClean="0"/>
              <a:t>14</a:t>
            </a:fld>
            <a:endParaRPr lang="en-US"/>
          </a:p>
        </p:txBody>
      </p:sp>
    </p:spTree>
    <p:extLst>
      <p:ext uri="{BB962C8B-B14F-4D97-AF65-F5344CB8AC3E}">
        <p14:creationId xmlns:p14="http://schemas.microsoft.com/office/powerpoint/2010/main" val="1140568572"/>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Lab 3 – Completed circuit</a:t>
            </a:r>
            <a:endParaRPr lang="en-US" dirty="0"/>
          </a:p>
        </p:txBody>
      </p:sp>
      <p:pic>
        <p:nvPicPr>
          <p:cNvPr id="6" name="Content Placeholder 5"/>
          <p:cNvPicPr>
            <a:picLocks noGrp="1" noChangeAspect="1"/>
          </p:cNvPicPr>
          <p:nvPr>
            <p:ph idx="1"/>
          </p:nvPr>
        </p:nvPicPr>
        <p:blipFill rotWithShape="1">
          <a:blip r:embed="rId2" cstate="print">
            <a:extLst>
              <a:ext uri="{28A0092B-C50C-407E-A947-70E740481C1C}">
                <a14:useLocalDpi xmlns:a14="http://schemas.microsoft.com/office/drawing/2010/main" val="0"/>
              </a:ext>
            </a:extLst>
          </a:blip>
          <a:srcRect l="37382" r="19016"/>
          <a:stretch/>
        </p:blipFill>
        <p:spPr>
          <a:xfrm rot="5400000">
            <a:off x="4517967" y="662191"/>
            <a:ext cx="3217026" cy="5533618"/>
          </a:xfrm>
        </p:spPr>
      </p:pic>
      <p:sp>
        <p:nvSpPr>
          <p:cNvPr id="8" name="TextBox 7"/>
          <p:cNvSpPr txBox="1"/>
          <p:nvPr/>
        </p:nvSpPr>
        <p:spPr>
          <a:xfrm>
            <a:off x="2980112" y="5253643"/>
            <a:ext cx="6292735" cy="646331"/>
          </a:xfrm>
          <a:prstGeom prst="rect">
            <a:avLst/>
          </a:prstGeom>
          <a:noFill/>
        </p:spPr>
        <p:txBody>
          <a:bodyPr wrap="square" rtlCol="0">
            <a:spAutoFit/>
          </a:bodyPr>
          <a:lstStyle/>
          <a:p>
            <a:r>
              <a:rPr lang="en-US" dirty="0" smtClean="0"/>
              <a:t>Our completed circuit using a 74LS32. A 74LS08 was used for the AND gate.</a:t>
            </a:r>
            <a:endParaRPr lang="en-US" dirty="0"/>
          </a:p>
        </p:txBody>
      </p:sp>
      <p:sp>
        <p:nvSpPr>
          <p:cNvPr id="3" name="Slide Number Placeholder 2"/>
          <p:cNvSpPr>
            <a:spLocks noGrp="1"/>
          </p:cNvSpPr>
          <p:nvPr>
            <p:ph type="sldNum" sz="quarter" idx="12"/>
          </p:nvPr>
        </p:nvSpPr>
        <p:spPr/>
        <p:txBody>
          <a:bodyPr/>
          <a:lstStyle/>
          <a:p>
            <a:fld id="{4E73DFE8-7421-4BE9-A66E-B444972B53A8}" type="slidenum">
              <a:rPr lang="en-US" smtClean="0"/>
              <a:t>15</a:t>
            </a:fld>
            <a:endParaRPr lang="en-US"/>
          </a:p>
        </p:txBody>
      </p:sp>
    </p:spTree>
    <p:extLst>
      <p:ext uri="{BB962C8B-B14F-4D97-AF65-F5344CB8AC3E}">
        <p14:creationId xmlns:p14="http://schemas.microsoft.com/office/powerpoint/2010/main" val="1765209491"/>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Lab 4</a:t>
            </a:r>
            <a:endParaRPr lang="en-US" dirty="0"/>
          </a:p>
        </p:txBody>
      </p:sp>
      <p:sp>
        <p:nvSpPr>
          <p:cNvPr id="3" name="Content Placeholder 2"/>
          <p:cNvSpPr>
            <a:spLocks noGrp="1"/>
          </p:cNvSpPr>
          <p:nvPr>
            <p:ph idx="1"/>
          </p:nvPr>
        </p:nvSpPr>
        <p:spPr>
          <a:xfrm>
            <a:off x="1097280" y="1845733"/>
            <a:ext cx="10058400" cy="4180993"/>
          </a:xfrm>
        </p:spPr>
        <p:txBody>
          <a:bodyPr>
            <a:normAutofit/>
          </a:bodyPr>
          <a:lstStyle/>
          <a:p>
            <a:r>
              <a:rPr lang="en-US" dirty="0"/>
              <a:t>Date: October 6, 2017</a:t>
            </a:r>
          </a:p>
          <a:p>
            <a:r>
              <a:rPr lang="en-US" dirty="0"/>
              <a:t>Lab </a:t>
            </a:r>
            <a:r>
              <a:rPr lang="en-US" dirty="0" smtClean="0"/>
              <a:t>partners: ­</a:t>
            </a:r>
            <a:r>
              <a:rPr lang="en-US" dirty="0"/>
              <a:t>Jarred Clark, Seth Wills</a:t>
            </a:r>
          </a:p>
          <a:p>
            <a:r>
              <a:rPr lang="en-US" dirty="0" smtClean="0"/>
              <a:t>Description: In this lab we connected three switches with pull-down resistors to an AND gate and an OR gate (see schematic). </a:t>
            </a:r>
            <a:endParaRPr lang="en-US" dirty="0" smtClean="0"/>
          </a:p>
          <a:p>
            <a:r>
              <a:rPr lang="en-US" dirty="0"/>
              <a:t>Equipment: </a:t>
            </a:r>
            <a:r>
              <a:rPr lang="en-US" dirty="0" err="1"/>
              <a:t>Gwinstek</a:t>
            </a:r>
            <a:r>
              <a:rPr lang="en-US" dirty="0"/>
              <a:t> GDM-8245 and HY1802D </a:t>
            </a:r>
            <a:r>
              <a:rPr lang="en-US" dirty="0" smtClean="0"/>
              <a:t>RSR</a:t>
            </a:r>
            <a:endParaRPr lang="en-US" dirty="0"/>
          </a:p>
          <a:p>
            <a:r>
              <a:rPr lang="en-US" dirty="0" smtClean="0"/>
              <a:t>Observations: </a:t>
            </a:r>
            <a:r>
              <a:rPr lang="en-US" dirty="0"/>
              <a:t>With the voltage being too low with the 10k resistor we started to use a 1k resistor to adjust the current. The real world voltage was about 4V rather than 5V</a:t>
            </a:r>
            <a:r>
              <a:rPr lang="en-US" dirty="0" smtClean="0"/>
              <a:t>.</a:t>
            </a:r>
          </a:p>
          <a:p>
            <a:r>
              <a:rPr lang="en-US" dirty="0" smtClean="0">
                <a:hlinkClick r:id="rId2" action="ppaction://hlinkfile"/>
              </a:rPr>
              <a:t>Lab 4.docx</a:t>
            </a:r>
            <a:endParaRPr lang="en-US" dirty="0" smtClean="0"/>
          </a:p>
          <a:p>
            <a:r>
              <a:rPr lang="en-US" dirty="0" smtClean="0">
                <a:hlinkClick r:id="rId3" action="ppaction://hlinkfile"/>
              </a:rPr>
              <a:t>Lab 4.xlsx</a:t>
            </a:r>
            <a:endParaRPr lang="en-US" dirty="0" smtClean="0"/>
          </a:p>
          <a:p>
            <a:r>
              <a:rPr lang="en-US" dirty="0" smtClean="0">
                <a:hlinkClick r:id="rId4" action="ppaction://hlinkfile"/>
              </a:rPr>
              <a:t>Lab 4.ms14</a:t>
            </a:r>
            <a:endParaRPr lang="en-US" dirty="0" smtClean="0"/>
          </a:p>
          <a:p>
            <a:endParaRPr lang="en-US" dirty="0"/>
          </a:p>
        </p:txBody>
      </p:sp>
      <p:sp>
        <p:nvSpPr>
          <p:cNvPr id="4" name="Slide Number Placeholder 3"/>
          <p:cNvSpPr>
            <a:spLocks noGrp="1"/>
          </p:cNvSpPr>
          <p:nvPr>
            <p:ph type="sldNum" sz="quarter" idx="12"/>
          </p:nvPr>
        </p:nvSpPr>
        <p:spPr/>
        <p:txBody>
          <a:bodyPr/>
          <a:lstStyle/>
          <a:p>
            <a:fld id="{4E73DFE8-7421-4BE9-A66E-B444972B53A8}" type="slidenum">
              <a:rPr lang="en-US" smtClean="0"/>
              <a:t>16</a:t>
            </a:fld>
            <a:endParaRPr lang="en-US"/>
          </a:p>
        </p:txBody>
      </p:sp>
    </p:spTree>
    <p:extLst>
      <p:ext uri="{BB962C8B-B14F-4D97-AF65-F5344CB8AC3E}">
        <p14:creationId xmlns:p14="http://schemas.microsoft.com/office/powerpoint/2010/main" val="1029765947"/>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Lab 4 – Schematic</a:t>
            </a:r>
            <a:endParaRPr lang="en-US" dirty="0"/>
          </a:p>
        </p:txBody>
      </p:sp>
      <p:pic>
        <p:nvPicPr>
          <p:cNvPr id="4" name="Content Placeholder 3"/>
          <p:cNvPicPr>
            <a:picLocks noGrp="1" noChangeAspect="1"/>
          </p:cNvPicPr>
          <p:nvPr>
            <p:ph idx="1"/>
          </p:nvPr>
        </p:nvPicPr>
        <p:blipFill>
          <a:blip r:embed="rId2"/>
          <a:stretch>
            <a:fillRect/>
          </a:stretch>
        </p:blipFill>
        <p:spPr>
          <a:xfrm>
            <a:off x="2929244" y="1737360"/>
            <a:ext cx="5673622" cy="4568847"/>
          </a:xfrm>
          <a:prstGeom prst="rect">
            <a:avLst/>
          </a:prstGeom>
        </p:spPr>
      </p:pic>
      <p:sp>
        <p:nvSpPr>
          <p:cNvPr id="3" name="Slide Number Placeholder 2"/>
          <p:cNvSpPr>
            <a:spLocks noGrp="1"/>
          </p:cNvSpPr>
          <p:nvPr>
            <p:ph type="sldNum" sz="quarter" idx="12"/>
          </p:nvPr>
        </p:nvSpPr>
        <p:spPr/>
        <p:txBody>
          <a:bodyPr/>
          <a:lstStyle/>
          <a:p>
            <a:fld id="{4E73DFE8-7421-4BE9-A66E-B444972B53A8}" type="slidenum">
              <a:rPr lang="en-US" smtClean="0"/>
              <a:t>17</a:t>
            </a:fld>
            <a:endParaRPr lang="en-US"/>
          </a:p>
        </p:txBody>
      </p:sp>
    </p:spTree>
    <p:extLst>
      <p:ext uri="{BB962C8B-B14F-4D97-AF65-F5344CB8AC3E}">
        <p14:creationId xmlns:p14="http://schemas.microsoft.com/office/powerpoint/2010/main" val="2827929742"/>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Lab 4 - Spreadsheet</a:t>
            </a:r>
            <a:endParaRPr lang="en-US" dirty="0"/>
          </a:p>
        </p:txBody>
      </p:sp>
      <p:pic>
        <p:nvPicPr>
          <p:cNvPr id="4" name="Content Placeholder 3"/>
          <p:cNvPicPr>
            <a:picLocks noGrp="1" noChangeAspect="1"/>
          </p:cNvPicPr>
          <p:nvPr>
            <p:ph idx="1"/>
          </p:nvPr>
        </p:nvPicPr>
        <p:blipFill>
          <a:blip r:embed="rId2"/>
          <a:stretch>
            <a:fillRect/>
          </a:stretch>
        </p:blipFill>
        <p:spPr>
          <a:xfrm>
            <a:off x="4806203" y="1737360"/>
            <a:ext cx="2640553" cy="4578694"/>
          </a:xfrm>
          <a:prstGeom prst="rect">
            <a:avLst/>
          </a:prstGeom>
        </p:spPr>
      </p:pic>
      <p:sp>
        <p:nvSpPr>
          <p:cNvPr id="3" name="Slide Number Placeholder 2"/>
          <p:cNvSpPr>
            <a:spLocks noGrp="1"/>
          </p:cNvSpPr>
          <p:nvPr>
            <p:ph type="sldNum" sz="quarter" idx="12"/>
          </p:nvPr>
        </p:nvSpPr>
        <p:spPr/>
        <p:txBody>
          <a:bodyPr/>
          <a:lstStyle/>
          <a:p>
            <a:fld id="{4E73DFE8-7421-4BE9-A66E-B444972B53A8}" type="slidenum">
              <a:rPr lang="en-US" smtClean="0"/>
              <a:t>18</a:t>
            </a:fld>
            <a:endParaRPr lang="en-US"/>
          </a:p>
        </p:txBody>
      </p:sp>
    </p:spTree>
    <p:extLst>
      <p:ext uri="{BB962C8B-B14F-4D97-AF65-F5344CB8AC3E}">
        <p14:creationId xmlns:p14="http://schemas.microsoft.com/office/powerpoint/2010/main" val="2565713506"/>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Lab 4 – Completed Circuit</a:t>
            </a:r>
            <a:endParaRPr lang="en-US" dirty="0"/>
          </a:p>
        </p:txBody>
      </p:sp>
      <p:pic>
        <p:nvPicPr>
          <p:cNvPr id="4" name="Content Placeholder 3"/>
          <p:cNvPicPr>
            <a:picLocks noGrp="1" noChangeAspect="1"/>
          </p:cNvPicPr>
          <p:nvPr>
            <p:ph idx="1"/>
          </p:nvPr>
        </p:nvPicPr>
        <p:blipFill rotWithShape="1">
          <a:blip r:embed="rId2" cstate="print">
            <a:extLst>
              <a:ext uri="{28A0092B-C50C-407E-A947-70E740481C1C}">
                <a14:useLocalDpi xmlns:a14="http://schemas.microsoft.com/office/drawing/2010/main" val="0"/>
              </a:ext>
            </a:extLst>
          </a:blip>
          <a:srcRect l="2017" t="16810" r="6" b="20745"/>
          <a:stretch/>
        </p:blipFill>
        <p:spPr>
          <a:xfrm>
            <a:off x="1816798" y="1891861"/>
            <a:ext cx="8619363" cy="4120056"/>
          </a:xfrm>
        </p:spPr>
      </p:pic>
      <p:sp>
        <p:nvSpPr>
          <p:cNvPr id="3" name="Slide Number Placeholder 2"/>
          <p:cNvSpPr>
            <a:spLocks noGrp="1"/>
          </p:cNvSpPr>
          <p:nvPr>
            <p:ph type="sldNum" sz="quarter" idx="12"/>
          </p:nvPr>
        </p:nvSpPr>
        <p:spPr/>
        <p:txBody>
          <a:bodyPr/>
          <a:lstStyle/>
          <a:p>
            <a:fld id="{4E73DFE8-7421-4BE9-A66E-B444972B53A8}" type="slidenum">
              <a:rPr lang="en-US" smtClean="0"/>
              <a:t>19</a:t>
            </a:fld>
            <a:endParaRPr lang="en-US"/>
          </a:p>
        </p:txBody>
      </p:sp>
    </p:spTree>
    <p:extLst>
      <p:ext uri="{BB962C8B-B14F-4D97-AF65-F5344CB8AC3E}">
        <p14:creationId xmlns:p14="http://schemas.microsoft.com/office/powerpoint/2010/main" val="114507890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Table of Contents</a:t>
            </a:r>
            <a:endParaRPr lang="en-US" dirty="0"/>
          </a:p>
        </p:txBody>
      </p:sp>
      <p:sp>
        <p:nvSpPr>
          <p:cNvPr id="3" name="Content Placeholder 2"/>
          <p:cNvSpPr>
            <a:spLocks noGrp="1"/>
          </p:cNvSpPr>
          <p:nvPr>
            <p:ph idx="1"/>
          </p:nvPr>
        </p:nvSpPr>
        <p:spPr/>
        <p:txBody>
          <a:bodyPr>
            <a:normAutofit/>
          </a:bodyPr>
          <a:lstStyle/>
          <a:p>
            <a:pPr lvl="0">
              <a:buFont typeface="Wingdings" panose="05000000000000000000" pitchFamily="2" charset="2"/>
              <a:buChar char="v"/>
            </a:pPr>
            <a:r>
              <a:rPr lang="en-US" dirty="0">
                <a:hlinkClick r:id="rId2" action="ppaction://hlinksldjump"/>
              </a:rPr>
              <a:t>Lab 1 – Logic Levels</a:t>
            </a:r>
            <a:endParaRPr lang="en-US" dirty="0"/>
          </a:p>
          <a:p>
            <a:pPr lvl="0">
              <a:buFont typeface="Wingdings" panose="05000000000000000000" pitchFamily="2" charset="2"/>
              <a:buChar char="v"/>
            </a:pPr>
            <a:r>
              <a:rPr lang="en-US" dirty="0">
                <a:hlinkClick r:id="rId3" action="ppaction://hlinksldjump"/>
              </a:rPr>
              <a:t>Lab 2 – Number Conversions</a:t>
            </a:r>
            <a:endParaRPr lang="en-US" dirty="0"/>
          </a:p>
          <a:p>
            <a:pPr lvl="0">
              <a:buFont typeface="Wingdings" panose="05000000000000000000" pitchFamily="2" charset="2"/>
              <a:buChar char="v"/>
            </a:pPr>
            <a:r>
              <a:rPr lang="en-US" dirty="0">
                <a:hlinkClick r:id="rId4" action="ppaction://hlinksldjump"/>
              </a:rPr>
              <a:t>Lab 3 – Logic Gates</a:t>
            </a:r>
            <a:endParaRPr lang="en-US" dirty="0"/>
          </a:p>
          <a:p>
            <a:pPr lvl="0">
              <a:buFont typeface="Wingdings" panose="05000000000000000000" pitchFamily="2" charset="2"/>
              <a:buChar char="v"/>
            </a:pPr>
            <a:r>
              <a:rPr lang="en-US" dirty="0">
                <a:hlinkClick r:id="rId5" action="ppaction://hlinksldjump"/>
              </a:rPr>
              <a:t>Lab 4 – Lecture 3b Slide 3</a:t>
            </a:r>
            <a:endParaRPr lang="en-US" dirty="0"/>
          </a:p>
          <a:p>
            <a:pPr lvl="0">
              <a:buFont typeface="Wingdings" panose="05000000000000000000" pitchFamily="2" charset="2"/>
              <a:buChar char="v"/>
            </a:pPr>
            <a:r>
              <a:rPr lang="en-US" dirty="0">
                <a:hlinkClick r:id="rId6" action="ppaction://hlinksldjump"/>
              </a:rPr>
              <a:t>Lab 5 – Two Input Gates</a:t>
            </a:r>
            <a:endParaRPr lang="en-US" dirty="0"/>
          </a:p>
          <a:p>
            <a:pPr lvl="0">
              <a:buFont typeface="Wingdings" panose="05000000000000000000" pitchFamily="2" charset="2"/>
              <a:buChar char="v"/>
            </a:pPr>
            <a:r>
              <a:rPr lang="en-US" dirty="0">
                <a:hlinkClick r:id="rId7" action="ppaction://hlinksldjump"/>
              </a:rPr>
              <a:t>Lab 6 – Theorems</a:t>
            </a:r>
            <a:endParaRPr lang="en-US" dirty="0"/>
          </a:p>
          <a:p>
            <a:pPr lvl="0">
              <a:buFont typeface="Wingdings" panose="05000000000000000000" pitchFamily="2" charset="2"/>
              <a:buChar char="v"/>
            </a:pPr>
            <a:r>
              <a:rPr lang="en-US" dirty="0">
                <a:hlinkClick r:id="rId8" action="ppaction://hlinksldjump"/>
              </a:rPr>
              <a:t>Lab 7 – Circuit Reduction (Part 1)</a:t>
            </a:r>
            <a:endParaRPr lang="en-US" dirty="0"/>
          </a:p>
          <a:p>
            <a:pPr lvl="0">
              <a:buFont typeface="Wingdings" panose="05000000000000000000" pitchFamily="2" charset="2"/>
              <a:buChar char="v"/>
            </a:pPr>
            <a:r>
              <a:rPr lang="en-US" dirty="0">
                <a:hlinkClick r:id="rId9" action="ppaction://hlinksldjump"/>
              </a:rPr>
              <a:t>Lab 8 – Circuit Reduction (Part 2)</a:t>
            </a:r>
            <a:endParaRPr lang="en-US" dirty="0"/>
          </a:p>
          <a:p>
            <a:pPr lvl="0">
              <a:buFont typeface="Wingdings" panose="05000000000000000000" pitchFamily="2" charset="2"/>
              <a:buChar char="v"/>
            </a:pPr>
            <a:r>
              <a:rPr lang="en-US" dirty="0">
                <a:hlinkClick r:id="rId10" action="ppaction://hlinksldjump"/>
              </a:rPr>
              <a:t>Lab 9 – 1 to 3 clock using JK Flip Flops and 555 </a:t>
            </a:r>
            <a:r>
              <a:rPr lang="en-US" dirty="0" smtClean="0">
                <a:hlinkClick r:id="rId10" action="ppaction://hlinksldjump"/>
              </a:rPr>
              <a:t>Timer</a:t>
            </a:r>
            <a:endParaRPr lang="en-US" dirty="0"/>
          </a:p>
        </p:txBody>
      </p:sp>
      <p:sp>
        <p:nvSpPr>
          <p:cNvPr id="4" name="Slide Number Placeholder 3"/>
          <p:cNvSpPr>
            <a:spLocks noGrp="1"/>
          </p:cNvSpPr>
          <p:nvPr>
            <p:ph type="sldNum" sz="quarter" idx="12"/>
          </p:nvPr>
        </p:nvSpPr>
        <p:spPr/>
        <p:txBody>
          <a:bodyPr/>
          <a:lstStyle/>
          <a:p>
            <a:fld id="{4E73DFE8-7421-4BE9-A66E-B444972B53A8}" type="slidenum">
              <a:rPr lang="en-US" smtClean="0"/>
              <a:t>2</a:t>
            </a:fld>
            <a:endParaRPr lang="en-US"/>
          </a:p>
        </p:txBody>
      </p:sp>
    </p:spTree>
    <p:extLst>
      <p:ext uri="{BB962C8B-B14F-4D97-AF65-F5344CB8AC3E}">
        <p14:creationId xmlns:p14="http://schemas.microsoft.com/office/powerpoint/2010/main" val="4279968278"/>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Lab 4 – Completed Circuit</a:t>
            </a:r>
          </a:p>
        </p:txBody>
      </p:sp>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3202233" y="1856774"/>
            <a:ext cx="5848494" cy="4386371"/>
          </a:xfrm>
        </p:spPr>
      </p:pic>
      <p:sp>
        <p:nvSpPr>
          <p:cNvPr id="3" name="Slide Number Placeholder 2"/>
          <p:cNvSpPr>
            <a:spLocks noGrp="1"/>
          </p:cNvSpPr>
          <p:nvPr>
            <p:ph type="sldNum" sz="quarter" idx="12"/>
          </p:nvPr>
        </p:nvSpPr>
        <p:spPr/>
        <p:txBody>
          <a:bodyPr/>
          <a:lstStyle/>
          <a:p>
            <a:fld id="{4E73DFE8-7421-4BE9-A66E-B444972B53A8}" type="slidenum">
              <a:rPr lang="en-US" smtClean="0"/>
              <a:t>20</a:t>
            </a:fld>
            <a:endParaRPr lang="en-US"/>
          </a:p>
        </p:txBody>
      </p:sp>
    </p:spTree>
    <p:extLst>
      <p:ext uri="{BB962C8B-B14F-4D97-AF65-F5344CB8AC3E}">
        <p14:creationId xmlns:p14="http://schemas.microsoft.com/office/powerpoint/2010/main" val="2646345729"/>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Lab 5 – Two Input Gates</a:t>
            </a:r>
          </a:p>
        </p:txBody>
      </p:sp>
      <p:sp>
        <p:nvSpPr>
          <p:cNvPr id="3" name="Content Placeholder 2"/>
          <p:cNvSpPr>
            <a:spLocks noGrp="1"/>
          </p:cNvSpPr>
          <p:nvPr>
            <p:ph idx="1"/>
          </p:nvPr>
        </p:nvSpPr>
        <p:spPr>
          <a:xfrm>
            <a:off x="1097280" y="1845733"/>
            <a:ext cx="10058400" cy="4180993"/>
          </a:xfrm>
        </p:spPr>
        <p:txBody>
          <a:bodyPr>
            <a:normAutofit fontScale="55000" lnSpcReduction="20000"/>
          </a:bodyPr>
          <a:lstStyle/>
          <a:p>
            <a:r>
              <a:rPr lang="en-US" dirty="0" smtClean="0"/>
              <a:t>Date: September 22, 2017</a:t>
            </a:r>
          </a:p>
          <a:p>
            <a:r>
              <a:rPr lang="en-US" dirty="0" smtClean="0"/>
              <a:t>Lab partners: Austin Denney</a:t>
            </a:r>
            <a:endParaRPr lang="en-US" dirty="0"/>
          </a:p>
          <a:p>
            <a:r>
              <a:rPr lang="en-US" dirty="0" smtClean="0"/>
              <a:t>Description: In this lab we simulated and built truth tables for OR, AND, NAND, NOR, XOR, and XNOR gates. This lab was simulation only (no circuits built in the lab</a:t>
            </a:r>
            <a:r>
              <a:rPr lang="en-US" dirty="0" smtClean="0"/>
              <a:t>).</a:t>
            </a:r>
          </a:p>
          <a:p>
            <a:r>
              <a:rPr lang="en-US" dirty="0"/>
              <a:t>Equipment</a:t>
            </a:r>
            <a:r>
              <a:rPr lang="en-US" dirty="0" smtClean="0"/>
              <a:t>: None</a:t>
            </a:r>
            <a:endParaRPr lang="en-US" dirty="0"/>
          </a:p>
          <a:p>
            <a:r>
              <a:rPr lang="en-US" dirty="0" smtClean="0"/>
              <a:t>Observations: </a:t>
            </a:r>
            <a:r>
              <a:rPr lang="en-US" dirty="0"/>
              <a:t>The pattern for the truth table of the first four gates is that all the outputs are the same except one. For the last two there are two and two. XOR effectively checks if the inputs are unequal, while XNOR checks that they are equal.</a:t>
            </a:r>
            <a:endParaRPr lang="en-US" dirty="0" smtClean="0"/>
          </a:p>
          <a:p>
            <a:r>
              <a:rPr lang="en-US" dirty="0" smtClean="0">
                <a:hlinkClick r:id="rId2" action="ppaction://hlinkfile"/>
              </a:rPr>
              <a:t>Lab 5.docx</a:t>
            </a:r>
            <a:endParaRPr lang="en-US" dirty="0" smtClean="0"/>
          </a:p>
          <a:p>
            <a:r>
              <a:rPr lang="en-US" dirty="0" smtClean="0">
                <a:hlinkClick r:id="rId3" action="ppaction://hlinkfile"/>
              </a:rPr>
              <a:t>Truth tables.xlsx</a:t>
            </a:r>
            <a:endParaRPr lang="en-US" dirty="0"/>
          </a:p>
          <a:p>
            <a:r>
              <a:rPr lang="en-US" dirty="0" smtClean="0">
                <a:hlinkClick r:id="rId4" action="ppaction://hlinkfile"/>
              </a:rPr>
              <a:t>Module </a:t>
            </a:r>
            <a:r>
              <a:rPr lang="en-US" dirty="0">
                <a:hlinkClick r:id="rId4" action="ppaction://hlinkfile"/>
              </a:rPr>
              <a:t>5, circuit 1 (OR gate</a:t>
            </a:r>
            <a:r>
              <a:rPr lang="en-US" dirty="0" smtClean="0">
                <a:hlinkClick r:id="rId4" action="ppaction://hlinkfile"/>
              </a:rPr>
              <a:t>).ms14</a:t>
            </a:r>
            <a:endParaRPr lang="en-US" dirty="0" smtClean="0"/>
          </a:p>
          <a:p>
            <a:r>
              <a:rPr lang="en-US" dirty="0" smtClean="0">
                <a:hlinkClick r:id="rId5" action="ppaction://hlinkfile"/>
              </a:rPr>
              <a:t>Module </a:t>
            </a:r>
            <a:r>
              <a:rPr lang="en-US" dirty="0">
                <a:hlinkClick r:id="rId5" action="ppaction://hlinkfile"/>
              </a:rPr>
              <a:t>5, circuit 2 (AND gate</a:t>
            </a:r>
            <a:r>
              <a:rPr lang="en-US" dirty="0" smtClean="0">
                <a:hlinkClick r:id="rId5" action="ppaction://hlinkfile"/>
              </a:rPr>
              <a:t>).</a:t>
            </a:r>
            <a:r>
              <a:rPr lang="en-US" dirty="0">
                <a:hlinkClick r:id="rId5" action="ppaction://hlinkfile"/>
              </a:rPr>
              <a:t>ms14</a:t>
            </a:r>
            <a:endParaRPr lang="en-US" dirty="0" smtClean="0"/>
          </a:p>
          <a:p>
            <a:r>
              <a:rPr lang="en-US" dirty="0">
                <a:hlinkClick r:id="rId6" action="ppaction://hlinkfile"/>
              </a:rPr>
              <a:t>Module 5, circuit 3 (NAND gate</a:t>
            </a:r>
            <a:r>
              <a:rPr lang="en-US" dirty="0" smtClean="0">
                <a:hlinkClick r:id="rId6" action="ppaction://hlinkfile"/>
              </a:rPr>
              <a:t>).</a:t>
            </a:r>
            <a:r>
              <a:rPr lang="en-US" dirty="0">
                <a:hlinkClick r:id="rId6" action="ppaction://hlinkfile"/>
              </a:rPr>
              <a:t>ms14</a:t>
            </a:r>
            <a:endParaRPr lang="en-US" dirty="0" smtClean="0"/>
          </a:p>
          <a:p>
            <a:r>
              <a:rPr lang="en-US" dirty="0">
                <a:hlinkClick r:id="rId7" action="ppaction://hlinkfile"/>
              </a:rPr>
              <a:t>Module 5, circuit 4 (NOR gate</a:t>
            </a:r>
            <a:r>
              <a:rPr lang="en-US" dirty="0" smtClean="0">
                <a:hlinkClick r:id="rId7" action="ppaction://hlinkfile"/>
              </a:rPr>
              <a:t>).</a:t>
            </a:r>
            <a:r>
              <a:rPr lang="en-US" dirty="0">
                <a:hlinkClick r:id="rId7" action="ppaction://hlinkfile"/>
              </a:rPr>
              <a:t>ms14</a:t>
            </a:r>
            <a:endParaRPr lang="en-US" dirty="0" smtClean="0"/>
          </a:p>
          <a:p>
            <a:r>
              <a:rPr lang="en-US" dirty="0">
                <a:hlinkClick r:id="rId8" action="ppaction://hlinkfile"/>
              </a:rPr>
              <a:t>Module 5, circuit 5 (XOR gate</a:t>
            </a:r>
            <a:r>
              <a:rPr lang="en-US" dirty="0" smtClean="0">
                <a:hlinkClick r:id="rId8" action="ppaction://hlinkfile"/>
              </a:rPr>
              <a:t>).</a:t>
            </a:r>
            <a:r>
              <a:rPr lang="en-US" dirty="0">
                <a:hlinkClick r:id="rId8" action="ppaction://hlinkfile"/>
              </a:rPr>
              <a:t>ms14</a:t>
            </a:r>
            <a:endParaRPr lang="en-US" dirty="0" smtClean="0"/>
          </a:p>
          <a:p>
            <a:r>
              <a:rPr lang="en-US" dirty="0">
                <a:hlinkClick r:id="rId9" action="ppaction://hlinkfile"/>
              </a:rPr>
              <a:t>Module 5, circuit 6 (XNOR gate</a:t>
            </a:r>
            <a:r>
              <a:rPr lang="en-US" dirty="0" smtClean="0">
                <a:hlinkClick r:id="rId9" action="ppaction://hlinkfile"/>
              </a:rPr>
              <a:t>).</a:t>
            </a:r>
            <a:r>
              <a:rPr lang="en-US" dirty="0">
                <a:hlinkClick r:id="rId9" action="ppaction://hlinkfile"/>
              </a:rPr>
              <a:t>ms14</a:t>
            </a:r>
            <a:endParaRPr lang="en-US" dirty="0"/>
          </a:p>
        </p:txBody>
      </p:sp>
      <p:sp>
        <p:nvSpPr>
          <p:cNvPr id="4" name="Slide Number Placeholder 3"/>
          <p:cNvSpPr>
            <a:spLocks noGrp="1"/>
          </p:cNvSpPr>
          <p:nvPr>
            <p:ph type="sldNum" sz="quarter" idx="12"/>
          </p:nvPr>
        </p:nvSpPr>
        <p:spPr/>
        <p:txBody>
          <a:bodyPr/>
          <a:lstStyle/>
          <a:p>
            <a:fld id="{4E73DFE8-7421-4BE9-A66E-B444972B53A8}" type="slidenum">
              <a:rPr lang="en-US" smtClean="0"/>
              <a:t>21</a:t>
            </a:fld>
            <a:endParaRPr lang="en-US"/>
          </a:p>
        </p:txBody>
      </p:sp>
    </p:spTree>
    <p:extLst>
      <p:ext uri="{BB962C8B-B14F-4D97-AF65-F5344CB8AC3E}">
        <p14:creationId xmlns:p14="http://schemas.microsoft.com/office/powerpoint/2010/main" val="2183402976"/>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Lab 5 – Schematic for OR Gate</a:t>
            </a:r>
            <a:endParaRPr lang="en-US" dirty="0"/>
          </a:p>
        </p:txBody>
      </p:sp>
      <p:pic>
        <p:nvPicPr>
          <p:cNvPr id="4" name="Content Placeholder 3"/>
          <p:cNvPicPr>
            <a:picLocks noGrp="1" noChangeAspect="1"/>
          </p:cNvPicPr>
          <p:nvPr>
            <p:ph idx="1"/>
          </p:nvPr>
        </p:nvPicPr>
        <p:blipFill>
          <a:blip r:embed="rId2"/>
          <a:stretch>
            <a:fillRect/>
          </a:stretch>
        </p:blipFill>
        <p:spPr>
          <a:xfrm>
            <a:off x="5308259" y="1846263"/>
            <a:ext cx="1636442" cy="4022725"/>
          </a:xfrm>
          <a:prstGeom prst="rect">
            <a:avLst/>
          </a:prstGeom>
        </p:spPr>
      </p:pic>
      <p:pic>
        <p:nvPicPr>
          <p:cNvPr id="5" name="Picture 4"/>
          <p:cNvPicPr>
            <a:picLocks noChangeAspect="1"/>
          </p:cNvPicPr>
          <p:nvPr/>
        </p:nvPicPr>
        <p:blipFill>
          <a:blip r:embed="rId3"/>
          <a:stretch>
            <a:fillRect/>
          </a:stretch>
        </p:blipFill>
        <p:spPr>
          <a:xfrm>
            <a:off x="7155096" y="1846263"/>
            <a:ext cx="1012421" cy="944926"/>
          </a:xfrm>
          <a:prstGeom prst="rect">
            <a:avLst/>
          </a:prstGeom>
        </p:spPr>
      </p:pic>
      <p:pic>
        <p:nvPicPr>
          <p:cNvPr id="9" name="Picture 8"/>
          <p:cNvPicPr>
            <a:picLocks noChangeAspect="1"/>
          </p:cNvPicPr>
          <p:nvPr/>
        </p:nvPicPr>
        <p:blipFill>
          <a:blip r:embed="rId4"/>
          <a:stretch>
            <a:fillRect/>
          </a:stretch>
        </p:blipFill>
        <p:spPr>
          <a:xfrm>
            <a:off x="7155094" y="2791189"/>
            <a:ext cx="1012421" cy="944926"/>
          </a:xfrm>
          <a:prstGeom prst="rect">
            <a:avLst/>
          </a:prstGeom>
        </p:spPr>
      </p:pic>
      <p:pic>
        <p:nvPicPr>
          <p:cNvPr id="10" name="Picture 9"/>
          <p:cNvPicPr>
            <a:picLocks noChangeAspect="1"/>
          </p:cNvPicPr>
          <p:nvPr/>
        </p:nvPicPr>
        <p:blipFill>
          <a:blip r:embed="rId5"/>
          <a:stretch>
            <a:fillRect/>
          </a:stretch>
        </p:blipFill>
        <p:spPr>
          <a:xfrm>
            <a:off x="7155094" y="3736115"/>
            <a:ext cx="1012421" cy="944926"/>
          </a:xfrm>
          <a:prstGeom prst="rect">
            <a:avLst/>
          </a:prstGeom>
        </p:spPr>
      </p:pic>
      <p:pic>
        <p:nvPicPr>
          <p:cNvPr id="11" name="Picture 10"/>
          <p:cNvPicPr>
            <a:picLocks noChangeAspect="1"/>
          </p:cNvPicPr>
          <p:nvPr/>
        </p:nvPicPr>
        <p:blipFill>
          <a:blip r:embed="rId6"/>
          <a:stretch>
            <a:fillRect/>
          </a:stretch>
        </p:blipFill>
        <p:spPr>
          <a:xfrm>
            <a:off x="7155094" y="4681041"/>
            <a:ext cx="1012421" cy="944926"/>
          </a:xfrm>
          <a:prstGeom prst="rect">
            <a:avLst/>
          </a:prstGeom>
        </p:spPr>
      </p:pic>
      <p:sp>
        <p:nvSpPr>
          <p:cNvPr id="3" name="Slide Number Placeholder 2"/>
          <p:cNvSpPr>
            <a:spLocks noGrp="1"/>
          </p:cNvSpPr>
          <p:nvPr>
            <p:ph type="sldNum" sz="quarter" idx="12"/>
          </p:nvPr>
        </p:nvSpPr>
        <p:spPr/>
        <p:txBody>
          <a:bodyPr/>
          <a:lstStyle/>
          <a:p>
            <a:fld id="{4E73DFE8-7421-4BE9-A66E-B444972B53A8}" type="slidenum">
              <a:rPr lang="en-US" smtClean="0"/>
              <a:t>22</a:t>
            </a:fld>
            <a:endParaRPr lang="en-US"/>
          </a:p>
        </p:txBody>
      </p:sp>
    </p:spTree>
    <p:extLst>
      <p:ext uri="{BB962C8B-B14F-4D97-AF65-F5344CB8AC3E}">
        <p14:creationId xmlns:p14="http://schemas.microsoft.com/office/powerpoint/2010/main" val="221811500"/>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Lab 5 – Schematic for </a:t>
            </a:r>
            <a:r>
              <a:rPr lang="en-US" dirty="0" smtClean="0"/>
              <a:t>AND </a:t>
            </a:r>
            <a:r>
              <a:rPr lang="en-US" dirty="0"/>
              <a:t>Gate</a:t>
            </a:r>
          </a:p>
        </p:txBody>
      </p:sp>
      <p:pic>
        <p:nvPicPr>
          <p:cNvPr id="4" name="Content Placeholder 3"/>
          <p:cNvPicPr>
            <a:picLocks noGrp="1" noChangeAspect="1"/>
          </p:cNvPicPr>
          <p:nvPr>
            <p:ph idx="1"/>
          </p:nvPr>
        </p:nvPicPr>
        <p:blipFill>
          <a:blip r:embed="rId2"/>
          <a:stretch>
            <a:fillRect/>
          </a:stretch>
        </p:blipFill>
        <p:spPr>
          <a:xfrm>
            <a:off x="5308259" y="1846263"/>
            <a:ext cx="1636442" cy="4022725"/>
          </a:xfrm>
          <a:prstGeom prst="rect">
            <a:avLst/>
          </a:prstGeom>
        </p:spPr>
      </p:pic>
      <p:pic>
        <p:nvPicPr>
          <p:cNvPr id="5" name="Picture 4"/>
          <p:cNvPicPr>
            <a:picLocks noChangeAspect="1"/>
          </p:cNvPicPr>
          <p:nvPr/>
        </p:nvPicPr>
        <p:blipFill>
          <a:blip r:embed="rId3"/>
          <a:stretch>
            <a:fillRect/>
          </a:stretch>
        </p:blipFill>
        <p:spPr>
          <a:xfrm>
            <a:off x="7306891" y="1846263"/>
            <a:ext cx="1134336" cy="1058713"/>
          </a:xfrm>
          <a:prstGeom prst="rect">
            <a:avLst/>
          </a:prstGeom>
        </p:spPr>
      </p:pic>
      <p:pic>
        <p:nvPicPr>
          <p:cNvPr id="6" name="Picture 5"/>
          <p:cNvPicPr>
            <a:picLocks noChangeAspect="1"/>
          </p:cNvPicPr>
          <p:nvPr/>
        </p:nvPicPr>
        <p:blipFill>
          <a:blip r:embed="rId4"/>
          <a:stretch>
            <a:fillRect/>
          </a:stretch>
        </p:blipFill>
        <p:spPr>
          <a:xfrm>
            <a:off x="7306888" y="2904976"/>
            <a:ext cx="1134336" cy="1058713"/>
          </a:xfrm>
          <a:prstGeom prst="rect">
            <a:avLst/>
          </a:prstGeom>
        </p:spPr>
      </p:pic>
      <p:pic>
        <p:nvPicPr>
          <p:cNvPr id="7" name="Picture 6"/>
          <p:cNvPicPr>
            <a:picLocks noChangeAspect="1"/>
          </p:cNvPicPr>
          <p:nvPr/>
        </p:nvPicPr>
        <p:blipFill>
          <a:blip r:embed="rId5"/>
          <a:stretch>
            <a:fillRect/>
          </a:stretch>
        </p:blipFill>
        <p:spPr>
          <a:xfrm>
            <a:off x="7306888" y="3963689"/>
            <a:ext cx="1134336" cy="1058713"/>
          </a:xfrm>
          <a:prstGeom prst="rect">
            <a:avLst/>
          </a:prstGeom>
        </p:spPr>
      </p:pic>
      <p:pic>
        <p:nvPicPr>
          <p:cNvPr id="8" name="Picture 7"/>
          <p:cNvPicPr>
            <a:picLocks noChangeAspect="1"/>
          </p:cNvPicPr>
          <p:nvPr/>
        </p:nvPicPr>
        <p:blipFill>
          <a:blip r:embed="rId6"/>
          <a:stretch>
            <a:fillRect/>
          </a:stretch>
        </p:blipFill>
        <p:spPr>
          <a:xfrm>
            <a:off x="7306888" y="5022402"/>
            <a:ext cx="1134336" cy="1058713"/>
          </a:xfrm>
          <a:prstGeom prst="rect">
            <a:avLst/>
          </a:prstGeom>
        </p:spPr>
      </p:pic>
      <p:sp>
        <p:nvSpPr>
          <p:cNvPr id="3" name="Slide Number Placeholder 2"/>
          <p:cNvSpPr>
            <a:spLocks noGrp="1"/>
          </p:cNvSpPr>
          <p:nvPr>
            <p:ph type="sldNum" sz="quarter" idx="12"/>
          </p:nvPr>
        </p:nvSpPr>
        <p:spPr/>
        <p:txBody>
          <a:bodyPr/>
          <a:lstStyle/>
          <a:p>
            <a:fld id="{4E73DFE8-7421-4BE9-A66E-B444972B53A8}" type="slidenum">
              <a:rPr lang="en-US" smtClean="0"/>
              <a:t>23</a:t>
            </a:fld>
            <a:endParaRPr lang="en-US"/>
          </a:p>
        </p:txBody>
      </p:sp>
    </p:spTree>
    <p:extLst>
      <p:ext uri="{BB962C8B-B14F-4D97-AF65-F5344CB8AC3E}">
        <p14:creationId xmlns:p14="http://schemas.microsoft.com/office/powerpoint/2010/main" val="346211258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Lab 5 – Schematic for </a:t>
            </a:r>
            <a:r>
              <a:rPr lang="en-US" dirty="0" smtClean="0"/>
              <a:t>NAND </a:t>
            </a:r>
            <a:r>
              <a:rPr lang="en-US" dirty="0"/>
              <a:t>Gate</a:t>
            </a:r>
          </a:p>
        </p:txBody>
      </p:sp>
      <p:pic>
        <p:nvPicPr>
          <p:cNvPr id="4" name="Content Placeholder 3"/>
          <p:cNvPicPr>
            <a:picLocks noGrp="1" noChangeAspect="1"/>
          </p:cNvPicPr>
          <p:nvPr>
            <p:ph idx="1"/>
          </p:nvPr>
        </p:nvPicPr>
        <p:blipFill>
          <a:blip r:embed="rId2"/>
          <a:stretch>
            <a:fillRect/>
          </a:stretch>
        </p:blipFill>
        <p:spPr>
          <a:xfrm>
            <a:off x="5307942" y="1846263"/>
            <a:ext cx="1636442" cy="4022725"/>
          </a:xfrm>
          <a:prstGeom prst="rect">
            <a:avLst/>
          </a:prstGeom>
        </p:spPr>
      </p:pic>
      <p:pic>
        <p:nvPicPr>
          <p:cNvPr id="5" name="Picture 4"/>
          <p:cNvPicPr>
            <a:picLocks noChangeAspect="1"/>
          </p:cNvPicPr>
          <p:nvPr/>
        </p:nvPicPr>
        <p:blipFill>
          <a:blip r:embed="rId3"/>
          <a:stretch>
            <a:fillRect/>
          </a:stretch>
        </p:blipFill>
        <p:spPr>
          <a:xfrm>
            <a:off x="7290260" y="1846263"/>
            <a:ext cx="1084465" cy="1012167"/>
          </a:xfrm>
          <a:prstGeom prst="rect">
            <a:avLst/>
          </a:prstGeom>
        </p:spPr>
      </p:pic>
      <p:pic>
        <p:nvPicPr>
          <p:cNvPr id="6" name="Picture 5"/>
          <p:cNvPicPr>
            <a:picLocks noChangeAspect="1"/>
          </p:cNvPicPr>
          <p:nvPr/>
        </p:nvPicPr>
        <p:blipFill>
          <a:blip r:embed="rId4"/>
          <a:stretch>
            <a:fillRect/>
          </a:stretch>
        </p:blipFill>
        <p:spPr>
          <a:xfrm>
            <a:off x="7290260" y="2858430"/>
            <a:ext cx="1084465" cy="1012167"/>
          </a:xfrm>
          <a:prstGeom prst="rect">
            <a:avLst/>
          </a:prstGeom>
        </p:spPr>
      </p:pic>
      <p:pic>
        <p:nvPicPr>
          <p:cNvPr id="7" name="Picture 6"/>
          <p:cNvPicPr>
            <a:picLocks noChangeAspect="1"/>
          </p:cNvPicPr>
          <p:nvPr/>
        </p:nvPicPr>
        <p:blipFill>
          <a:blip r:embed="rId5"/>
          <a:stretch>
            <a:fillRect/>
          </a:stretch>
        </p:blipFill>
        <p:spPr>
          <a:xfrm>
            <a:off x="7290259" y="3870597"/>
            <a:ext cx="1084465" cy="1012167"/>
          </a:xfrm>
          <a:prstGeom prst="rect">
            <a:avLst/>
          </a:prstGeom>
        </p:spPr>
      </p:pic>
      <p:pic>
        <p:nvPicPr>
          <p:cNvPr id="8" name="Picture 7"/>
          <p:cNvPicPr>
            <a:picLocks noChangeAspect="1"/>
          </p:cNvPicPr>
          <p:nvPr/>
        </p:nvPicPr>
        <p:blipFill>
          <a:blip r:embed="rId6"/>
          <a:stretch>
            <a:fillRect/>
          </a:stretch>
        </p:blipFill>
        <p:spPr>
          <a:xfrm>
            <a:off x="7290258" y="4882764"/>
            <a:ext cx="1084465" cy="1012167"/>
          </a:xfrm>
          <a:prstGeom prst="rect">
            <a:avLst/>
          </a:prstGeom>
        </p:spPr>
      </p:pic>
      <p:sp>
        <p:nvSpPr>
          <p:cNvPr id="3" name="Slide Number Placeholder 2"/>
          <p:cNvSpPr>
            <a:spLocks noGrp="1"/>
          </p:cNvSpPr>
          <p:nvPr>
            <p:ph type="sldNum" sz="quarter" idx="12"/>
          </p:nvPr>
        </p:nvSpPr>
        <p:spPr/>
        <p:txBody>
          <a:bodyPr/>
          <a:lstStyle/>
          <a:p>
            <a:fld id="{4E73DFE8-7421-4BE9-A66E-B444972B53A8}" type="slidenum">
              <a:rPr lang="en-US" smtClean="0"/>
              <a:t>24</a:t>
            </a:fld>
            <a:endParaRPr lang="en-US"/>
          </a:p>
        </p:txBody>
      </p:sp>
    </p:spTree>
    <p:extLst>
      <p:ext uri="{BB962C8B-B14F-4D97-AF65-F5344CB8AC3E}">
        <p14:creationId xmlns:p14="http://schemas.microsoft.com/office/powerpoint/2010/main" val="342265629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Lab 5 – Schematic for </a:t>
            </a:r>
            <a:r>
              <a:rPr lang="en-US" dirty="0" smtClean="0"/>
              <a:t>NOR </a:t>
            </a:r>
            <a:r>
              <a:rPr lang="en-US" dirty="0"/>
              <a:t>Gate</a:t>
            </a:r>
          </a:p>
        </p:txBody>
      </p:sp>
      <p:pic>
        <p:nvPicPr>
          <p:cNvPr id="9" name="Content Placeholder 8"/>
          <p:cNvPicPr>
            <a:picLocks noGrp="1" noChangeAspect="1"/>
          </p:cNvPicPr>
          <p:nvPr>
            <p:ph idx="1"/>
          </p:nvPr>
        </p:nvPicPr>
        <p:blipFill>
          <a:blip r:embed="rId2"/>
          <a:stretch>
            <a:fillRect/>
          </a:stretch>
        </p:blipFill>
        <p:spPr>
          <a:xfrm>
            <a:off x="5307942" y="1846263"/>
            <a:ext cx="1636442" cy="4022725"/>
          </a:xfrm>
          <a:prstGeom prst="rect">
            <a:avLst/>
          </a:prstGeom>
        </p:spPr>
      </p:pic>
      <p:pic>
        <p:nvPicPr>
          <p:cNvPr id="11" name="Picture 10"/>
          <p:cNvPicPr>
            <a:picLocks noChangeAspect="1"/>
          </p:cNvPicPr>
          <p:nvPr/>
        </p:nvPicPr>
        <p:blipFill>
          <a:blip r:embed="rId3"/>
          <a:stretch>
            <a:fillRect/>
          </a:stretch>
        </p:blipFill>
        <p:spPr>
          <a:xfrm>
            <a:off x="7232072" y="1846263"/>
            <a:ext cx="1109403" cy="1035443"/>
          </a:xfrm>
          <a:prstGeom prst="rect">
            <a:avLst/>
          </a:prstGeom>
        </p:spPr>
      </p:pic>
      <p:pic>
        <p:nvPicPr>
          <p:cNvPr id="12" name="Picture 11"/>
          <p:cNvPicPr>
            <a:picLocks noChangeAspect="1"/>
          </p:cNvPicPr>
          <p:nvPr/>
        </p:nvPicPr>
        <p:blipFill>
          <a:blip r:embed="rId4"/>
          <a:stretch>
            <a:fillRect/>
          </a:stretch>
        </p:blipFill>
        <p:spPr>
          <a:xfrm>
            <a:off x="7232072" y="2881706"/>
            <a:ext cx="1109403" cy="1035443"/>
          </a:xfrm>
          <a:prstGeom prst="rect">
            <a:avLst/>
          </a:prstGeom>
        </p:spPr>
      </p:pic>
      <p:pic>
        <p:nvPicPr>
          <p:cNvPr id="13" name="Picture 12"/>
          <p:cNvPicPr>
            <a:picLocks noChangeAspect="1"/>
          </p:cNvPicPr>
          <p:nvPr/>
        </p:nvPicPr>
        <p:blipFill>
          <a:blip r:embed="rId5"/>
          <a:stretch>
            <a:fillRect/>
          </a:stretch>
        </p:blipFill>
        <p:spPr>
          <a:xfrm>
            <a:off x="7232072" y="3917149"/>
            <a:ext cx="1109403" cy="1035443"/>
          </a:xfrm>
          <a:prstGeom prst="rect">
            <a:avLst/>
          </a:prstGeom>
        </p:spPr>
      </p:pic>
      <p:pic>
        <p:nvPicPr>
          <p:cNvPr id="14" name="Picture 13"/>
          <p:cNvPicPr>
            <a:picLocks noChangeAspect="1"/>
          </p:cNvPicPr>
          <p:nvPr/>
        </p:nvPicPr>
        <p:blipFill>
          <a:blip r:embed="rId6"/>
          <a:stretch>
            <a:fillRect/>
          </a:stretch>
        </p:blipFill>
        <p:spPr>
          <a:xfrm>
            <a:off x="7232072" y="4952592"/>
            <a:ext cx="1109403" cy="1035443"/>
          </a:xfrm>
          <a:prstGeom prst="rect">
            <a:avLst/>
          </a:prstGeom>
        </p:spPr>
      </p:pic>
      <p:sp>
        <p:nvSpPr>
          <p:cNvPr id="3" name="Slide Number Placeholder 2"/>
          <p:cNvSpPr>
            <a:spLocks noGrp="1"/>
          </p:cNvSpPr>
          <p:nvPr>
            <p:ph type="sldNum" sz="quarter" idx="12"/>
          </p:nvPr>
        </p:nvSpPr>
        <p:spPr/>
        <p:txBody>
          <a:bodyPr/>
          <a:lstStyle/>
          <a:p>
            <a:fld id="{4E73DFE8-7421-4BE9-A66E-B444972B53A8}" type="slidenum">
              <a:rPr lang="en-US" smtClean="0"/>
              <a:t>25</a:t>
            </a:fld>
            <a:endParaRPr lang="en-US"/>
          </a:p>
        </p:txBody>
      </p:sp>
    </p:spTree>
    <p:extLst>
      <p:ext uri="{BB962C8B-B14F-4D97-AF65-F5344CB8AC3E}">
        <p14:creationId xmlns:p14="http://schemas.microsoft.com/office/powerpoint/2010/main" val="142483985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Lab 5 – Schematic for </a:t>
            </a:r>
            <a:r>
              <a:rPr lang="en-US" dirty="0" smtClean="0"/>
              <a:t>XOR </a:t>
            </a:r>
            <a:r>
              <a:rPr lang="en-US" dirty="0"/>
              <a:t>Gate</a:t>
            </a:r>
          </a:p>
        </p:txBody>
      </p:sp>
      <p:pic>
        <p:nvPicPr>
          <p:cNvPr id="4" name="Content Placeholder 3"/>
          <p:cNvPicPr>
            <a:picLocks noGrp="1" noChangeAspect="1"/>
          </p:cNvPicPr>
          <p:nvPr>
            <p:ph idx="1"/>
          </p:nvPr>
        </p:nvPicPr>
        <p:blipFill>
          <a:blip r:embed="rId2"/>
          <a:stretch>
            <a:fillRect/>
          </a:stretch>
        </p:blipFill>
        <p:spPr>
          <a:xfrm>
            <a:off x="5307942" y="1905693"/>
            <a:ext cx="1636442" cy="4022725"/>
          </a:xfrm>
          <a:prstGeom prst="rect">
            <a:avLst/>
          </a:prstGeom>
        </p:spPr>
      </p:pic>
      <p:pic>
        <p:nvPicPr>
          <p:cNvPr id="5" name="Picture 4"/>
          <p:cNvPicPr>
            <a:picLocks noChangeAspect="1"/>
          </p:cNvPicPr>
          <p:nvPr/>
        </p:nvPicPr>
        <p:blipFill>
          <a:blip r:embed="rId3"/>
          <a:stretch>
            <a:fillRect/>
          </a:stretch>
        </p:blipFill>
        <p:spPr>
          <a:xfrm>
            <a:off x="7316931" y="1905693"/>
            <a:ext cx="1075459" cy="1003762"/>
          </a:xfrm>
          <a:prstGeom prst="rect">
            <a:avLst/>
          </a:prstGeom>
        </p:spPr>
      </p:pic>
      <p:pic>
        <p:nvPicPr>
          <p:cNvPr id="6" name="Picture 5"/>
          <p:cNvPicPr>
            <a:picLocks noChangeAspect="1"/>
          </p:cNvPicPr>
          <p:nvPr/>
        </p:nvPicPr>
        <p:blipFill>
          <a:blip r:embed="rId4"/>
          <a:stretch>
            <a:fillRect/>
          </a:stretch>
        </p:blipFill>
        <p:spPr>
          <a:xfrm>
            <a:off x="7316931" y="2909455"/>
            <a:ext cx="1075459" cy="1003762"/>
          </a:xfrm>
          <a:prstGeom prst="rect">
            <a:avLst/>
          </a:prstGeom>
        </p:spPr>
      </p:pic>
      <p:pic>
        <p:nvPicPr>
          <p:cNvPr id="7" name="Picture 6"/>
          <p:cNvPicPr>
            <a:picLocks noChangeAspect="1"/>
          </p:cNvPicPr>
          <p:nvPr/>
        </p:nvPicPr>
        <p:blipFill>
          <a:blip r:embed="rId5"/>
          <a:stretch>
            <a:fillRect/>
          </a:stretch>
        </p:blipFill>
        <p:spPr>
          <a:xfrm>
            <a:off x="7316931" y="3913217"/>
            <a:ext cx="1075459" cy="1003762"/>
          </a:xfrm>
          <a:prstGeom prst="rect">
            <a:avLst/>
          </a:prstGeom>
        </p:spPr>
      </p:pic>
      <p:pic>
        <p:nvPicPr>
          <p:cNvPr id="8" name="Picture 7"/>
          <p:cNvPicPr>
            <a:picLocks noChangeAspect="1"/>
          </p:cNvPicPr>
          <p:nvPr/>
        </p:nvPicPr>
        <p:blipFill>
          <a:blip r:embed="rId6"/>
          <a:stretch>
            <a:fillRect/>
          </a:stretch>
        </p:blipFill>
        <p:spPr>
          <a:xfrm>
            <a:off x="7316930" y="4916979"/>
            <a:ext cx="1075459" cy="1003762"/>
          </a:xfrm>
          <a:prstGeom prst="rect">
            <a:avLst/>
          </a:prstGeom>
        </p:spPr>
      </p:pic>
      <p:sp>
        <p:nvSpPr>
          <p:cNvPr id="3" name="Slide Number Placeholder 2"/>
          <p:cNvSpPr>
            <a:spLocks noGrp="1"/>
          </p:cNvSpPr>
          <p:nvPr>
            <p:ph type="sldNum" sz="quarter" idx="12"/>
          </p:nvPr>
        </p:nvSpPr>
        <p:spPr/>
        <p:txBody>
          <a:bodyPr/>
          <a:lstStyle/>
          <a:p>
            <a:fld id="{4E73DFE8-7421-4BE9-A66E-B444972B53A8}" type="slidenum">
              <a:rPr lang="en-US" smtClean="0"/>
              <a:t>26</a:t>
            </a:fld>
            <a:endParaRPr lang="en-US"/>
          </a:p>
        </p:txBody>
      </p:sp>
    </p:spTree>
    <p:extLst>
      <p:ext uri="{BB962C8B-B14F-4D97-AF65-F5344CB8AC3E}">
        <p14:creationId xmlns:p14="http://schemas.microsoft.com/office/powerpoint/2010/main" val="394482929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Lab 5 – Schematic for </a:t>
            </a:r>
            <a:r>
              <a:rPr lang="en-US" dirty="0" smtClean="0"/>
              <a:t>XNOR </a:t>
            </a:r>
            <a:r>
              <a:rPr lang="en-US" dirty="0"/>
              <a:t>Gate</a:t>
            </a:r>
          </a:p>
        </p:txBody>
      </p:sp>
      <p:pic>
        <p:nvPicPr>
          <p:cNvPr id="9" name="Content Placeholder 8"/>
          <p:cNvPicPr>
            <a:picLocks noGrp="1" noChangeAspect="1"/>
          </p:cNvPicPr>
          <p:nvPr>
            <p:ph idx="1"/>
          </p:nvPr>
        </p:nvPicPr>
        <p:blipFill>
          <a:blip r:embed="rId2"/>
          <a:stretch>
            <a:fillRect/>
          </a:stretch>
        </p:blipFill>
        <p:spPr>
          <a:xfrm>
            <a:off x="4971302" y="1846263"/>
            <a:ext cx="2309721" cy="4022725"/>
          </a:xfrm>
          <a:prstGeom prst="rect">
            <a:avLst/>
          </a:prstGeom>
        </p:spPr>
      </p:pic>
      <p:pic>
        <p:nvPicPr>
          <p:cNvPr id="10" name="Picture 9"/>
          <p:cNvPicPr>
            <a:picLocks noChangeAspect="1"/>
          </p:cNvPicPr>
          <p:nvPr/>
        </p:nvPicPr>
        <p:blipFill>
          <a:blip r:embed="rId3"/>
          <a:stretch>
            <a:fillRect/>
          </a:stretch>
        </p:blipFill>
        <p:spPr>
          <a:xfrm>
            <a:off x="7657753" y="1846263"/>
            <a:ext cx="1014443" cy="946813"/>
          </a:xfrm>
          <a:prstGeom prst="rect">
            <a:avLst/>
          </a:prstGeom>
        </p:spPr>
      </p:pic>
      <p:pic>
        <p:nvPicPr>
          <p:cNvPr id="11" name="Picture 10"/>
          <p:cNvPicPr>
            <a:picLocks noChangeAspect="1"/>
          </p:cNvPicPr>
          <p:nvPr/>
        </p:nvPicPr>
        <p:blipFill>
          <a:blip r:embed="rId4"/>
          <a:stretch>
            <a:fillRect/>
          </a:stretch>
        </p:blipFill>
        <p:spPr>
          <a:xfrm>
            <a:off x="7657753" y="2793076"/>
            <a:ext cx="1014443" cy="946813"/>
          </a:xfrm>
          <a:prstGeom prst="rect">
            <a:avLst/>
          </a:prstGeom>
        </p:spPr>
      </p:pic>
      <p:pic>
        <p:nvPicPr>
          <p:cNvPr id="12" name="Picture 11"/>
          <p:cNvPicPr>
            <a:picLocks noChangeAspect="1"/>
          </p:cNvPicPr>
          <p:nvPr/>
        </p:nvPicPr>
        <p:blipFill>
          <a:blip r:embed="rId5"/>
          <a:stretch>
            <a:fillRect/>
          </a:stretch>
        </p:blipFill>
        <p:spPr>
          <a:xfrm>
            <a:off x="7657753" y="3739889"/>
            <a:ext cx="1014443" cy="946813"/>
          </a:xfrm>
          <a:prstGeom prst="rect">
            <a:avLst/>
          </a:prstGeom>
        </p:spPr>
      </p:pic>
      <p:pic>
        <p:nvPicPr>
          <p:cNvPr id="13" name="Picture 12"/>
          <p:cNvPicPr>
            <a:picLocks noChangeAspect="1"/>
          </p:cNvPicPr>
          <p:nvPr/>
        </p:nvPicPr>
        <p:blipFill>
          <a:blip r:embed="rId6"/>
          <a:stretch>
            <a:fillRect/>
          </a:stretch>
        </p:blipFill>
        <p:spPr>
          <a:xfrm>
            <a:off x="7657752" y="4686702"/>
            <a:ext cx="1014443" cy="946813"/>
          </a:xfrm>
          <a:prstGeom prst="rect">
            <a:avLst/>
          </a:prstGeom>
        </p:spPr>
      </p:pic>
      <p:sp>
        <p:nvSpPr>
          <p:cNvPr id="3" name="Slide Number Placeholder 2"/>
          <p:cNvSpPr>
            <a:spLocks noGrp="1"/>
          </p:cNvSpPr>
          <p:nvPr>
            <p:ph type="sldNum" sz="quarter" idx="12"/>
          </p:nvPr>
        </p:nvSpPr>
        <p:spPr/>
        <p:txBody>
          <a:bodyPr/>
          <a:lstStyle/>
          <a:p>
            <a:fld id="{4E73DFE8-7421-4BE9-A66E-B444972B53A8}" type="slidenum">
              <a:rPr lang="en-US" smtClean="0"/>
              <a:t>27</a:t>
            </a:fld>
            <a:endParaRPr lang="en-US"/>
          </a:p>
        </p:txBody>
      </p:sp>
    </p:spTree>
    <p:extLst>
      <p:ext uri="{BB962C8B-B14F-4D97-AF65-F5344CB8AC3E}">
        <p14:creationId xmlns:p14="http://schemas.microsoft.com/office/powerpoint/2010/main" val="130915376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Lab 5 – Truth Tables</a:t>
            </a:r>
            <a:endParaRPr lang="en-US" dirty="0"/>
          </a:p>
        </p:txBody>
      </p:sp>
      <p:pic>
        <p:nvPicPr>
          <p:cNvPr id="4" name="Content Placeholder 3"/>
          <p:cNvPicPr>
            <a:picLocks noGrp="1" noChangeAspect="1"/>
          </p:cNvPicPr>
          <p:nvPr>
            <p:ph idx="1"/>
          </p:nvPr>
        </p:nvPicPr>
        <p:blipFill>
          <a:blip r:embed="rId2"/>
          <a:stretch>
            <a:fillRect/>
          </a:stretch>
        </p:blipFill>
        <p:spPr>
          <a:xfrm>
            <a:off x="1769834" y="1926525"/>
            <a:ext cx="8713291" cy="3719087"/>
          </a:xfrm>
          <a:prstGeom prst="rect">
            <a:avLst/>
          </a:prstGeom>
        </p:spPr>
      </p:pic>
      <p:sp>
        <p:nvSpPr>
          <p:cNvPr id="3" name="Slide Number Placeholder 2"/>
          <p:cNvSpPr>
            <a:spLocks noGrp="1"/>
          </p:cNvSpPr>
          <p:nvPr>
            <p:ph type="sldNum" sz="quarter" idx="12"/>
          </p:nvPr>
        </p:nvSpPr>
        <p:spPr/>
        <p:txBody>
          <a:bodyPr/>
          <a:lstStyle/>
          <a:p>
            <a:fld id="{4E73DFE8-7421-4BE9-A66E-B444972B53A8}" type="slidenum">
              <a:rPr lang="en-US" smtClean="0"/>
              <a:t>28</a:t>
            </a:fld>
            <a:endParaRPr lang="en-US"/>
          </a:p>
        </p:txBody>
      </p:sp>
    </p:spTree>
    <p:extLst>
      <p:ext uri="{BB962C8B-B14F-4D97-AF65-F5344CB8AC3E}">
        <p14:creationId xmlns:p14="http://schemas.microsoft.com/office/powerpoint/2010/main" val="4143889749"/>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Lab 6 </a:t>
            </a:r>
            <a:r>
              <a:rPr lang="en-US" dirty="0" smtClean="0"/>
              <a:t>– </a:t>
            </a:r>
            <a:r>
              <a:rPr lang="en-US" dirty="0"/>
              <a:t>Theorems</a:t>
            </a:r>
          </a:p>
        </p:txBody>
      </p:sp>
      <p:sp>
        <p:nvSpPr>
          <p:cNvPr id="3" name="Content Placeholder 2"/>
          <p:cNvSpPr>
            <a:spLocks noGrp="1"/>
          </p:cNvSpPr>
          <p:nvPr>
            <p:ph idx="1"/>
          </p:nvPr>
        </p:nvSpPr>
        <p:spPr/>
        <p:txBody>
          <a:bodyPr>
            <a:normAutofit lnSpcReduction="10000"/>
          </a:bodyPr>
          <a:lstStyle/>
          <a:p>
            <a:r>
              <a:rPr lang="en-US" dirty="0"/>
              <a:t>Date: October 13, 2017</a:t>
            </a:r>
            <a:endParaRPr lang="en-US" dirty="0" smtClean="0"/>
          </a:p>
          <a:p>
            <a:r>
              <a:rPr lang="en-US" dirty="0" smtClean="0"/>
              <a:t>Lab </a:t>
            </a:r>
            <a:r>
              <a:rPr lang="en-US" dirty="0"/>
              <a:t>partners: Austin Denney</a:t>
            </a:r>
          </a:p>
          <a:p>
            <a:r>
              <a:rPr lang="en-US" dirty="0"/>
              <a:t>Description: </a:t>
            </a:r>
            <a:r>
              <a:rPr lang="en-US" dirty="0" smtClean="0"/>
              <a:t>In this lab we proved 15 Boolean theorems by exhaustion using Multisim and actual components in the lab</a:t>
            </a:r>
            <a:r>
              <a:rPr lang="en-US" dirty="0" smtClean="0"/>
              <a:t>.</a:t>
            </a:r>
          </a:p>
          <a:p>
            <a:r>
              <a:rPr lang="en-US" dirty="0"/>
              <a:t>Equipment: </a:t>
            </a:r>
            <a:r>
              <a:rPr lang="en-US" dirty="0" err="1"/>
              <a:t>Gwinstek</a:t>
            </a:r>
            <a:r>
              <a:rPr lang="en-US" dirty="0"/>
              <a:t> GDM-8245 and HY1802D </a:t>
            </a:r>
            <a:r>
              <a:rPr lang="en-US" dirty="0" smtClean="0"/>
              <a:t>RSR</a:t>
            </a:r>
            <a:endParaRPr lang="en-US" dirty="0"/>
          </a:p>
          <a:p>
            <a:r>
              <a:rPr lang="en-US" dirty="0"/>
              <a:t>Observations</a:t>
            </a:r>
            <a:r>
              <a:rPr lang="en-US" dirty="0" smtClean="0"/>
              <a:t>: </a:t>
            </a:r>
            <a:r>
              <a:rPr lang="en-US" dirty="0"/>
              <a:t>Many of the theorems are very similar to mathematical theorems, because the operators in many instances have similar properties.</a:t>
            </a:r>
          </a:p>
          <a:p>
            <a:r>
              <a:rPr lang="en-US" dirty="0" smtClean="0">
                <a:hlinkClick r:id="rId2" action="ppaction://hlinkfile"/>
              </a:rPr>
              <a:t>Lab 6.docx</a:t>
            </a:r>
            <a:endParaRPr lang="en-US" dirty="0" smtClean="0"/>
          </a:p>
          <a:p>
            <a:r>
              <a:rPr lang="en-US" dirty="0">
                <a:hlinkClick r:id="rId3" action="ppaction://hlinkfile"/>
              </a:rPr>
              <a:t>Theorems truth tables.docx</a:t>
            </a:r>
            <a:endParaRPr lang="en-US" dirty="0" smtClean="0"/>
          </a:p>
          <a:p>
            <a:r>
              <a:rPr lang="en-US" dirty="0">
                <a:hlinkClick r:id="rId4" action="ppaction://hlinkfile"/>
              </a:rPr>
              <a:t>Theorems lab </a:t>
            </a:r>
            <a:r>
              <a:rPr lang="en-US" dirty="0" smtClean="0">
                <a:hlinkClick r:id="rId4" action="ppaction://hlinkfile"/>
              </a:rPr>
              <a:t>readings.docx</a:t>
            </a:r>
            <a:endParaRPr lang="en-US" dirty="0"/>
          </a:p>
        </p:txBody>
      </p:sp>
      <p:sp>
        <p:nvSpPr>
          <p:cNvPr id="4" name="Slide Number Placeholder 3"/>
          <p:cNvSpPr>
            <a:spLocks noGrp="1"/>
          </p:cNvSpPr>
          <p:nvPr>
            <p:ph type="sldNum" sz="quarter" idx="12"/>
          </p:nvPr>
        </p:nvSpPr>
        <p:spPr/>
        <p:txBody>
          <a:bodyPr/>
          <a:lstStyle/>
          <a:p>
            <a:fld id="{4E73DFE8-7421-4BE9-A66E-B444972B53A8}" type="slidenum">
              <a:rPr lang="en-US" smtClean="0"/>
              <a:t>29</a:t>
            </a:fld>
            <a:endParaRPr lang="en-US"/>
          </a:p>
        </p:txBody>
      </p:sp>
    </p:spTree>
    <p:extLst>
      <p:ext uri="{BB962C8B-B14F-4D97-AF65-F5344CB8AC3E}">
        <p14:creationId xmlns:p14="http://schemas.microsoft.com/office/powerpoint/2010/main" val="57232996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Lab 1 – Logic Levels</a:t>
            </a:r>
            <a:endParaRPr lang="en-US" dirty="0"/>
          </a:p>
        </p:txBody>
      </p:sp>
      <p:sp>
        <p:nvSpPr>
          <p:cNvPr id="3" name="Content Placeholder 2"/>
          <p:cNvSpPr>
            <a:spLocks noGrp="1"/>
          </p:cNvSpPr>
          <p:nvPr>
            <p:ph idx="1"/>
          </p:nvPr>
        </p:nvSpPr>
        <p:spPr/>
        <p:txBody>
          <a:bodyPr>
            <a:normAutofit/>
          </a:bodyPr>
          <a:lstStyle/>
          <a:p>
            <a:r>
              <a:rPr lang="en-US" dirty="0" smtClean="0"/>
              <a:t>Date: </a:t>
            </a:r>
            <a:r>
              <a:rPr lang="en-US" dirty="0"/>
              <a:t>September 8, </a:t>
            </a:r>
            <a:r>
              <a:rPr lang="en-US" dirty="0" smtClean="0"/>
              <a:t>2017</a:t>
            </a:r>
          </a:p>
          <a:p>
            <a:r>
              <a:rPr lang="en-US" dirty="0" smtClean="0"/>
              <a:t>Lab partner: </a:t>
            </a:r>
            <a:r>
              <a:rPr lang="en-US" dirty="0"/>
              <a:t>­­­­­­­­­­­­­­­­Austin </a:t>
            </a:r>
            <a:r>
              <a:rPr lang="en-US" dirty="0" smtClean="0"/>
              <a:t>Denney</a:t>
            </a:r>
          </a:p>
          <a:p>
            <a:r>
              <a:rPr lang="en-US" dirty="0" smtClean="0"/>
              <a:t>Description: This </a:t>
            </a:r>
            <a:r>
              <a:rPr lang="en-US" dirty="0" smtClean="0"/>
              <a:t>lab was done as a simulation and also built in the lab. We wired four buttons and four 10k</a:t>
            </a:r>
            <a:r>
              <a:rPr lang="el-GR" dirty="0" smtClean="0"/>
              <a:t>Ω</a:t>
            </a:r>
            <a:r>
              <a:rPr lang="en-US" dirty="0" smtClean="0"/>
              <a:t> resistors, with two of the resistors on one side of the switches, and two on the other (resulting in two resistors pulling to ground, and two pulling to 5V</a:t>
            </a:r>
            <a:r>
              <a:rPr lang="en-US" dirty="0" smtClean="0"/>
              <a:t>).</a:t>
            </a:r>
          </a:p>
          <a:p>
            <a:r>
              <a:rPr lang="en-US" dirty="0" smtClean="0"/>
              <a:t>Equipment: </a:t>
            </a:r>
            <a:r>
              <a:rPr lang="en-US" dirty="0" err="1"/>
              <a:t>Gwinstek</a:t>
            </a:r>
            <a:r>
              <a:rPr lang="en-US" dirty="0"/>
              <a:t> GDM-8245 and HY1802D RSR</a:t>
            </a:r>
            <a:endParaRPr lang="en-US" dirty="0" smtClean="0"/>
          </a:p>
          <a:p>
            <a:r>
              <a:rPr lang="en-US" dirty="0" smtClean="0"/>
              <a:t>Observations: The </a:t>
            </a:r>
            <a:r>
              <a:rPr lang="en-US" dirty="0" smtClean="0"/>
              <a:t>voltage readings </a:t>
            </a:r>
            <a:r>
              <a:rPr lang="en-US" dirty="0"/>
              <a:t>were surprisingly constant across each reading. </a:t>
            </a:r>
            <a:endParaRPr lang="en-US" dirty="0" smtClean="0"/>
          </a:p>
          <a:p>
            <a:r>
              <a:rPr lang="en-US" dirty="0" smtClean="0">
                <a:hlinkClick r:id="rId2" action="ppaction://hlinkfile"/>
              </a:rPr>
              <a:t>Lab 1.docx</a:t>
            </a:r>
            <a:endParaRPr lang="en-US" dirty="0" smtClean="0"/>
          </a:p>
          <a:p>
            <a:r>
              <a:rPr lang="en-US" dirty="0" smtClean="0">
                <a:hlinkClick r:id="rId3" action="ppaction://hlinkfile"/>
              </a:rPr>
              <a:t>Lab 1.ms14</a:t>
            </a:r>
            <a:endParaRPr lang="en-US" dirty="0"/>
          </a:p>
        </p:txBody>
      </p:sp>
      <p:sp>
        <p:nvSpPr>
          <p:cNvPr id="4" name="Slide Number Placeholder 3"/>
          <p:cNvSpPr>
            <a:spLocks noGrp="1"/>
          </p:cNvSpPr>
          <p:nvPr>
            <p:ph type="sldNum" sz="quarter" idx="12"/>
          </p:nvPr>
        </p:nvSpPr>
        <p:spPr/>
        <p:txBody>
          <a:bodyPr/>
          <a:lstStyle/>
          <a:p>
            <a:fld id="{4E73DFE8-7421-4BE9-A66E-B444972B53A8}" type="slidenum">
              <a:rPr lang="en-US" smtClean="0"/>
              <a:t>3</a:t>
            </a:fld>
            <a:endParaRPr lang="en-US"/>
          </a:p>
        </p:txBody>
      </p:sp>
    </p:spTree>
    <p:extLst>
      <p:ext uri="{BB962C8B-B14F-4D97-AF65-F5344CB8AC3E}">
        <p14:creationId xmlns:p14="http://schemas.microsoft.com/office/powerpoint/2010/main" val="2524084366"/>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Lab 6 – Theorem 1</a:t>
            </a:r>
            <a:endParaRPr lang="en-US" dirty="0"/>
          </a:p>
        </p:txBody>
      </p:sp>
      <p:sp>
        <p:nvSpPr>
          <p:cNvPr id="5" name="TextBox 4"/>
          <p:cNvSpPr txBox="1"/>
          <p:nvPr/>
        </p:nvSpPr>
        <p:spPr>
          <a:xfrm>
            <a:off x="4837849" y="1875178"/>
            <a:ext cx="2576628" cy="369332"/>
          </a:xfrm>
          <a:prstGeom prst="rect">
            <a:avLst/>
          </a:prstGeom>
          <a:noFill/>
        </p:spPr>
        <p:txBody>
          <a:bodyPr wrap="square" rtlCol="0">
            <a:spAutoFit/>
          </a:bodyPr>
          <a:lstStyle/>
          <a:p>
            <a:pPr algn="ctr"/>
            <a:r>
              <a:rPr lang="en-US" dirty="0" smtClean="0"/>
              <a:t>Theorem 1: x∙0=0</a:t>
            </a:r>
            <a:endParaRPr lang="en-US" dirty="0"/>
          </a:p>
        </p:txBody>
      </p:sp>
      <p:sp>
        <p:nvSpPr>
          <p:cNvPr id="6" name="TextBox 5"/>
          <p:cNvSpPr txBox="1"/>
          <p:nvPr/>
        </p:nvSpPr>
        <p:spPr>
          <a:xfrm>
            <a:off x="1845425" y="3645114"/>
            <a:ext cx="1421477" cy="369332"/>
          </a:xfrm>
          <a:prstGeom prst="rect">
            <a:avLst/>
          </a:prstGeom>
          <a:noFill/>
        </p:spPr>
        <p:txBody>
          <a:bodyPr wrap="square" rtlCol="0">
            <a:spAutoFit/>
          </a:bodyPr>
          <a:lstStyle/>
          <a:p>
            <a:r>
              <a:rPr lang="en-US" dirty="0" smtClean="0"/>
              <a:t>Lab Readings</a:t>
            </a:r>
          </a:p>
        </p:txBody>
      </p:sp>
      <p:graphicFrame>
        <p:nvGraphicFramePr>
          <p:cNvPr id="7" name="Table 6"/>
          <p:cNvGraphicFramePr>
            <a:graphicFrameLocks noGrp="1"/>
          </p:cNvGraphicFramePr>
          <p:nvPr>
            <p:extLst>
              <p:ext uri="{D42A27DB-BD31-4B8C-83A1-F6EECF244321}">
                <p14:modId xmlns:p14="http://schemas.microsoft.com/office/powerpoint/2010/main" val="106117616"/>
              </p:ext>
            </p:extLst>
          </p:nvPr>
        </p:nvGraphicFramePr>
        <p:xfrm>
          <a:off x="1845425" y="4014446"/>
          <a:ext cx="1333500" cy="571500"/>
        </p:xfrm>
        <a:graphic>
          <a:graphicData uri="http://schemas.openxmlformats.org/drawingml/2006/table">
            <a:tbl>
              <a:tblPr>
                <a:tableStyleId>{5C22544A-7EE6-4342-B048-85BDC9FD1C3A}</a:tableStyleId>
              </a:tblPr>
              <a:tblGrid>
                <a:gridCol w="444500">
                  <a:extLst>
                    <a:ext uri="{9D8B030D-6E8A-4147-A177-3AD203B41FA5}">
                      <a16:colId xmlns:a16="http://schemas.microsoft.com/office/drawing/2014/main" val="2714745982"/>
                    </a:ext>
                  </a:extLst>
                </a:gridCol>
                <a:gridCol w="444500">
                  <a:extLst>
                    <a:ext uri="{9D8B030D-6E8A-4147-A177-3AD203B41FA5}">
                      <a16:colId xmlns:a16="http://schemas.microsoft.com/office/drawing/2014/main" val="887477362"/>
                    </a:ext>
                  </a:extLst>
                </a:gridCol>
                <a:gridCol w="444500">
                  <a:extLst>
                    <a:ext uri="{9D8B030D-6E8A-4147-A177-3AD203B41FA5}">
                      <a16:colId xmlns:a16="http://schemas.microsoft.com/office/drawing/2014/main" val="3713530620"/>
                    </a:ext>
                  </a:extLst>
                </a:gridCol>
              </a:tblGrid>
              <a:tr h="190500">
                <a:tc>
                  <a:txBody>
                    <a:bodyPr/>
                    <a:lstStyle/>
                    <a:p>
                      <a:pPr algn="l" fontAlgn="b"/>
                      <a:r>
                        <a:rPr lang="en-US" sz="1100" u="none" strike="noStrike">
                          <a:effectLst/>
                        </a:rPr>
                        <a:t>Th 1</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endParaRPr lang="en-US" sz="1100" b="0"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490951849"/>
                  </a:ext>
                </a:extLst>
              </a:tr>
              <a:tr h="190500">
                <a:tc>
                  <a:txBody>
                    <a:bodyPr/>
                    <a:lstStyle/>
                    <a:p>
                      <a:pPr algn="r" fontAlgn="b"/>
                      <a:r>
                        <a:rPr lang="en-US" sz="1100" u="none" strike="noStrike">
                          <a:effectLst/>
                        </a:rPr>
                        <a:t>0</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0</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0.1620</a:t>
                      </a:r>
                      <a:endParaRPr lang="en-US" sz="1100" b="0"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2891050646"/>
                  </a:ext>
                </a:extLst>
              </a:tr>
              <a:tr h="190500">
                <a:tc>
                  <a:txBody>
                    <a:bodyPr/>
                    <a:lstStyle/>
                    <a:p>
                      <a:pPr algn="r" fontAlgn="b"/>
                      <a:r>
                        <a:rPr lang="en-US" sz="1100" u="none" strike="noStrike">
                          <a:effectLst/>
                        </a:rPr>
                        <a:t>0</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1</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dirty="0">
                          <a:effectLst/>
                        </a:rPr>
                        <a:t>0.1622</a:t>
                      </a:r>
                      <a:endParaRPr lang="en-US" sz="1100" b="0" i="0" u="none" strike="noStrike" dirty="0">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1811483730"/>
                  </a:ext>
                </a:extLst>
              </a:tr>
            </a:tbl>
          </a:graphicData>
        </a:graphic>
      </p:graphicFrame>
      <p:graphicFrame>
        <p:nvGraphicFramePr>
          <p:cNvPr id="8" name="Table 7"/>
          <p:cNvGraphicFramePr>
            <a:graphicFrameLocks noGrp="1"/>
          </p:cNvGraphicFramePr>
          <p:nvPr>
            <p:extLst>
              <p:ext uri="{D42A27DB-BD31-4B8C-83A1-F6EECF244321}">
                <p14:modId xmlns:p14="http://schemas.microsoft.com/office/powerpoint/2010/main" val="1456044963"/>
              </p:ext>
            </p:extLst>
          </p:nvPr>
        </p:nvGraphicFramePr>
        <p:xfrm>
          <a:off x="1845424" y="2244510"/>
          <a:ext cx="665019" cy="1143000"/>
        </p:xfrm>
        <a:graphic>
          <a:graphicData uri="http://schemas.openxmlformats.org/drawingml/2006/table">
            <a:tbl>
              <a:tblPr>
                <a:tableStyleId>{5C22544A-7EE6-4342-B048-85BDC9FD1C3A}</a:tableStyleId>
              </a:tblPr>
              <a:tblGrid>
                <a:gridCol w="221673">
                  <a:extLst>
                    <a:ext uri="{9D8B030D-6E8A-4147-A177-3AD203B41FA5}">
                      <a16:colId xmlns:a16="http://schemas.microsoft.com/office/drawing/2014/main" val="2695964762"/>
                    </a:ext>
                  </a:extLst>
                </a:gridCol>
                <a:gridCol w="232757">
                  <a:extLst>
                    <a:ext uri="{9D8B030D-6E8A-4147-A177-3AD203B41FA5}">
                      <a16:colId xmlns:a16="http://schemas.microsoft.com/office/drawing/2014/main" val="3537595519"/>
                    </a:ext>
                  </a:extLst>
                </a:gridCol>
                <a:gridCol w="210589">
                  <a:extLst>
                    <a:ext uri="{9D8B030D-6E8A-4147-A177-3AD203B41FA5}">
                      <a16:colId xmlns:a16="http://schemas.microsoft.com/office/drawing/2014/main" val="190044889"/>
                    </a:ext>
                  </a:extLst>
                </a:gridCol>
              </a:tblGrid>
              <a:tr h="190500">
                <a:tc gridSpan="3">
                  <a:txBody>
                    <a:bodyPr/>
                    <a:lstStyle/>
                    <a:p>
                      <a:pPr algn="l" fontAlgn="b"/>
                      <a:r>
                        <a:rPr lang="en-US" sz="1100" u="none" strike="noStrike" dirty="0">
                          <a:effectLst/>
                        </a:rPr>
                        <a:t>Theorem 1</a:t>
                      </a:r>
                      <a:endParaRPr lang="en-US" sz="1100" b="1" i="0" u="none" strike="noStrike" dirty="0">
                        <a:solidFill>
                          <a:srgbClr val="000000"/>
                        </a:solidFill>
                        <a:effectLst/>
                        <a:latin typeface="Calibri" panose="020F0502020204030204" pitchFamily="34" charset="0"/>
                      </a:endParaRPr>
                    </a:p>
                  </a:txBody>
                  <a:tcPr marL="9525" marR="9525" marT="9525" marB="0" anchor="b"/>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6627229"/>
                  </a:ext>
                </a:extLst>
              </a:tr>
              <a:tr h="190500">
                <a:tc gridSpan="2">
                  <a:txBody>
                    <a:bodyPr/>
                    <a:lstStyle/>
                    <a:p>
                      <a:pPr algn="l" fontAlgn="b"/>
                      <a:r>
                        <a:rPr lang="en-US" sz="1100" u="none" strike="noStrike" dirty="0">
                          <a:effectLst/>
                        </a:rPr>
                        <a:t>x∙0=0</a:t>
                      </a:r>
                      <a:endParaRPr lang="en-US" sz="1100" b="0" i="0" u="none" strike="noStrike" dirty="0">
                        <a:solidFill>
                          <a:srgbClr val="000000"/>
                        </a:solidFill>
                        <a:effectLst/>
                        <a:latin typeface="Calibri" panose="020F0502020204030204" pitchFamily="34" charset="0"/>
                      </a:endParaRPr>
                    </a:p>
                  </a:txBody>
                  <a:tcPr marL="9525" marR="9525" marT="9525" marB="0" anchor="b"/>
                </a:tc>
                <a:tc hMerge="1">
                  <a:txBody>
                    <a:bodyPr/>
                    <a:lstStyle/>
                    <a:p>
                      <a:endParaRPr lang="en-US"/>
                    </a:p>
                  </a:txBody>
                  <a:tcPr/>
                </a:tc>
                <a:tc>
                  <a:txBody>
                    <a:bodyPr/>
                    <a:lstStyle/>
                    <a:p>
                      <a:pPr algn="l" fontAlgn="b"/>
                      <a:endParaRPr lang="en-US" sz="1100" b="0"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734325736"/>
                  </a:ext>
                </a:extLst>
              </a:tr>
              <a:tr h="190500">
                <a:tc>
                  <a:txBody>
                    <a:bodyPr/>
                    <a:lstStyle/>
                    <a:p>
                      <a:pPr algn="l" fontAlgn="b"/>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endParaRPr lang="en-US" sz="1100" b="0" i="0" u="none" strike="noStrike" dirty="0">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1428016715"/>
                  </a:ext>
                </a:extLst>
              </a:tr>
              <a:tr h="190500">
                <a:tc>
                  <a:txBody>
                    <a:bodyPr/>
                    <a:lstStyle/>
                    <a:p>
                      <a:pPr algn="l" fontAlgn="b"/>
                      <a:r>
                        <a:rPr lang="en-US" sz="1100" u="none" strike="noStrike">
                          <a:effectLst/>
                        </a:rPr>
                        <a:t>x</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US" sz="1100" u="none" strike="noStrike">
                          <a:effectLst/>
                        </a:rPr>
                        <a:t>y</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US" sz="1100" u="none" strike="noStrike">
                          <a:effectLst/>
                        </a:rPr>
                        <a:t> </a:t>
                      </a:r>
                      <a:endParaRPr lang="en-US" sz="1100" b="0"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252928311"/>
                  </a:ext>
                </a:extLst>
              </a:tr>
              <a:tr h="190500">
                <a:tc>
                  <a:txBody>
                    <a:bodyPr/>
                    <a:lstStyle/>
                    <a:p>
                      <a:pPr algn="r" fontAlgn="b"/>
                      <a:r>
                        <a:rPr lang="en-US" sz="1100" u="none" strike="noStrike">
                          <a:effectLst/>
                        </a:rPr>
                        <a:t>0</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0</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0</a:t>
                      </a:r>
                      <a:endParaRPr lang="en-US" sz="1100" b="0"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3775831624"/>
                  </a:ext>
                </a:extLst>
              </a:tr>
              <a:tr h="190500">
                <a:tc>
                  <a:txBody>
                    <a:bodyPr/>
                    <a:lstStyle/>
                    <a:p>
                      <a:pPr algn="r" fontAlgn="b"/>
                      <a:r>
                        <a:rPr lang="en-US" sz="1100" u="none" strike="noStrike">
                          <a:effectLst/>
                        </a:rPr>
                        <a:t>1</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0</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dirty="0">
                          <a:effectLst/>
                        </a:rPr>
                        <a:t>0</a:t>
                      </a:r>
                      <a:endParaRPr lang="en-US" sz="1100" b="0" i="0" u="none" strike="noStrike" dirty="0">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2377559184"/>
                  </a:ext>
                </a:extLst>
              </a:tr>
            </a:tbl>
          </a:graphicData>
        </a:graphic>
      </p:graphicFrame>
      <p:sp>
        <p:nvSpPr>
          <p:cNvPr id="9" name="TextBox 8"/>
          <p:cNvSpPr txBox="1"/>
          <p:nvPr/>
        </p:nvSpPr>
        <p:spPr>
          <a:xfrm>
            <a:off x="1845425" y="1871021"/>
            <a:ext cx="1421477" cy="369332"/>
          </a:xfrm>
          <a:prstGeom prst="rect">
            <a:avLst/>
          </a:prstGeom>
          <a:noFill/>
        </p:spPr>
        <p:txBody>
          <a:bodyPr wrap="square" rtlCol="0">
            <a:spAutoFit/>
          </a:bodyPr>
          <a:lstStyle/>
          <a:p>
            <a:r>
              <a:rPr lang="en-US" dirty="0" smtClean="0"/>
              <a:t>Truth Table</a:t>
            </a:r>
          </a:p>
        </p:txBody>
      </p:sp>
      <p:pic>
        <p:nvPicPr>
          <p:cNvPr id="12" name="Content Placeholder 11"/>
          <p:cNvPicPr>
            <a:picLocks noGrp="1" noChangeAspect="1"/>
          </p:cNvPicPr>
          <p:nvPr>
            <p:ph idx="1"/>
          </p:nvPr>
        </p:nvPicPr>
        <p:blipFill>
          <a:blip r:embed="rId2"/>
          <a:stretch>
            <a:fillRect/>
          </a:stretch>
        </p:blipFill>
        <p:spPr>
          <a:xfrm>
            <a:off x="4467069" y="3120992"/>
            <a:ext cx="3318188" cy="1473267"/>
          </a:xfrm>
          <a:prstGeom prst="rect">
            <a:avLst/>
          </a:prstGeom>
        </p:spPr>
      </p:pic>
      <p:sp>
        <p:nvSpPr>
          <p:cNvPr id="13" name="TextBox 12"/>
          <p:cNvSpPr txBox="1"/>
          <p:nvPr/>
        </p:nvSpPr>
        <p:spPr>
          <a:xfrm>
            <a:off x="1097280" y="5602778"/>
            <a:ext cx="2219498" cy="369332"/>
          </a:xfrm>
          <a:prstGeom prst="rect">
            <a:avLst/>
          </a:prstGeom>
          <a:noFill/>
        </p:spPr>
        <p:txBody>
          <a:bodyPr wrap="square" rtlCol="0">
            <a:spAutoFit/>
          </a:bodyPr>
          <a:lstStyle/>
          <a:p>
            <a:r>
              <a:rPr lang="en-US" dirty="0" smtClean="0">
                <a:hlinkClick r:id="rId3" action="ppaction://hlinkfile"/>
              </a:rPr>
              <a:t>Theorem 1.ms14</a:t>
            </a:r>
            <a:endParaRPr lang="en-US" dirty="0"/>
          </a:p>
        </p:txBody>
      </p:sp>
      <p:sp>
        <p:nvSpPr>
          <p:cNvPr id="3" name="Slide Number Placeholder 2"/>
          <p:cNvSpPr>
            <a:spLocks noGrp="1"/>
          </p:cNvSpPr>
          <p:nvPr>
            <p:ph type="sldNum" sz="quarter" idx="12"/>
          </p:nvPr>
        </p:nvSpPr>
        <p:spPr/>
        <p:txBody>
          <a:bodyPr/>
          <a:lstStyle/>
          <a:p>
            <a:fld id="{4E73DFE8-7421-4BE9-A66E-B444972B53A8}" type="slidenum">
              <a:rPr lang="en-US" smtClean="0"/>
              <a:t>30</a:t>
            </a:fld>
            <a:endParaRPr lang="en-US"/>
          </a:p>
        </p:txBody>
      </p:sp>
    </p:spTree>
    <p:extLst>
      <p:ext uri="{BB962C8B-B14F-4D97-AF65-F5344CB8AC3E}">
        <p14:creationId xmlns:p14="http://schemas.microsoft.com/office/powerpoint/2010/main" val="2150762463"/>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Lab 6 – Theorem 2</a:t>
            </a:r>
            <a:endParaRPr lang="en-US" dirty="0"/>
          </a:p>
        </p:txBody>
      </p:sp>
      <p:sp>
        <p:nvSpPr>
          <p:cNvPr id="5" name="TextBox 4"/>
          <p:cNvSpPr txBox="1"/>
          <p:nvPr/>
        </p:nvSpPr>
        <p:spPr>
          <a:xfrm>
            <a:off x="4837849" y="1875178"/>
            <a:ext cx="2576628" cy="369332"/>
          </a:xfrm>
          <a:prstGeom prst="rect">
            <a:avLst/>
          </a:prstGeom>
          <a:noFill/>
        </p:spPr>
        <p:txBody>
          <a:bodyPr wrap="square" rtlCol="0">
            <a:spAutoFit/>
          </a:bodyPr>
          <a:lstStyle/>
          <a:p>
            <a:pPr algn="ctr"/>
            <a:r>
              <a:rPr lang="en-US" dirty="0" smtClean="0"/>
              <a:t>Theorem 2: x∙1=x</a:t>
            </a:r>
            <a:endParaRPr lang="en-US" dirty="0"/>
          </a:p>
        </p:txBody>
      </p:sp>
      <p:sp>
        <p:nvSpPr>
          <p:cNvPr id="6" name="TextBox 5"/>
          <p:cNvSpPr txBox="1"/>
          <p:nvPr/>
        </p:nvSpPr>
        <p:spPr>
          <a:xfrm>
            <a:off x="1845425" y="3645114"/>
            <a:ext cx="1421477" cy="369332"/>
          </a:xfrm>
          <a:prstGeom prst="rect">
            <a:avLst/>
          </a:prstGeom>
          <a:noFill/>
        </p:spPr>
        <p:txBody>
          <a:bodyPr wrap="square" rtlCol="0">
            <a:spAutoFit/>
          </a:bodyPr>
          <a:lstStyle/>
          <a:p>
            <a:r>
              <a:rPr lang="en-US" dirty="0" smtClean="0"/>
              <a:t>Lab Readings</a:t>
            </a:r>
          </a:p>
        </p:txBody>
      </p:sp>
      <p:sp>
        <p:nvSpPr>
          <p:cNvPr id="9" name="TextBox 8"/>
          <p:cNvSpPr txBox="1"/>
          <p:nvPr/>
        </p:nvSpPr>
        <p:spPr>
          <a:xfrm>
            <a:off x="1845425" y="1871021"/>
            <a:ext cx="1421477" cy="369332"/>
          </a:xfrm>
          <a:prstGeom prst="rect">
            <a:avLst/>
          </a:prstGeom>
          <a:noFill/>
        </p:spPr>
        <p:txBody>
          <a:bodyPr wrap="square" rtlCol="0">
            <a:spAutoFit/>
          </a:bodyPr>
          <a:lstStyle/>
          <a:p>
            <a:r>
              <a:rPr lang="en-US" dirty="0" smtClean="0"/>
              <a:t>Truth Table</a:t>
            </a:r>
          </a:p>
        </p:txBody>
      </p:sp>
      <p:sp>
        <p:nvSpPr>
          <p:cNvPr id="13" name="TextBox 12"/>
          <p:cNvSpPr txBox="1"/>
          <p:nvPr/>
        </p:nvSpPr>
        <p:spPr>
          <a:xfrm>
            <a:off x="1097280" y="5602778"/>
            <a:ext cx="2219498" cy="369332"/>
          </a:xfrm>
          <a:prstGeom prst="rect">
            <a:avLst/>
          </a:prstGeom>
          <a:noFill/>
        </p:spPr>
        <p:txBody>
          <a:bodyPr wrap="square" rtlCol="0">
            <a:spAutoFit/>
          </a:bodyPr>
          <a:lstStyle/>
          <a:p>
            <a:r>
              <a:rPr lang="en-US" dirty="0" smtClean="0">
                <a:hlinkClick r:id="rId2" action="ppaction://hlinkfile"/>
              </a:rPr>
              <a:t>Theorem 2.ms14</a:t>
            </a:r>
            <a:endParaRPr lang="en-US" dirty="0"/>
          </a:p>
        </p:txBody>
      </p:sp>
      <p:pic>
        <p:nvPicPr>
          <p:cNvPr id="4" name="Content Placeholder 3"/>
          <p:cNvPicPr>
            <a:picLocks noGrp="1" noChangeAspect="1"/>
          </p:cNvPicPr>
          <p:nvPr>
            <p:ph idx="1"/>
          </p:nvPr>
        </p:nvPicPr>
        <p:blipFill>
          <a:blip r:embed="rId3"/>
          <a:stretch>
            <a:fillRect/>
          </a:stretch>
        </p:blipFill>
        <p:spPr>
          <a:xfrm>
            <a:off x="4467069" y="3120992"/>
            <a:ext cx="3318188" cy="1473267"/>
          </a:xfrm>
          <a:prstGeom prst="rect">
            <a:avLst/>
          </a:prstGeom>
        </p:spPr>
      </p:pic>
      <p:graphicFrame>
        <p:nvGraphicFramePr>
          <p:cNvPr id="10" name="Table 9"/>
          <p:cNvGraphicFramePr>
            <a:graphicFrameLocks noGrp="1"/>
          </p:cNvGraphicFramePr>
          <p:nvPr>
            <p:extLst>
              <p:ext uri="{D42A27DB-BD31-4B8C-83A1-F6EECF244321}">
                <p14:modId xmlns:p14="http://schemas.microsoft.com/office/powerpoint/2010/main" val="614296019"/>
              </p:ext>
            </p:extLst>
          </p:nvPr>
        </p:nvGraphicFramePr>
        <p:xfrm>
          <a:off x="1845425" y="2240353"/>
          <a:ext cx="748146" cy="1143000"/>
        </p:xfrm>
        <a:graphic>
          <a:graphicData uri="http://schemas.openxmlformats.org/drawingml/2006/table">
            <a:tbl>
              <a:tblPr>
                <a:tableStyleId>{5C22544A-7EE6-4342-B048-85BDC9FD1C3A}</a:tableStyleId>
              </a:tblPr>
              <a:tblGrid>
                <a:gridCol w="249382">
                  <a:extLst>
                    <a:ext uri="{9D8B030D-6E8A-4147-A177-3AD203B41FA5}">
                      <a16:colId xmlns:a16="http://schemas.microsoft.com/office/drawing/2014/main" val="312474498"/>
                    </a:ext>
                  </a:extLst>
                </a:gridCol>
                <a:gridCol w="261257">
                  <a:extLst>
                    <a:ext uri="{9D8B030D-6E8A-4147-A177-3AD203B41FA5}">
                      <a16:colId xmlns:a16="http://schemas.microsoft.com/office/drawing/2014/main" val="1363573855"/>
                    </a:ext>
                  </a:extLst>
                </a:gridCol>
                <a:gridCol w="237507">
                  <a:extLst>
                    <a:ext uri="{9D8B030D-6E8A-4147-A177-3AD203B41FA5}">
                      <a16:colId xmlns:a16="http://schemas.microsoft.com/office/drawing/2014/main" val="3402579011"/>
                    </a:ext>
                  </a:extLst>
                </a:gridCol>
              </a:tblGrid>
              <a:tr h="190500">
                <a:tc gridSpan="3">
                  <a:txBody>
                    <a:bodyPr/>
                    <a:lstStyle/>
                    <a:p>
                      <a:pPr algn="l" fontAlgn="b"/>
                      <a:r>
                        <a:rPr lang="en-US" sz="1100" u="none" strike="noStrike">
                          <a:effectLst/>
                        </a:rPr>
                        <a:t>Theorem 2</a:t>
                      </a:r>
                      <a:endParaRPr lang="en-US" sz="1100" b="1" i="0" u="none" strike="noStrike">
                        <a:solidFill>
                          <a:srgbClr val="000000"/>
                        </a:solidFill>
                        <a:effectLst/>
                        <a:latin typeface="Calibri" panose="020F0502020204030204" pitchFamily="34" charset="0"/>
                      </a:endParaRPr>
                    </a:p>
                  </a:txBody>
                  <a:tcPr marL="9525" marR="9525" marT="9525" marB="0" anchor="b"/>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836558970"/>
                  </a:ext>
                </a:extLst>
              </a:tr>
              <a:tr h="190500">
                <a:tc gridSpan="2">
                  <a:txBody>
                    <a:bodyPr/>
                    <a:lstStyle/>
                    <a:p>
                      <a:pPr algn="l" fontAlgn="b"/>
                      <a:r>
                        <a:rPr lang="en-US" sz="1100" u="none" strike="noStrike">
                          <a:effectLst/>
                        </a:rPr>
                        <a:t>x∙1=x</a:t>
                      </a:r>
                      <a:endParaRPr lang="en-US" sz="1100" b="0" i="0" u="none" strike="noStrike">
                        <a:solidFill>
                          <a:srgbClr val="000000"/>
                        </a:solidFill>
                        <a:effectLst/>
                        <a:latin typeface="Calibri" panose="020F0502020204030204" pitchFamily="34" charset="0"/>
                      </a:endParaRPr>
                    </a:p>
                  </a:txBody>
                  <a:tcPr marL="9525" marR="9525" marT="9525" marB="0" anchor="b"/>
                </a:tc>
                <a:tc hMerge="1">
                  <a:txBody>
                    <a:bodyPr/>
                    <a:lstStyle/>
                    <a:p>
                      <a:endParaRPr lang="en-US"/>
                    </a:p>
                  </a:txBody>
                  <a:tcPr/>
                </a:tc>
                <a:tc>
                  <a:txBody>
                    <a:bodyPr/>
                    <a:lstStyle/>
                    <a:p>
                      <a:pPr algn="l" fontAlgn="b"/>
                      <a:endParaRPr lang="en-US" sz="1100" b="0"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1904470753"/>
                  </a:ext>
                </a:extLst>
              </a:tr>
              <a:tr h="190500">
                <a:tc>
                  <a:txBody>
                    <a:bodyPr/>
                    <a:lstStyle/>
                    <a:p>
                      <a:pPr algn="l" fontAlgn="b"/>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endParaRPr lang="en-US" sz="1100" b="0"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1131485159"/>
                  </a:ext>
                </a:extLst>
              </a:tr>
              <a:tr h="190500">
                <a:tc>
                  <a:txBody>
                    <a:bodyPr/>
                    <a:lstStyle/>
                    <a:p>
                      <a:pPr algn="l" fontAlgn="b"/>
                      <a:r>
                        <a:rPr lang="en-US" sz="1100" u="none" strike="noStrike">
                          <a:effectLst/>
                        </a:rPr>
                        <a:t>x</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US" sz="1100" u="none" strike="noStrike">
                          <a:effectLst/>
                        </a:rPr>
                        <a:t>y</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US" sz="1100" u="none" strike="noStrike">
                          <a:effectLst/>
                        </a:rPr>
                        <a:t> </a:t>
                      </a:r>
                      <a:endParaRPr lang="en-US" sz="1100" b="0"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1004560849"/>
                  </a:ext>
                </a:extLst>
              </a:tr>
              <a:tr h="190500">
                <a:tc>
                  <a:txBody>
                    <a:bodyPr/>
                    <a:lstStyle/>
                    <a:p>
                      <a:pPr algn="r" fontAlgn="b"/>
                      <a:r>
                        <a:rPr lang="en-US" sz="1100" u="none" strike="noStrike">
                          <a:effectLst/>
                        </a:rPr>
                        <a:t>0</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1</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0</a:t>
                      </a:r>
                      <a:endParaRPr lang="en-US" sz="1100" b="0"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1074155604"/>
                  </a:ext>
                </a:extLst>
              </a:tr>
              <a:tr h="190500">
                <a:tc>
                  <a:txBody>
                    <a:bodyPr/>
                    <a:lstStyle/>
                    <a:p>
                      <a:pPr algn="r" fontAlgn="b"/>
                      <a:r>
                        <a:rPr lang="en-US" sz="1100" u="none" strike="noStrike">
                          <a:effectLst/>
                        </a:rPr>
                        <a:t>1</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1</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dirty="0">
                          <a:effectLst/>
                        </a:rPr>
                        <a:t>1</a:t>
                      </a:r>
                      <a:endParaRPr lang="en-US" sz="1100" b="0" i="0" u="none" strike="noStrike" dirty="0">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2320745037"/>
                  </a:ext>
                </a:extLst>
              </a:tr>
            </a:tbl>
          </a:graphicData>
        </a:graphic>
      </p:graphicFrame>
      <p:graphicFrame>
        <p:nvGraphicFramePr>
          <p:cNvPr id="11" name="Table 10"/>
          <p:cNvGraphicFramePr>
            <a:graphicFrameLocks noGrp="1"/>
          </p:cNvGraphicFramePr>
          <p:nvPr>
            <p:extLst>
              <p:ext uri="{D42A27DB-BD31-4B8C-83A1-F6EECF244321}">
                <p14:modId xmlns:p14="http://schemas.microsoft.com/office/powerpoint/2010/main" val="3040279277"/>
              </p:ext>
            </p:extLst>
          </p:nvPr>
        </p:nvGraphicFramePr>
        <p:xfrm>
          <a:off x="1845425" y="4014446"/>
          <a:ext cx="1333500" cy="571500"/>
        </p:xfrm>
        <a:graphic>
          <a:graphicData uri="http://schemas.openxmlformats.org/drawingml/2006/table">
            <a:tbl>
              <a:tblPr>
                <a:tableStyleId>{5C22544A-7EE6-4342-B048-85BDC9FD1C3A}</a:tableStyleId>
              </a:tblPr>
              <a:tblGrid>
                <a:gridCol w="444500">
                  <a:extLst>
                    <a:ext uri="{9D8B030D-6E8A-4147-A177-3AD203B41FA5}">
                      <a16:colId xmlns:a16="http://schemas.microsoft.com/office/drawing/2014/main" val="1559451423"/>
                    </a:ext>
                  </a:extLst>
                </a:gridCol>
                <a:gridCol w="444500">
                  <a:extLst>
                    <a:ext uri="{9D8B030D-6E8A-4147-A177-3AD203B41FA5}">
                      <a16:colId xmlns:a16="http://schemas.microsoft.com/office/drawing/2014/main" val="2866817399"/>
                    </a:ext>
                  </a:extLst>
                </a:gridCol>
                <a:gridCol w="444500">
                  <a:extLst>
                    <a:ext uri="{9D8B030D-6E8A-4147-A177-3AD203B41FA5}">
                      <a16:colId xmlns:a16="http://schemas.microsoft.com/office/drawing/2014/main" val="350261433"/>
                    </a:ext>
                  </a:extLst>
                </a:gridCol>
              </a:tblGrid>
              <a:tr h="190500">
                <a:tc>
                  <a:txBody>
                    <a:bodyPr/>
                    <a:lstStyle/>
                    <a:p>
                      <a:pPr algn="l" fontAlgn="b"/>
                      <a:r>
                        <a:rPr lang="en-US" sz="1100" u="none" strike="noStrike">
                          <a:effectLst/>
                        </a:rPr>
                        <a:t>Th 2</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endParaRPr lang="en-US" sz="1100" b="0"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1452583308"/>
                  </a:ext>
                </a:extLst>
              </a:tr>
              <a:tr h="190500">
                <a:tc>
                  <a:txBody>
                    <a:bodyPr/>
                    <a:lstStyle/>
                    <a:p>
                      <a:pPr algn="r" fontAlgn="b"/>
                      <a:r>
                        <a:rPr lang="en-US" sz="1100" u="none" strike="noStrike">
                          <a:effectLst/>
                        </a:rPr>
                        <a:t>0</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1</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0.1621</a:t>
                      </a:r>
                      <a:endParaRPr lang="en-US" sz="1100" b="0"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2357344998"/>
                  </a:ext>
                </a:extLst>
              </a:tr>
              <a:tr h="190500">
                <a:tc>
                  <a:txBody>
                    <a:bodyPr/>
                    <a:lstStyle/>
                    <a:p>
                      <a:pPr algn="r" fontAlgn="b"/>
                      <a:r>
                        <a:rPr lang="en-US" sz="1100" u="none" strike="noStrike">
                          <a:effectLst/>
                        </a:rPr>
                        <a:t>1</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1</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dirty="0">
                          <a:effectLst/>
                        </a:rPr>
                        <a:t>4.364</a:t>
                      </a:r>
                      <a:endParaRPr lang="en-US" sz="1100" b="0" i="0" u="none" strike="noStrike" dirty="0">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513748673"/>
                  </a:ext>
                </a:extLst>
              </a:tr>
            </a:tbl>
          </a:graphicData>
        </a:graphic>
      </p:graphicFrame>
      <p:sp>
        <p:nvSpPr>
          <p:cNvPr id="3" name="Slide Number Placeholder 2"/>
          <p:cNvSpPr>
            <a:spLocks noGrp="1"/>
          </p:cNvSpPr>
          <p:nvPr>
            <p:ph type="sldNum" sz="quarter" idx="12"/>
          </p:nvPr>
        </p:nvSpPr>
        <p:spPr/>
        <p:txBody>
          <a:bodyPr/>
          <a:lstStyle/>
          <a:p>
            <a:fld id="{4E73DFE8-7421-4BE9-A66E-B444972B53A8}" type="slidenum">
              <a:rPr lang="en-US" smtClean="0"/>
              <a:t>31</a:t>
            </a:fld>
            <a:endParaRPr lang="en-US"/>
          </a:p>
        </p:txBody>
      </p:sp>
    </p:spTree>
    <p:extLst>
      <p:ext uri="{BB962C8B-B14F-4D97-AF65-F5344CB8AC3E}">
        <p14:creationId xmlns:p14="http://schemas.microsoft.com/office/powerpoint/2010/main" val="3477080513"/>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Lab 6 – Theorem 3</a:t>
            </a:r>
            <a:endParaRPr lang="en-US" dirty="0"/>
          </a:p>
        </p:txBody>
      </p:sp>
      <p:sp>
        <p:nvSpPr>
          <p:cNvPr id="5" name="TextBox 4"/>
          <p:cNvSpPr txBox="1"/>
          <p:nvPr/>
        </p:nvSpPr>
        <p:spPr>
          <a:xfrm>
            <a:off x="4837849" y="1875178"/>
            <a:ext cx="2576628" cy="369332"/>
          </a:xfrm>
          <a:prstGeom prst="rect">
            <a:avLst/>
          </a:prstGeom>
          <a:noFill/>
        </p:spPr>
        <p:txBody>
          <a:bodyPr wrap="square" rtlCol="0">
            <a:spAutoFit/>
          </a:bodyPr>
          <a:lstStyle/>
          <a:p>
            <a:pPr algn="ctr"/>
            <a:r>
              <a:rPr lang="en-US" dirty="0" smtClean="0"/>
              <a:t>Theorem 3: </a:t>
            </a:r>
            <a:r>
              <a:rPr lang="en-US" dirty="0" err="1" smtClean="0"/>
              <a:t>x∙x</a:t>
            </a:r>
            <a:r>
              <a:rPr lang="en-US" dirty="0" smtClean="0"/>
              <a:t>=x</a:t>
            </a:r>
            <a:endParaRPr lang="en-US" dirty="0"/>
          </a:p>
        </p:txBody>
      </p:sp>
      <p:sp>
        <p:nvSpPr>
          <p:cNvPr id="6" name="TextBox 5"/>
          <p:cNvSpPr txBox="1"/>
          <p:nvPr/>
        </p:nvSpPr>
        <p:spPr>
          <a:xfrm>
            <a:off x="1845425" y="3645114"/>
            <a:ext cx="1421477" cy="369332"/>
          </a:xfrm>
          <a:prstGeom prst="rect">
            <a:avLst/>
          </a:prstGeom>
          <a:noFill/>
        </p:spPr>
        <p:txBody>
          <a:bodyPr wrap="square" rtlCol="0">
            <a:spAutoFit/>
          </a:bodyPr>
          <a:lstStyle/>
          <a:p>
            <a:r>
              <a:rPr lang="en-US" dirty="0" smtClean="0"/>
              <a:t>Lab Readings</a:t>
            </a:r>
          </a:p>
        </p:txBody>
      </p:sp>
      <p:sp>
        <p:nvSpPr>
          <p:cNvPr id="9" name="TextBox 8"/>
          <p:cNvSpPr txBox="1"/>
          <p:nvPr/>
        </p:nvSpPr>
        <p:spPr>
          <a:xfrm>
            <a:off x="1845425" y="1871021"/>
            <a:ext cx="1421477" cy="369332"/>
          </a:xfrm>
          <a:prstGeom prst="rect">
            <a:avLst/>
          </a:prstGeom>
          <a:noFill/>
        </p:spPr>
        <p:txBody>
          <a:bodyPr wrap="square" rtlCol="0">
            <a:spAutoFit/>
          </a:bodyPr>
          <a:lstStyle/>
          <a:p>
            <a:r>
              <a:rPr lang="en-US" dirty="0" smtClean="0"/>
              <a:t>Truth Table</a:t>
            </a:r>
          </a:p>
        </p:txBody>
      </p:sp>
      <p:sp>
        <p:nvSpPr>
          <p:cNvPr id="13" name="TextBox 12"/>
          <p:cNvSpPr txBox="1"/>
          <p:nvPr/>
        </p:nvSpPr>
        <p:spPr>
          <a:xfrm>
            <a:off x="1097280" y="5602778"/>
            <a:ext cx="2219498" cy="369332"/>
          </a:xfrm>
          <a:prstGeom prst="rect">
            <a:avLst/>
          </a:prstGeom>
          <a:noFill/>
        </p:spPr>
        <p:txBody>
          <a:bodyPr wrap="square" rtlCol="0">
            <a:spAutoFit/>
          </a:bodyPr>
          <a:lstStyle/>
          <a:p>
            <a:r>
              <a:rPr lang="en-US" dirty="0" smtClean="0">
                <a:hlinkClick r:id="rId2" action="ppaction://hlinkfile"/>
              </a:rPr>
              <a:t>Theorem 3.ms14</a:t>
            </a:r>
            <a:endParaRPr lang="en-US" dirty="0"/>
          </a:p>
        </p:txBody>
      </p:sp>
      <p:pic>
        <p:nvPicPr>
          <p:cNvPr id="7" name="Content Placeholder 6"/>
          <p:cNvPicPr>
            <a:picLocks noGrp="1" noChangeAspect="1"/>
          </p:cNvPicPr>
          <p:nvPr>
            <p:ph idx="1"/>
          </p:nvPr>
        </p:nvPicPr>
        <p:blipFill>
          <a:blip r:embed="rId3"/>
          <a:stretch>
            <a:fillRect/>
          </a:stretch>
        </p:blipFill>
        <p:spPr>
          <a:xfrm>
            <a:off x="4424038" y="3235792"/>
            <a:ext cx="3404250" cy="1243667"/>
          </a:xfrm>
          <a:prstGeom prst="rect">
            <a:avLst/>
          </a:prstGeom>
        </p:spPr>
      </p:pic>
      <p:graphicFrame>
        <p:nvGraphicFramePr>
          <p:cNvPr id="8" name="Table 7"/>
          <p:cNvGraphicFramePr>
            <a:graphicFrameLocks noGrp="1"/>
          </p:cNvGraphicFramePr>
          <p:nvPr>
            <p:extLst>
              <p:ext uri="{D42A27DB-BD31-4B8C-83A1-F6EECF244321}">
                <p14:modId xmlns:p14="http://schemas.microsoft.com/office/powerpoint/2010/main" val="491358069"/>
              </p:ext>
            </p:extLst>
          </p:nvPr>
        </p:nvGraphicFramePr>
        <p:xfrm>
          <a:off x="1845425" y="2240353"/>
          <a:ext cx="838200" cy="1143000"/>
        </p:xfrm>
        <a:graphic>
          <a:graphicData uri="http://schemas.openxmlformats.org/drawingml/2006/table">
            <a:tbl>
              <a:tblPr>
                <a:tableStyleId>{5C22544A-7EE6-4342-B048-85BDC9FD1C3A}</a:tableStyleId>
              </a:tblPr>
              <a:tblGrid>
                <a:gridCol w="190500">
                  <a:extLst>
                    <a:ext uri="{9D8B030D-6E8A-4147-A177-3AD203B41FA5}">
                      <a16:colId xmlns:a16="http://schemas.microsoft.com/office/drawing/2014/main" val="3022554706"/>
                    </a:ext>
                  </a:extLst>
                </a:gridCol>
                <a:gridCol w="200025">
                  <a:extLst>
                    <a:ext uri="{9D8B030D-6E8A-4147-A177-3AD203B41FA5}">
                      <a16:colId xmlns:a16="http://schemas.microsoft.com/office/drawing/2014/main" val="1176265908"/>
                    </a:ext>
                  </a:extLst>
                </a:gridCol>
                <a:gridCol w="447675">
                  <a:extLst>
                    <a:ext uri="{9D8B030D-6E8A-4147-A177-3AD203B41FA5}">
                      <a16:colId xmlns:a16="http://schemas.microsoft.com/office/drawing/2014/main" val="1462414218"/>
                    </a:ext>
                  </a:extLst>
                </a:gridCol>
              </a:tblGrid>
              <a:tr h="190500">
                <a:tc gridSpan="3">
                  <a:txBody>
                    <a:bodyPr/>
                    <a:lstStyle/>
                    <a:p>
                      <a:pPr algn="l" fontAlgn="b"/>
                      <a:r>
                        <a:rPr lang="en-US" sz="1100" u="none" strike="noStrike">
                          <a:effectLst/>
                        </a:rPr>
                        <a:t>Theorem 3</a:t>
                      </a:r>
                      <a:endParaRPr lang="en-US" sz="1100" b="1" i="0" u="none" strike="noStrike">
                        <a:solidFill>
                          <a:srgbClr val="000000"/>
                        </a:solidFill>
                        <a:effectLst/>
                        <a:latin typeface="Calibri" panose="020F0502020204030204" pitchFamily="34" charset="0"/>
                      </a:endParaRPr>
                    </a:p>
                  </a:txBody>
                  <a:tcPr marL="9525" marR="9525" marT="9525" marB="0" anchor="b"/>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171658027"/>
                  </a:ext>
                </a:extLst>
              </a:tr>
              <a:tr h="190500">
                <a:tc gridSpan="2">
                  <a:txBody>
                    <a:bodyPr/>
                    <a:lstStyle/>
                    <a:p>
                      <a:pPr algn="l" fontAlgn="b"/>
                      <a:r>
                        <a:rPr lang="en-US" sz="1100" u="none" strike="noStrike">
                          <a:effectLst/>
                        </a:rPr>
                        <a:t>x∙x=x</a:t>
                      </a:r>
                      <a:endParaRPr lang="en-US" sz="1100" b="0" i="0" u="none" strike="noStrike">
                        <a:solidFill>
                          <a:srgbClr val="000000"/>
                        </a:solidFill>
                        <a:effectLst/>
                        <a:latin typeface="Calibri" panose="020F0502020204030204" pitchFamily="34" charset="0"/>
                      </a:endParaRPr>
                    </a:p>
                  </a:txBody>
                  <a:tcPr marL="9525" marR="9525" marT="9525" marB="0" anchor="b"/>
                </a:tc>
                <a:tc hMerge="1">
                  <a:txBody>
                    <a:bodyPr/>
                    <a:lstStyle/>
                    <a:p>
                      <a:endParaRPr lang="en-US"/>
                    </a:p>
                  </a:txBody>
                  <a:tcPr/>
                </a:tc>
                <a:tc>
                  <a:txBody>
                    <a:bodyPr/>
                    <a:lstStyle/>
                    <a:p>
                      <a:pPr algn="l" fontAlgn="b"/>
                      <a:endParaRPr lang="en-US" sz="1100" b="0"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3810833399"/>
                  </a:ext>
                </a:extLst>
              </a:tr>
              <a:tr h="190500">
                <a:tc>
                  <a:txBody>
                    <a:bodyPr/>
                    <a:lstStyle/>
                    <a:p>
                      <a:pPr algn="l" fontAlgn="b"/>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endParaRPr lang="en-US" sz="1100" b="0"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3135972771"/>
                  </a:ext>
                </a:extLst>
              </a:tr>
              <a:tr h="190500">
                <a:tc>
                  <a:txBody>
                    <a:bodyPr/>
                    <a:lstStyle/>
                    <a:p>
                      <a:pPr algn="l" fontAlgn="b"/>
                      <a:r>
                        <a:rPr lang="en-US" sz="1100" u="none" strike="noStrike">
                          <a:effectLst/>
                        </a:rPr>
                        <a:t>x</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US" sz="1100" u="none" strike="noStrike">
                          <a:effectLst/>
                        </a:rPr>
                        <a:t> </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endParaRPr lang="en-US" sz="1100" b="0"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3059137174"/>
                  </a:ext>
                </a:extLst>
              </a:tr>
              <a:tr h="190500">
                <a:tc>
                  <a:txBody>
                    <a:bodyPr/>
                    <a:lstStyle/>
                    <a:p>
                      <a:pPr algn="r" fontAlgn="b"/>
                      <a:r>
                        <a:rPr lang="en-US" sz="1100" u="none" strike="noStrike">
                          <a:effectLst/>
                        </a:rPr>
                        <a:t>0</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0</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endParaRPr lang="en-US" sz="1100" b="0"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1104371762"/>
                  </a:ext>
                </a:extLst>
              </a:tr>
              <a:tr h="190500">
                <a:tc>
                  <a:txBody>
                    <a:bodyPr/>
                    <a:lstStyle/>
                    <a:p>
                      <a:pPr algn="r" fontAlgn="b"/>
                      <a:r>
                        <a:rPr lang="en-US" sz="1100" u="none" strike="noStrike">
                          <a:effectLst/>
                        </a:rPr>
                        <a:t>1</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1</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endParaRPr lang="en-US" sz="1100" b="0" i="0" u="none" strike="noStrike" dirty="0">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2155998556"/>
                  </a:ext>
                </a:extLst>
              </a:tr>
            </a:tbl>
          </a:graphicData>
        </a:graphic>
      </p:graphicFrame>
      <p:graphicFrame>
        <p:nvGraphicFramePr>
          <p:cNvPr id="12" name="Table 11"/>
          <p:cNvGraphicFramePr>
            <a:graphicFrameLocks noGrp="1"/>
          </p:cNvGraphicFramePr>
          <p:nvPr>
            <p:extLst>
              <p:ext uri="{D42A27DB-BD31-4B8C-83A1-F6EECF244321}">
                <p14:modId xmlns:p14="http://schemas.microsoft.com/office/powerpoint/2010/main" val="3754160744"/>
              </p:ext>
            </p:extLst>
          </p:nvPr>
        </p:nvGraphicFramePr>
        <p:xfrm>
          <a:off x="1845425" y="4014446"/>
          <a:ext cx="1524000" cy="571500"/>
        </p:xfrm>
        <a:graphic>
          <a:graphicData uri="http://schemas.openxmlformats.org/drawingml/2006/table">
            <a:tbl>
              <a:tblPr>
                <a:tableStyleId>{5C22544A-7EE6-4342-B048-85BDC9FD1C3A}</a:tableStyleId>
              </a:tblPr>
              <a:tblGrid>
                <a:gridCol w="443576">
                  <a:extLst>
                    <a:ext uri="{9D8B030D-6E8A-4147-A177-3AD203B41FA5}">
                      <a16:colId xmlns:a16="http://schemas.microsoft.com/office/drawing/2014/main" val="1226264624"/>
                    </a:ext>
                  </a:extLst>
                </a:gridCol>
                <a:gridCol w="443576">
                  <a:extLst>
                    <a:ext uri="{9D8B030D-6E8A-4147-A177-3AD203B41FA5}">
                      <a16:colId xmlns:a16="http://schemas.microsoft.com/office/drawing/2014/main" val="3382842943"/>
                    </a:ext>
                  </a:extLst>
                </a:gridCol>
                <a:gridCol w="636848">
                  <a:extLst>
                    <a:ext uri="{9D8B030D-6E8A-4147-A177-3AD203B41FA5}">
                      <a16:colId xmlns:a16="http://schemas.microsoft.com/office/drawing/2014/main" val="3641859516"/>
                    </a:ext>
                  </a:extLst>
                </a:gridCol>
              </a:tblGrid>
              <a:tr h="190500">
                <a:tc>
                  <a:txBody>
                    <a:bodyPr/>
                    <a:lstStyle/>
                    <a:p>
                      <a:pPr algn="l" fontAlgn="b"/>
                      <a:r>
                        <a:rPr lang="en-US" sz="1100" u="none" strike="noStrike">
                          <a:effectLst/>
                        </a:rPr>
                        <a:t>Th 3</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endParaRPr lang="en-US" sz="1100" b="0"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1693145689"/>
                  </a:ext>
                </a:extLst>
              </a:tr>
              <a:tr h="190500">
                <a:tc>
                  <a:txBody>
                    <a:bodyPr/>
                    <a:lstStyle/>
                    <a:p>
                      <a:pPr algn="r" fontAlgn="b"/>
                      <a:r>
                        <a:rPr lang="en-US" sz="1100" u="none" strike="noStrike">
                          <a:effectLst/>
                        </a:rPr>
                        <a:t>0</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0</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0.1618</a:t>
                      </a:r>
                      <a:endParaRPr lang="en-US" sz="1100" b="0"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3454703293"/>
                  </a:ext>
                </a:extLst>
              </a:tr>
              <a:tr h="190500">
                <a:tc>
                  <a:txBody>
                    <a:bodyPr/>
                    <a:lstStyle/>
                    <a:p>
                      <a:pPr algn="r" fontAlgn="b"/>
                      <a:r>
                        <a:rPr lang="en-US" sz="1100" u="none" strike="noStrike">
                          <a:effectLst/>
                        </a:rPr>
                        <a:t>1</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1</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dirty="0">
                          <a:effectLst/>
                        </a:rPr>
                        <a:t>4.3633</a:t>
                      </a:r>
                      <a:endParaRPr lang="en-US" sz="1100" b="0" i="0" u="none" strike="noStrike" dirty="0">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2981727018"/>
                  </a:ext>
                </a:extLst>
              </a:tr>
            </a:tbl>
          </a:graphicData>
        </a:graphic>
      </p:graphicFrame>
      <p:sp>
        <p:nvSpPr>
          <p:cNvPr id="3" name="Slide Number Placeholder 2"/>
          <p:cNvSpPr>
            <a:spLocks noGrp="1"/>
          </p:cNvSpPr>
          <p:nvPr>
            <p:ph type="sldNum" sz="quarter" idx="12"/>
          </p:nvPr>
        </p:nvSpPr>
        <p:spPr/>
        <p:txBody>
          <a:bodyPr/>
          <a:lstStyle/>
          <a:p>
            <a:fld id="{4E73DFE8-7421-4BE9-A66E-B444972B53A8}" type="slidenum">
              <a:rPr lang="en-US" smtClean="0"/>
              <a:t>32</a:t>
            </a:fld>
            <a:endParaRPr lang="en-US"/>
          </a:p>
        </p:txBody>
      </p:sp>
    </p:spTree>
    <p:extLst>
      <p:ext uri="{BB962C8B-B14F-4D97-AF65-F5344CB8AC3E}">
        <p14:creationId xmlns:p14="http://schemas.microsoft.com/office/powerpoint/2010/main" val="2497052936"/>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Lab 6 – Theorem 4</a:t>
            </a:r>
            <a:endParaRPr lang="en-US" dirty="0"/>
          </a:p>
        </p:txBody>
      </p:sp>
      <p:sp>
        <p:nvSpPr>
          <p:cNvPr id="5" name="TextBox 4"/>
          <p:cNvSpPr txBox="1"/>
          <p:nvPr/>
        </p:nvSpPr>
        <p:spPr>
          <a:xfrm>
            <a:off x="4837849" y="1875178"/>
            <a:ext cx="2576628" cy="369332"/>
          </a:xfrm>
          <a:prstGeom prst="rect">
            <a:avLst/>
          </a:prstGeom>
          <a:noFill/>
        </p:spPr>
        <p:txBody>
          <a:bodyPr wrap="square" rtlCol="0">
            <a:spAutoFit/>
          </a:bodyPr>
          <a:lstStyle/>
          <a:p>
            <a:pPr algn="ctr"/>
            <a:r>
              <a:rPr lang="en-US" dirty="0"/>
              <a:t>Theorem 4</a:t>
            </a:r>
            <a:r>
              <a:rPr lang="en-US" dirty="0" smtClean="0"/>
              <a:t>: </a:t>
            </a:r>
            <a:r>
              <a:rPr lang="en-US" dirty="0" err="1" smtClean="0"/>
              <a:t>x·x</a:t>
            </a:r>
            <a:r>
              <a:rPr lang="en-US" dirty="0"/>
              <a:t>̅=</a:t>
            </a:r>
            <a:r>
              <a:rPr lang="en-US" dirty="0" smtClean="0"/>
              <a:t>0</a:t>
            </a:r>
            <a:endParaRPr lang="en-US" dirty="0"/>
          </a:p>
        </p:txBody>
      </p:sp>
      <p:sp>
        <p:nvSpPr>
          <p:cNvPr id="6" name="TextBox 5"/>
          <p:cNvSpPr txBox="1"/>
          <p:nvPr/>
        </p:nvSpPr>
        <p:spPr>
          <a:xfrm>
            <a:off x="1845425" y="3645114"/>
            <a:ext cx="1421477" cy="369332"/>
          </a:xfrm>
          <a:prstGeom prst="rect">
            <a:avLst/>
          </a:prstGeom>
          <a:noFill/>
        </p:spPr>
        <p:txBody>
          <a:bodyPr wrap="square" rtlCol="0">
            <a:spAutoFit/>
          </a:bodyPr>
          <a:lstStyle/>
          <a:p>
            <a:r>
              <a:rPr lang="en-US" dirty="0" smtClean="0"/>
              <a:t>Lab Readings</a:t>
            </a:r>
          </a:p>
        </p:txBody>
      </p:sp>
      <p:sp>
        <p:nvSpPr>
          <p:cNvPr id="9" name="TextBox 8"/>
          <p:cNvSpPr txBox="1"/>
          <p:nvPr/>
        </p:nvSpPr>
        <p:spPr>
          <a:xfrm>
            <a:off x="1845425" y="1871021"/>
            <a:ext cx="1421477" cy="369332"/>
          </a:xfrm>
          <a:prstGeom prst="rect">
            <a:avLst/>
          </a:prstGeom>
          <a:noFill/>
        </p:spPr>
        <p:txBody>
          <a:bodyPr wrap="square" rtlCol="0">
            <a:spAutoFit/>
          </a:bodyPr>
          <a:lstStyle/>
          <a:p>
            <a:r>
              <a:rPr lang="en-US" dirty="0" smtClean="0"/>
              <a:t>Truth Table</a:t>
            </a:r>
          </a:p>
        </p:txBody>
      </p:sp>
      <p:sp>
        <p:nvSpPr>
          <p:cNvPr id="13" name="TextBox 12"/>
          <p:cNvSpPr txBox="1"/>
          <p:nvPr/>
        </p:nvSpPr>
        <p:spPr>
          <a:xfrm>
            <a:off x="1097280" y="5602778"/>
            <a:ext cx="2219498" cy="369332"/>
          </a:xfrm>
          <a:prstGeom prst="rect">
            <a:avLst/>
          </a:prstGeom>
          <a:noFill/>
        </p:spPr>
        <p:txBody>
          <a:bodyPr wrap="square" rtlCol="0">
            <a:spAutoFit/>
          </a:bodyPr>
          <a:lstStyle/>
          <a:p>
            <a:r>
              <a:rPr lang="en-US" dirty="0" smtClean="0">
                <a:hlinkClick r:id="rId2" action="ppaction://hlinkfile"/>
              </a:rPr>
              <a:t>Theorem 4.ms14</a:t>
            </a:r>
            <a:endParaRPr lang="en-US" dirty="0"/>
          </a:p>
        </p:txBody>
      </p:sp>
      <p:pic>
        <p:nvPicPr>
          <p:cNvPr id="11" name="Content Placeholder 10"/>
          <p:cNvPicPr>
            <a:picLocks noGrp="1" noChangeAspect="1"/>
          </p:cNvPicPr>
          <p:nvPr>
            <p:ph idx="1"/>
          </p:nvPr>
        </p:nvPicPr>
        <p:blipFill>
          <a:blip r:embed="rId3"/>
          <a:stretch>
            <a:fillRect/>
          </a:stretch>
        </p:blipFill>
        <p:spPr>
          <a:xfrm>
            <a:off x="3864631" y="3192742"/>
            <a:ext cx="4523063" cy="1329767"/>
          </a:xfrm>
          <a:prstGeom prst="rect">
            <a:avLst/>
          </a:prstGeom>
        </p:spPr>
      </p:pic>
      <p:graphicFrame>
        <p:nvGraphicFramePr>
          <p:cNvPr id="14" name="Table 13"/>
          <p:cNvGraphicFramePr>
            <a:graphicFrameLocks noGrp="1"/>
          </p:cNvGraphicFramePr>
          <p:nvPr>
            <p:extLst>
              <p:ext uri="{D42A27DB-BD31-4B8C-83A1-F6EECF244321}">
                <p14:modId xmlns:p14="http://schemas.microsoft.com/office/powerpoint/2010/main" val="1485006672"/>
              </p:ext>
            </p:extLst>
          </p:nvPr>
        </p:nvGraphicFramePr>
        <p:xfrm>
          <a:off x="1845425" y="2240353"/>
          <a:ext cx="863600" cy="1143000"/>
        </p:xfrm>
        <a:graphic>
          <a:graphicData uri="http://schemas.openxmlformats.org/drawingml/2006/table">
            <a:tbl>
              <a:tblPr>
                <a:tableStyleId>{5C22544A-7EE6-4342-B048-85BDC9FD1C3A}</a:tableStyleId>
              </a:tblPr>
              <a:tblGrid>
                <a:gridCol w="182316">
                  <a:extLst>
                    <a:ext uri="{9D8B030D-6E8A-4147-A177-3AD203B41FA5}">
                      <a16:colId xmlns:a16="http://schemas.microsoft.com/office/drawing/2014/main" val="3672469402"/>
                    </a:ext>
                  </a:extLst>
                </a:gridCol>
                <a:gridCol w="211102">
                  <a:extLst>
                    <a:ext uri="{9D8B030D-6E8A-4147-A177-3AD203B41FA5}">
                      <a16:colId xmlns:a16="http://schemas.microsoft.com/office/drawing/2014/main" val="1127304896"/>
                    </a:ext>
                  </a:extLst>
                </a:gridCol>
                <a:gridCol w="470182">
                  <a:extLst>
                    <a:ext uri="{9D8B030D-6E8A-4147-A177-3AD203B41FA5}">
                      <a16:colId xmlns:a16="http://schemas.microsoft.com/office/drawing/2014/main" val="2446087860"/>
                    </a:ext>
                  </a:extLst>
                </a:gridCol>
              </a:tblGrid>
              <a:tr h="190500">
                <a:tc gridSpan="3">
                  <a:txBody>
                    <a:bodyPr/>
                    <a:lstStyle/>
                    <a:p>
                      <a:pPr algn="l" fontAlgn="b"/>
                      <a:r>
                        <a:rPr lang="en-US" sz="1100" u="none" strike="noStrike">
                          <a:effectLst/>
                        </a:rPr>
                        <a:t>Theorem 4</a:t>
                      </a:r>
                      <a:endParaRPr lang="en-US" sz="1100" b="1" i="0" u="none" strike="noStrike">
                        <a:solidFill>
                          <a:srgbClr val="000000"/>
                        </a:solidFill>
                        <a:effectLst/>
                        <a:latin typeface="Calibri" panose="020F0502020204030204" pitchFamily="34" charset="0"/>
                      </a:endParaRPr>
                    </a:p>
                  </a:txBody>
                  <a:tcPr marL="9525" marR="9525" marT="9525" marB="0" anchor="b"/>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478487486"/>
                  </a:ext>
                </a:extLst>
              </a:tr>
              <a:tr h="190500">
                <a:tc gridSpan="2">
                  <a:txBody>
                    <a:bodyPr/>
                    <a:lstStyle/>
                    <a:p>
                      <a:pPr algn="l" fontAlgn="b"/>
                      <a:r>
                        <a:rPr lang="en-US" sz="1100" u="none" strike="noStrike" dirty="0" err="1">
                          <a:effectLst/>
                        </a:rPr>
                        <a:t>x·x</a:t>
                      </a:r>
                      <a:r>
                        <a:rPr lang="en-US" sz="1100" u="none" strike="noStrike" dirty="0">
                          <a:effectLst/>
                        </a:rPr>
                        <a:t>̅=0</a:t>
                      </a:r>
                      <a:endParaRPr lang="en-US" sz="1100" b="0" i="0" u="none" strike="noStrike" dirty="0">
                        <a:solidFill>
                          <a:srgbClr val="000000"/>
                        </a:solidFill>
                        <a:effectLst/>
                        <a:latin typeface="Calibri" panose="020F0502020204030204" pitchFamily="34" charset="0"/>
                      </a:endParaRPr>
                    </a:p>
                  </a:txBody>
                  <a:tcPr marL="9525" marR="9525" marT="9525" marB="0" anchor="b"/>
                </a:tc>
                <a:tc hMerge="1">
                  <a:txBody>
                    <a:bodyPr/>
                    <a:lstStyle/>
                    <a:p>
                      <a:endParaRPr lang="en-US"/>
                    </a:p>
                  </a:txBody>
                  <a:tcPr/>
                </a:tc>
                <a:tc>
                  <a:txBody>
                    <a:bodyPr/>
                    <a:lstStyle/>
                    <a:p>
                      <a:pPr algn="l" fontAlgn="b"/>
                      <a:endParaRPr lang="en-US" sz="1100" b="0" i="0" u="none" strike="noStrike" dirty="0">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553231873"/>
                  </a:ext>
                </a:extLst>
              </a:tr>
              <a:tr h="190500">
                <a:tc>
                  <a:txBody>
                    <a:bodyPr/>
                    <a:lstStyle/>
                    <a:p>
                      <a:pPr algn="l" fontAlgn="b"/>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endParaRPr lang="en-US" sz="1100" b="0"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3931293309"/>
                  </a:ext>
                </a:extLst>
              </a:tr>
              <a:tr h="190500">
                <a:tc>
                  <a:txBody>
                    <a:bodyPr/>
                    <a:lstStyle/>
                    <a:p>
                      <a:pPr algn="l" fontAlgn="b"/>
                      <a:r>
                        <a:rPr lang="en-US" sz="1100" u="none" strike="noStrike">
                          <a:effectLst/>
                        </a:rPr>
                        <a:t>x</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US" sz="1100" u="none" strike="noStrike">
                          <a:effectLst/>
                        </a:rPr>
                        <a:t> </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endParaRPr lang="en-US" sz="1100" b="0"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3838015232"/>
                  </a:ext>
                </a:extLst>
              </a:tr>
              <a:tr h="190500">
                <a:tc>
                  <a:txBody>
                    <a:bodyPr/>
                    <a:lstStyle/>
                    <a:p>
                      <a:pPr algn="r" fontAlgn="b"/>
                      <a:r>
                        <a:rPr lang="en-US" sz="1100" u="none" strike="noStrike">
                          <a:effectLst/>
                        </a:rPr>
                        <a:t>0</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0</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endParaRPr lang="en-US" sz="1100" b="0"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1783319654"/>
                  </a:ext>
                </a:extLst>
              </a:tr>
              <a:tr h="190500">
                <a:tc>
                  <a:txBody>
                    <a:bodyPr/>
                    <a:lstStyle/>
                    <a:p>
                      <a:pPr algn="r" fontAlgn="b"/>
                      <a:r>
                        <a:rPr lang="en-US" sz="1100" u="none" strike="noStrike">
                          <a:effectLst/>
                        </a:rPr>
                        <a:t>1</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0</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endParaRPr lang="en-US" sz="1100" b="0" i="0" u="none" strike="noStrike" dirty="0">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2778166005"/>
                  </a:ext>
                </a:extLst>
              </a:tr>
            </a:tbl>
          </a:graphicData>
        </a:graphic>
      </p:graphicFrame>
      <p:graphicFrame>
        <p:nvGraphicFramePr>
          <p:cNvPr id="15" name="Table 14"/>
          <p:cNvGraphicFramePr>
            <a:graphicFrameLocks noGrp="1"/>
          </p:cNvGraphicFramePr>
          <p:nvPr>
            <p:extLst>
              <p:ext uri="{D42A27DB-BD31-4B8C-83A1-F6EECF244321}">
                <p14:modId xmlns:p14="http://schemas.microsoft.com/office/powerpoint/2010/main" val="2853322812"/>
              </p:ext>
            </p:extLst>
          </p:nvPr>
        </p:nvGraphicFramePr>
        <p:xfrm>
          <a:off x="1845425" y="4014446"/>
          <a:ext cx="1333500" cy="571500"/>
        </p:xfrm>
        <a:graphic>
          <a:graphicData uri="http://schemas.openxmlformats.org/drawingml/2006/table">
            <a:tbl>
              <a:tblPr>
                <a:tableStyleId>{5C22544A-7EE6-4342-B048-85BDC9FD1C3A}</a:tableStyleId>
              </a:tblPr>
              <a:tblGrid>
                <a:gridCol w="444500">
                  <a:extLst>
                    <a:ext uri="{9D8B030D-6E8A-4147-A177-3AD203B41FA5}">
                      <a16:colId xmlns:a16="http://schemas.microsoft.com/office/drawing/2014/main" val="711393199"/>
                    </a:ext>
                  </a:extLst>
                </a:gridCol>
                <a:gridCol w="444500">
                  <a:extLst>
                    <a:ext uri="{9D8B030D-6E8A-4147-A177-3AD203B41FA5}">
                      <a16:colId xmlns:a16="http://schemas.microsoft.com/office/drawing/2014/main" val="3474978500"/>
                    </a:ext>
                  </a:extLst>
                </a:gridCol>
                <a:gridCol w="444500">
                  <a:extLst>
                    <a:ext uri="{9D8B030D-6E8A-4147-A177-3AD203B41FA5}">
                      <a16:colId xmlns:a16="http://schemas.microsoft.com/office/drawing/2014/main" val="1787728935"/>
                    </a:ext>
                  </a:extLst>
                </a:gridCol>
              </a:tblGrid>
              <a:tr h="190500">
                <a:tc>
                  <a:txBody>
                    <a:bodyPr/>
                    <a:lstStyle/>
                    <a:p>
                      <a:pPr algn="l" fontAlgn="b"/>
                      <a:r>
                        <a:rPr lang="en-US" sz="1100" u="none" strike="noStrike">
                          <a:effectLst/>
                        </a:rPr>
                        <a:t>Th 4</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endParaRPr lang="en-US" sz="1100" b="0"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449315894"/>
                  </a:ext>
                </a:extLst>
              </a:tr>
              <a:tr h="190500">
                <a:tc>
                  <a:txBody>
                    <a:bodyPr/>
                    <a:lstStyle/>
                    <a:p>
                      <a:pPr algn="r" fontAlgn="b"/>
                      <a:r>
                        <a:rPr lang="en-US" sz="1100" u="none" strike="noStrike">
                          <a:effectLst/>
                        </a:rPr>
                        <a:t>0</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1</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0.1617</a:t>
                      </a:r>
                      <a:endParaRPr lang="en-US" sz="1100" b="0"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2748032430"/>
                  </a:ext>
                </a:extLst>
              </a:tr>
              <a:tr h="190500">
                <a:tc>
                  <a:txBody>
                    <a:bodyPr/>
                    <a:lstStyle/>
                    <a:p>
                      <a:pPr algn="r" fontAlgn="b"/>
                      <a:r>
                        <a:rPr lang="en-US" sz="1100" u="none" strike="noStrike">
                          <a:effectLst/>
                        </a:rPr>
                        <a:t>1</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0</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dirty="0">
                          <a:effectLst/>
                        </a:rPr>
                        <a:t>0.1623</a:t>
                      </a:r>
                      <a:endParaRPr lang="en-US" sz="1100" b="0" i="0" u="none" strike="noStrike" dirty="0">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1680430706"/>
                  </a:ext>
                </a:extLst>
              </a:tr>
            </a:tbl>
          </a:graphicData>
        </a:graphic>
      </p:graphicFrame>
      <p:sp>
        <p:nvSpPr>
          <p:cNvPr id="3" name="Slide Number Placeholder 2"/>
          <p:cNvSpPr>
            <a:spLocks noGrp="1"/>
          </p:cNvSpPr>
          <p:nvPr>
            <p:ph type="sldNum" sz="quarter" idx="12"/>
          </p:nvPr>
        </p:nvSpPr>
        <p:spPr/>
        <p:txBody>
          <a:bodyPr/>
          <a:lstStyle/>
          <a:p>
            <a:fld id="{4E73DFE8-7421-4BE9-A66E-B444972B53A8}" type="slidenum">
              <a:rPr lang="en-US" smtClean="0"/>
              <a:t>33</a:t>
            </a:fld>
            <a:endParaRPr lang="en-US"/>
          </a:p>
        </p:txBody>
      </p:sp>
    </p:spTree>
    <p:extLst>
      <p:ext uri="{BB962C8B-B14F-4D97-AF65-F5344CB8AC3E}">
        <p14:creationId xmlns:p14="http://schemas.microsoft.com/office/powerpoint/2010/main" val="3807201897"/>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Lab 6 – Theorem 5</a:t>
            </a:r>
            <a:endParaRPr lang="en-US" dirty="0"/>
          </a:p>
        </p:txBody>
      </p:sp>
      <p:sp>
        <p:nvSpPr>
          <p:cNvPr id="5" name="TextBox 4"/>
          <p:cNvSpPr txBox="1"/>
          <p:nvPr/>
        </p:nvSpPr>
        <p:spPr>
          <a:xfrm>
            <a:off x="4837849" y="1875178"/>
            <a:ext cx="2576628" cy="369332"/>
          </a:xfrm>
          <a:prstGeom prst="rect">
            <a:avLst/>
          </a:prstGeom>
          <a:noFill/>
        </p:spPr>
        <p:txBody>
          <a:bodyPr wrap="square" rtlCol="0">
            <a:spAutoFit/>
          </a:bodyPr>
          <a:lstStyle/>
          <a:p>
            <a:pPr algn="ctr"/>
            <a:r>
              <a:rPr lang="en-US" dirty="0"/>
              <a:t>Theorem </a:t>
            </a:r>
            <a:r>
              <a:rPr lang="en-US" dirty="0" smtClean="0"/>
              <a:t>5: x+0=x</a:t>
            </a:r>
            <a:endParaRPr lang="en-US" dirty="0">
              <a:solidFill>
                <a:srgbClr val="000000"/>
              </a:solidFill>
              <a:latin typeface="Calibri" panose="020F0502020204030204" pitchFamily="34" charset="0"/>
            </a:endParaRPr>
          </a:p>
        </p:txBody>
      </p:sp>
      <p:sp>
        <p:nvSpPr>
          <p:cNvPr id="6" name="TextBox 5"/>
          <p:cNvSpPr txBox="1"/>
          <p:nvPr/>
        </p:nvSpPr>
        <p:spPr>
          <a:xfrm>
            <a:off x="1845425" y="3645114"/>
            <a:ext cx="1421477" cy="369332"/>
          </a:xfrm>
          <a:prstGeom prst="rect">
            <a:avLst/>
          </a:prstGeom>
          <a:noFill/>
        </p:spPr>
        <p:txBody>
          <a:bodyPr wrap="square" rtlCol="0">
            <a:spAutoFit/>
          </a:bodyPr>
          <a:lstStyle/>
          <a:p>
            <a:r>
              <a:rPr lang="en-US" dirty="0" smtClean="0"/>
              <a:t>Lab Readings</a:t>
            </a:r>
          </a:p>
        </p:txBody>
      </p:sp>
      <p:sp>
        <p:nvSpPr>
          <p:cNvPr id="9" name="TextBox 8"/>
          <p:cNvSpPr txBox="1"/>
          <p:nvPr/>
        </p:nvSpPr>
        <p:spPr>
          <a:xfrm>
            <a:off x="1845425" y="1871021"/>
            <a:ext cx="1421477" cy="369332"/>
          </a:xfrm>
          <a:prstGeom prst="rect">
            <a:avLst/>
          </a:prstGeom>
          <a:noFill/>
        </p:spPr>
        <p:txBody>
          <a:bodyPr wrap="square" rtlCol="0">
            <a:spAutoFit/>
          </a:bodyPr>
          <a:lstStyle/>
          <a:p>
            <a:r>
              <a:rPr lang="en-US" dirty="0" smtClean="0"/>
              <a:t>Truth Table</a:t>
            </a:r>
          </a:p>
        </p:txBody>
      </p:sp>
      <p:sp>
        <p:nvSpPr>
          <p:cNvPr id="13" name="TextBox 12"/>
          <p:cNvSpPr txBox="1"/>
          <p:nvPr/>
        </p:nvSpPr>
        <p:spPr>
          <a:xfrm>
            <a:off x="1097280" y="5602778"/>
            <a:ext cx="2219498" cy="369332"/>
          </a:xfrm>
          <a:prstGeom prst="rect">
            <a:avLst/>
          </a:prstGeom>
          <a:noFill/>
        </p:spPr>
        <p:txBody>
          <a:bodyPr wrap="square" rtlCol="0">
            <a:spAutoFit/>
          </a:bodyPr>
          <a:lstStyle/>
          <a:p>
            <a:r>
              <a:rPr lang="en-US" dirty="0" smtClean="0">
                <a:hlinkClick r:id="rId2" action="ppaction://hlinkfile"/>
              </a:rPr>
              <a:t>Theorem 5.ms14</a:t>
            </a:r>
            <a:endParaRPr lang="en-US" dirty="0"/>
          </a:p>
        </p:txBody>
      </p:sp>
      <p:pic>
        <p:nvPicPr>
          <p:cNvPr id="4" name="Content Placeholder 3"/>
          <p:cNvPicPr>
            <a:picLocks noGrp="1" noChangeAspect="1"/>
          </p:cNvPicPr>
          <p:nvPr>
            <p:ph idx="1"/>
          </p:nvPr>
        </p:nvPicPr>
        <p:blipFill>
          <a:blip r:embed="rId3"/>
          <a:stretch>
            <a:fillRect/>
          </a:stretch>
        </p:blipFill>
        <p:spPr>
          <a:xfrm>
            <a:off x="4467069" y="3120992"/>
            <a:ext cx="3318188" cy="1473267"/>
          </a:xfrm>
          <a:prstGeom prst="rect">
            <a:avLst/>
          </a:prstGeom>
        </p:spPr>
      </p:pic>
      <p:graphicFrame>
        <p:nvGraphicFramePr>
          <p:cNvPr id="7" name="Table 6"/>
          <p:cNvGraphicFramePr>
            <a:graphicFrameLocks noGrp="1"/>
          </p:cNvGraphicFramePr>
          <p:nvPr>
            <p:extLst>
              <p:ext uri="{D42A27DB-BD31-4B8C-83A1-F6EECF244321}">
                <p14:modId xmlns:p14="http://schemas.microsoft.com/office/powerpoint/2010/main" val="3971553493"/>
              </p:ext>
            </p:extLst>
          </p:nvPr>
        </p:nvGraphicFramePr>
        <p:xfrm>
          <a:off x="1845424" y="2240353"/>
          <a:ext cx="714895" cy="1143000"/>
        </p:xfrm>
        <a:graphic>
          <a:graphicData uri="http://schemas.openxmlformats.org/drawingml/2006/table">
            <a:tbl>
              <a:tblPr>
                <a:tableStyleId>{5C22544A-7EE6-4342-B048-85BDC9FD1C3A}</a:tableStyleId>
              </a:tblPr>
              <a:tblGrid>
                <a:gridCol w="227466">
                  <a:extLst>
                    <a:ext uri="{9D8B030D-6E8A-4147-A177-3AD203B41FA5}">
                      <a16:colId xmlns:a16="http://schemas.microsoft.com/office/drawing/2014/main" val="3213155948"/>
                    </a:ext>
                  </a:extLst>
                </a:gridCol>
                <a:gridCol w="249130">
                  <a:extLst>
                    <a:ext uri="{9D8B030D-6E8A-4147-A177-3AD203B41FA5}">
                      <a16:colId xmlns:a16="http://schemas.microsoft.com/office/drawing/2014/main" val="2508133951"/>
                    </a:ext>
                  </a:extLst>
                </a:gridCol>
                <a:gridCol w="238299">
                  <a:extLst>
                    <a:ext uri="{9D8B030D-6E8A-4147-A177-3AD203B41FA5}">
                      <a16:colId xmlns:a16="http://schemas.microsoft.com/office/drawing/2014/main" val="4199129156"/>
                    </a:ext>
                  </a:extLst>
                </a:gridCol>
              </a:tblGrid>
              <a:tr h="190500">
                <a:tc gridSpan="3">
                  <a:txBody>
                    <a:bodyPr/>
                    <a:lstStyle/>
                    <a:p>
                      <a:pPr algn="l" fontAlgn="b"/>
                      <a:r>
                        <a:rPr lang="en-US" sz="1100" u="none" strike="noStrike">
                          <a:effectLst/>
                        </a:rPr>
                        <a:t>Theorem 5</a:t>
                      </a:r>
                      <a:endParaRPr lang="en-US" sz="1100" b="1" i="0" u="none" strike="noStrike">
                        <a:solidFill>
                          <a:srgbClr val="000000"/>
                        </a:solidFill>
                        <a:effectLst/>
                        <a:latin typeface="Calibri" panose="020F0502020204030204" pitchFamily="34" charset="0"/>
                      </a:endParaRPr>
                    </a:p>
                  </a:txBody>
                  <a:tcPr marL="9525" marR="9525" marT="9525" marB="0" anchor="b"/>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565623349"/>
                  </a:ext>
                </a:extLst>
              </a:tr>
              <a:tr h="190500">
                <a:tc gridSpan="2">
                  <a:txBody>
                    <a:bodyPr/>
                    <a:lstStyle/>
                    <a:p>
                      <a:pPr algn="l" fontAlgn="b"/>
                      <a:r>
                        <a:rPr lang="en-US" sz="1100" u="none" strike="noStrike" dirty="0">
                          <a:effectLst/>
                        </a:rPr>
                        <a:t>x+0=x</a:t>
                      </a:r>
                      <a:endParaRPr lang="en-US" sz="1100" b="0" i="0" u="none" strike="noStrike" dirty="0">
                        <a:solidFill>
                          <a:srgbClr val="000000"/>
                        </a:solidFill>
                        <a:effectLst/>
                        <a:latin typeface="Calibri" panose="020F0502020204030204" pitchFamily="34" charset="0"/>
                      </a:endParaRPr>
                    </a:p>
                  </a:txBody>
                  <a:tcPr marL="9525" marR="9525" marT="9525" marB="0" anchor="b"/>
                </a:tc>
                <a:tc hMerge="1">
                  <a:txBody>
                    <a:bodyPr/>
                    <a:lstStyle/>
                    <a:p>
                      <a:endParaRPr lang="en-US"/>
                    </a:p>
                  </a:txBody>
                  <a:tcPr/>
                </a:tc>
                <a:tc>
                  <a:txBody>
                    <a:bodyPr/>
                    <a:lstStyle/>
                    <a:p>
                      <a:pPr algn="l" fontAlgn="b"/>
                      <a:endParaRPr lang="en-US" sz="1100" b="0"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3967361108"/>
                  </a:ext>
                </a:extLst>
              </a:tr>
              <a:tr h="190500">
                <a:tc>
                  <a:txBody>
                    <a:bodyPr/>
                    <a:lstStyle/>
                    <a:p>
                      <a:pPr algn="l" fontAlgn="b"/>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endParaRPr lang="en-US" sz="1100" b="0"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4015946109"/>
                  </a:ext>
                </a:extLst>
              </a:tr>
              <a:tr h="190500">
                <a:tc>
                  <a:txBody>
                    <a:bodyPr/>
                    <a:lstStyle/>
                    <a:p>
                      <a:pPr algn="l" fontAlgn="b"/>
                      <a:r>
                        <a:rPr lang="en-US" sz="1100" u="none" strike="noStrike">
                          <a:effectLst/>
                        </a:rPr>
                        <a:t>x</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US" sz="1100" u="none" strike="noStrike">
                          <a:effectLst/>
                        </a:rPr>
                        <a:t>y</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US" sz="1100" u="none" strike="noStrike">
                          <a:effectLst/>
                        </a:rPr>
                        <a:t> </a:t>
                      </a:r>
                      <a:endParaRPr lang="en-US" sz="1100" b="0"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3562181999"/>
                  </a:ext>
                </a:extLst>
              </a:tr>
              <a:tr h="190500">
                <a:tc>
                  <a:txBody>
                    <a:bodyPr/>
                    <a:lstStyle/>
                    <a:p>
                      <a:pPr algn="r" fontAlgn="b"/>
                      <a:r>
                        <a:rPr lang="en-US" sz="1100" u="none" strike="noStrike">
                          <a:effectLst/>
                        </a:rPr>
                        <a:t>0</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0</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dirty="0">
                          <a:effectLst/>
                        </a:rPr>
                        <a:t>0</a:t>
                      </a:r>
                      <a:endParaRPr lang="en-US" sz="1100" b="0" i="0" u="none" strike="noStrike" dirty="0">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3388625297"/>
                  </a:ext>
                </a:extLst>
              </a:tr>
              <a:tr h="190500">
                <a:tc>
                  <a:txBody>
                    <a:bodyPr/>
                    <a:lstStyle/>
                    <a:p>
                      <a:pPr algn="r" fontAlgn="b"/>
                      <a:r>
                        <a:rPr lang="en-US" sz="1100" u="none" strike="noStrike">
                          <a:effectLst/>
                        </a:rPr>
                        <a:t>1</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0</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dirty="0">
                          <a:effectLst/>
                        </a:rPr>
                        <a:t>1</a:t>
                      </a:r>
                      <a:endParaRPr lang="en-US" sz="1100" b="0" i="0" u="none" strike="noStrike" dirty="0">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32738546"/>
                  </a:ext>
                </a:extLst>
              </a:tr>
            </a:tbl>
          </a:graphicData>
        </a:graphic>
      </p:graphicFrame>
      <p:graphicFrame>
        <p:nvGraphicFramePr>
          <p:cNvPr id="8" name="Table 7"/>
          <p:cNvGraphicFramePr>
            <a:graphicFrameLocks noGrp="1"/>
          </p:cNvGraphicFramePr>
          <p:nvPr>
            <p:extLst>
              <p:ext uri="{D42A27DB-BD31-4B8C-83A1-F6EECF244321}">
                <p14:modId xmlns:p14="http://schemas.microsoft.com/office/powerpoint/2010/main" val="2234660428"/>
              </p:ext>
            </p:extLst>
          </p:nvPr>
        </p:nvGraphicFramePr>
        <p:xfrm>
          <a:off x="1845424" y="4014446"/>
          <a:ext cx="1333500" cy="571500"/>
        </p:xfrm>
        <a:graphic>
          <a:graphicData uri="http://schemas.openxmlformats.org/drawingml/2006/table">
            <a:tbl>
              <a:tblPr>
                <a:tableStyleId>{5C22544A-7EE6-4342-B048-85BDC9FD1C3A}</a:tableStyleId>
              </a:tblPr>
              <a:tblGrid>
                <a:gridCol w="444500">
                  <a:extLst>
                    <a:ext uri="{9D8B030D-6E8A-4147-A177-3AD203B41FA5}">
                      <a16:colId xmlns:a16="http://schemas.microsoft.com/office/drawing/2014/main" val="27082919"/>
                    </a:ext>
                  </a:extLst>
                </a:gridCol>
                <a:gridCol w="444500">
                  <a:extLst>
                    <a:ext uri="{9D8B030D-6E8A-4147-A177-3AD203B41FA5}">
                      <a16:colId xmlns:a16="http://schemas.microsoft.com/office/drawing/2014/main" val="3962341244"/>
                    </a:ext>
                  </a:extLst>
                </a:gridCol>
                <a:gridCol w="444500">
                  <a:extLst>
                    <a:ext uri="{9D8B030D-6E8A-4147-A177-3AD203B41FA5}">
                      <a16:colId xmlns:a16="http://schemas.microsoft.com/office/drawing/2014/main" val="614178950"/>
                    </a:ext>
                  </a:extLst>
                </a:gridCol>
              </a:tblGrid>
              <a:tr h="190500">
                <a:tc>
                  <a:txBody>
                    <a:bodyPr/>
                    <a:lstStyle/>
                    <a:p>
                      <a:pPr algn="l" fontAlgn="b"/>
                      <a:r>
                        <a:rPr lang="en-US" sz="1100" u="none" strike="noStrike">
                          <a:effectLst/>
                        </a:rPr>
                        <a:t>Th 5</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endParaRPr lang="en-US" sz="1100" b="0"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975435748"/>
                  </a:ext>
                </a:extLst>
              </a:tr>
              <a:tr h="190500">
                <a:tc>
                  <a:txBody>
                    <a:bodyPr/>
                    <a:lstStyle/>
                    <a:p>
                      <a:pPr algn="r" fontAlgn="b"/>
                      <a:r>
                        <a:rPr lang="en-US" sz="1100" u="none" strike="noStrike">
                          <a:effectLst/>
                        </a:rPr>
                        <a:t>0</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0</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0.1361</a:t>
                      </a:r>
                      <a:endParaRPr lang="en-US" sz="1100" b="0"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597586243"/>
                  </a:ext>
                </a:extLst>
              </a:tr>
              <a:tr h="190500">
                <a:tc>
                  <a:txBody>
                    <a:bodyPr/>
                    <a:lstStyle/>
                    <a:p>
                      <a:pPr algn="r" fontAlgn="b"/>
                      <a:r>
                        <a:rPr lang="en-US" sz="1100" u="none" strike="noStrike">
                          <a:effectLst/>
                        </a:rPr>
                        <a:t>1</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0</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dirty="0">
                          <a:effectLst/>
                        </a:rPr>
                        <a:t>4.1293</a:t>
                      </a:r>
                      <a:endParaRPr lang="en-US" sz="1100" b="0" i="0" u="none" strike="noStrike" dirty="0">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1528831835"/>
                  </a:ext>
                </a:extLst>
              </a:tr>
            </a:tbl>
          </a:graphicData>
        </a:graphic>
      </p:graphicFrame>
      <p:sp>
        <p:nvSpPr>
          <p:cNvPr id="3" name="Slide Number Placeholder 2"/>
          <p:cNvSpPr>
            <a:spLocks noGrp="1"/>
          </p:cNvSpPr>
          <p:nvPr>
            <p:ph type="sldNum" sz="quarter" idx="12"/>
          </p:nvPr>
        </p:nvSpPr>
        <p:spPr/>
        <p:txBody>
          <a:bodyPr/>
          <a:lstStyle/>
          <a:p>
            <a:fld id="{4E73DFE8-7421-4BE9-A66E-B444972B53A8}" type="slidenum">
              <a:rPr lang="en-US" smtClean="0"/>
              <a:t>34</a:t>
            </a:fld>
            <a:endParaRPr lang="en-US"/>
          </a:p>
        </p:txBody>
      </p:sp>
    </p:spTree>
    <p:extLst>
      <p:ext uri="{BB962C8B-B14F-4D97-AF65-F5344CB8AC3E}">
        <p14:creationId xmlns:p14="http://schemas.microsoft.com/office/powerpoint/2010/main" val="41676839"/>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Lab 6 – Theorem 6</a:t>
            </a:r>
            <a:endParaRPr lang="en-US" dirty="0"/>
          </a:p>
        </p:txBody>
      </p:sp>
      <p:sp>
        <p:nvSpPr>
          <p:cNvPr id="5" name="TextBox 4"/>
          <p:cNvSpPr txBox="1"/>
          <p:nvPr/>
        </p:nvSpPr>
        <p:spPr>
          <a:xfrm>
            <a:off x="4837849" y="1875178"/>
            <a:ext cx="2576628" cy="369332"/>
          </a:xfrm>
          <a:prstGeom prst="rect">
            <a:avLst/>
          </a:prstGeom>
          <a:noFill/>
        </p:spPr>
        <p:txBody>
          <a:bodyPr wrap="square" rtlCol="0">
            <a:spAutoFit/>
          </a:bodyPr>
          <a:lstStyle/>
          <a:p>
            <a:pPr algn="ctr"/>
            <a:r>
              <a:rPr lang="en-US" dirty="0"/>
              <a:t>Theorem 6</a:t>
            </a:r>
            <a:r>
              <a:rPr lang="en-US" dirty="0" smtClean="0"/>
              <a:t>: </a:t>
            </a:r>
            <a:r>
              <a:rPr lang="en-US" dirty="0"/>
              <a:t>x+1=1</a:t>
            </a:r>
            <a:endParaRPr lang="en-US" dirty="0">
              <a:solidFill>
                <a:srgbClr val="000000"/>
              </a:solidFill>
              <a:latin typeface="Calibri" panose="020F0502020204030204" pitchFamily="34" charset="0"/>
            </a:endParaRPr>
          </a:p>
        </p:txBody>
      </p:sp>
      <p:sp>
        <p:nvSpPr>
          <p:cNvPr id="6" name="TextBox 5"/>
          <p:cNvSpPr txBox="1"/>
          <p:nvPr/>
        </p:nvSpPr>
        <p:spPr>
          <a:xfrm>
            <a:off x="1845425" y="3645114"/>
            <a:ext cx="1421477" cy="369332"/>
          </a:xfrm>
          <a:prstGeom prst="rect">
            <a:avLst/>
          </a:prstGeom>
          <a:noFill/>
        </p:spPr>
        <p:txBody>
          <a:bodyPr wrap="square" rtlCol="0">
            <a:spAutoFit/>
          </a:bodyPr>
          <a:lstStyle/>
          <a:p>
            <a:r>
              <a:rPr lang="en-US" dirty="0" smtClean="0"/>
              <a:t>Lab Readings</a:t>
            </a:r>
          </a:p>
        </p:txBody>
      </p:sp>
      <p:sp>
        <p:nvSpPr>
          <p:cNvPr id="9" name="TextBox 8"/>
          <p:cNvSpPr txBox="1"/>
          <p:nvPr/>
        </p:nvSpPr>
        <p:spPr>
          <a:xfrm>
            <a:off x="1845425" y="1871021"/>
            <a:ext cx="1421477" cy="369332"/>
          </a:xfrm>
          <a:prstGeom prst="rect">
            <a:avLst/>
          </a:prstGeom>
          <a:noFill/>
        </p:spPr>
        <p:txBody>
          <a:bodyPr wrap="square" rtlCol="0">
            <a:spAutoFit/>
          </a:bodyPr>
          <a:lstStyle/>
          <a:p>
            <a:r>
              <a:rPr lang="en-US" dirty="0" smtClean="0"/>
              <a:t>Truth Table</a:t>
            </a:r>
          </a:p>
        </p:txBody>
      </p:sp>
      <p:sp>
        <p:nvSpPr>
          <p:cNvPr id="13" name="TextBox 12"/>
          <p:cNvSpPr txBox="1"/>
          <p:nvPr/>
        </p:nvSpPr>
        <p:spPr>
          <a:xfrm>
            <a:off x="1097280" y="5602778"/>
            <a:ext cx="2219498" cy="369332"/>
          </a:xfrm>
          <a:prstGeom prst="rect">
            <a:avLst/>
          </a:prstGeom>
          <a:noFill/>
        </p:spPr>
        <p:txBody>
          <a:bodyPr wrap="square" rtlCol="0">
            <a:spAutoFit/>
          </a:bodyPr>
          <a:lstStyle/>
          <a:p>
            <a:r>
              <a:rPr lang="en-US" dirty="0" smtClean="0">
                <a:hlinkClick r:id="rId2" action="ppaction://hlinkfile"/>
              </a:rPr>
              <a:t>Theorem 6.ms14</a:t>
            </a:r>
            <a:endParaRPr lang="en-US" dirty="0"/>
          </a:p>
        </p:txBody>
      </p:sp>
      <p:pic>
        <p:nvPicPr>
          <p:cNvPr id="11" name="Content Placeholder 10"/>
          <p:cNvPicPr>
            <a:picLocks noGrp="1" noChangeAspect="1"/>
          </p:cNvPicPr>
          <p:nvPr>
            <p:ph idx="1"/>
          </p:nvPr>
        </p:nvPicPr>
        <p:blipFill>
          <a:blip r:embed="rId3"/>
          <a:stretch>
            <a:fillRect/>
          </a:stretch>
        </p:blipFill>
        <p:spPr>
          <a:xfrm>
            <a:off x="4467069" y="3120992"/>
            <a:ext cx="3318188" cy="1473267"/>
          </a:xfrm>
          <a:prstGeom prst="rect">
            <a:avLst/>
          </a:prstGeom>
        </p:spPr>
      </p:pic>
      <p:graphicFrame>
        <p:nvGraphicFramePr>
          <p:cNvPr id="12" name="Table 11"/>
          <p:cNvGraphicFramePr>
            <a:graphicFrameLocks noGrp="1"/>
          </p:cNvGraphicFramePr>
          <p:nvPr>
            <p:extLst>
              <p:ext uri="{D42A27DB-BD31-4B8C-83A1-F6EECF244321}">
                <p14:modId xmlns:p14="http://schemas.microsoft.com/office/powerpoint/2010/main" val="2672388975"/>
              </p:ext>
            </p:extLst>
          </p:nvPr>
        </p:nvGraphicFramePr>
        <p:xfrm>
          <a:off x="1845424" y="2240353"/>
          <a:ext cx="656706" cy="1143000"/>
        </p:xfrm>
        <a:graphic>
          <a:graphicData uri="http://schemas.openxmlformats.org/drawingml/2006/table">
            <a:tbl>
              <a:tblPr>
                <a:tableStyleId>{5C22544A-7EE6-4342-B048-85BDC9FD1C3A}</a:tableStyleId>
              </a:tblPr>
              <a:tblGrid>
                <a:gridCol w="218902">
                  <a:extLst>
                    <a:ext uri="{9D8B030D-6E8A-4147-A177-3AD203B41FA5}">
                      <a16:colId xmlns:a16="http://schemas.microsoft.com/office/drawing/2014/main" val="3602740672"/>
                    </a:ext>
                  </a:extLst>
                </a:gridCol>
                <a:gridCol w="218902">
                  <a:extLst>
                    <a:ext uri="{9D8B030D-6E8A-4147-A177-3AD203B41FA5}">
                      <a16:colId xmlns:a16="http://schemas.microsoft.com/office/drawing/2014/main" val="931027675"/>
                    </a:ext>
                  </a:extLst>
                </a:gridCol>
                <a:gridCol w="218902">
                  <a:extLst>
                    <a:ext uri="{9D8B030D-6E8A-4147-A177-3AD203B41FA5}">
                      <a16:colId xmlns:a16="http://schemas.microsoft.com/office/drawing/2014/main" val="395968537"/>
                    </a:ext>
                  </a:extLst>
                </a:gridCol>
              </a:tblGrid>
              <a:tr h="190500">
                <a:tc gridSpan="3">
                  <a:txBody>
                    <a:bodyPr/>
                    <a:lstStyle/>
                    <a:p>
                      <a:pPr algn="l" fontAlgn="b"/>
                      <a:r>
                        <a:rPr lang="en-US" sz="1100" u="none" strike="noStrike">
                          <a:effectLst/>
                        </a:rPr>
                        <a:t>Theorem 6</a:t>
                      </a:r>
                      <a:endParaRPr lang="en-US" sz="1100" b="1" i="0" u="none" strike="noStrike">
                        <a:solidFill>
                          <a:srgbClr val="000000"/>
                        </a:solidFill>
                        <a:effectLst/>
                        <a:latin typeface="Calibri" panose="020F0502020204030204" pitchFamily="34" charset="0"/>
                      </a:endParaRPr>
                    </a:p>
                  </a:txBody>
                  <a:tcPr marL="9525" marR="9525" marT="9525" marB="0" anchor="b"/>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508374291"/>
                  </a:ext>
                </a:extLst>
              </a:tr>
              <a:tr h="190500">
                <a:tc gridSpan="2">
                  <a:txBody>
                    <a:bodyPr/>
                    <a:lstStyle/>
                    <a:p>
                      <a:pPr algn="l" fontAlgn="b"/>
                      <a:r>
                        <a:rPr lang="en-US" sz="1100" u="none" strike="noStrike" dirty="0">
                          <a:effectLst/>
                        </a:rPr>
                        <a:t>x+1=1</a:t>
                      </a:r>
                      <a:endParaRPr lang="en-US" sz="1100" b="0" i="0" u="none" strike="noStrike" dirty="0">
                        <a:solidFill>
                          <a:srgbClr val="000000"/>
                        </a:solidFill>
                        <a:effectLst/>
                        <a:latin typeface="Calibri" panose="020F0502020204030204" pitchFamily="34" charset="0"/>
                      </a:endParaRPr>
                    </a:p>
                  </a:txBody>
                  <a:tcPr marL="9525" marR="9525" marT="9525" marB="0" anchor="b"/>
                </a:tc>
                <a:tc hMerge="1">
                  <a:txBody>
                    <a:bodyPr/>
                    <a:lstStyle/>
                    <a:p>
                      <a:endParaRPr lang="en-US"/>
                    </a:p>
                  </a:txBody>
                  <a:tcPr/>
                </a:tc>
                <a:tc>
                  <a:txBody>
                    <a:bodyPr/>
                    <a:lstStyle/>
                    <a:p>
                      <a:pPr algn="l" fontAlgn="b"/>
                      <a:endParaRPr lang="en-US" sz="1100" b="0"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2991859727"/>
                  </a:ext>
                </a:extLst>
              </a:tr>
              <a:tr h="190500">
                <a:tc>
                  <a:txBody>
                    <a:bodyPr/>
                    <a:lstStyle/>
                    <a:p>
                      <a:pPr algn="l" fontAlgn="b"/>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endParaRPr lang="en-US" sz="1100" b="0"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1913190266"/>
                  </a:ext>
                </a:extLst>
              </a:tr>
              <a:tr h="190500">
                <a:tc>
                  <a:txBody>
                    <a:bodyPr/>
                    <a:lstStyle/>
                    <a:p>
                      <a:pPr algn="l" fontAlgn="b"/>
                      <a:r>
                        <a:rPr lang="en-US" sz="1100" u="none" strike="noStrike">
                          <a:effectLst/>
                        </a:rPr>
                        <a:t>x</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US" sz="1100" u="none" strike="noStrike">
                          <a:effectLst/>
                        </a:rPr>
                        <a:t>y</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US" sz="1100" u="none" strike="noStrike">
                          <a:effectLst/>
                        </a:rPr>
                        <a:t> </a:t>
                      </a:r>
                      <a:endParaRPr lang="en-US" sz="1100" b="0"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1281683516"/>
                  </a:ext>
                </a:extLst>
              </a:tr>
              <a:tr h="190500">
                <a:tc>
                  <a:txBody>
                    <a:bodyPr/>
                    <a:lstStyle/>
                    <a:p>
                      <a:pPr algn="r" fontAlgn="b"/>
                      <a:r>
                        <a:rPr lang="en-US" sz="1100" u="none" strike="noStrike">
                          <a:effectLst/>
                        </a:rPr>
                        <a:t>0</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1</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1</a:t>
                      </a:r>
                      <a:endParaRPr lang="en-US" sz="1100" b="0"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2649673557"/>
                  </a:ext>
                </a:extLst>
              </a:tr>
              <a:tr h="190500">
                <a:tc>
                  <a:txBody>
                    <a:bodyPr/>
                    <a:lstStyle/>
                    <a:p>
                      <a:pPr algn="r" fontAlgn="b"/>
                      <a:r>
                        <a:rPr lang="en-US" sz="1100" u="none" strike="noStrike">
                          <a:effectLst/>
                        </a:rPr>
                        <a:t>1</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1</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dirty="0">
                          <a:effectLst/>
                        </a:rPr>
                        <a:t>1</a:t>
                      </a:r>
                      <a:endParaRPr lang="en-US" sz="1100" b="0" i="0" u="none" strike="noStrike" dirty="0">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3281466143"/>
                  </a:ext>
                </a:extLst>
              </a:tr>
            </a:tbl>
          </a:graphicData>
        </a:graphic>
      </p:graphicFrame>
      <p:graphicFrame>
        <p:nvGraphicFramePr>
          <p:cNvPr id="14" name="Table 13"/>
          <p:cNvGraphicFramePr>
            <a:graphicFrameLocks noGrp="1"/>
          </p:cNvGraphicFramePr>
          <p:nvPr>
            <p:extLst>
              <p:ext uri="{D42A27DB-BD31-4B8C-83A1-F6EECF244321}">
                <p14:modId xmlns:p14="http://schemas.microsoft.com/office/powerpoint/2010/main" val="4071308198"/>
              </p:ext>
            </p:extLst>
          </p:nvPr>
        </p:nvGraphicFramePr>
        <p:xfrm>
          <a:off x="1845424" y="4014446"/>
          <a:ext cx="1866900" cy="571500"/>
        </p:xfrm>
        <a:graphic>
          <a:graphicData uri="http://schemas.openxmlformats.org/drawingml/2006/table">
            <a:tbl>
              <a:tblPr>
                <a:tableStyleId>{5C22544A-7EE6-4342-B048-85BDC9FD1C3A}</a:tableStyleId>
              </a:tblPr>
              <a:tblGrid>
                <a:gridCol w="521216">
                  <a:extLst>
                    <a:ext uri="{9D8B030D-6E8A-4147-A177-3AD203B41FA5}">
                      <a16:colId xmlns:a16="http://schemas.microsoft.com/office/drawing/2014/main" val="4013081908"/>
                    </a:ext>
                  </a:extLst>
                </a:gridCol>
                <a:gridCol w="748655">
                  <a:extLst>
                    <a:ext uri="{9D8B030D-6E8A-4147-A177-3AD203B41FA5}">
                      <a16:colId xmlns:a16="http://schemas.microsoft.com/office/drawing/2014/main" val="2649924144"/>
                    </a:ext>
                  </a:extLst>
                </a:gridCol>
                <a:gridCol w="597029">
                  <a:extLst>
                    <a:ext uri="{9D8B030D-6E8A-4147-A177-3AD203B41FA5}">
                      <a16:colId xmlns:a16="http://schemas.microsoft.com/office/drawing/2014/main" val="78222238"/>
                    </a:ext>
                  </a:extLst>
                </a:gridCol>
              </a:tblGrid>
              <a:tr h="190500">
                <a:tc>
                  <a:txBody>
                    <a:bodyPr/>
                    <a:lstStyle/>
                    <a:p>
                      <a:pPr algn="l" fontAlgn="b"/>
                      <a:r>
                        <a:rPr lang="en-US" sz="1100" u="none" strike="noStrike">
                          <a:effectLst/>
                        </a:rPr>
                        <a:t>Th 6</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endParaRPr lang="en-US" sz="1100" b="0"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1137676668"/>
                  </a:ext>
                </a:extLst>
              </a:tr>
              <a:tr h="190500">
                <a:tc>
                  <a:txBody>
                    <a:bodyPr/>
                    <a:lstStyle/>
                    <a:p>
                      <a:pPr algn="r" fontAlgn="b"/>
                      <a:r>
                        <a:rPr lang="en-US" sz="1100" u="none" strike="noStrike">
                          <a:effectLst/>
                        </a:rPr>
                        <a:t>0</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1</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4.1295</a:t>
                      </a:r>
                      <a:endParaRPr lang="en-US" sz="1100" b="0"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67128049"/>
                  </a:ext>
                </a:extLst>
              </a:tr>
              <a:tr h="190500">
                <a:tc>
                  <a:txBody>
                    <a:bodyPr/>
                    <a:lstStyle/>
                    <a:p>
                      <a:pPr algn="r" fontAlgn="b"/>
                      <a:r>
                        <a:rPr lang="en-US" sz="1100" u="none" strike="noStrike">
                          <a:effectLst/>
                        </a:rPr>
                        <a:t>1</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1</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dirty="0">
                          <a:effectLst/>
                        </a:rPr>
                        <a:t>4.1281</a:t>
                      </a:r>
                      <a:endParaRPr lang="en-US" sz="1100" b="0" i="0" u="none" strike="noStrike" dirty="0">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3467838084"/>
                  </a:ext>
                </a:extLst>
              </a:tr>
            </a:tbl>
          </a:graphicData>
        </a:graphic>
      </p:graphicFrame>
      <p:sp>
        <p:nvSpPr>
          <p:cNvPr id="3" name="Slide Number Placeholder 2"/>
          <p:cNvSpPr>
            <a:spLocks noGrp="1"/>
          </p:cNvSpPr>
          <p:nvPr>
            <p:ph type="sldNum" sz="quarter" idx="12"/>
          </p:nvPr>
        </p:nvSpPr>
        <p:spPr/>
        <p:txBody>
          <a:bodyPr/>
          <a:lstStyle/>
          <a:p>
            <a:fld id="{4E73DFE8-7421-4BE9-A66E-B444972B53A8}" type="slidenum">
              <a:rPr lang="en-US" smtClean="0"/>
              <a:t>35</a:t>
            </a:fld>
            <a:endParaRPr lang="en-US"/>
          </a:p>
        </p:txBody>
      </p:sp>
    </p:spTree>
    <p:extLst>
      <p:ext uri="{BB962C8B-B14F-4D97-AF65-F5344CB8AC3E}">
        <p14:creationId xmlns:p14="http://schemas.microsoft.com/office/powerpoint/2010/main" val="1707343403"/>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Lab 6 – Theorem 7</a:t>
            </a:r>
            <a:endParaRPr lang="en-US" dirty="0"/>
          </a:p>
        </p:txBody>
      </p:sp>
      <p:sp>
        <p:nvSpPr>
          <p:cNvPr id="5" name="TextBox 4"/>
          <p:cNvSpPr txBox="1"/>
          <p:nvPr/>
        </p:nvSpPr>
        <p:spPr>
          <a:xfrm>
            <a:off x="4837849" y="1875178"/>
            <a:ext cx="2576628" cy="369332"/>
          </a:xfrm>
          <a:prstGeom prst="rect">
            <a:avLst/>
          </a:prstGeom>
          <a:noFill/>
        </p:spPr>
        <p:txBody>
          <a:bodyPr wrap="square" rtlCol="0">
            <a:spAutoFit/>
          </a:bodyPr>
          <a:lstStyle/>
          <a:p>
            <a:pPr algn="ctr"/>
            <a:r>
              <a:rPr lang="en-US" dirty="0"/>
              <a:t>Theorem </a:t>
            </a:r>
            <a:r>
              <a:rPr lang="en-US" dirty="0" smtClean="0"/>
              <a:t>7: </a:t>
            </a:r>
            <a:r>
              <a:rPr lang="en-US" dirty="0" err="1"/>
              <a:t>x+x</a:t>
            </a:r>
            <a:r>
              <a:rPr lang="en-US" dirty="0"/>
              <a:t>=x</a:t>
            </a:r>
            <a:endParaRPr lang="en-US" dirty="0">
              <a:solidFill>
                <a:srgbClr val="000000"/>
              </a:solidFill>
              <a:latin typeface="Calibri" panose="020F0502020204030204" pitchFamily="34" charset="0"/>
            </a:endParaRPr>
          </a:p>
        </p:txBody>
      </p:sp>
      <p:sp>
        <p:nvSpPr>
          <p:cNvPr id="6" name="TextBox 5"/>
          <p:cNvSpPr txBox="1"/>
          <p:nvPr/>
        </p:nvSpPr>
        <p:spPr>
          <a:xfrm>
            <a:off x="1845425" y="3645114"/>
            <a:ext cx="1421477" cy="369332"/>
          </a:xfrm>
          <a:prstGeom prst="rect">
            <a:avLst/>
          </a:prstGeom>
          <a:noFill/>
        </p:spPr>
        <p:txBody>
          <a:bodyPr wrap="square" rtlCol="0">
            <a:spAutoFit/>
          </a:bodyPr>
          <a:lstStyle/>
          <a:p>
            <a:r>
              <a:rPr lang="en-US" dirty="0" smtClean="0"/>
              <a:t>Lab Readings</a:t>
            </a:r>
          </a:p>
        </p:txBody>
      </p:sp>
      <p:sp>
        <p:nvSpPr>
          <p:cNvPr id="9" name="TextBox 8"/>
          <p:cNvSpPr txBox="1"/>
          <p:nvPr/>
        </p:nvSpPr>
        <p:spPr>
          <a:xfrm>
            <a:off x="1845425" y="1871021"/>
            <a:ext cx="1421477" cy="369332"/>
          </a:xfrm>
          <a:prstGeom prst="rect">
            <a:avLst/>
          </a:prstGeom>
          <a:noFill/>
        </p:spPr>
        <p:txBody>
          <a:bodyPr wrap="square" rtlCol="0">
            <a:spAutoFit/>
          </a:bodyPr>
          <a:lstStyle/>
          <a:p>
            <a:r>
              <a:rPr lang="en-US" dirty="0" smtClean="0"/>
              <a:t>Truth Table</a:t>
            </a:r>
          </a:p>
        </p:txBody>
      </p:sp>
      <p:sp>
        <p:nvSpPr>
          <p:cNvPr id="13" name="TextBox 12"/>
          <p:cNvSpPr txBox="1"/>
          <p:nvPr/>
        </p:nvSpPr>
        <p:spPr>
          <a:xfrm>
            <a:off x="1097280" y="5602778"/>
            <a:ext cx="2219498" cy="369332"/>
          </a:xfrm>
          <a:prstGeom prst="rect">
            <a:avLst/>
          </a:prstGeom>
          <a:noFill/>
        </p:spPr>
        <p:txBody>
          <a:bodyPr wrap="square" rtlCol="0">
            <a:spAutoFit/>
          </a:bodyPr>
          <a:lstStyle/>
          <a:p>
            <a:r>
              <a:rPr lang="en-US" dirty="0" smtClean="0">
                <a:hlinkClick r:id="rId2" action="ppaction://hlinkfile"/>
              </a:rPr>
              <a:t>Theorem 7.ms14</a:t>
            </a:r>
            <a:endParaRPr lang="en-US" dirty="0"/>
          </a:p>
        </p:txBody>
      </p:sp>
      <p:pic>
        <p:nvPicPr>
          <p:cNvPr id="4" name="Content Placeholder 3"/>
          <p:cNvPicPr>
            <a:picLocks noGrp="1" noChangeAspect="1"/>
          </p:cNvPicPr>
          <p:nvPr>
            <p:ph idx="1"/>
          </p:nvPr>
        </p:nvPicPr>
        <p:blipFill>
          <a:blip r:embed="rId3"/>
          <a:stretch>
            <a:fillRect/>
          </a:stretch>
        </p:blipFill>
        <p:spPr>
          <a:xfrm>
            <a:off x="4294944" y="3231009"/>
            <a:ext cx="3662438" cy="1253233"/>
          </a:xfrm>
          <a:prstGeom prst="rect">
            <a:avLst/>
          </a:prstGeom>
        </p:spPr>
      </p:pic>
      <p:graphicFrame>
        <p:nvGraphicFramePr>
          <p:cNvPr id="7" name="Table 6"/>
          <p:cNvGraphicFramePr>
            <a:graphicFrameLocks noGrp="1"/>
          </p:cNvGraphicFramePr>
          <p:nvPr>
            <p:extLst>
              <p:ext uri="{D42A27DB-BD31-4B8C-83A1-F6EECF244321}">
                <p14:modId xmlns:p14="http://schemas.microsoft.com/office/powerpoint/2010/main" val="3511195860"/>
              </p:ext>
            </p:extLst>
          </p:nvPr>
        </p:nvGraphicFramePr>
        <p:xfrm>
          <a:off x="1845424" y="2240353"/>
          <a:ext cx="689958" cy="1143000"/>
        </p:xfrm>
        <a:graphic>
          <a:graphicData uri="http://schemas.openxmlformats.org/drawingml/2006/table">
            <a:tbl>
              <a:tblPr>
                <a:tableStyleId>{5C22544A-7EE6-4342-B048-85BDC9FD1C3A}</a:tableStyleId>
              </a:tblPr>
              <a:tblGrid>
                <a:gridCol w="344979">
                  <a:extLst>
                    <a:ext uri="{9D8B030D-6E8A-4147-A177-3AD203B41FA5}">
                      <a16:colId xmlns:a16="http://schemas.microsoft.com/office/drawing/2014/main" val="2284517123"/>
                    </a:ext>
                  </a:extLst>
                </a:gridCol>
                <a:gridCol w="344979">
                  <a:extLst>
                    <a:ext uri="{9D8B030D-6E8A-4147-A177-3AD203B41FA5}">
                      <a16:colId xmlns:a16="http://schemas.microsoft.com/office/drawing/2014/main" val="2920303574"/>
                    </a:ext>
                  </a:extLst>
                </a:gridCol>
              </a:tblGrid>
              <a:tr h="190500">
                <a:tc gridSpan="2">
                  <a:txBody>
                    <a:bodyPr/>
                    <a:lstStyle/>
                    <a:p>
                      <a:pPr algn="l" fontAlgn="b"/>
                      <a:r>
                        <a:rPr lang="en-US" sz="1100" u="none" strike="noStrike" dirty="0">
                          <a:effectLst/>
                        </a:rPr>
                        <a:t>Theorem 7</a:t>
                      </a:r>
                      <a:endParaRPr lang="en-US" sz="1100" b="1" i="0" u="none" strike="noStrike" dirty="0">
                        <a:solidFill>
                          <a:srgbClr val="000000"/>
                        </a:solidFill>
                        <a:effectLst/>
                        <a:latin typeface="Calibri" panose="020F0502020204030204" pitchFamily="34" charset="0"/>
                      </a:endParaRPr>
                    </a:p>
                  </a:txBody>
                  <a:tcPr marL="9525" marR="9525" marT="9525" marB="0" anchor="b"/>
                </a:tc>
                <a:tc hMerge="1">
                  <a:txBody>
                    <a:bodyPr/>
                    <a:lstStyle/>
                    <a:p>
                      <a:endParaRPr lang="en-US"/>
                    </a:p>
                  </a:txBody>
                  <a:tcPr/>
                </a:tc>
                <a:extLst>
                  <a:ext uri="{0D108BD9-81ED-4DB2-BD59-A6C34878D82A}">
                    <a16:rowId xmlns:a16="http://schemas.microsoft.com/office/drawing/2014/main" val="2869414880"/>
                  </a:ext>
                </a:extLst>
              </a:tr>
              <a:tr h="190500">
                <a:tc gridSpan="2">
                  <a:txBody>
                    <a:bodyPr/>
                    <a:lstStyle/>
                    <a:p>
                      <a:pPr algn="l" fontAlgn="b"/>
                      <a:r>
                        <a:rPr lang="en-US" sz="1100" u="none" strike="noStrike" dirty="0" err="1">
                          <a:effectLst/>
                        </a:rPr>
                        <a:t>x+x</a:t>
                      </a:r>
                      <a:r>
                        <a:rPr lang="en-US" sz="1100" u="none" strike="noStrike" dirty="0">
                          <a:effectLst/>
                        </a:rPr>
                        <a:t>=x</a:t>
                      </a:r>
                      <a:endParaRPr lang="en-US" sz="1100" b="0" i="0" u="none" strike="noStrike" dirty="0">
                        <a:solidFill>
                          <a:srgbClr val="000000"/>
                        </a:solidFill>
                        <a:effectLst/>
                        <a:latin typeface="Calibri" panose="020F0502020204030204" pitchFamily="34" charset="0"/>
                      </a:endParaRPr>
                    </a:p>
                  </a:txBody>
                  <a:tcPr marL="9525" marR="9525" marT="9525" marB="0" anchor="b"/>
                </a:tc>
                <a:tc hMerge="1">
                  <a:txBody>
                    <a:bodyPr/>
                    <a:lstStyle/>
                    <a:p>
                      <a:endParaRPr lang="en-US"/>
                    </a:p>
                  </a:txBody>
                  <a:tcPr/>
                </a:tc>
                <a:extLst>
                  <a:ext uri="{0D108BD9-81ED-4DB2-BD59-A6C34878D82A}">
                    <a16:rowId xmlns:a16="http://schemas.microsoft.com/office/drawing/2014/main" val="2808154224"/>
                  </a:ext>
                </a:extLst>
              </a:tr>
              <a:tr h="190500">
                <a:tc>
                  <a:txBody>
                    <a:bodyPr/>
                    <a:lstStyle/>
                    <a:p>
                      <a:pPr algn="l" fontAlgn="b"/>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endParaRPr lang="en-US" sz="1100" b="0"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1116070739"/>
                  </a:ext>
                </a:extLst>
              </a:tr>
              <a:tr h="190500">
                <a:tc>
                  <a:txBody>
                    <a:bodyPr/>
                    <a:lstStyle/>
                    <a:p>
                      <a:pPr algn="l" fontAlgn="b"/>
                      <a:r>
                        <a:rPr lang="en-US" sz="1100" u="none" strike="noStrike">
                          <a:effectLst/>
                        </a:rPr>
                        <a:t>x</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US" sz="1100" u="none" strike="noStrike">
                          <a:effectLst/>
                        </a:rPr>
                        <a:t> </a:t>
                      </a:r>
                      <a:endParaRPr lang="en-US" sz="1100" b="0"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936349674"/>
                  </a:ext>
                </a:extLst>
              </a:tr>
              <a:tr h="190500">
                <a:tc>
                  <a:txBody>
                    <a:bodyPr/>
                    <a:lstStyle/>
                    <a:p>
                      <a:pPr algn="r" fontAlgn="b"/>
                      <a:r>
                        <a:rPr lang="en-US" sz="1100" u="none" strike="noStrike">
                          <a:effectLst/>
                        </a:rPr>
                        <a:t>0</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0</a:t>
                      </a:r>
                      <a:endParaRPr lang="en-US" sz="1100" b="0"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1284498707"/>
                  </a:ext>
                </a:extLst>
              </a:tr>
              <a:tr h="190500">
                <a:tc>
                  <a:txBody>
                    <a:bodyPr/>
                    <a:lstStyle/>
                    <a:p>
                      <a:pPr algn="r" fontAlgn="b"/>
                      <a:r>
                        <a:rPr lang="en-US" sz="1100" u="none" strike="noStrike">
                          <a:effectLst/>
                        </a:rPr>
                        <a:t>1</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dirty="0">
                          <a:effectLst/>
                        </a:rPr>
                        <a:t>1</a:t>
                      </a:r>
                      <a:endParaRPr lang="en-US" sz="1100" b="0" i="0" u="none" strike="noStrike" dirty="0">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3483748088"/>
                  </a:ext>
                </a:extLst>
              </a:tr>
            </a:tbl>
          </a:graphicData>
        </a:graphic>
      </p:graphicFrame>
      <p:graphicFrame>
        <p:nvGraphicFramePr>
          <p:cNvPr id="8" name="Table 7"/>
          <p:cNvGraphicFramePr>
            <a:graphicFrameLocks noGrp="1"/>
          </p:cNvGraphicFramePr>
          <p:nvPr>
            <p:extLst>
              <p:ext uri="{D42A27DB-BD31-4B8C-83A1-F6EECF244321}">
                <p14:modId xmlns:p14="http://schemas.microsoft.com/office/powerpoint/2010/main" val="3276691659"/>
              </p:ext>
            </p:extLst>
          </p:nvPr>
        </p:nvGraphicFramePr>
        <p:xfrm>
          <a:off x="1845424" y="4014446"/>
          <a:ext cx="1765300" cy="571500"/>
        </p:xfrm>
        <a:graphic>
          <a:graphicData uri="http://schemas.openxmlformats.org/drawingml/2006/table">
            <a:tbl>
              <a:tblPr>
                <a:tableStyleId>{5C22544A-7EE6-4342-B048-85BDC9FD1C3A}</a:tableStyleId>
              </a:tblPr>
              <a:tblGrid>
                <a:gridCol w="444500">
                  <a:extLst>
                    <a:ext uri="{9D8B030D-6E8A-4147-A177-3AD203B41FA5}">
                      <a16:colId xmlns:a16="http://schemas.microsoft.com/office/drawing/2014/main" val="3776125877"/>
                    </a:ext>
                  </a:extLst>
                </a:gridCol>
                <a:gridCol w="508000">
                  <a:extLst>
                    <a:ext uri="{9D8B030D-6E8A-4147-A177-3AD203B41FA5}">
                      <a16:colId xmlns:a16="http://schemas.microsoft.com/office/drawing/2014/main" val="3108477840"/>
                    </a:ext>
                  </a:extLst>
                </a:gridCol>
                <a:gridCol w="812800">
                  <a:extLst>
                    <a:ext uri="{9D8B030D-6E8A-4147-A177-3AD203B41FA5}">
                      <a16:colId xmlns:a16="http://schemas.microsoft.com/office/drawing/2014/main" val="2096542102"/>
                    </a:ext>
                  </a:extLst>
                </a:gridCol>
              </a:tblGrid>
              <a:tr h="190500">
                <a:tc>
                  <a:txBody>
                    <a:bodyPr/>
                    <a:lstStyle/>
                    <a:p>
                      <a:pPr algn="l" fontAlgn="b"/>
                      <a:r>
                        <a:rPr lang="en-US" sz="1100" u="none" strike="noStrike">
                          <a:effectLst/>
                        </a:rPr>
                        <a:t>Th 7</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endParaRPr lang="en-US" sz="1100" b="0"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54474803"/>
                  </a:ext>
                </a:extLst>
              </a:tr>
              <a:tr h="190500">
                <a:tc>
                  <a:txBody>
                    <a:bodyPr/>
                    <a:lstStyle/>
                    <a:p>
                      <a:pPr algn="r" fontAlgn="b"/>
                      <a:r>
                        <a:rPr lang="en-US" sz="1100" u="none" strike="noStrike">
                          <a:effectLst/>
                        </a:rPr>
                        <a:t>0</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0</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0.1362</a:t>
                      </a:r>
                      <a:endParaRPr lang="en-US" sz="1100" b="0"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1517025374"/>
                  </a:ext>
                </a:extLst>
              </a:tr>
              <a:tr h="190500">
                <a:tc>
                  <a:txBody>
                    <a:bodyPr/>
                    <a:lstStyle/>
                    <a:p>
                      <a:pPr algn="r" fontAlgn="b"/>
                      <a:r>
                        <a:rPr lang="en-US" sz="1100" u="none" strike="noStrike">
                          <a:effectLst/>
                        </a:rPr>
                        <a:t>1</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1</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dirty="0">
                          <a:effectLst/>
                        </a:rPr>
                        <a:t>4.1283</a:t>
                      </a:r>
                      <a:endParaRPr lang="en-US" sz="1100" b="0" i="0" u="none" strike="noStrike" dirty="0">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1819040839"/>
                  </a:ext>
                </a:extLst>
              </a:tr>
            </a:tbl>
          </a:graphicData>
        </a:graphic>
      </p:graphicFrame>
      <p:sp>
        <p:nvSpPr>
          <p:cNvPr id="3" name="Slide Number Placeholder 2"/>
          <p:cNvSpPr>
            <a:spLocks noGrp="1"/>
          </p:cNvSpPr>
          <p:nvPr>
            <p:ph type="sldNum" sz="quarter" idx="12"/>
          </p:nvPr>
        </p:nvSpPr>
        <p:spPr/>
        <p:txBody>
          <a:bodyPr/>
          <a:lstStyle/>
          <a:p>
            <a:fld id="{4E73DFE8-7421-4BE9-A66E-B444972B53A8}" type="slidenum">
              <a:rPr lang="en-US" smtClean="0"/>
              <a:t>36</a:t>
            </a:fld>
            <a:endParaRPr lang="en-US"/>
          </a:p>
        </p:txBody>
      </p:sp>
    </p:spTree>
    <p:extLst>
      <p:ext uri="{BB962C8B-B14F-4D97-AF65-F5344CB8AC3E}">
        <p14:creationId xmlns:p14="http://schemas.microsoft.com/office/powerpoint/2010/main" val="4184957444"/>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Lab 6 – Theorem 8</a:t>
            </a:r>
            <a:endParaRPr lang="en-US" dirty="0"/>
          </a:p>
        </p:txBody>
      </p:sp>
      <p:sp>
        <p:nvSpPr>
          <p:cNvPr id="5" name="TextBox 4"/>
          <p:cNvSpPr txBox="1"/>
          <p:nvPr/>
        </p:nvSpPr>
        <p:spPr>
          <a:xfrm>
            <a:off x="4837849" y="1875178"/>
            <a:ext cx="2576628" cy="369332"/>
          </a:xfrm>
          <a:prstGeom prst="rect">
            <a:avLst/>
          </a:prstGeom>
          <a:noFill/>
        </p:spPr>
        <p:txBody>
          <a:bodyPr wrap="square" rtlCol="0">
            <a:spAutoFit/>
          </a:bodyPr>
          <a:lstStyle/>
          <a:p>
            <a:pPr algn="ctr"/>
            <a:r>
              <a:rPr lang="en-US" dirty="0"/>
              <a:t>Theorem 8</a:t>
            </a:r>
            <a:r>
              <a:rPr lang="en-US" dirty="0" smtClean="0"/>
              <a:t>: </a:t>
            </a:r>
            <a:r>
              <a:rPr lang="en-US" dirty="0" err="1"/>
              <a:t>x+x</a:t>
            </a:r>
            <a:r>
              <a:rPr lang="en-US" dirty="0"/>
              <a:t>̅=1</a:t>
            </a:r>
            <a:endParaRPr lang="en-US" dirty="0">
              <a:solidFill>
                <a:srgbClr val="000000"/>
              </a:solidFill>
              <a:latin typeface="Calibri" panose="020F0502020204030204" pitchFamily="34" charset="0"/>
            </a:endParaRPr>
          </a:p>
        </p:txBody>
      </p:sp>
      <p:sp>
        <p:nvSpPr>
          <p:cNvPr id="6" name="TextBox 5"/>
          <p:cNvSpPr txBox="1"/>
          <p:nvPr/>
        </p:nvSpPr>
        <p:spPr>
          <a:xfrm>
            <a:off x="1845425" y="3645114"/>
            <a:ext cx="1421477" cy="369332"/>
          </a:xfrm>
          <a:prstGeom prst="rect">
            <a:avLst/>
          </a:prstGeom>
          <a:noFill/>
        </p:spPr>
        <p:txBody>
          <a:bodyPr wrap="square" rtlCol="0">
            <a:spAutoFit/>
          </a:bodyPr>
          <a:lstStyle/>
          <a:p>
            <a:r>
              <a:rPr lang="en-US" dirty="0" smtClean="0"/>
              <a:t>Lab Readings</a:t>
            </a:r>
          </a:p>
        </p:txBody>
      </p:sp>
      <p:sp>
        <p:nvSpPr>
          <p:cNvPr id="9" name="TextBox 8"/>
          <p:cNvSpPr txBox="1"/>
          <p:nvPr/>
        </p:nvSpPr>
        <p:spPr>
          <a:xfrm>
            <a:off x="1845425" y="1871021"/>
            <a:ext cx="1421477" cy="369332"/>
          </a:xfrm>
          <a:prstGeom prst="rect">
            <a:avLst/>
          </a:prstGeom>
          <a:noFill/>
        </p:spPr>
        <p:txBody>
          <a:bodyPr wrap="square" rtlCol="0">
            <a:spAutoFit/>
          </a:bodyPr>
          <a:lstStyle/>
          <a:p>
            <a:r>
              <a:rPr lang="en-US" dirty="0" smtClean="0"/>
              <a:t>Truth Table</a:t>
            </a:r>
          </a:p>
        </p:txBody>
      </p:sp>
      <p:pic>
        <p:nvPicPr>
          <p:cNvPr id="10" name="Content Placeholder 9"/>
          <p:cNvPicPr>
            <a:picLocks noGrp="1" noChangeAspect="1"/>
          </p:cNvPicPr>
          <p:nvPr>
            <p:ph idx="1"/>
          </p:nvPr>
        </p:nvPicPr>
        <p:blipFill>
          <a:blip r:embed="rId2"/>
          <a:stretch>
            <a:fillRect/>
          </a:stretch>
        </p:blipFill>
        <p:spPr>
          <a:xfrm>
            <a:off x="3692506" y="3192742"/>
            <a:ext cx="4867313" cy="1329767"/>
          </a:xfrm>
          <a:prstGeom prst="rect">
            <a:avLst/>
          </a:prstGeom>
        </p:spPr>
      </p:pic>
      <p:graphicFrame>
        <p:nvGraphicFramePr>
          <p:cNvPr id="11" name="Table 10"/>
          <p:cNvGraphicFramePr>
            <a:graphicFrameLocks noGrp="1"/>
          </p:cNvGraphicFramePr>
          <p:nvPr>
            <p:extLst>
              <p:ext uri="{D42A27DB-BD31-4B8C-83A1-F6EECF244321}">
                <p14:modId xmlns:p14="http://schemas.microsoft.com/office/powerpoint/2010/main" val="833766805"/>
              </p:ext>
            </p:extLst>
          </p:nvPr>
        </p:nvGraphicFramePr>
        <p:xfrm>
          <a:off x="1845422" y="2240353"/>
          <a:ext cx="689960" cy="1143000"/>
        </p:xfrm>
        <a:graphic>
          <a:graphicData uri="http://schemas.openxmlformats.org/drawingml/2006/table">
            <a:tbl>
              <a:tblPr>
                <a:tableStyleId>{5C22544A-7EE6-4342-B048-85BDC9FD1C3A}</a:tableStyleId>
              </a:tblPr>
              <a:tblGrid>
                <a:gridCol w="344980">
                  <a:extLst>
                    <a:ext uri="{9D8B030D-6E8A-4147-A177-3AD203B41FA5}">
                      <a16:colId xmlns:a16="http://schemas.microsoft.com/office/drawing/2014/main" val="3417039978"/>
                    </a:ext>
                  </a:extLst>
                </a:gridCol>
                <a:gridCol w="344980">
                  <a:extLst>
                    <a:ext uri="{9D8B030D-6E8A-4147-A177-3AD203B41FA5}">
                      <a16:colId xmlns:a16="http://schemas.microsoft.com/office/drawing/2014/main" val="3344209235"/>
                    </a:ext>
                  </a:extLst>
                </a:gridCol>
              </a:tblGrid>
              <a:tr h="190500">
                <a:tc gridSpan="2">
                  <a:txBody>
                    <a:bodyPr/>
                    <a:lstStyle/>
                    <a:p>
                      <a:pPr algn="l" fontAlgn="b"/>
                      <a:r>
                        <a:rPr lang="en-US" sz="1100" u="none" strike="noStrike">
                          <a:effectLst/>
                        </a:rPr>
                        <a:t>Theorem 8</a:t>
                      </a:r>
                      <a:endParaRPr lang="en-US" sz="1100" b="1" i="0" u="none" strike="noStrike">
                        <a:solidFill>
                          <a:srgbClr val="000000"/>
                        </a:solidFill>
                        <a:effectLst/>
                        <a:latin typeface="Calibri" panose="020F0502020204030204" pitchFamily="34" charset="0"/>
                      </a:endParaRPr>
                    </a:p>
                  </a:txBody>
                  <a:tcPr marL="9525" marR="9525" marT="9525" marB="0" anchor="b"/>
                </a:tc>
                <a:tc hMerge="1">
                  <a:txBody>
                    <a:bodyPr/>
                    <a:lstStyle/>
                    <a:p>
                      <a:endParaRPr lang="en-US"/>
                    </a:p>
                  </a:txBody>
                  <a:tcPr/>
                </a:tc>
                <a:extLst>
                  <a:ext uri="{0D108BD9-81ED-4DB2-BD59-A6C34878D82A}">
                    <a16:rowId xmlns:a16="http://schemas.microsoft.com/office/drawing/2014/main" val="1529989973"/>
                  </a:ext>
                </a:extLst>
              </a:tr>
              <a:tr h="190500">
                <a:tc gridSpan="2">
                  <a:txBody>
                    <a:bodyPr/>
                    <a:lstStyle/>
                    <a:p>
                      <a:pPr algn="l" fontAlgn="b"/>
                      <a:r>
                        <a:rPr lang="en-US" sz="1100" u="none" strike="noStrike" dirty="0" err="1">
                          <a:effectLst/>
                        </a:rPr>
                        <a:t>x+x</a:t>
                      </a:r>
                      <a:r>
                        <a:rPr lang="en-US" sz="1100" u="none" strike="noStrike" dirty="0">
                          <a:effectLst/>
                        </a:rPr>
                        <a:t>̅=1</a:t>
                      </a:r>
                      <a:endParaRPr lang="en-US" sz="1100" b="0" i="0" u="none" strike="noStrike" dirty="0">
                        <a:solidFill>
                          <a:srgbClr val="000000"/>
                        </a:solidFill>
                        <a:effectLst/>
                        <a:latin typeface="Calibri" panose="020F0502020204030204" pitchFamily="34" charset="0"/>
                      </a:endParaRPr>
                    </a:p>
                  </a:txBody>
                  <a:tcPr marL="9525" marR="9525" marT="9525" marB="0" anchor="b"/>
                </a:tc>
                <a:tc hMerge="1">
                  <a:txBody>
                    <a:bodyPr/>
                    <a:lstStyle/>
                    <a:p>
                      <a:endParaRPr lang="en-US"/>
                    </a:p>
                  </a:txBody>
                  <a:tcPr/>
                </a:tc>
                <a:extLst>
                  <a:ext uri="{0D108BD9-81ED-4DB2-BD59-A6C34878D82A}">
                    <a16:rowId xmlns:a16="http://schemas.microsoft.com/office/drawing/2014/main" val="1135599015"/>
                  </a:ext>
                </a:extLst>
              </a:tr>
              <a:tr h="190500">
                <a:tc>
                  <a:txBody>
                    <a:bodyPr/>
                    <a:lstStyle/>
                    <a:p>
                      <a:pPr algn="l" fontAlgn="b"/>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endParaRPr lang="en-US" sz="1100" b="0"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349168836"/>
                  </a:ext>
                </a:extLst>
              </a:tr>
              <a:tr h="190500">
                <a:tc>
                  <a:txBody>
                    <a:bodyPr/>
                    <a:lstStyle/>
                    <a:p>
                      <a:pPr algn="l" fontAlgn="b"/>
                      <a:r>
                        <a:rPr lang="en-US" sz="1100" u="none" strike="noStrike">
                          <a:effectLst/>
                        </a:rPr>
                        <a:t>x</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US" sz="1100" u="none" strike="noStrike">
                          <a:effectLst/>
                        </a:rPr>
                        <a:t> </a:t>
                      </a:r>
                      <a:endParaRPr lang="en-US" sz="1100" b="0"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3293382675"/>
                  </a:ext>
                </a:extLst>
              </a:tr>
              <a:tr h="190500">
                <a:tc>
                  <a:txBody>
                    <a:bodyPr/>
                    <a:lstStyle/>
                    <a:p>
                      <a:pPr algn="r" fontAlgn="b"/>
                      <a:r>
                        <a:rPr lang="en-US" sz="1100" u="none" strike="noStrike">
                          <a:effectLst/>
                        </a:rPr>
                        <a:t>0</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1</a:t>
                      </a:r>
                      <a:endParaRPr lang="en-US" sz="1100" b="0"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44423410"/>
                  </a:ext>
                </a:extLst>
              </a:tr>
              <a:tr h="190500">
                <a:tc>
                  <a:txBody>
                    <a:bodyPr/>
                    <a:lstStyle/>
                    <a:p>
                      <a:pPr algn="r" fontAlgn="b"/>
                      <a:r>
                        <a:rPr lang="en-US" sz="1100" u="none" strike="noStrike">
                          <a:effectLst/>
                        </a:rPr>
                        <a:t>1</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dirty="0">
                          <a:effectLst/>
                        </a:rPr>
                        <a:t>1</a:t>
                      </a:r>
                      <a:endParaRPr lang="en-US" sz="1100" b="0" i="0" u="none" strike="noStrike" dirty="0">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3822237527"/>
                  </a:ext>
                </a:extLst>
              </a:tr>
            </a:tbl>
          </a:graphicData>
        </a:graphic>
      </p:graphicFrame>
      <p:graphicFrame>
        <p:nvGraphicFramePr>
          <p:cNvPr id="14" name="Table 13"/>
          <p:cNvGraphicFramePr>
            <a:graphicFrameLocks noGrp="1"/>
          </p:cNvGraphicFramePr>
          <p:nvPr>
            <p:extLst>
              <p:ext uri="{D42A27DB-BD31-4B8C-83A1-F6EECF244321}">
                <p14:modId xmlns:p14="http://schemas.microsoft.com/office/powerpoint/2010/main" val="560514979"/>
              </p:ext>
            </p:extLst>
          </p:nvPr>
        </p:nvGraphicFramePr>
        <p:xfrm>
          <a:off x="1845422" y="4014446"/>
          <a:ext cx="1409700" cy="571500"/>
        </p:xfrm>
        <a:graphic>
          <a:graphicData uri="http://schemas.openxmlformats.org/drawingml/2006/table">
            <a:tbl>
              <a:tblPr>
                <a:tableStyleId>{5C22544A-7EE6-4342-B048-85BDC9FD1C3A}</a:tableStyleId>
              </a:tblPr>
              <a:tblGrid>
                <a:gridCol w="522698">
                  <a:extLst>
                    <a:ext uri="{9D8B030D-6E8A-4147-A177-3AD203B41FA5}">
                      <a16:colId xmlns:a16="http://schemas.microsoft.com/office/drawing/2014/main" val="2894844816"/>
                    </a:ext>
                  </a:extLst>
                </a:gridCol>
                <a:gridCol w="443501">
                  <a:extLst>
                    <a:ext uri="{9D8B030D-6E8A-4147-A177-3AD203B41FA5}">
                      <a16:colId xmlns:a16="http://schemas.microsoft.com/office/drawing/2014/main" val="2449890896"/>
                    </a:ext>
                  </a:extLst>
                </a:gridCol>
                <a:gridCol w="443501">
                  <a:extLst>
                    <a:ext uri="{9D8B030D-6E8A-4147-A177-3AD203B41FA5}">
                      <a16:colId xmlns:a16="http://schemas.microsoft.com/office/drawing/2014/main" val="166706717"/>
                    </a:ext>
                  </a:extLst>
                </a:gridCol>
              </a:tblGrid>
              <a:tr h="190500">
                <a:tc>
                  <a:txBody>
                    <a:bodyPr/>
                    <a:lstStyle/>
                    <a:p>
                      <a:pPr algn="l" fontAlgn="b"/>
                      <a:r>
                        <a:rPr lang="en-US" sz="1100" u="none" strike="noStrike">
                          <a:effectLst/>
                        </a:rPr>
                        <a:t>Th 8</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endParaRPr lang="en-US" sz="1100" b="0"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406877229"/>
                  </a:ext>
                </a:extLst>
              </a:tr>
              <a:tr h="190500">
                <a:tc>
                  <a:txBody>
                    <a:bodyPr/>
                    <a:lstStyle/>
                    <a:p>
                      <a:pPr algn="r" fontAlgn="b"/>
                      <a:r>
                        <a:rPr lang="en-US" sz="1100" u="none" strike="noStrike">
                          <a:effectLst/>
                        </a:rPr>
                        <a:t>0</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1</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4.1012</a:t>
                      </a:r>
                      <a:endParaRPr lang="en-US" sz="1100" b="0"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4087783429"/>
                  </a:ext>
                </a:extLst>
              </a:tr>
              <a:tr h="190500">
                <a:tc>
                  <a:txBody>
                    <a:bodyPr/>
                    <a:lstStyle/>
                    <a:p>
                      <a:pPr algn="r" fontAlgn="b"/>
                      <a:r>
                        <a:rPr lang="en-US" sz="1100" u="none" strike="noStrike">
                          <a:effectLst/>
                        </a:rPr>
                        <a:t>1</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0</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dirty="0">
                          <a:effectLst/>
                        </a:rPr>
                        <a:t>4.0911</a:t>
                      </a:r>
                      <a:endParaRPr lang="en-US" sz="1100" b="0" i="0" u="none" strike="noStrike" dirty="0">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1463498923"/>
                  </a:ext>
                </a:extLst>
              </a:tr>
            </a:tbl>
          </a:graphicData>
        </a:graphic>
      </p:graphicFrame>
      <p:sp>
        <p:nvSpPr>
          <p:cNvPr id="15" name="TextBox 14"/>
          <p:cNvSpPr txBox="1"/>
          <p:nvPr/>
        </p:nvSpPr>
        <p:spPr>
          <a:xfrm>
            <a:off x="1097280" y="5602778"/>
            <a:ext cx="2219498" cy="369332"/>
          </a:xfrm>
          <a:prstGeom prst="rect">
            <a:avLst/>
          </a:prstGeom>
          <a:noFill/>
        </p:spPr>
        <p:txBody>
          <a:bodyPr wrap="square" rtlCol="0">
            <a:spAutoFit/>
          </a:bodyPr>
          <a:lstStyle/>
          <a:p>
            <a:r>
              <a:rPr lang="en-US" dirty="0" smtClean="0">
                <a:hlinkClick r:id="rId3" action="ppaction://hlinkfile"/>
              </a:rPr>
              <a:t>Theorem 8.ms14</a:t>
            </a:r>
            <a:endParaRPr lang="en-US" dirty="0"/>
          </a:p>
        </p:txBody>
      </p:sp>
      <p:sp>
        <p:nvSpPr>
          <p:cNvPr id="3" name="Slide Number Placeholder 2"/>
          <p:cNvSpPr>
            <a:spLocks noGrp="1"/>
          </p:cNvSpPr>
          <p:nvPr>
            <p:ph type="sldNum" sz="quarter" idx="12"/>
          </p:nvPr>
        </p:nvSpPr>
        <p:spPr/>
        <p:txBody>
          <a:bodyPr/>
          <a:lstStyle/>
          <a:p>
            <a:fld id="{4E73DFE8-7421-4BE9-A66E-B444972B53A8}" type="slidenum">
              <a:rPr lang="en-US" smtClean="0"/>
              <a:t>37</a:t>
            </a:fld>
            <a:endParaRPr lang="en-US"/>
          </a:p>
        </p:txBody>
      </p:sp>
    </p:spTree>
    <p:extLst>
      <p:ext uri="{BB962C8B-B14F-4D97-AF65-F5344CB8AC3E}">
        <p14:creationId xmlns:p14="http://schemas.microsoft.com/office/powerpoint/2010/main" val="343023975"/>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Lab 6 – Theorem 13a</a:t>
            </a:r>
            <a:endParaRPr lang="en-US" dirty="0"/>
          </a:p>
        </p:txBody>
      </p:sp>
      <p:sp>
        <p:nvSpPr>
          <p:cNvPr id="5" name="TextBox 4"/>
          <p:cNvSpPr txBox="1"/>
          <p:nvPr/>
        </p:nvSpPr>
        <p:spPr>
          <a:xfrm>
            <a:off x="4837849" y="1875178"/>
            <a:ext cx="2743358" cy="369332"/>
          </a:xfrm>
          <a:prstGeom prst="rect">
            <a:avLst/>
          </a:prstGeom>
          <a:noFill/>
        </p:spPr>
        <p:txBody>
          <a:bodyPr wrap="square" rtlCol="0">
            <a:spAutoFit/>
          </a:bodyPr>
          <a:lstStyle/>
          <a:p>
            <a:pPr algn="ctr"/>
            <a:r>
              <a:rPr lang="en-US" dirty="0"/>
              <a:t>Theorem </a:t>
            </a:r>
            <a:r>
              <a:rPr lang="en-US" dirty="0" smtClean="0"/>
              <a:t>13a: </a:t>
            </a:r>
            <a:r>
              <a:rPr lang="en-US" dirty="0"/>
              <a:t>x(</a:t>
            </a:r>
            <a:r>
              <a:rPr lang="en-US" dirty="0" err="1"/>
              <a:t>y+z</a:t>
            </a:r>
            <a:r>
              <a:rPr lang="en-US" dirty="0"/>
              <a:t>)=</a:t>
            </a:r>
            <a:r>
              <a:rPr lang="en-US" dirty="0" err="1"/>
              <a:t>xy+xz</a:t>
            </a:r>
            <a:endParaRPr lang="en-US" dirty="0">
              <a:solidFill>
                <a:srgbClr val="000000"/>
              </a:solidFill>
              <a:latin typeface="Calibri" panose="020F0502020204030204" pitchFamily="34" charset="0"/>
            </a:endParaRPr>
          </a:p>
        </p:txBody>
      </p:sp>
      <p:sp>
        <p:nvSpPr>
          <p:cNvPr id="6" name="TextBox 5"/>
          <p:cNvSpPr txBox="1"/>
          <p:nvPr/>
        </p:nvSpPr>
        <p:spPr>
          <a:xfrm>
            <a:off x="2518757" y="1869631"/>
            <a:ext cx="1421477" cy="369332"/>
          </a:xfrm>
          <a:prstGeom prst="rect">
            <a:avLst/>
          </a:prstGeom>
          <a:noFill/>
        </p:spPr>
        <p:txBody>
          <a:bodyPr wrap="square" rtlCol="0">
            <a:spAutoFit/>
          </a:bodyPr>
          <a:lstStyle/>
          <a:p>
            <a:r>
              <a:rPr lang="en-US" dirty="0" smtClean="0"/>
              <a:t>Lab Readings</a:t>
            </a:r>
          </a:p>
        </p:txBody>
      </p:sp>
      <p:sp>
        <p:nvSpPr>
          <p:cNvPr id="9" name="TextBox 8"/>
          <p:cNvSpPr txBox="1"/>
          <p:nvPr/>
        </p:nvSpPr>
        <p:spPr>
          <a:xfrm>
            <a:off x="1097280" y="1869631"/>
            <a:ext cx="1421477" cy="369332"/>
          </a:xfrm>
          <a:prstGeom prst="rect">
            <a:avLst/>
          </a:prstGeom>
          <a:noFill/>
        </p:spPr>
        <p:txBody>
          <a:bodyPr wrap="square" rtlCol="0">
            <a:spAutoFit/>
          </a:bodyPr>
          <a:lstStyle/>
          <a:p>
            <a:r>
              <a:rPr lang="en-US" dirty="0" smtClean="0"/>
              <a:t>Truth Table</a:t>
            </a:r>
          </a:p>
        </p:txBody>
      </p:sp>
      <p:pic>
        <p:nvPicPr>
          <p:cNvPr id="4" name="Content Placeholder 3"/>
          <p:cNvPicPr>
            <a:picLocks noGrp="1" noChangeAspect="1"/>
          </p:cNvPicPr>
          <p:nvPr>
            <p:ph idx="1"/>
          </p:nvPr>
        </p:nvPicPr>
        <p:blipFill>
          <a:blip r:embed="rId2"/>
          <a:stretch>
            <a:fillRect/>
          </a:stretch>
        </p:blipFill>
        <p:spPr>
          <a:xfrm>
            <a:off x="4498110" y="2382328"/>
            <a:ext cx="4275875" cy="3398643"/>
          </a:xfrm>
          <a:prstGeom prst="rect">
            <a:avLst/>
          </a:prstGeom>
        </p:spPr>
      </p:pic>
      <p:graphicFrame>
        <p:nvGraphicFramePr>
          <p:cNvPr id="14" name="Table 13"/>
          <p:cNvGraphicFramePr>
            <a:graphicFrameLocks noGrp="1"/>
          </p:cNvGraphicFramePr>
          <p:nvPr>
            <p:extLst>
              <p:ext uri="{D42A27DB-BD31-4B8C-83A1-F6EECF244321}">
                <p14:modId xmlns:p14="http://schemas.microsoft.com/office/powerpoint/2010/main" val="753250243"/>
              </p:ext>
            </p:extLst>
          </p:nvPr>
        </p:nvGraphicFramePr>
        <p:xfrm>
          <a:off x="1097280" y="2264690"/>
          <a:ext cx="863600" cy="2286000"/>
        </p:xfrm>
        <a:graphic>
          <a:graphicData uri="http://schemas.openxmlformats.org/drawingml/2006/table">
            <a:tbl>
              <a:tblPr>
                <a:tableStyleId>{5C22544A-7EE6-4342-B048-85BDC9FD1C3A}</a:tableStyleId>
              </a:tblPr>
              <a:tblGrid>
                <a:gridCol w="215900">
                  <a:extLst>
                    <a:ext uri="{9D8B030D-6E8A-4147-A177-3AD203B41FA5}">
                      <a16:colId xmlns:a16="http://schemas.microsoft.com/office/drawing/2014/main" val="3824953393"/>
                    </a:ext>
                  </a:extLst>
                </a:gridCol>
                <a:gridCol w="215900">
                  <a:extLst>
                    <a:ext uri="{9D8B030D-6E8A-4147-A177-3AD203B41FA5}">
                      <a16:colId xmlns:a16="http://schemas.microsoft.com/office/drawing/2014/main" val="2639257721"/>
                    </a:ext>
                  </a:extLst>
                </a:gridCol>
                <a:gridCol w="215900">
                  <a:extLst>
                    <a:ext uri="{9D8B030D-6E8A-4147-A177-3AD203B41FA5}">
                      <a16:colId xmlns:a16="http://schemas.microsoft.com/office/drawing/2014/main" val="63137558"/>
                    </a:ext>
                  </a:extLst>
                </a:gridCol>
                <a:gridCol w="215900">
                  <a:extLst>
                    <a:ext uri="{9D8B030D-6E8A-4147-A177-3AD203B41FA5}">
                      <a16:colId xmlns:a16="http://schemas.microsoft.com/office/drawing/2014/main" val="2177815345"/>
                    </a:ext>
                  </a:extLst>
                </a:gridCol>
              </a:tblGrid>
              <a:tr h="190500">
                <a:tc gridSpan="4">
                  <a:txBody>
                    <a:bodyPr/>
                    <a:lstStyle/>
                    <a:p>
                      <a:pPr algn="l" fontAlgn="b"/>
                      <a:r>
                        <a:rPr lang="en-US" sz="1100" u="none" strike="noStrike" dirty="0">
                          <a:effectLst/>
                        </a:rPr>
                        <a:t>Theorem 13a</a:t>
                      </a:r>
                      <a:endParaRPr lang="en-US" sz="1100" b="1" i="0" u="none" strike="noStrike" dirty="0">
                        <a:solidFill>
                          <a:srgbClr val="000000"/>
                        </a:solidFill>
                        <a:effectLst/>
                        <a:latin typeface="Calibri" panose="020F0502020204030204" pitchFamily="34" charset="0"/>
                      </a:endParaRPr>
                    </a:p>
                  </a:txBody>
                  <a:tcPr marL="9525" marR="9525" marT="9525" marB="0" anchor="b"/>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90970087"/>
                  </a:ext>
                </a:extLst>
              </a:tr>
              <a:tr h="190500">
                <a:tc gridSpan="4">
                  <a:txBody>
                    <a:bodyPr/>
                    <a:lstStyle/>
                    <a:p>
                      <a:pPr algn="l" fontAlgn="b"/>
                      <a:r>
                        <a:rPr lang="en-US" sz="1100" u="none" strike="noStrike" dirty="0">
                          <a:effectLst/>
                        </a:rPr>
                        <a:t>x(</a:t>
                      </a:r>
                      <a:r>
                        <a:rPr lang="en-US" sz="1100" u="none" strike="noStrike" dirty="0" err="1">
                          <a:effectLst/>
                        </a:rPr>
                        <a:t>y+z</a:t>
                      </a:r>
                      <a:r>
                        <a:rPr lang="en-US" sz="1100" u="none" strike="noStrike" dirty="0">
                          <a:effectLst/>
                        </a:rPr>
                        <a:t>)=</a:t>
                      </a:r>
                      <a:r>
                        <a:rPr lang="en-US" sz="1100" u="none" strike="noStrike" dirty="0" err="1">
                          <a:effectLst/>
                        </a:rPr>
                        <a:t>xy+xz</a:t>
                      </a:r>
                      <a:endParaRPr lang="en-US" sz="1100" b="0" i="0" u="none" strike="noStrike" dirty="0">
                        <a:solidFill>
                          <a:srgbClr val="000000"/>
                        </a:solidFill>
                        <a:effectLst/>
                        <a:latin typeface="Calibri" panose="020F0502020204030204" pitchFamily="34" charset="0"/>
                      </a:endParaRPr>
                    </a:p>
                  </a:txBody>
                  <a:tcPr marL="9525" marR="9525" marT="9525" marB="0" anchor="b"/>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289984058"/>
                  </a:ext>
                </a:extLst>
              </a:tr>
              <a:tr h="190500">
                <a:tc>
                  <a:txBody>
                    <a:bodyPr/>
                    <a:lstStyle/>
                    <a:p>
                      <a:pPr algn="l" fontAlgn="b"/>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endParaRPr lang="en-US" sz="1100" b="0"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2365848961"/>
                  </a:ext>
                </a:extLst>
              </a:tr>
              <a:tr h="190500">
                <a:tc>
                  <a:txBody>
                    <a:bodyPr/>
                    <a:lstStyle/>
                    <a:p>
                      <a:pPr algn="l" fontAlgn="b"/>
                      <a:r>
                        <a:rPr lang="en-US" sz="1100" u="none" strike="noStrike">
                          <a:effectLst/>
                        </a:rPr>
                        <a:t>x</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US" sz="1100" u="none" strike="noStrike">
                          <a:effectLst/>
                        </a:rPr>
                        <a:t>y</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US" sz="1100" u="none" strike="noStrike">
                          <a:effectLst/>
                        </a:rPr>
                        <a:t>z</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US" sz="1100" u="none" strike="noStrike">
                          <a:effectLst/>
                        </a:rPr>
                        <a:t> </a:t>
                      </a:r>
                      <a:endParaRPr lang="en-US" sz="1100" b="0"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105827521"/>
                  </a:ext>
                </a:extLst>
              </a:tr>
              <a:tr h="190500">
                <a:tc>
                  <a:txBody>
                    <a:bodyPr/>
                    <a:lstStyle/>
                    <a:p>
                      <a:pPr algn="r" fontAlgn="b"/>
                      <a:r>
                        <a:rPr lang="en-US" sz="1100" u="none" strike="noStrike">
                          <a:effectLst/>
                        </a:rPr>
                        <a:t>0</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0</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0</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0</a:t>
                      </a:r>
                      <a:endParaRPr lang="en-US" sz="1100" b="0"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2160976061"/>
                  </a:ext>
                </a:extLst>
              </a:tr>
              <a:tr h="190500">
                <a:tc>
                  <a:txBody>
                    <a:bodyPr/>
                    <a:lstStyle/>
                    <a:p>
                      <a:pPr algn="r" fontAlgn="b"/>
                      <a:r>
                        <a:rPr lang="en-US" sz="1100" u="none" strike="noStrike">
                          <a:effectLst/>
                        </a:rPr>
                        <a:t>0</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0</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1</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0</a:t>
                      </a:r>
                      <a:endParaRPr lang="en-US" sz="1100" b="0"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534776095"/>
                  </a:ext>
                </a:extLst>
              </a:tr>
              <a:tr h="190500">
                <a:tc>
                  <a:txBody>
                    <a:bodyPr/>
                    <a:lstStyle/>
                    <a:p>
                      <a:pPr algn="r" fontAlgn="b"/>
                      <a:r>
                        <a:rPr lang="en-US" sz="1100" u="none" strike="noStrike">
                          <a:effectLst/>
                        </a:rPr>
                        <a:t>0</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1</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0</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0</a:t>
                      </a:r>
                      <a:endParaRPr lang="en-US" sz="1100" b="0"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261133346"/>
                  </a:ext>
                </a:extLst>
              </a:tr>
              <a:tr h="190500">
                <a:tc>
                  <a:txBody>
                    <a:bodyPr/>
                    <a:lstStyle/>
                    <a:p>
                      <a:pPr algn="r" fontAlgn="b"/>
                      <a:r>
                        <a:rPr lang="en-US" sz="1100" u="none" strike="noStrike">
                          <a:effectLst/>
                        </a:rPr>
                        <a:t>0</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1</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1</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0</a:t>
                      </a:r>
                      <a:endParaRPr lang="en-US" sz="1100" b="0"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1152151414"/>
                  </a:ext>
                </a:extLst>
              </a:tr>
              <a:tr h="190500">
                <a:tc>
                  <a:txBody>
                    <a:bodyPr/>
                    <a:lstStyle/>
                    <a:p>
                      <a:pPr algn="r" fontAlgn="b"/>
                      <a:r>
                        <a:rPr lang="en-US" sz="1100" u="none" strike="noStrike">
                          <a:effectLst/>
                        </a:rPr>
                        <a:t>1</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0</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0</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0</a:t>
                      </a:r>
                      <a:endParaRPr lang="en-US" sz="1100" b="0"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1318086938"/>
                  </a:ext>
                </a:extLst>
              </a:tr>
              <a:tr h="190500">
                <a:tc>
                  <a:txBody>
                    <a:bodyPr/>
                    <a:lstStyle/>
                    <a:p>
                      <a:pPr algn="r" fontAlgn="b"/>
                      <a:r>
                        <a:rPr lang="en-US" sz="1100" u="none" strike="noStrike">
                          <a:effectLst/>
                        </a:rPr>
                        <a:t>1</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0</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1</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1</a:t>
                      </a:r>
                      <a:endParaRPr lang="en-US" sz="1100" b="0"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1775350295"/>
                  </a:ext>
                </a:extLst>
              </a:tr>
              <a:tr h="190500">
                <a:tc>
                  <a:txBody>
                    <a:bodyPr/>
                    <a:lstStyle/>
                    <a:p>
                      <a:pPr algn="r" fontAlgn="b"/>
                      <a:r>
                        <a:rPr lang="en-US" sz="1100" u="none" strike="noStrike">
                          <a:effectLst/>
                        </a:rPr>
                        <a:t>1</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1</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0</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1</a:t>
                      </a:r>
                      <a:endParaRPr lang="en-US" sz="1100" b="0"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3114835036"/>
                  </a:ext>
                </a:extLst>
              </a:tr>
              <a:tr h="190500">
                <a:tc>
                  <a:txBody>
                    <a:bodyPr/>
                    <a:lstStyle/>
                    <a:p>
                      <a:pPr algn="r" fontAlgn="b"/>
                      <a:r>
                        <a:rPr lang="en-US" sz="1100" u="none" strike="noStrike">
                          <a:effectLst/>
                        </a:rPr>
                        <a:t>1</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1</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1</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dirty="0">
                          <a:effectLst/>
                        </a:rPr>
                        <a:t>1</a:t>
                      </a:r>
                      <a:endParaRPr lang="en-US" sz="1100" b="0" i="0" u="none" strike="noStrike" dirty="0">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4167636637"/>
                  </a:ext>
                </a:extLst>
              </a:tr>
            </a:tbl>
          </a:graphicData>
        </a:graphic>
      </p:graphicFrame>
      <p:sp>
        <p:nvSpPr>
          <p:cNvPr id="15" name="TextBox 14"/>
          <p:cNvSpPr txBox="1"/>
          <p:nvPr/>
        </p:nvSpPr>
        <p:spPr>
          <a:xfrm>
            <a:off x="1097280" y="5602778"/>
            <a:ext cx="2219498" cy="369332"/>
          </a:xfrm>
          <a:prstGeom prst="rect">
            <a:avLst/>
          </a:prstGeom>
          <a:noFill/>
        </p:spPr>
        <p:txBody>
          <a:bodyPr wrap="square" rtlCol="0">
            <a:spAutoFit/>
          </a:bodyPr>
          <a:lstStyle/>
          <a:p>
            <a:r>
              <a:rPr lang="en-US" dirty="0" smtClean="0">
                <a:hlinkClick r:id="rId3" action="ppaction://hlinkfile"/>
              </a:rPr>
              <a:t>Theorem 13a.ms14</a:t>
            </a:r>
            <a:endParaRPr lang="en-US" dirty="0"/>
          </a:p>
        </p:txBody>
      </p:sp>
      <p:graphicFrame>
        <p:nvGraphicFramePr>
          <p:cNvPr id="7" name="Table 6"/>
          <p:cNvGraphicFramePr>
            <a:graphicFrameLocks noGrp="1"/>
          </p:cNvGraphicFramePr>
          <p:nvPr>
            <p:extLst>
              <p:ext uri="{D42A27DB-BD31-4B8C-83A1-F6EECF244321}">
                <p14:modId xmlns:p14="http://schemas.microsoft.com/office/powerpoint/2010/main" val="209453449"/>
              </p:ext>
            </p:extLst>
          </p:nvPr>
        </p:nvGraphicFramePr>
        <p:xfrm>
          <a:off x="2118245" y="2264690"/>
          <a:ext cx="2222500" cy="1905000"/>
        </p:xfrm>
        <a:graphic>
          <a:graphicData uri="http://schemas.openxmlformats.org/drawingml/2006/table">
            <a:tbl>
              <a:tblPr>
                <a:tableStyleId>{5C22544A-7EE6-4342-B048-85BDC9FD1C3A}</a:tableStyleId>
              </a:tblPr>
              <a:tblGrid>
                <a:gridCol w="444500">
                  <a:extLst>
                    <a:ext uri="{9D8B030D-6E8A-4147-A177-3AD203B41FA5}">
                      <a16:colId xmlns:a16="http://schemas.microsoft.com/office/drawing/2014/main" val="2452251183"/>
                    </a:ext>
                  </a:extLst>
                </a:gridCol>
                <a:gridCol w="444500">
                  <a:extLst>
                    <a:ext uri="{9D8B030D-6E8A-4147-A177-3AD203B41FA5}">
                      <a16:colId xmlns:a16="http://schemas.microsoft.com/office/drawing/2014/main" val="177870322"/>
                    </a:ext>
                  </a:extLst>
                </a:gridCol>
                <a:gridCol w="444500">
                  <a:extLst>
                    <a:ext uri="{9D8B030D-6E8A-4147-A177-3AD203B41FA5}">
                      <a16:colId xmlns:a16="http://schemas.microsoft.com/office/drawing/2014/main" val="2110285657"/>
                    </a:ext>
                  </a:extLst>
                </a:gridCol>
                <a:gridCol w="444500">
                  <a:extLst>
                    <a:ext uri="{9D8B030D-6E8A-4147-A177-3AD203B41FA5}">
                      <a16:colId xmlns:a16="http://schemas.microsoft.com/office/drawing/2014/main" val="3319249318"/>
                    </a:ext>
                  </a:extLst>
                </a:gridCol>
                <a:gridCol w="444500">
                  <a:extLst>
                    <a:ext uri="{9D8B030D-6E8A-4147-A177-3AD203B41FA5}">
                      <a16:colId xmlns:a16="http://schemas.microsoft.com/office/drawing/2014/main" val="3994501269"/>
                    </a:ext>
                  </a:extLst>
                </a:gridCol>
              </a:tblGrid>
              <a:tr h="190500">
                <a:tc>
                  <a:txBody>
                    <a:bodyPr/>
                    <a:lstStyle/>
                    <a:p>
                      <a:pPr algn="l" fontAlgn="b"/>
                      <a:r>
                        <a:rPr lang="en-US" sz="1100" u="none" strike="noStrike">
                          <a:effectLst/>
                        </a:rPr>
                        <a:t>Th 13a</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endParaRPr lang="en-US" sz="1100" b="0" i="0" u="none" strike="noStrike" dirty="0">
                        <a:solidFill>
                          <a:srgbClr val="000000"/>
                        </a:solidFill>
                        <a:effectLst/>
                        <a:latin typeface="Calibri" panose="020F0502020204030204" pitchFamily="34" charset="0"/>
                      </a:endParaRPr>
                    </a:p>
                  </a:txBody>
                  <a:tcPr marL="9525" marR="9525" marT="9525" marB="0" anchor="b"/>
                </a:tc>
                <a:tc>
                  <a:txBody>
                    <a:bodyPr/>
                    <a:lstStyle/>
                    <a:p>
                      <a:pPr algn="l" fontAlgn="b"/>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endParaRPr lang="en-US" sz="1100" b="0"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2284485509"/>
                  </a:ext>
                </a:extLst>
              </a:tr>
              <a:tr h="190500">
                <a:tc>
                  <a:txBody>
                    <a:bodyPr/>
                    <a:lstStyle/>
                    <a:p>
                      <a:pPr algn="l" fontAlgn="b"/>
                      <a:r>
                        <a:rPr lang="en-US" sz="1100" u="none" strike="noStrike">
                          <a:effectLst/>
                        </a:rPr>
                        <a:t>x</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US" sz="1100" u="none" strike="noStrike">
                          <a:effectLst/>
                        </a:rPr>
                        <a:t>y</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US" sz="1100" u="none" strike="noStrike">
                          <a:effectLst/>
                        </a:rPr>
                        <a:t>z</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US" sz="1100" u="none" strike="noStrike">
                          <a:effectLst/>
                        </a:rPr>
                        <a:t>x(y+z)</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US" sz="1100" u="none" strike="noStrike">
                          <a:effectLst/>
                        </a:rPr>
                        <a:t>xy+xz</a:t>
                      </a:r>
                      <a:endParaRPr lang="en-US" sz="1100" b="0"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2034838389"/>
                  </a:ext>
                </a:extLst>
              </a:tr>
              <a:tr h="190500">
                <a:tc>
                  <a:txBody>
                    <a:bodyPr/>
                    <a:lstStyle/>
                    <a:p>
                      <a:pPr algn="r" fontAlgn="b"/>
                      <a:r>
                        <a:rPr lang="en-US" sz="1100" u="none" strike="noStrike">
                          <a:effectLst/>
                        </a:rPr>
                        <a:t>0</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0</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0</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0.1616</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0.1352</a:t>
                      </a:r>
                      <a:endParaRPr lang="en-US" sz="1100" b="0"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43133170"/>
                  </a:ext>
                </a:extLst>
              </a:tr>
              <a:tr h="190500">
                <a:tc>
                  <a:txBody>
                    <a:bodyPr/>
                    <a:lstStyle/>
                    <a:p>
                      <a:pPr algn="r" fontAlgn="b"/>
                      <a:r>
                        <a:rPr lang="en-US" sz="1100" u="none" strike="noStrike">
                          <a:effectLst/>
                        </a:rPr>
                        <a:t>0</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0</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1</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0.1618</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0.1353</a:t>
                      </a:r>
                      <a:endParaRPr lang="en-US" sz="1100" b="0"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1911699923"/>
                  </a:ext>
                </a:extLst>
              </a:tr>
              <a:tr h="190500">
                <a:tc>
                  <a:txBody>
                    <a:bodyPr/>
                    <a:lstStyle/>
                    <a:p>
                      <a:pPr algn="r" fontAlgn="b"/>
                      <a:r>
                        <a:rPr lang="en-US" sz="1100" u="none" strike="noStrike">
                          <a:effectLst/>
                        </a:rPr>
                        <a:t>0</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1</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0</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0.1618</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0.1353</a:t>
                      </a:r>
                      <a:endParaRPr lang="en-US" sz="1100" b="0"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2558046846"/>
                  </a:ext>
                </a:extLst>
              </a:tr>
              <a:tr h="190500">
                <a:tc>
                  <a:txBody>
                    <a:bodyPr/>
                    <a:lstStyle/>
                    <a:p>
                      <a:pPr algn="r" fontAlgn="b"/>
                      <a:r>
                        <a:rPr lang="en-US" sz="1100" u="none" strike="noStrike">
                          <a:effectLst/>
                        </a:rPr>
                        <a:t>0</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1</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1</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0.1620</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0.1354</a:t>
                      </a:r>
                      <a:endParaRPr lang="en-US" sz="1100" b="0"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3449304566"/>
                  </a:ext>
                </a:extLst>
              </a:tr>
              <a:tr h="190500">
                <a:tc>
                  <a:txBody>
                    <a:bodyPr/>
                    <a:lstStyle/>
                    <a:p>
                      <a:pPr algn="r" fontAlgn="b"/>
                      <a:r>
                        <a:rPr lang="en-US" sz="1100" u="none" strike="noStrike">
                          <a:effectLst/>
                        </a:rPr>
                        <a:t>1</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dirty="0">
                          <a:effectLst/>
                        </a:rPr>
                        <a:t>0</a:t>
                      </a:r>
                      <a:endParaRPr lang="en-US" sz="1100" b="0" i="0" u="none" strike="noStrike" dirty="0">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0</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0.1619</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0.1353</a:t>
                      </a:r>
                      <a:endParaRPr lang="en-US" sz="1100" b="0"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1561241279"/>
                  </a:ext>
                </a:extLst>
              </a:tr>
              <a:tr h="190500">
                <a:tc>
                  <a:txBody>
                    <a:bodyPr/>
                    <a:lstStyle/>
                    <a:p>
                      <a:pPr algn="r" fontAlgn="b"/>
                      <a:r>
                        <a:rPr lang="en-US" sz="1100" u="none" strike="noStrike">
                          <a:effectLst/>
                        </a:rPr>
                        <a:t>1</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0</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1</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4.3371</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4.2070</a:t>
                      </a:r>
                      <a:endParaRPr lang="en-US" sz="1100" b="0"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2567431530"/>
                  </a:ext>
                </a:extLst>
              </a:tr>
              <a:tr h="190500">
                <a:tc>
                  <a:txBody>
                    <a:bodyPr/>
                    <a:lstStyle/>
                    <a:p>
                      <a:pPr algn="r" fontAlgn="b"/>
                      <a:r>
                        <a:rPr lang="en-US" sz="1100" u="none" strike="noStrike">
                          <a:effectLst/>
                        </a:rPr>
                        <a:t>1</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1</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0</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4.3375</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4.2065</a:t>
                      </a:r>
                      <a:endParaRPr lang="en-US" sz="1100" b="0"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3791208037"/>
                  </a:ext>
                </a:extLst>
              </a:tr>
              <a:tr h="190500">
                <a:tc>
                  <a:txBody>
                    <a:bodyPr/>
                    <a:lstStyle/>
                    <a:p>
                      <a:pPr algn="r" fontAlgn="b"/>
                      <a:r>
                        <a:rPr lang="en-US" sz="1100" u="none" strike="noStrike">
                          <a:effectLst/>
                        </a:rPr>
                        <a:t>1</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dirty="0">
                          <a:effectLst/>
                        </a:rPr>
                        <a:t>1</a:t>
                      </a:r>
                      <a:endParaRPr lang="en-US" sz="1100" b="0" i="0" u="none" strike="noStrike" dirty="0">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1</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4.3327</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dirty="0">
                          <a:effectLst/>
                        </a:rPr>
                        <a:t>4.2060</a:t>
                      </a:r>
                      <a:endParaRPr lang="en-US" sz="1100" b="0" i="0" u="none" strike="noStrike" dirty="0">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3901195294"/>
                  </a:ext>
                </a:extLst>
              </a:tr>
            </a:tbl>
          </a:graphicData>
        </a:graphic>
      </p:graphicFrame>
      <p:sp>
        <p:nvSpPr>
          <p:cNvPr id="3" name="Slide Number Placeholder 2"/>
          <p:cNvSpPr>
            <a:spLocks noGrp="1"/>
          </p:cNvSpPr>
          <p:nvPr>
            <p:ph type="sldNum" sz="quarter" idx="12"/>
          </p:nvPr>
        </p:nvSpPr>
        <p:spPr/>
        <p:txBody>
          <a:bodyPr/>
          <a:lstStyle/>
          <a:p>
            <a:fld id="{4E73DFE8-7421-4BE9-A66E-B444972B53A8}" type="slidenum">
              <a:rPr lang="en-US" smtClean="0"/>
              <a:t>38</a:t>
            </a:fld>
            <a:endParaRPr lang="en-US"/>
          </a:p>
        </p:txBody>
      </p:sp>
    </p:spTree>
    <p:extLst>
      <p:ext uri="{BB962C8B-B14F-4D97-AF65-F5344CB8AC3E}">
        <p14:creationId xmlns:p14="http://schemas.microsoft.com/office/powerpoint/2010/main" val="1131041183"/>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Lab 6 – Theorem 13b</a:t>
            </a:r>
            <a:endParaRPr lang="en-US" dirty="0"/>
          </a:p>
        </p:txBody>
      </p:sp>
      <p:sp>
        <p:nvSpPr>
          <p:cNvPr id="5" name="TextBox 4"/>
          <p:cNvSpPr txBox="1"/>
          <p:nvPr/>
        </p:nvSpPr>
        <p:spPr>
          <a:xfrm>
            <a:off x="6616954" y="1860586"/>
            <a:ext cx="3936141" cy="369332"/>
          </a:xfrm>
          <a:prstGeom prst="rect">
            <a:avLst/>
          </a:prstGeom>
          <a:noFill/>
        </p:spPr>
        <p:txBody>
          <a:bodyPr wrap="square" rtlCol="0">
            <a:spAutoFit/>
          </a:bodyPr>
          <a:lstStyle/>
          <a:p>
            <a:pPr algn="ctr"/>
            <a:r>
              <a:rPr lang="en-US" dirty="0"/>
              <a:t>Theorem </a:t>
            </a:r>
            <a:r>
              <a:rPr lang="en-US" dirty="0" smtClean="0"/>
              <a:t>13b: </a:t>
            </a:r>
            <a:r>
              <a:rPr lang="en-US" dirty="0"/>
              <a:t>(</a:t>
            </a:r>
            <a:r>
              <a:rPr lang="en-US" dirty="0" err="1"/>
              <a:t>w+x</a:t>
            </a:r>
            <a:r>
              <a:rPr lang="en-US" dirty="0"/>
              <a:t>)(</a:t>
            </a:r>
            <a:r>
              <a:rPr lang="en-US" dirty="0" err="1"/>
              <a:t>y+z</a:t>
            </a:r>
            <a:r>
              <a:rPr lang="en-US" dirty="0"/>
              <a:t>)=</a:t>
            </a:r>
            <a:r>
              <a:rPr lang="en-US" dirty="0" err="1"/>
              <a:t>wy+xy+wz+xz</a:t>
            </a:r>
            <a:endParaRPr lang="en-US" dirty="0">
              <a:solidFill>
                <a:srgbClr val="000000"/>
              </a:solidFill>
              <a:latin typeface="Calibri" panose="020F0502020204030204" pitchFamily="34" charset="0"/>
            </a:endParaRPr>
          </a:p>
        </p:txBody>
      </p:sp>
      <p:sp>
        <p:nvSpPr>
          <p:cNvPr id="6" name="TextBox 5"/>
          <p:cNvSpPr txBox="1"/>
          <p:nvPr/>
        </p:nvSpPr>
        <p:spPr>
          <a:xfrm>
            <a:off x="2518757" y="1869631"/>
            <a:ext cx="1421477" cy="369332"/>
          </a:xfrm>
          <a:prstGeom prst="rect">
            <a:avLst/>
          </a:prstGeom>
          <a:noFill/>
        </p:spPr>
        <p:txBody>
          <a:bodyPr wrap="square" rtlCol="0">
            <a:spAutoFit/>
          </a:bodyPr>
          <a:lstStyle/>
          <a:p>
            <a:r>
              <a:rPr lang="en-US" dirty="0" smtClean="0"/>
              <a:t>Lab Readings</a:t>
            </a:r>
          </a:p>
        </p:txBody>
      </p:sp>
      <p:sp>
        <p:nvSpPr>
          <p:cNvPr id="9" name="TextBox 8"/>
          <p:cNvSpPr txBox="1"/>
          <p:nvPr/>
        </p:nvSpPr>
        <p:spPr>
          <a:xfrm>
            <a:off x="1097280" y="1869631"/>
            <a:ext cx="1421477" cy="369332"/>
          </a:xfrm>
          <a:prstGeom prst="rect">
            <a:avLst/>
          </a:prstGeom>
          <a:noFill/>
        </p:spPr>
        <p:txBody>
          <a:bodyPr wrap="square" rtlCol="0">
            <a:spAutoFit/>
          </a:bodyPr>
          <a:lstStyle/>
          <a:p>
            <a:r>
              <a:rPr lang="en-US" dirty="0" smtClean="0"/>
              <a:t>Truth Table</a:t>
            </a:r>
          </a:p>
        </p:txBody>
      </p:sp>
      <p:sp>
        <p:nvSpPr>
          <p:cNvPr id="15" name="TextBox 14"/>
          <p:cNvSpPr txBox="1"/>
          <p:nvPr/>
        </p:nvSpPr>
        <p:spPr>
          <a:xfrm>
            <a:off x="5077356" y="5833936"/>
            <a:ext cx="2219498" cy="369332"/>
          </a:xfrm>
          <a:prstGeom prst="rect">
            <a:avLst/>
          </a:prstGeom>
          <a:noFill/>
        </p:spPr>
        <p:txBody>
          <a:bodyPr wrap="square" rtlCol="0">
            <a:spAutoFit/>
          </a:bodyPr>
          <a:lstStyle/>
          <a:p>
            <a:r>
              <a:rPr lang="en-US" dirty="0" smtClean="0">
                <a:hlinkClick r:id="rId2" action="ppaction://hlinkfile"/>
              </a:rPr>
              <a:t>Theorem 13b.ms14</a:t>
            </a:r>
            <a:endParaRPr lang="en-US" dirty="0"/>
          </a:p>
        </p:txBody>
      </p:sp>
      <p:graphicFrame>
        <p:nvGraphicFramePr>
          <p:cNvPr id="3" name="Table 2"/>
          <p:cNvGraphicFramePr>
            <a:graphicFrameLocks noGrp="1"/>
          </p:cNvGraphicFramePr>
          <p:nvPr>
            <p:extLst>
              <p:ext uri="{D42A27DB-BD31-4B8C-83A1-F6EECF244321}">
                <p14:modId xmlns:p14="http://schemas.microsoft.com/office/powerpoint/2010/main" val="1554660165"/>
              </p:ext>
            </p:extLst>
          </p:nvPr>
        </p:nvGraphicFramePr>
        <p:xfrm>
          <a:off x="1097280" y="2238963"/>
          <a:ext cx="889000" cy="3964305"/>
        </p:xfrm>
        <a:graphic>
          <a:graphicData uri="http://schemas.openxmlformats.org/drawingml/2006/table">
            <a:tbl>
              <a:tblPr>
                <a:tableStyleId>{5C22544A-7EE6-4342-B048-85BDC9FD1C3A}</a:tableStyleId>
              </a:tblPr>
              <a:tblGrid>
                <a:gridCol w="177800">
                  <a:extLst>
                    <a:ext uri="{9D8B030D-6E8A-4147-A177-3AD203B41FA5}">
                      <a16:colId xmlns:a16="http://schemas.microsoft.com/office/drawing/2014/main" val="3448996696"/>
                    </a:ext>
                  </a:extLst>
                </a:gridCol>
                <a:gridCol w="177800">
                  <a:extLst>
                    <a:ext uri="{9D8B030D-6E8A-4147-A177-3AD203B41FA5}">
                      <a16:colId xmlns:a16="http://schemas.microsoft.com/office/drawing/2014/main" val="3757384766"/>
                    </a:ext>
                  </a:extLst>
                </a:gridCol>
                <a:gridCol w="177800">
                  <a:extLst>
                    <a:ext uri="{9D8B030D-6E8A-4147-A177-3AD203B41FA5}">
                      <a16:colId xmlns:a16="http://schemas.microsoft.com/office/drawing/2014/main" val="3823630290"/>
                    </a:ext>
                  </a:extLst>
                </a:gridCol>
                <a:gridCol w="177800">
                  <a:extLst>
                    <a:ext uri="{9D8B030D-6E8A-4147-A177-3AD203B41FA5}">
                      <a16:colId xmlns:a16="http://schemas.microsoft.com/office/drawing/2014/main" val="4220189814"/>
                    </a:ext>
                  </a:extLst>
                </a:gridCol>
                <a:gridCol w="177800">
                  <a:extLst>
                    <a:ext uri="{9D8B030D-6E8A-4147-A177-3AD203B41FA5}">
                      <a16:colId xmlns:a16="http://schemas.microsoft.com/office/drawing/2014/main" val="1257384373"/>
                    </a:ext>
                  </a:extLst>
                </a:gridCol>
              </a:tblGrid>
              <a:tr h="190500">
                <a:tc gridSpan="5">
                  <a:txBody>
                    <a:bodyPr/>
                    <a:lstStyle/>
                    <a:p>
                      <a:pPr algn="l" fontAlgn="b"/>
                      <a:r>
                        <a:rPr lang="en-US" sz="1100" u="none" strike="noStrike">
                          <a:effectLst/>
                        </a:rPr>
                        <a:t>Theorem 13b</a:t>
                      </a:r>
                      <a:endParaRPr lang="en-US" sz="1100" b="1" i="0" u="none" strike="noStrike">
                        <a:solidFill>
                          <a:srgbClr val="000000"/>
                        </a:solidFill>
                        <a:effectLst/>
                        <a:latin typeface="Calibri" panose="020F0502020204030204" pitchFamily="34" charset="0"/>
                      </a:endParaRPr>
                    </a:p>
                  </a:txBody>
                  <a:tcPr marL="9525" marR="9525" marT="9525" marB="0" anchor="b"/>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353933418"/>
                  </a:ext>
                </a:extLst>
              </a:tr>
              <a:tr h="190500">
                <a:tc gridSpan="5">
                  <a:txBody>
                    <a:bodyPr/>
                    <a:lstStyle/>
                    <a:p>
                      <a:pPr algn="l" fontAlgn="b"/>
                      <a:r>
                        <a:rPr lang="en-US" sz="1100" u="none" strike="noStrike" dirty="0">
                          <a:effectLst/>
                        </a:rPr>
                        <a:t>(</a:t>
                      </a:r>
                      <a:r>
                        <a:rPr lang="en-US" sz="1100" u="none" strike="noStrike" dirty="0" err="1">
                          <a:effectLst/>
                        </a:rPr>
                        <a:t>w+x</a:t>
                      </a:r>
                      <a:r>
                        <a:rPr lang="en-US" sz="1100" u="none" strike="noStrike" dirty="0">
                          <a:effectLst/>
                        </a:rPr>
                        <a:t>)(</a:t>
                      </a:r>
                      <a:r>
                        <a:rPr lang="en-US" sz="1100" u="none" strike="noStrike" dirty="0" err="1">
                          <a:effectLst/>
                        </a:rPr>
                        <a:t>y+z</a:t>
                      </a:r>
                      <a:r>
                        <a:rPr lang="en-US" sz="1100" u="none" strike="noStrike" dirty="0">
                          <a:effectLst/>
                        </a:rPr>
                        <a:t>)=</a:t>
                      </a:r>
                      <a:r>
                        <a:rPr lang="en-US" sz="1100" u="none" strike="noStrike" dirty="0" err="1">
                          <a:effectLst/>
                        </a:rPr>
                        <a:t>wy+xy+wz+xz</a:t>
                      </a:r>
                      <a:endParaRPr lang="en-US" sz="1100" b="0" i="0" u="none" strike="noStrike" dirty="0">
                        <a:solidFill>
                          <a:srgbClr val="000000"/>
                        </a:solidFill>
                        <a:effectLst/>
                        <a:latin typeface="Calibri" panose="020F0502020204030204" pitchFamily="34" charset="0"/>
                      </a:endParaRPr>
                    </a:p>
                  </a:txBody>
                  <a:tcPr marL="9525" marR="9525" marT="9525" marB="0" anchor="b"/>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595967072"/>
                  </a:ext>
                </a:extLst>
              </a:tr>
              <a:tr h="190500">
                <a:tc>
                  <a:txBody>
                    <a:bodyPr/>
                    <a:lstStyle/>
                    <a:p>
                      <a:pPr algn="l" fontAlgn="b"/>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endParaRPr lang="en-US" sz="1100" b="0"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852924952"/>
                  </a:ext>
                </a:extLst>
              </a:tr>
              <a:tr h="190500">
                <a:tc>
                  <a:txBody>
                    <a:bodyPr/>
                    <a:lstStyle/>
                    <a:p>
                      <a:pPr algn="l" fontAlgn="b"/>
                      <a:r>
                        <a:rPr lang="en-US" sz="1100" u="none" strike="noStrike">
                          <a:effectLst/>
                        </a:rPr>
                        <a:t>w</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US" sz="1100" u="none" strike="noStrike">
                          <a:effectLst/>
                        </a:rPr>
                        <a:t>x</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US" sz="1100" u="none" strike="noStrike">
                          <a:effectLst/>
                        </a:rPr>
                        <a:t>y</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US" sz="1100" u="none" strike="noStrike">
                          <a:effectLst/>
                        </a:rPr>
                        <a:t>z</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US" sz="1100" u="none" strike="noStrike">
                          <a:effectLst/>
                        </a:rPr>
                        <a:t> </a:t>
                      </a:r>
                      <a:endParaRPr lang="en-US" sz="1100" b="0"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2275507086"/>
                  </a:ext>
                </a:extLst>
              </a:tr>
              <a:tr h="190500">
                <a:tc>
                  <a:txBody>
                    <a:bodyPr/>
                    <a:lstStyle/>
                    <a:p>
                      <a:pPr algn="r" fontAlgn="b"/>
                      <a:r>
                        <a:rPr lang="en-US" sz="1100" u="none" strike="noStrike">
                          <a:effectLst/>
                        </a:rPr>
                        <a:t>0</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0</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0</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0</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0</a:t>
                      </a:r>
                      <a:endParaRPr lang="en-US" sz="1100" b="0"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2123586978"/>
                  </a:ext>
                </a:extLst>
              </a:tr>
              <a:tr h="190500">
                <a:tc>
                  <a:txBody>
                    <a:bodyPr/>
                    <a:lstStyle/>
                    <a:p>
                      <a:pPr algn="r" fontAlgn="b"/>
                      <a:r>
                        <a:rPr lang="en-US" sz="1100" u="none" strike="noStrike">
                          <a:effectLst/>
                        </a:rPr>
                        <a:t>0</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0</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0</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1</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0</a:t>
                      </a:r>
                      <a:endParaRPr lang="en-US" sz="1100" b="0"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3313955279"/>
                  </a:ext>
                </a:extLst>
              </a:tr>
              <a:tr h="190500">
                <a:tc>
                  <a:txBody>
                    <a:bodyPr/>
                    <a:lstStyle/>
                    <a:p>
                      <a:pPr algn="r" fontAlgn="b"/>
                      <a:r>
                        <a:rPr lang="en-US" sz="1100" u="none" strike="noStrike">
                          <a:effectLst/>
                        </a:rPr>
                        <a:t>0</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0</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1</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0</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0</a:t>
                      </a:r>
                      <a:endParaRPr lang="en-US" sz="1100" b="0"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808119291"/>
                  </a:ext>
                </a:extLst>
              </a:tr>
              <a:tr h="190500">
                <a:tc>
                  <a:txBody>
                    <a:bodyPr/>
                    <a:lstStyle/>
                    <a:p>
                      <a:pPr algn="r" fontAlgn="b"/>
                      <a:r>
                        <a:rPr lang="en-US" sz="1100" u="none" strike="noStrike">
                          <a:effectLst/>
                        </a:rPr>
                        <a:t>0</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0</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1</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1</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0</a:t>
                      </a:r>
                      <a:endParaRPr lang="en-US" sz="1100" b="0"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1947959164"/>
                  </a:ext>
                </a:extLst>
              </a:tr>
              <a:tr h="190500">
                <a:tc>
                  <a:txBody>
                    <a:bodyPr/>
                    <a:lstStyle/>
                    <a:p>
                      <a:pPr algn="r" fontAlgn="b"/>
                      <a:r>
                        <a:rPr lang="en-US" sz="1100" u="none" strike="noStrike">
                          <a:effectLst/>
                        </a:rPr>
                        <a:t>0</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1</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0</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0</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0</a:t>
                      </a:r>
                      <a:endParaRPr lang="en-US" sz="1100" b="0"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3629196271"/>
                  </a:ext>
                </a:extLst>
              </a:tr>
              <a:tr h="190500">
                <a:tc>
                  <a:txBody>
                    <a:bodyPr/>
                    <a:lstStyle/>
                    <a:p>
                      <a:pPr algn="r" fontAlgn="b"/>
                      <a:r>
                        <a:rPr lang="en-US" sz="1100" u="none" strike="noStrike">
                          <a:effectLst/>
                        </a:rPr>
                        <a:t>0</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1</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0</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1</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1</a:t>
                      </a:r>
                      <a:endParaRPr lang="en-US" sz="1100" b="0"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3132731924"/>
                  </a:ext>
                </a:extLst>
              </a:tr>
              <a:tr h="190500">
                <a:tc>
                  <a:txBody>
                    <a:bodyPr/>
                    <a:lstStyle/>
                    <a:p>
                      <a:pPr algn="r" fontAlgn="b"/>
                      <a:r>
                        <a:rPr lang="en-US" sz="1100" u="none" strike="noStrike">
                          <a:effectLst/>
                        </a:rPr>
                        <a:t>0</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1</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1</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0</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1</a:t>
                      </a:r>
                      <a:endParaRPr lang="en-US" sz="1100" b="0"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1271498188"/>
                  </a:ext>
                </a:extLst>
              </a:tr>
              <a:tr h="190500">
                <a:tc>
                  <a:txBody>
                    <a:bodyPr/>
                    <a:lstStyle/>
                    <a:p>
                      <a:pPr algn="r" fontAlgn="b"/>
                      <a:r>
                        <a:rPr lang="en-US" sz="1100" u="none" strike="noStrike">
                          <a:effectLst/>
                        </a:rPr>
                        <a:t>0</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1</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1</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1</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1</a:t>
                      </a:r>
                      <a:endParaRPr lang="en-US" sz="1100" b="0"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1447828265"/>
                  </a:ext>
                </a:extLst>
              </a:tr>
              <a:tr h="190500">
                <a:tc>
                  <a:txBody>
                    <a:bodyPr/>
                    <a:lstStyle/>
                    <a:p>
                      <a:pPr algn="r" fontAlgn="b"/>
                      <a:r>
                        <a:rPr lang="en-US" sz="1100" u="none" strike="noStrike">
                          <a:effectLst/>
                        </a:rPr>
                        <a:t>1</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0</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0</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0</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0</a:t>
                      </a:r>
                      <a:endParaRPr lang="en-US" sz="1100" b="0"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2076192314"/>
                  </a:ext>
                </a:extLst>
              </a:tr>
              <a:tr h="190500">
                <a:tc>
                  <a:txBody>
                    <a:bodyPr/>
                    <a:lstStyle/>
                    <a:p>
                      <a:pPr algn="r" fontAlgn="b"/>
                      <a:r>
                        <a:rPr lang="en-US" sz="1100" u="none" strike="noStrike">
                          <a:effectLst/>
                        </a:rPr>
                        <a:t>1</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0</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0</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1</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1</a:t>
                      </a:r>
                      <a:endParaRPr lang="en-US" sz="1100" b="0"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3179195058"/>
                  </a:ext>
                </a:extLst>
              </a:tr>
              <a:tr h="190500">
                <a:tc>
                  <a:txBody>
                    <a:bodyPr/>
                    <a:lstStyle/>
                    <a:p>
                      <a:pPr algn="r" fontAlgn="b"/>
                      <a:r>
                        <a:rPr lang="en-US" sz="1100" u="none" strike="noStrike">
                          <a:effectLst/>
                        </a:rPr>
                        <a:t>1</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0</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1</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0</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1</a:t>
                      </a:r>
                      <a:endParaRPr lang="en-US" sz="1100" b="0"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537609842"/>
                  </a:ext>
                </a:extLst>
              </a:tr>
              <a:tr h="190500">
                <a:tc>
                  <a:txBody>
                    <a:bodyPr/>
                    <a:lstStyle/>
                    <a:p>
                      <a:pPr algn="r" fontAlgn="b"/>
                      <a:r>
                        <a:rPr lang="en-US" sz="1100" u="none" strike="noStrike">
                          <a:effectLst/>
                        </a:rPr>
                        <a:t>1</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0</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1</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1</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1</a:t>
                      </a:r>
                      <a:endParaRPr lang="en-US" sz="1100" b="0"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2360058222"/>
                  </a:ext>
                </a:extLst>
              </a:tr>
              <a:tr h="190500">
                <a:tc>
                  <a:txBody>
                    <a:bodyPr/>
                    <a:lstStyle/>
                    <a:p>
                      <a:pPr algn="r" fontAlgn="b"/>
                      <a:r>
                        <a:rPr lang="en-US" sz="1100" u="none" strike="noStrike">
                          <a:effectLst/>
                        </a:rPr>
                        <a:t>1</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1</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0</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0</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0</a:t>
                      </a:r>
                      <a:endParaRPr lang="en-US" sz="1100" b="0"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149754336"/>
                  </a:ext>
                </a:extLst>
              </a:tr>
              <a:tr h="190500">
                <a:tc>
                  <a:txBody>
                    <a:bodyPr/>
                    <a:lstStyle/>
                    <a:p>
                      <a:pPr algn="r" fontAlgn="b"/>
                      <a:r>
                        <a:rPr lang="en-US" sz="1100" u="none" strike="noStrike">
                          <a:effectLst/>
                        </a:rPr>
                        <a:t>1</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1</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0</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1</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1</a:t>
                      </a:r>
                      <a:endParaRPr lang="en-US" sz="1100" b="0"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450659289"/>
                  </a:ext>
                </a:extLst>
              </a:tr>
              <a:tr h="190500">
                <a:tc>
                  <a:txBody>
                    <a:bodyPr/>
                    <a:lstStyle/>
                    <a:p>
                      <a:pPr algn="r" fontAlgn="b"/>
                      <a:r>
                        <a:rPr lang="en-US" sz="1100" u="none" strike="noStrike">
                          <a:effectLst/>
                        </a:rPr>
                        <a:t>1</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1</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1</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0</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1</a:t>
                      </a:r>
                      <a:endParaRPr lang="en-US" sz="1100" b="0"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3584165704"/>
                  </a:ext>
                </a:extLst>
              </a:tr>
              <a:tr h="190500">
                <a:tc>
                  <a:txBody>
                    <a:bodyPr/>
                    <a:lstStyle/>
                    <a:p>
                      <a:pPr algn="r" fontAlgn="b"/>
                      <a:r>
                        <a:rPr lang="en-US" sz="1100" u="none" strike="noStrike">
                          <a:effectLst/>
                        </a:rPr>
                        <a:t>1</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1</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1</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1</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dirty="0">
                          <a:effectLst/>
                        </a:rPr>
                        <a:t>1</a:t>
                      </a:r>
                      <a:endParaRPr lang="en-US" sz="1100" b="0" i="0" u="none" strike="noStrike" dirty="0">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1533738031"/>
                  </a:ext>
                </a:extLst>
              </a:tr>
            </a:tbl>
          </a:graphicData>
        </a:graphic>
      </p:graphicFrame>
      <p:pic>
        <p:nvPicPr>
          <p:cNvPr id="10" name="Content Placeholder 9"/>
          <p:cNvPicPr>
            <a:picLocks noGrp="1" noChangeAspect="1"/>
          </p:cNvPicPr>
          <p:nvPr>
            <p:ph idx="1"/>
          </p:nvPr>
        </p:nvPicPr>
        <p:blipFill>
          <a:blip r:embed="rId3"/>
          <a:stretch>
            <a:fillRect/>
          </a:stretch>
        </p:blipFill>
        <p:spPr>
          <a:xfrm>
            <a:off x="6616954" y="2382328"/>
            <a:ext cx="5575046" cy="3534034"/>
          </a:xfrm>
          <a:prstGeom prst="rect">
            <a:avLst/>
          </a:prstGeom>
        </p:spPr>
      </p:pic>
      <p:graphicFrame>
        <p:nvGraphicFramePr>
          <p:cNvPr id="11" name="Table 10"/>
          <p:cNvGraphicFramePr>
            <a:graphicFrameLocks noGrp="1"/>
          </p:cNvGraphicFramePr>
          <p:nvPr>
            <p:extLst>
              <p:ext uri="{D42A27DB-BD31-4B8C-83A1-F6EECF244321}">
                <p14:modId xmlns:p14="http://schemas.microsoft.com/office/powerpoint/2010/main" val="4101307525"/>
              </p:ext>
            </p:extLst>
          </p:nvPr>
        </p:nvGraphicFramePr>
        <p:xfrm>
          <a:off x="2518757" y="2319176"/>
          <a:ext cx="3238499" cy="3429000"/>
        </p:xfrm>
        <a:graphic>
          <a:graphicData uri="http://schemas.openxmlformats.org/drawingml/2006/table">
            <a:tbl>
              <a:tblPr>
                <a:tableStyleId>{5C22544A-7EE6-4342-B048-85BDC9FD1C3A}</a:tableStyleId>
              </a:tblPr>
              <a:tblGrid>
                <a:gridCol w="443630">
                  <a:extLst>
                    <a:ext uri="{9D8B030D-6E8A-4147-A177-3AD203B41FA5}">
                      <a16:colId xmlns:a16="http://schemas.microsoft.com/office/drawing/2014/main" val="3605694453"/>
                    </a:ext>
                  </a:extLst>
                </a:gridCol>
                <a:gridCol w="443630">
                  <a:extLst>
                    <a:ext uri="{9D8B030D-6E8A-4147-A177-3AD203B41FA5}">
                      <a16:colId xmlns:a16="http://schemas.microsoft.com/office/drawing/2014/main" val="3814941503"/>
                    </a:ext>
                  </a:extLst>
                </a:gridCol>
                <a:gridCol w="443630">
                  <a:extLst>
                    <a:ext uri="{9D8B030D-6E8A-4147-A177-3AD203B41FA5}">
                      <a16:colId xmlns:a16="http://schemas.microsoft.com/office/drawing/2014/main" val="286000889"/>
                    </a:ext>
                  </a:extLst>
                </a:gridCol>
                <a:gridCol w="443630">
                  <a:extLst>
                    <a:ext uri="{9D8B030D-6E8A-4147-A177-3AD203B41FA5}">
                      <a16:colId xmlns:a16="http://schemas.microsoft.com/office/drawing/2014/main" val="3754598068"/>
                    </a:ext>
                  </a:extLst>
                </a:gridCol>
                <a:gridCol w="636926">
                  <a:extLst>
                    <a:ext uri="{9D8B030D-6E8A-4147-A177-3AD203B41FA5}">
                      <a16:colId xmlns:a16="http://schemas.microsoft.com/office/drawing/2014/main" val="2674090426"/>
                    </a:ext>
                  </a:extLst>
                </a:gridCol>
                <a:gridCol w="827053">
                  <a:extLst>
                    <a:ext uri="{9D8B030D-6E8A-4147-A177-3AD203B41FA5}">
                      <a16:colId xmlns:a16="http://schemas.microsoft.com/office/drawing/2014/main" val="1968821247"/>
                    </a:ext>
                  </a:extLst>
                </a:gridCol>
              </a:tblGrid>
              <a:tr h="190500">
                <a:tc>
                  <a:txBody>
                    <a:bodyPr/>
                    <a:lstStyle/>
                    <a:p>
                      <a:pPr algn="l" fontAlgn="b"/>
                      <a:r>
                        <a:rPr lang="en-US" sz="1100" u="none" strike="noStrike">
                          <a:effectLst/>
                        </a:rPr>
                        <a:t>Th 13b</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endParaRPr lang="en-US" sz="1100" b="0"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1884841470"/>
                  </a:ext>
                </a:extLst>
              </a:tr>
              <a:tr h="190500">
                <a:tc>
                  <a:txBody>
                    <a:bodyPr/>
                    <a:lstStyle/>
                    <a:p>
                      <a:pPr algn="l" fontAlgn="b"/>
                      <a:r>
                        <a:rPr lang="en-US" sz="1100" u="none" strike="noStrike">
                          <a:effectLst/>
                        </a:rPr>
                        <a:t>w</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US" sz="1100" u="none" strike="noStrike">
                          <a:effectLst/>
                        </a:rPr>
                        <a:t>x</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US" sz="1100" u="none" strike="noStrike">
                          <a:effectLst/>
                        </a:rPr>
                        <a:t>y</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US" sz="1100" u="none" strike="noStrike">
                          <a:effectLst/>
                        </a:rPr>
                        <a:t>z</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US" sz="1100" u="none" strike="noStrike">
                          <a:effectLst/>
                        </a:rPr>
                        <a:t>(w+x)(y+z)</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US" sz="1100" u="none" strike="noStrike">
                          <a:effectLst/>
                        </a:rPr>
                        <a:t>wy+xy+wz+xz</a:t>
                      </a:r>
                      <a:endParaRPr lang="en-US" sz="1100" b="0"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3900199871"/>
                  </a:ext>
                </a:extLst>
              </a:tr>
              <a:tr h="190500">
                <a:tc>
                  <a:txBody>
                    <a:bodyPr/>
                    <a:lstStyle/>
                    <a:p>
                      <a:pPr algn="r" fontAlgn="b"/>
                      <a:r>
                        <a:rPr lang="en-US" sz="1100" u="none" strike="noStrike">
                          <a:effectLst/>
                        </a:rPr>
                        <a:t>0</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0</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0</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0</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0.1600</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0.1343</a:t>
                      </a:r>
                      <a:endParaRPr lang="en-US" sz="1100" b="0"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181693467"/>
                  </a:ext>
                </a:extLst>
              </a:tr>
              <a:tr h="190500">
                <a:tc>
                  <a:txBody>
                    <a:bodyPr/>
                    <a:lstStyle/>
                    <a:p>
                      <a:pPr algn="r" fontAlgn="b"/>
                      <a:r>
                        <a:rPr lang="en-US" sz="1100" u="none" strike="noStrike">
                          <a:effectLst/>
                        </a:rPr>
                        <a:t>0</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0</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0</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1</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0.1601</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0.1345</a:t>
                      </a:r>
                      <a:endParaRPr lang="en-US" sz="1100" b="0"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4224968393"/>
                  </a:ext>
                </a:extLst>
              </a:tr>
              <a:tr h="190500">
                <a:tc>
                  <a:txBody>
                    <a:bodyPr/>
                    <a:lstStyle/>
                    <a:p>
                      <a:pPr algn="r" fontAlgn="b"/>
                      <a:r>
                        <a:rPr lang="en-US" sz="1100" u="none" strike="noStrike">
                          <a:effectLst/>
                        </a:rPr>
                        <a:t>0</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0</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1</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0</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0.1601</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0.1344</a:t>
                      </a:r>
                      <a:endParaRPr lang="en-US" sz="1100" b="0"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1926218108"/>
                  </a:ext>
                </a:extLst>
              </a:tr>
              <a:tr h="190500">
                <a:tc>
                  <a:txBody>
                    <a:bodyPr/>
                    <a:lstStyle/>
                    <a:p>
                      <a:pPr algn="r" fontAlgn="b"/>
                      <a:r>
                        <a:rPr lang="en-US" sz="1100" u="none" strike="noStrike">
                          <a:effectLst/>
                        </a:rPr>
                        <a:t>0</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0</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1</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1</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0.1603</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0.1346</a:t>
                      </a:r>
                      <a:endParaRPr lang="en-US" sz="1100" b="0"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1456359794"/>
                  </a:ext>
                </a:extLst>
              </a:tr>
              <a:tr h="190500">
                <a:tc>
                  <a:txBody>
                    <a:bodyPr/>
                    <a:lstStyle/>
                    <a:p>
                      <a:pPr algn="r" fontAlgn="b"/>
                      <a:r>
                        <a:rPr lang="en-US" sz="1100" u="none" strike="noStrike">
                          <a:effectLst/>
                        </a:rPr>
                        <a:t>0</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1</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0</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dirty="0">
                          <a:effectLst/>
                        </a:rPr>
                        <a:t>0</a:t>
                      </a:r>
                      <a:endParaRPr lang="en-US" sz="1100" b="0" i="0" u="none" strike="noStrike" dirty="0">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0.1601</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0.1344</a:t>
                      </a:r>
                      <a:endParaRPr lang="en-US" sz="1100" b="0"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203225563"/>
                  </a:ext>
                </a:extLst>
              </a:tr>
              <a:tr h="190500">
                <a:tc>
                  <a:txBody>
                    <a:bodyPr/>
                    <a:lstStyle/>
                    <a:p>
                      <a:pPr algn="r" fontAlgn="b"/>
                      <a:r>
                        <a:rPr lang="en-US" sz="1100" u="none" strike="noStrike">
                          <a:effectLst/>
                        </a:rPr>
                        <a:t>0</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1</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0</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1</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4.4478</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4.1757</a:t>
                      </a:r>
                      <a:endParaRPr lang="en-US" sz="1100" b="0"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4062321275"/>
                  </a:ext>
                </a:extLst>
              </a:tr>
              <a:tr h="190500">
                <a:tc>
                  <a:txBody>
                    <a:bodyPr/>
                    <a:lstStyle/>
                    <a:p>
                      <a:pPr algn="r" fontAlgn="b"/>
                      <a:r>
                        <a:rPr lang="en-US" sz="1100" u="none" strike="noStrike">
                          <a:effectLst/>
                        </a:rPr>
                        <a:t>0</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1</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1</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0</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4.4484</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4.1753</a:t>
                      </a:r>
                      <a:endParaRPr lang="en-US" sz="1100" b="0"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4034184773"/>
                  </a:ext>
                </a:extLst>
              </a:tr>
              <a:tr h="190500">
                <a:tc>
                  <a:txBody>
                    <a:bodyPr/>
                    <a:lstStyle/>
                    <a:p>
                      <a:pPr algn="r" fontAlgn="b"/>
                      <a:r>
                        <a:rPr lang="en-US" sz="1100" u="none" strike="noStrike">
                          <a:effectLst/>
                        </a:rPr>
                        <a:t>0</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1</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1</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1</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4.4439</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4.1716</a:t>
                      </a:r>
                      <a:endParaRPr lang="en-US" sz="1100" b="0"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199719368"/>
                  </a:ext>
                </a:extLst>
              </a:tr>
              <a:tr h="190500">
                <a:tc>
                  <a:txBody>
                    <a:bodyPr/>
                    <a:lstStyle/>
                    <a:p>
                      <a:pPr algn="r" fontAlgn="b"/>
                      <a:r>
                        <a:rPr lang="en-US" sz="1100" u="none" strike="noStrike">
                          <a:effectLst/>
                        </a:rPr>
                        <a:t>1</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0</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0</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0</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0.1600</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0.1344</a:t>
                      </a:r>
                      <a:endParaRPr lang="en-US" sz="1100" b="0"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2357447027"/>
                  </a:ext>
                </a:extLst>
              </a:tr>
              <a:tr h="190500">
                <a:tc>
                  <a:txBody>
                    <a:bodyPr/>
                    <a:lstStyle/>
                    <a:p>
                      <a:pPr algn="r" fontAlgn="b"/>
                      <a:r>
                        <a:rPr lang="en-US" sz="1100" u="none" strike="noStrike">
                          <a:effectLst/>
                        </a:rPr>
                        <a:t>1</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0</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0</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1</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4.4485</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4.1760</a:t>
                      </a:r>
                      <a:endParaRPr lang="en-US" sz="1100" b="0"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1979153336"/>
                  </a:ext>
                </a:extLst>
              </a:tr>
              <a:tr h="190500">
                <a:tc>
                  <a:txBody>
                    <a:bodyPr/>
                    <a:lstStyle/>
                    <a:p>
                      <a:pPr algn="r" fontAlgn="b"/>
                      <a:r>
                        <a:rPr lang="en-US" sz="1100" u="none" strike="noStrike">
                          <a:effectLst/>
                        </a:rPr>
                        <a:t>1</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0</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1</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0</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4.4484</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4.1760</a:t>
                      </a:r>
                      <a:endParaRPr lang="en-US" sz="1100" b="0"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2268718220"/>
                  </a:ext>
                </a:extLst>
              </a:tr>
              <a:tr h="190500">
                <a:tc>
                  <a:txBody>
                    <a:bodyPr/>
                    <a:lstStyle/>
                    <a:p>
                      <a:pPr algn="r" fontAlgn="b"/>
                      <a:r>
                        <a:rPr lang="en-US" sz="1100" u="none" strike="noStrike">
                          <a:effectLst/>
                        </a:rPr>
                        <a:t>1</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0</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1</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1</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4.4482</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4.1725</a:t>
                      </a:r>
                      <a:endParaRPr lang="en-US" sz="1100" b="0"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552804306"/>
                  </a:ext>
                </a:extLst>
              </a:tr>
              <a:tr h="190500">
                <a:tc>
                  <a:txBody>
                    <a:bodyPr/>
                    <a:lstStyle/>
                    <a:p>
                      <a:pPr algn="r" fontAlgn="b"/>
                      <a:r>
                        <a:rPr lang="en-US" sz="1100" u="none" strike="noStrike">
                          <a:effectLst/>
                        </a:rPr>
                        <a:t>1</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1</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0</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0</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0.1601</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0.1346</a:t>
                      </a:r>
                      <a:endParaRPr lang="en-US" sz="1100" b="0"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3635695121"/>
                  </a:ext>
                </a:extLst>
              </a:tr>
              <a:tr h="190500">
                <a:tc>
                  <a:txBody>
                    <a:bodyPr/>
                    <a:lstStyle/>
                    <a:p>
                      <a:pPr algn="r" fontAlgn="b"/>
                      <a:r>
                        <a:rPr lang="en-US" sz="1100" u="none" strike="noStrike">
                          <a:effectLst/>
                        </a:rPr>
                        <a:t>1</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1</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0</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1</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4.4438</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4.1762</a:t>
                      </a:r>
                      <a:endParaRPr lang="en-US" sz="1100" b="0"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3777634082"/>
                  </a:ext>
                </a:extLst>
              </a:tr>
              <a:tr h="190500">
                <a:tc>
                  <a:txBody>
                    <a:bodyPr/>
                    <a:lstStyle/>
                    <a:p>
                      <a:pPr algn="r" fontAlgn="b"/>
                      <a:r>
                        <a:rPr lang="en-US" sz="1100" u="none" strike="noStrike">
                          <a:effectLst/>
                        </a:rPr>
                        <a:t>1</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1</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1</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0</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4.4440</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4.1764</a:t>
                      </a:r>
                      <a:endParaRPr lang="en-US" sz="1100" b="0"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3006813251"/>
                  </a:ext>
                </a:extLst>
              </a:tr>
              <a:tr h="190500">
                <a:tc>
                  <a:txBody>
                    <a:bodyPr/>
                    <a:lstStyle/>
                    <a:p>
                      <a:pPr algn="r" fontAlgn="b"/>
                      <a:r>
                        <a:rPr lang="en-US" sz="1100" u="none" strike="noStrike">
                          <a:effectLst/>
                        </a:rPr>
                        <a:t>1</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1</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1</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1</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4.4401</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dirty="0">
                          <a:effectLst/>
                        </a:rPr>
                        <a:t>4.1729</a:t>
                      </a:r>
                      <a:endParaRPr lang="en-US" sz="1100" b="0" i="0" u="none" strike="noStrike" dirty="0">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899898625"/>
                  </a:ext>
                </a:extLst>
              </a:tr>
            </a:tbl>
          </a:graphicData>
        </a:graphic>
      </p:graphicFrame>
      <p:sp>
        <p:nvSpPr>
          <p:cNvPr id="4" name="Slide Number Placeholder 3"/>
          <p:cNvSpPr>
            <a:spLocks noGrp="1"/>
          </p:cNvSpPr>
          <p:nvPr>
            <p:ph type="sldNum" sz="quarter" idx="12"/>
          </p:nvPr>
        </p:nvSpPr>
        <p:spPr/>
        <p:txBody>
          <a:bodyPr/>
          <a:lstStyle/>
          <a:p>
            <a:fld id="{4E73DFE8-7421-4BE9-A66E-B444972B53A8}" type="slidenum">
              <a:rPr lang="en-US" smtClean="0"/>
              <a:t>39</a:t>
            </a:fld>
            <a:endParaRPr lang="en-US"/>
          </a:p>
        </p:txBody>
      </p:sp>
    </p:spTree>
    <p:extLst>
      <p:ext uri="{BB962C8B-B14F-4D97-AF65-F5344CB8AC3E}">
        <p14:creationId xmlns:p14="http://schemas.microsoft.com/office/powerpoint/2010/main" val="279430396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Lab 1 – Schematic</a:t>
            </a:r>
            <a:endParaRPr lang="en-US" dirty="0"/>
          </a:p>
        </p:txBody>
      </p:sp>
      <p:pic>
        <p:nvPicPr>
          <p:cNvPr id="6" name="Content Placeholder 5"/>
          <p:cNvPicPr>
            <a:picLocks noGrp="1" noChangeAspect="1"/>
          </p:cNvPicPr>
          <p:nvPr>
            <p:ph idx="1"/>
          </p:nvPr>
        </p:nvPicPr>
        <p:blipFill>
          <a:blip r:embed="rId2"/>
          <a:stretch>
            <a:fillRect/>
          </a:stretch>
        </p:blipFill>
        <p:spPr>
          <a:xfrm>
            <a:off x="2320287" y="2360442"/>
            <a:ext cx="7611751" cy="2994367"/>
          </a:xfrm>
          <a:prstGeom prst="rect">
            <a:avLst/>
          </a:prstGeom>
        </p:spPr>
      </p:pic>
      <p:sp>
        <p:nvSpPr>
          <p:cNvPr id="3" name="Slide Number Placeholder 2"/>
          <p:cNvSpPr>
            <a:spLocks noGrp="1"/>
          </p:cNvSpPr>
          <p:nvPr>
            <p:ph type="sldNum" sz="quarter" idx="12"/>
          </p:nvPr>
        </p:nvSpPr>
        <p:spPr/>
        <p:txBody>
          <a:bodyPr/>
          <a:lstStyle/>
          <a:p>
            <a:fld id="{4E73DFE8-7421-4BE9-A66E-B444972B53A8}" type="slidenum">
              <a:rPr lang="en-US" smtClean="0"/>
              <a:t>4</a:t>
            </a:fld>
            <a:endParaRPr lang="en-US"/>
          </a:p>
        </p:txBody>
      </p:sp>
    </p:spTree>
    <p:extLst>
      <p:ext uri="{BB962C8B-B14F-4D97-AF65-F5344CB8AC3E}">
        <p14:creationId xmlns:p14="http://schemas.microsoft.com/office/powerpoint/2010/main" val="1525094911"/>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Lab 6 – Theorem 14</a:t>
            </a:r>
            <a:endParaRPr lang="en-US" dirty="0"/>
          </a:p>
        </p:txBody>
      </p:sp>
      <p:sp>
        <p:nvSpPr>
          <p:cNvPr id="5" name="TextBox 4"/>
          <p:cNvSpPr txBox="1"/>
          <p:nvPr/>
        </p:nvSpPr>
        <p:spPr>
          <a:xfrm>
            <a:off x="4837849" y="1875178"/>
            <a:ext cx="2576628" cy="369332"/>
          </a:xfrm>
          <a:prstGeom prst="rect">
            <a:avLst/>
          </a:prstGeom>
          <a:noFill/>
        </p:spPr>
        <p:txBody>
          <a:bodyPr wrap="square" rtlCol="0">
            <a:spAutoFit/>
          </a:bodyPr>
          <a:lstStyle/>
          <a:p>
            <a:pPr algn="ctr"/>
            <a:r>
              <a:rPr lang="en-US" dirty="0"/>
              <a:t>Theorem </a:t>
            </a:r>
            <a:r>
              <a:rPr lang="en-US" dirty="0" smtClean="0"/>
              <a:t>14: </a:t>
            </a:r>
            <a:r>
              <a:rPr lang="en-US" dirty="0" err="1" smtClean="0"/>
              <a:t>x+xy</a:t>
            </a:r>
            <a:r>
              <a:rPr lang="en-US" dirty="0" smtClean="0"/>
              <a:t>=x</a:t>
            </a:r>
            <a:endParaRPr lang="en-US" dirty="0">
              <a:solidFill>
                <a:srgbClr val="000000"/>
              </a:solidFill>
              <a:latin typeface="Calibri" panose="020F0502020204030204" pitchFamily="34" charset="0"/>
            </a:endParaRPr>
          </a:p>
        </p:txBody>
      </p:sp>
      <p:sp>
        <p:nvSpPr>
          <p:cNvPr id="6" name="TextBox 5"/>
          <p:cNvSpPr txBox="1"/>
          <p:nvPr/>
        </p:nvSpPr>
        <p:spPr>
          <a:xfrm>
            <a:off x="1845425" y="3767260"/>
            <a:ext cx="1421477" cy="369332"/>
          </a:xfrm>
          <a:prstGeom prst="rect">
            <a:avLst/>
          </a:prstGeom>
          <a:noFill/>
        </p:spPr>
        <p:txBody>
          <a:bodyPr wrap="square" rtlCol="0">
            <a:spAutoFit/>
          </a:bodyPr>
          <a:lstStyle/>
          <a:p>
            <a:r>
              <a:rPr lang="en-US" dirty="0" smtClean="0"/>
              <a:t>Lab Readings</a:t>
            </a:r>
          </a:p>
        </p:txBody>
      </p:sp>
      <p:sp>
        <p:nvSpPr>
          <p:cNvPr id="9" name="TextBox 8"/>
          <p:cNvSpPr txBox="1"/>
          <p:nvPr/>
        </p:nvSpPr>
        <p:spPr>
          <a:xfrm>
            <a:off x="1845425" y="1871021"/>
            <a:ext cx="1421477" cy="369332"/>
          </a:xfrm>
          <a:prstGeom prst="rect">
            <a:avLst/>
          </a:prstGeom>
          <a:noFill/>
        </p:spPr>
        <p:txBody>
          <a:bodyPr wrap="square" rtlCol="0">
            <a:spAutoFit/>
          </a:bodyPr>
          <a:lstStyle/>
          <a:p>
            <a:r>
              <a:rPr lang="en-US" dirty="0" smtClean="0"/>
              <a:t>Truth Table</a:t>
            </a:r>
          </a:p>
        </p:txBody>
      </p:sp>
      <p:sp>
        <p:nvSpPr>
          <p:cNvPr id="15" name="TextBox 14"/>
          <p:cNvSpPr txBox="1"/>
          <p:nvPr/>
        </p:nvSpPr>
        <p:spPr>
          <a:xfrm>
            <a:off x="1097280" y="5602778"/>
            <a:ext cx="2219498" cy="369332"/>
          </a:xfrm>
          <a:prstGeom prst="rect">
            <a:avLst/>
          </a:prstGeom>
          <a:noFill/>
        </p:spPr>
        <p:txBody>
          <a:bodyPr wrap="square" rtlCol="0">
            <a:spAutoFit/>
          </a:bodyPr>
          <a:lstStyle/>
          <a:p>
            <a:r>
              <a:rPr lang="en-US" dirty="0" smtClean="0">
                <a:hlinkClick r:id="rId2" action="ppaction://hlinkfile"/>
              </a:rPr>
              <a:t>Theorem 14.ms14</a:t>
            </a:r>
            <a:endParaRPr lang="en-US" dirty="0"/>
          </a:p>
        </p:txBody>
      </p:sp>
      <p:pic>
        <p:nvPicPr>
          <p:cNvPr id="4" name="Content Placeholder 3"/>
          <p:cNvPicPr>
            <a:picLocks noGrp="1" noChangeAspect="1"/>
          </p:cNvPicPr>
          <p:nvPr>
            <p:ph idx="1"/>
          </p:nvPr>
        </p:nvPicPr>
        <p:blipFill>
          <a:blip r:embed="rId3"/>
          <a:stretch>
            <a:fillRect/>
          </a:stretch>
        </p:blipFill>
        <p:spPr>
          <a:xfrm>
            <a:off x="4036756" y="2561342"/>
            <a:ext cx="4178813" cy="2592567"/>
          </a:xfrm>
          <a:prstGeom prst="rect">
            <a:avLst/>
          </a:prstGeom>
        </p:spPr>
      </p:pic>
      <p:graphicFrame>
        <p:nvGraphicFramePr>
          <p:cNvPr id="7" name="Table 6"/>
          <p:cNvGraphicFramePr>
            <a:graphicFrameLocks noGrp="1"/>
          </p:cNvGraphicFramePr>
          <p:nvPr>
            <p:extLst>
              <p:ext uri="{D42A27DB-BD31-4B8C-83A1-F6EECF244321}">
                <p14:modId xmlns:p14="http://schemas.microsoft.com/office/powerpoint/2010/main" val="1686946633"/>
              </p:ext>
            </p:extLst>
          </p:nvPr>
        </p:nvGraphicFramePr>
        <p:xfrm>
          <a:off x="1845419" y="2243260"/>
          <a:ext cx="764778" cy="1524000"/>
        </p:xfrm>
        <a:graphic>
          <a:graphicData uri="http://schemas.openxmlformats.org/drawingml/2006/table">
            <a:tbl>
              <a:tblPr>
                <a:tableStyleId>{5C22544A-7EE6-4342-B048-85BDC9FD1C3A}</a:tableStyleId>
              </a:tblPr>
              <a:tblGrid>
                <a:gridCol w="254926">
                  <a:extLst>
                    <a:ext uri="{9D8B030D-6E8A-4147-A177-3AD203B41FA5}">
                      <a16:colId xmlns:a16="http://schemas.microsoft.com/office/drawing/2014/main" val="3886307522"/>
                    </a:ext>
                  </a:extLst>
                </a:gridCol>
                <a:gridCol w="254926">
                  <a:extLst>
                    <a:ext uri="{9D8B030D-6E8A-4147-A177-3AD203B41FA5}">
                      <a16:colId xmlns:a16="http://schemas.microsoft.com/office/drawing/2014/main" val="268731432"/>
                    </a:ext>
                  </a:extLst>
                </a:gridCol>
                <a:gridCol w="254926">
                  <a:extLst>
                    <a:ext uri="{9D8B030D-6E8A-4147-A177-3AD203B41FA5}">
                      <a16:colId xmlns:a16="http://schemas.microsoft.com/office/drawing/2014/main" val="3123190970"/>
                    </a:ext>
                  </a:extLst>
                </a:gridCol>
              </a:tblGrid>
              <a:tr h="190500">
                <a:tc gridSpan="3">
                  <a:txBody>
                    <a:bodyPr/>
                    <a:lstStyle/>
                    <a:p>
                      <a:pPr algn="l" fontAlgn="b"/>
                      <a:r>
                        <a:rPr lang="en-US" sz="1100" u="none" strike="noStrike">
                          <a:effectLst/>
                        </a:rPr>
                        <a:t>Theorem 14</a:t>
                      </a:r>
                      <a:endParaRPr lang="en-US" sz="1100" b="1" i="0" u="none" strike="noStrike">
                        <a:solidFill>
                          <a:srgbClr val="000000"/>
                        </a:solidFill>
                        <a:effectLst/>
                        <a:latin typeface="Calibri" panose="020F0502020204030204" pitchFamily="34" charset="0"/>
                      </a:endParaRPr>
                    </a:p>
                  </a:txBody>
                  <a:tcPr marL="9525" marR="9525" marT="9525" marB="0" anchor="b"/>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759598966"/>
                  </a:ext>
                </a:extLst>
              </a:tr>
              <a:tr h="190500">
                <a:tc gridSpan="3">
                  <a:txBody>
                    <a:bodyPr/>
                    <a:lstStyle/>
                    <a:p>
                      <a:pPr algn="l" fontAlgn="b"/>
                      <a:r>
                        <a:rPr lang="en-US" sz="1100" u="none" strike="noStrike" dirty="0" err="1">
                          <a:effectLst/>
                        </a:rPr>
                        <a:t>x+xy</a:t>
                      </a:r>
                      <a:r>
                        <a:rPr lang="en-US" sz="1100" u="none" strike="noStrike" dirty="0">
                          <a:effectLst/>
                        </a:rPr>
                        <a:t>=x</a:t>
                      </a:r>
                      <a:endParaRPr lang="en-US" sz="1100" b="0" i="0" u="none" strike="noStrike" dirty="0">
                        <a:solidFill>
                          <a:srgbClr val="000000"/>
                        </a:solidFill>
                        <a:effectLst/>
                        <a:latin typeface="Calibri" panose="020F0502020204030204" pitchFamily="34" charset="0"/>
                      </a:endParaRPr>
                    </a:p>
                  </a:txBody>
                  <a:tcPr marL="9525" marR="9525" marT="9525" marB="0" anchor="b"/>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912193876"/>
                  </a:ext>
                </a:extLst>
              </a:tr>
              <a:tr h="190500">
                <a:tc>
                  <a:txBody>
                    <a:bodyPr/>
                    <a:lstStyle/>
                    <a:p>
                      <a:pPr algn="l" fontAlgn="b"/>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endParaRPr lang="en-US" sz="1100" b="0"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1134944544"/>
                  </a:ext>
                </a:extLst>
              </a:tr>
              <a:tr h="190500">
                <a:tc>
                  <a:txBody>
                    <a:bodyPr/>
                    <a:lstStyle/>
                    <a:p>
                      <a:pPr algn="l" fontAlgn="b"/>
                      <a:r>
                        <a:rPr lang="en-US" sz="1100" u="none" strike="noStrike">
                          <a:effectLst/>
                        </a:rPr>
                        <a:t>x</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US" sz="1100" u="none" strike="noStrike">
                          <a:effectLst/>
                        </a:rPr>
                        <a:t>y</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US" sz="1100" u="none" strike="noStrike">
                          <a:effectLst/>
                        </a:rPr>
                        <a:t> </a:t>
                      </a:r>
                      <a:endParaRPr lang="en-US" sz="1100" b="0"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84125665"/>
                  </a:ext>
                </a:extLst>
              </a:tr>
              <a:tr h="190500">
                <a:tc>
                  <a:txBody>
                    <a:bodyPr/>
                    <a:lstStyle/>
                    <a:p>
                      <a:pPr algn="r" fontAlgn="b"/>
                      <a:r>
                        <a:rPr lang="en-US" sz="1100" u="none" strike="noStrike">
                          <a:effectLst/>
                        </a:rPr>
                        <a:t>0</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0</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0</a:t>
                      </a:r>
                      <a:endParaRPr lang="en-US" sz="1100" b="0"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1809433949"/>
                  </a:ext>
                </a:extLst>
              </a:tr>
              <a:tr h="190500">
                <a:tc>
                  <a:txBody>
                    <a:bodyPr/>
                    <a:lstStyle/>
                    <a:p>
                      <a:pPr algn="r" fontAlgn="b"/>
                      <a:r>
                        <a:rPr lang="en-US" sz="1100" u="none" strike="noStrike">
                          <a:effectLst/>
                        </a:rPr>
                        <a:t>0</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1</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0</a:t>
                      </a:r>
                      <a:endParaRPr lang="en-US" sz="1100" b="0"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2783026065"/>
                  </a:ext>
                </a:extLst>
              </a:tr>
              <a:tr h="190500">
                <a:tc>
                  <a:txBody>
                    <a:bodyPr/>
                    <a:lstStyle/>
                    <a:p>
                      <a:pPr algn="r" fontAlgn="b"/>
                      <a:r>
                        <a:rPr lang="en-US" sz="1100" u="none" strike="noStrike">
                          <a:effectLst/>
                        </a:rPr>
                        <a:t>1</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0</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1</a:t>
                      </a:r>
                      <a:endParaRPr lang="en-US" sz="1100" b="0"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1402602923"/>
                  </a:ext>
                </a:extLst>
              </a:tr>
              <a:tr h="190500">
                <a:tc>
                  <a:txBody>
                    <a:bodyPr/>
                    <a:lstStyle/>
                    <a:p>
                      <a:pPr algn="r" fontAlgn="b"/>
                      <a:r>
                        <a:rPr lang="en-US" sz="1100" u="none" strike="noStrike">
                          <a:effectLst/>
                        </a:rPr>
                        <a:t>1</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1</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dirty="0">
                          <a:effectLst/>
                        </a:rPr>
                        <a:t>1</a:t>
                      </a:r>
                      <a:endParaRPr lang="en-US" sz="1100" b="0" i="0" u="none" strike="noStrike" dirty="0">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3773894759"/>
                  </a:ext>
                </a:extLst>
              </a:tr>
            </a:tbl>
          </a:graphicData>
        </a:graphic>
      </p:graphicFrame>
      <p:graphicFrame>
        <p:nvGraphicFramePr>
          <p:cNvPr id="8" name="Table 7"/>
          <p:cNvGraphicFramePr>
            <a:graphicFrameLocks noGrp="1"/>
          </p:cNvGraphicFramePr>
          <p:nvPr>
            <p:extLst>
              <p:ext uri="{D42A27DB-BD31-4B8C-83A1-F6EECF244321}">
                <p14:modId xmlns:p14="http://schemas.microsoft.com/office/powerpoint/2010/main" val="2726207647"/>
              </p:ext>
            </p:extLst>
          </p:nvPr>
        </p:nvGraphicFramePr>
        <p:xfrm>
          <a:off x="1845419" y="4136592"/>
          <a:ext cx="1778000" cy="1143000"/>
        </p:xfrm>
        <a:graphic>
          <a:graphicData uri="http://schemas.openxmlformats.org/drawingml/2006/table">
            <a:tbl>
              <a:tblPr>
                <a:tableStyleId>{5C22544A-7EE6-4342-B048-85BDC9FD1C3A}</a:tableStyleId>
              </a:tblPr>
              <a:tblGrid>
                <a:gridCol w="444500">
                  <a:extLst>
                    <a:ext uri="{9D8B030D-6E8A-4147-A177-3AD203B41FA5}">
                      <a16:colId xmlns:a16="http://schemas.microsoft.com/office/drawing/2014/main" val="2745366479"/>
                    </a:ext>
                  </a:extLst>
                </a:gridCol>
                <a:gridCol w="444500">
                  <a:extLst>
                    <a:ext uri="{9D8B030D-6E8A-4147-A177-3AD203B41FA5}">
                      <a16:colId xmlns:a16="http://schemas.microsoft.com/office/drawing/2014/main" val="1936703568"/>
                    </a:ext>
                  </a:extLst>
                </a:gridCol>
                <a:gridCol w="444500">
                  <a:extLst>
                    <a:ext uri="{9D8B030D-6E8A-4147-A177-3AD203B41FA5}">
                      <a16:colId xmlns:a16="http://schemas.microsoft.com/office/drawing/2014/main" val="1896218621"/>
                    </a:ext>
                  </a:extLst>
                </a:gridCol>
                <a:gridCol w="444500">
                  <a:extLst>
                    <a:ext uri="{9D8B030D-6E8A-4147-A177-3AD203B41FA5}">
                      <a16:colId xmlns:a16="http://schemas.microsoft.com/office/drawing/2014/main" val="2875526115"/>
                    </a:ext>
                  </a:extLst>
                </a:gridCol>
              </a:tblGrid>
              <a:tr h="190500">
                <a:tc>
                  <a:txBody>
                    <a:bodyPr/>
                    <a:lstStyle/>
                    <a:p>
                      <a:pPr algn="l" fontAlgn="b"/>
                      <a:r>
                        <a:rPr lang="en-US" sz="1100" u="none" strike="noStrike">
                          <a:effectLst/>
                        </a:rPr>
                        <a:t>Th 14</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endParaRPr lang="en-US" sz="1100" b="0"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321963278"/>
                  </a:ext>
                </a:extLst>
              </a:tr>
              <a:tr h="190500">
                <a:tc>
                  <a:txBody>
                    <a:bodyPr/>
                    <a:lstStyle/>
                    <a:p>
                      <a:pPr algn="l" fontAlgn="b"/>
                      <a:r>
                        <a:rPr lang="en-US" sz="1100" u="none" strike="noStrike">
                          <a:effectLst/>
                        </a:rPr>
                        <a:t>x</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US" sz="1100" u="none" strike="noStrike">
                          <a:effectLst/>
                        </a:rPr>
                        <a:t>y</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US" sz="1100" u="none" strike="noStrike">
                          <a:effectLst/>
                        </a:rPr>
                        <a:t>xy</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US" sz="1100" u="none" strike="noStrike">
                          <a:effectLst/>
                        </a:rPr>
                        <a:t>x+xy</a:t>
                      </a:r>
                      <a:endParaRPr lang="en-US" sz="1100" b="0"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1808174668"/>
                  </a:ext>
                </a:extLst>
              </a:tr>
              <a:tr h="190500">
                <a:tc>
                  <a:txBody>
                    <a:bodyPr/>
                    <a:lstStyle/>
                    <a:p>
                      <a:pPr algn="r" fontAlgn="b"/>
                      <a:r>
                        <a:rPr lang="en-US" sz="1100" u="none" strike="noStrike">
                          <a:effectLst/>
                        </a:rPr>
                        <a:t>0</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0</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0</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0.1356</a:t>
                      </a:r>
                      <a:endParaRPr lang="en-US" sz="1100" b="0"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3666384253"/>
                  </a:ext>
                </a:extLst>
              </a:tr>
              <a:tr h="190500">
                <a:tc>
                  <a:txBody>
                    <a:bodyPr/>
                    <a:lstStyle/>
                    <a:p>
                      <a:pPr algn="r" fontAlgn="b"/>
                      <a:r>
                        <a:rPr lang="en-US" sz="1100" u="none" strike="noStrike">
                          <a:effectLst/>
                        </a:rPr>
                        <a:t>0</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1</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0</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0.1356</a:t>
                      </a:r>
                      <a:endParaRPr lang="en-US" sz="1100" b="0"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1866312466"/>
                  </a:ext>
                </a:extLst>
              </a:tr>
              <a:tr h="190500">
                <a:tc>
                  <a:txBody>
                    <a:bodyPr/>
                    <a:lstStyle/>
                    <a:p>
                      <a:pPr algn="r" fontAlgn="b"/>
                      <a:r>
                        <a:rPr lang="en-US" sz="1100" u="none" strike="noStrike">
                          <a:effectLst/>
                        </a:rPr>
                        <a:t>1</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0</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0</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4.2001</a:t>
                      </a:r>
                      <a:endParaRPr lang="en-US" sz="1100" b="0"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2309409044"/>
                  </a:ext>
                </a:extLst>
              </a:tr>
              <a:tr h="190500">
                <a:tc>
                  <a:txBody>
                    <a:bodyPr/>
                    <a:lstStyle/>
                    <a:p>
                      <a:pPr algn="r" fontAlgn="b"/>
                      <a:r>
                        <a:rPr lang="en-US" sz="1100" u="none" strike="noStrike">
                          <a:effectLst/>
                        </a:rPr>
                        <a:t>1</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1</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1</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dirty="0">
                          <a:effectLst/>
                        </a:rPr>
                        <a:t>4.2000</a:t>
                      </a:r>
                      <a:endParaRPr lang="en-US" sz="1100" b="0" i="0" u="none" strike="noStrike" dirty="0">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2103174207"/>
                  </a:ext>
                </a:extLst>
              </a:tr>
            </a:tbl>
          </a:graphicData>
        </a:graphic>
      </p:graphicFrame>
      <p:sp>
        <p:nvSpPr>
          <p:cNvPr id="3" name="Slide Number Placeholder 2"/>
          <p:cNvSpPr>
            <a:spLocks noGrp="1"/>
          </p:cNvSpPr>
          <p:nvPr>
            <p:ph type="sldNum" sz="quarter" idx="12"/>
          </p:nvPr>
        </p:nvSpPr>
        <p:spPr/>
        <p:txBody>
          <a:bodyPr/>
          <a:lstStyle/>
          <a:p>
            <a:fld id="{4E73DFE8-7421-4BE9-A66E-B444972B53A8}" type="slidenum">
              <a:rPr lang="en-US" smtClean="0"/>
              <a:t>40</a:t>
            </a:fld>
            <a:endParaRPr lang="en-US"/>
          </a:p>
        </p:txBody>
      </p:sp>
    </p:spTree>
    <p:extLst>
      <p:ext uri="{BB962C8B-B14F-4D97-AF65-F5344CB8AC3E}">
        <p14:creationId xmlns:p14="http://schemas.microsoft.com/office/powerpoint/2010/main" val="3019589524"/>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Lab 6 – Theorem 15a</a:t>
            </a:r>
            <a:endParaRPr lang="en-US" dirty="0"/>
          </a:p>
        </p:txBody>
      </p:sp>
      <p:sp>
        <p:nvSpPr>
          <p:cNvPr id="5" name="TextBox 4"/>
          <p:cNvSpPr txBox="1"/>
          <p:nvPr/>
        </p:nvSpPr>
        <p:spPr>
          <a:xfrm>
            <a:off x="4837849" y="1875178"/>
            <a:ext cx="2576628" cy="369332"/>
          </a:xfrm>
          <a:prstGeom prst="rect">
            <a:avLst/>
          </a:prstGeom>
          <a:noFill/>
        </p:spPr>
        <p:txBody>
          <a:bodyPr wrap="square" rtlCol="0">
            <a:spAutoFit/>
          </a:bodyPr>
          <a:lstStyle/>
          <a:p>
            <a:pPr algn="ctr"/>
            <a:r>
              <a:rPr lang="en-US" dirty="0"/>
              <a:t>Theorem </a:t>
            </a:r>
            <a:r>
              <a:rPr lang="en-US" dirty="0" smtClean="0"/>
              <a:t>15a: </a:t>
            </a:r>
            <a:r>
              <a:rPr lang="en-US" dirty="0" err="1"/>
              <a:t>x+x̅</a:t>
            </a:r>
            <a:r>
              <a:rPr lang="en-US" dirty="0" err="1" smtClean="0"/>
              <a:t>y</a:t>
            </a:r>
            <a:r>
              <a:rPr lang="en-US" dirty="0" smtClean="0"/>
              <a:t>=</a:t>
            </a:r>
            <a:r>
              <a:rPr lang="en-US" dirty="0" err="1" smtClean="0"/>
              <a:t>x+y</a:t>
            </a:r>
            <a:endParaRPr lang="en-US" dirty="0">
              <a:solidFill>
                <a:srgbClr val="000000"/>
              </a:solidFill>
              <a:latin typeface="Calibri" panose="020F0502020204030204" pitchFamily="34" charset="0"/>
            </a:endParaRPr>
          </a:p>
        </p:txBody>
      </p:sp>
      <p:sp>
        <p:nvSpPr>
          <p:cNvPr id="6" name="TextBox 5"/>
          <p:cNvSpPr txBox="1"/>
          <p:nvPr/>
        </p:nvSpPr>
        <p:spPr>
          <a:xfrm>
            <a:off x="1845425" y="3767260"/>
            <a:ext cx="1421477" cy="369332"/>
          </a:xfrm>
          <a:prstGeom prst="rect">
            <a:avLst/>
          </a:prstGeom>
          <a:noFill/>
        </p:spPr>
        <p:txBody>
          <a:bodyPr wrap="square" rtlCol="0">
            <a:spAutoFit/>
          </a:bodyPr>
          <a:lstStyle/>
          <a:p>
            <a:r>
              <a:rPr lang="en-US" dirty="0" smtClean="0"/>
              <a:t>Lab Readings</a:t>
            </a:r>
          </a:p>
        </p:txBody>
      </p:sp>
      <p:sp>
        <p:nvSpPr>
          <p:cNvPr id="9" name="TextBox 8"/>
          <p:cNvSpPr txBox="1"/>
          <p:nvPr/>
        </p:nvSpPr>
        <p:spPr>
          <a:xfrm>
            <a:off x="1845425" y="1871021"/>
            <a:ext cx="1421477" cy="369332"/>
          </a:xfrm>
          <a:prstGeom prst="rect">
            <a:avLst/>
          </a:prstGeom>
          <a:noFill/>
        </p:spPr>
        <p:txBody>
          <a:bodyPr wrap="square" rtlCol="0">
            <a:spAutoFit/>
          </a:bodyPr>
          <a:lstStyle/>
          <a:p>
            <a:r>
              <a:rPr lang="en-US" dirty="0" smtClean="0"/>
              <a:t>Truth Table</a:t>
            </a:r>
          </a:p>
        </p:txBody>
      </p:sp>
      <p:sp>
        <p:nvSpPr>
          <p:cNvPr id="15" name="TextBox 14"/>
          <p:cNvSpPr txBox="1"/>
          <p:nvPr/>
        </p:nvSpPr>
        <p:spPr>
          <a:xfrm>
            <a:off x="1097280" y="5602778"/>
            <a:ext cx="2219498" cy="369332"/>
          </a:xfrm>
          <a:prstGeom prst="rect">
            <a:avLst/>
          </a:prstGeom>
          <a:noFill/>
        </p:spPr>
        <p:txBody>
          <a:bodyPr wrap="square" rtlCol="0">
            <a:spAutoFit/>
          </a:bodyPr>
          <a:lstStyle/>
          <a:p>
            <a:r>
              <a:rPr lang="en-US" dirty="0" smtClean="0">
                <a:hlinkClick r:id="rId2" action="ppaction://hlinkfile"/>
              </a:rPr>
              <a:t>Theorem 15a.ms14</a:t>
            </a:r>
            <a:endParaRPr lang="en-US" dirty="0"/>
          </a:p>
        </p:txBody>
      </p:sp>
      <p:pic>
        <p:nvPicPr>
          <p:cNvPr id="10" name="Content Placeholder 9"/>
          <p:cNvPicPr>
            <a:picLocks noGrp="1" noChangeAspect="1"/>
          </p:cNvPicPr>
          <p:nvPr>
            <p:ph idx="1"/>
          </p:nvPr>
        </p:nvPicPr>
        <p:blipFill>
          <a:blip r:embed="rId3"/>
          <a:stretch>
            <a:fillRect/>
          </a:stretch>
        </p:blipFill>
        <p:spPr>
          <a:xfrm>
            <a:off x="5045817" y="2610935"/>
            <a:ext cx="4953375" cy="2592567"/>
          </a:xfrm>
          <a:prstGeom prst="rect">
            <a:avLst/>
          </a:prstGeom>
        </p:spPr>
      </p:pic>
      <p:graphicFrame>
        <p:nvGraphicFramePr>
          <p:cNvPr id="11" name="Table 10"/>
          <p:cNvGraphicFramePr>
            <a:graphicFrameLocks noGrp="1"/>
          </p:cNvGraphicFramePr>
          <p:nvPr>
            <p:extLst>
              <p:ext uri="{D42A27DB-BD31-4B8C-83A1-F6EECF244321}">
                <p14:modId xmlns:p14="http://schemas.microsoft.com/office/powerpoint/2010/main" val="1249966693"/>
              </p:ext>
            </p:extLst>
          </p:nvPr>
        </p:nvGraphicFramePr>
        <p:xfrm>
          <a:off x="1845418" y="2240353"/>
          <a:ext cx="864531" cy="1524000"/>
        </p:xfrm>
        <a:graphic>
          <a:graphicData uri="http://schemas.openxmlformats.org/drawingml/2006/table">
            <a:tbl>
              <a:tblPr>
                <a:tableStyleId>{5C22544A-7EE6-4342-B048-85BDC9FD1C3A}</a:tableStyleId>
              </a:tblPr>
              <a:tblGrid>
                <a:gridCol w="288177">
                  <a:extLst>
                    <a:ext uri="{9D8B030D-6E8A-4147-A177-3AD203B41FA5}">
                      <a16:colId xmlns:a16="http://schemas.microsoft.com/office/drawing/2014/main" val="412784748"/>
                    </a:ext>
                  </a:extLst>
                </a:gridCol>
                <a:gridCol w="288177">
                  <a:extLst>
                    <a:ext uri="{9D8B030D-6E8A-4147-A177-3AD203B41FA5}">
                      <a16:colId xmlns:a16="http://schemas.microsoft.com/office/drawing/2014/main" val="2021844409"/>
                    </a:ext>
                  </a:extLst>
                </a:gridCol>
                <a:gridCol w="288177">
                  <a:extLst>
                    <a:ext uri="{9D8B030D-6E8A-4147-A177-3AD203B41FA5}">
                      <a16:colId xmlns:a16="http://schemas.microsoft.com/office/drawing/2014/main" val="2375832293"/>
                    </a:ext>
                  </a:extLst>
                </a:gridCol>
              </a:tblGrid>
              <a:tr h="190500">
                <a:tc gridSpan="3">
                  <a:txBody>
                    <a:bodyPr/>
                    <a:lstStyle/>
                    <a:p>
                      <a:pPr algn="l" fontAlgn="b"/>
                      <a:r>
                        <a:rPr lang="en-US" sz="1100" u="none" strike="noStrike">
                          <a:effectLst/>
                        </a:rPr>
                        <a:t>Theorem 15a</a:t>
                      </a:r>
                      <a:endParaRPr lang="en-US" sz="1100" b="1" i="0" u="none" strike="noStrike">
                        <a:solidFill>
                          <a:srgbClr val="000000"/>
                        </a:solidFill>
                        <a:effectLst/>
                        <a:latin typeface="Calibri" panose="020F0502020204030204" pitchFamily="34" charset="0"/>
                      </a:endParaRPr>
                    </a:p>
                  </a:txBody>
                  <a:tcPr marL="9525" marR="9525" marT="9525" marB="0" anchor="b"/>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4170656983"/>
                  </a:ext>
                </a:extLst>
              </a:tr>
              <a:tr h="190500">
                <a:tc gridSpan="3">
                  <a:txBody>
                    <a:bodyPr/>
                    <a:lstStyle/>
                    <a:p>
                      <a:pPr algn="l" fontAlgn="b"/>
                      <a:r>
                        <a:rPr lang="en-US" sz="1100" u="none" strike="noStrike" dirty="0" err="1">
                          <a:effectLst/>
                        </a:rPr>
                        <a:t>x+x̅y</a:t>
                      </a:r>
                      <a:r>
                        <a:rPr lang="en-US" sz="1100" u="none" strike="noStrike" dirty="0">
                          <a:effectLst/>
                        </a:rPr>
                        <a:t>=</a:t>
                      </a:r>
                      <a:r>
                        <a:rPr lang="en-US" sz="1100" u="none" strike="noStrike" dirty="0" err="1">
                          <a:effectLst/>
                        </a:rPr>
                        <a:t>x+y</a:t>
                      </a:r>
                      <a:endParaRPr lang="en-US" sz="1100" b="0" i="0" u="none" strike="noStrike" dirty="0">
                        <a:solidFill>
                          <a:srgbClr val="000000"/>
                        </a:solidFill>
                        <a:effectLst/>
                        <a:latin typeface="Calibri" panose="020F0502020204030204" pitchFamily="34" charset="0"/>
                      </a:endParaRPr>
                    </a:p>
                  </a:txBody>
                  <a:tcPr marL="9525" marR="9525" marT="9525" marB="0" anchor="b"/>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147818370"/>
                  </a:ext>
                </a:extLst>
              </a:tr>
              <a:tr h="190500">
                <a:tc>
                  <a:txBody>
                    <a:bodyPr/>
                    <a:lstStyle/>
                    <a:p>
                      <a:pPr algn="l" fontAlgn="b"/>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endParaRPr lang="en-US" sz="1100" b="0"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3520175680"/>
                  </a:ext>
                </a:extLst>
              </a:tr>
              <a:tr h="190500">
                <a:tc>
                  <a:txBody>
                    <a:bodyPr/>
                    <a:lstStyle/>
                    <a:p>
                      <a:pPr algn="l" fontAlgn="b"/>
                      <a:r>
                        <a:rPr lang="en-US" sz="1100" u="none" strike="noStrike">
                          <a:effectLst/>
                        </a:rPr>
                        <a:t>x</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US" sz="1100" u="none" strike="noStrike">
                          <a:effectLst/>
                        </a:rPr>
                        <a:t>y</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US" sz="1100" u="none" strike="noStrike">
                          <a:effectLst/>
                        </a:rPr>
                        <a:t> </a:t>
                      </a:r>
                      <a:endParaRPr lang="en-US" sz="1100" b="0"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1650080384"/>
                  </a:ext>
                </a:extLst>
              </a:tr>
              <a:tr h="190500">
                <a:tc>
                  <a:txBody>
                    <a:bodyPr/>
                    <a:lstStyle/>
                    <a:p>
                      <a:pPr algn="r" fontAlgn="b"/>
                      <a:r>
                        <a:rPr lang="en-US" sz="1100" u="none" strike="noStrike">
                          <a:effectLst/>
                        </a:rPr>
                        <a:t>0</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0</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0</a:t>
                      </a:r>
                      <a:endParaRPr lang="en-US" sz="1100" b="0"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2583470337"/>
                  </a:ext>
                </a:extLst>
              </a:tr>
              <a:tr h="190500">
                <a:tc>
                  <a:txBody>
                    <a:bodyPr/>
                    <a:lstStyle/>
                    <a:p>
                      <a:pPr algn="r" fontAlgn="b"/>
                      <a:r>
                        <a:rPr lang="en-US" sz="1100" u="none" strike="noStrike">
                          <a:effectLst/>
                        </a:rPr>
                        <a:t>0</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1</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1</a:t>
                      </a:r>
                      <a:endParaRPr lang="en-US" sz="1100" b="0"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1230746766"/>
                  </a:ext>
                </a:extLst>
              </a:tr>
              <a:tr h="190500">
                <a:tc>
                  <a:txBody>
                    <a:bodyPr/>
                    <a:lstStyle/>
                    <a:p>
                      <a:pPr algn="r" fontAlgn="b"/>
                      <a:r>
                        <a:rPr lang="en-US" sz="1100" u="none" strike="noStrike">
                          <a:effectLst/>
                        </a:rPr>
                        <a:t>1</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0</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1</a:t>
                      </a:r>
                      <a:endParaRPr lang="en-US" sz="1100" b="0"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3883191854"/>
                  </a:ext>
                </a:extLst>
              </a:tr>
              <a:tr h="190500">
                <a:tc>
                  <a:txBody>
                    <a:bodyPr/>
                    <a:lstStyle/>
                    <a:p>
                      <a:pPr algn="r" fontAlgn="b"/>
                      <a:r>
                        <a:rPr lang="en-US" sz="1100" u="none" strike="noStrike">
                          <a:effectLst/>
                        </a:rPr>
                        <a:t>1</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1</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dirty="0">
                          <a:effectLst/>
                        </a:rPr>
                        <a:t>1</a:t>
                      </a:r>
                      <a:endParaRPr lang="en-US" sz="1100" b="0" i="0" u="none" strike="noStrike" dirty="0">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782818066"/>
                  </a:ext>
                </a:extLst>
              </a:tr>
            </a:tbl>
          </a:graphicData>
        </a:graphic>
      </p:graphicFrame>
      <p:graphicFrame>
        <p:nvGraphicFramePr>
          <p:cNvPr id="12" name="Table 11"/>
          <p:cNvGraphicFramePr>
            <a:graphicFrameLocks noGrp="1"/>
          </p:cNvGraphicFramePr>
          <p:nvPr>
            <p:extLst>
              <p:ext uri="{D42A27DB-BD31-4B8C-83A1-F6EECF244321}">
                <p14:modId xmlns:p14="http://schemas.microsoft.com/office/powerpoint/2010/main" val="3068596017"/>
              </p:ext>
            </p:extLst>
          </p:nvPr>
        </p:nvGraphicFramePr>
        <p:xfrm>
          <a:off x="1845418" y="4133685"/>
          <a:ext cx="3200399" cy="1143000"/>
        </p:xfrm>
        <a:graphic>
          <a:graphicData uri="http://schemas.openxmlformats.org/drawingml/2006/table">
            <a:tbl>
              <a:tblPr>
                <a:tableStyleId>{5C22544A-7EE6-4342-B048-85BDC9FD1C3A}</a:tableStyleId>
              </a:tblPr>
              <a:tblGrid>
                <a:gridCol w="443181">
                  <a:extLst>
                    <a:ext uri="{9D8B030D-6E8A-4147-A177-3AD203B41FA5}">
                      <a16:colId xmlns:a16="http://schemas.microsoft.com/office/drawing/2014/main" val="1124530930"/>
                    </a:ext>
                  </a:extLst>
                </a:gridCol>
                <a:gridCol w="443181">
                  <a:extLst>
                    <a:ext uri="{9D8B030D-6E8A-4147-A177-3AD203B41FA5}">
                      <a16:colId xmlns:a16="http://schemas.microsoft.com/office/drawing/2014/main" val="2394625113"/>
                    </a:ext>
                  </a:extLst>
                </a:gridCol>
                <a:gridCol w="522320">
                  <a:extLst>
                    <a:ext uri="{9D8B030D-6E8A-4147-A177-3AD203B41FA5}">
                      <a16:colId xmlns:a16="http://schemas.microsoft.com/office/drawing/2014/main" val="1451294490"/>
                    </a:ext>
                  </a:extLst>
                </a:gridCol>
                <a:gridCol w="750242">
                  <a:extLst>
                    <a:ext uri="{9D8B030D-6E8A-4147-A177-3AD203B41FA5}">
                      <a16:colId xmlns:a16="http://schemas.microsoft.com/office/drawing/2014/main" val="3411984695"/>
                    </a:ext>
                  </a:extLst>
                </a:gridCol>
                <a:gridCol w="598294">
                  <a:extLst>
                    <a:ext uri="{9D8B030D-6E8A-4147-A177-3AD203B41FA5}">
                      <a16:colId xmlns:a16="http://schemas.microsoft.com/office/drawing/2014/main" val="3043716190"/>
                    </a:ext>
                  </a:extLst>
                </a:gridCol>
                <a:gridCol w="443181">
                  <a:extLst>
                    <a:ext uri="{9D8B030D-6E8A-4147-A177-3AD203B41FA5}">
                      <a16:colId xmlns:a16="http://schemas.microsoft.com/office/drawing/2014/main" val="1569077549"/>
                    </a:ext>
                  </a:extLst>
                </a:gridCol>
              </a:tblGrid>
              <a:tr h="190500">
                <a:tc>
                  <a:txBody>
                    <a:bodyPr/>
                    <a:lstStyle/>
                    <a:p>
                      <a:pPr algn="l" fontAlgn="b"/>
                      <a:r>
                        <a:rPr lang="en-US" sz="1100" u="none" strike="noStrike">
                          <a:effectLst/>
                        </a:rPr>
                        <a:t>Th 15a</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endParaRPr lang="en-US" sz="1100" b="0"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4173845952"/>
                  </a:ext>
                </a:extLst>
              </a:tr>
              <a:tr h="190500">
                <a:tc>
                  <a:txBody>
                    <a:bodyPr/>
                    <a:lstStyle/>
                    <a:p>
                      <a:pPr algn="l" fontAlgn="b"/>
                      <a:r>
                        <a:rPr lang="en-US" sz="1100" u="none" strike="noStrike">
                          <a:effectLst/>
                        </a:rPr>
                        <a:t>x</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US" sz="1100" u="none" strike="noStrike">
                          <a:effectLst/>
                        </a:rPr>
                        <a:t>y</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US" sz="1100" u="none" strike="noStrike">
                          <a:effectLst/>
                        </a:rPr>
                        <a:t>notx</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US" sz="1100" u="none" strike="noStrike">
                          <a:effectLst/>
                        </a:rPr>
                        <a:t>not(x)y</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US" sz="1100" u="none" strike="noStrike">
                          <a:effectLst/>
                        </a:rPr>
                        <a:t>x+not(x)y</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US" sz="1100" u="none" strike="noStrike">
                          <a:effectLst/>
                        </a:rPr>
                        <a:t>x+y</a:t>
                      </a:r>
                      <a:endParaRPr lang="en-US" sz="1100" b="0"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946564800"/>
                  </a:ext>
                </a:extLst>
              </a:tr>
              <a:tr h="190500">
                <a:tc>
                  <a:txBody>
                    <a:bodyPr/>
                    <a:lstStyle/>
                    <a:p>
                      <a:pPr algn="r" fontAlgn="b"/>
                      <a:r>
                        <a:rPr lang="en-US" sz="1100" u="none" strike="noStrike">
                          <a:effectLst/>
                        </a:rPr>
                        <a:t>0</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0</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1</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0</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0.1358</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0.1360</a:t>
                      </a:r>
                      <a:endParaRPr lang="en-US" sz="1100" b="0"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2789516509"/>
                  </a:ext>
                </a:extLst>
              </a:tr>
              <a:tr h="190500">
                <a:tc>
                  <a:txBody>
                    <a:bodyPr/>
                    <a:lstStyle/>
                    <a:p>
                      <a:pPr algn="r" fontAlgn="b"/>
                      <a:r>
                        <a:rPr lang="en-US" sz="1100" u="none" strike="noStrike">
                          <a:effectLst/>
                        </a:rPr>
                        <a:t>0</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1</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1</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1</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4.1959</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4.1955</a:t>
                      </a:r>
                      <a:endParaRPr lang="en-US" sz="1100" b="0"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4104293487"/>
                  </a:ext>
                </a:extLst>
              </a:tr>
              <a:tr h="190500">
                <a:tc>
                  <a:txBody>
                    <a:bodyPr/>
                    <a:lstStyle/>
                    <a:p>
                      <a:pPr algn="r" fontAlgn="b"/>
                      <a:r>
                        <a:rPr lang="en-US" sz="1100" u="none" strike="noStrike">
                          <a:effectLst/>
                        </a:rPr>
                        <a:t>1</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0</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0</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0</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4.1946</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4.1952</a:t>
                      </a:r>
                      <a:endParaRPr lang="en-US" sz="1100" b="0"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1432653047"/>
                  </a:ext>
                </a:extLst>
              </a:tr>
              <a:tr h="190500">
                <a:tc>
                  <a:txBody>
                    <a:bodyPr/>
                    <a:lstStyle/>
                    <a:p>
                      <a:pPr algn="r" fontAlgn="b"/>
                      <a:r>
                        <a:rPr lang="en-US" sz="1100" u="none" strike="noStrike">
                          <a:effectLst/>
                        </a:rPr>
                        <a:t>1</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1</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0</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0</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4.1906</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dirty="0">
                          <a:effectLst/>
                        </a:rPr>
                        <a:t>4.1950</a:t>
                      </a:r>
                      <a:endParaRPr lang="en-US" sz="1100" b="0" i="0" u="none" strike="noStrike" dirty="0">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2425796749"/>
                  </a:ext>
                </a:extLst>
              </a:tr>
            </a:tbl>
          </a:graphicData>
        </a:graphic>
      </p:graphicFrame>
      <p:sp>
        <p:nvSpPr>
          <p:cNvPr id="3" name="Slide Number Placeholder 2"/>
          <p:cNvSpPr>
            <a:spLocks noGrp="1"/>
          </p:cNvSpPr>
          <p:nvPr>
            <p:ph type="sldNum" sz="quarter" idx="12"/>
          </p:nvPr>
        </p:nvSpPr>
        <p:spPr/>
        <p:txBody>
          <a:bodyPr/>
          <a:lstStyle/>
          <a:p>
            <a:fld id="{4E73DFE8-7421-4BE9-A66E-B444972B53A8}" type="slidenum">
              <a:rPr lang="en-US" smtClean="0"/>
              <a:t>41</a:t>
            </a:fld>
            <a:endParaRPr lang="en-US"/>
          </a:p>
        </p:txBody>
      </p:sp>
    </p:spTree>
    <p:extLst>
      <p:ext uri="{BB962C8B-B14F-4D97-AF65-F5344CB8AC3E}">
        <p14:creationId xmlns:p14="http://schemas.microsoft.com/office/powerpoint/2010/main" val="874473333"/>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Lab 6 – Theorem 15b</a:t>
            </a:r>
            <a:endParaRPr lang="en-US" dirty="0"/>
          </a:p>
        </p:txBody>
      </p:sp>
      <p:sp>
        <p:nvSpPr>
          <p:cNvPr id="5" name="TextBox 4"/>
          <p:cNvSpPr txBox="1"/>
          <p:nvPr/>
        </p:nvSpPr>
        <p:spPr>
          <a:xfrm>
            <a:off x="4837849" y="1875178"/>
            <a:ext cx="2576628" cy="369332"/>
          </a:xfrm>
          <a:prstGeom prst="rect">
            <a:avLst/>
          </a:prstGeom>
          <a:noFill/>
        </p:spPr>
        <p:txBody>
          <a:bodyPr wrap="square" rtlCol="0">
            <a:spAutoFit/>
          </a:bodyPr>
          <a:lstStyle/>
          <a:p>
            <a:pPr fontAlgn="b"/>
            <a:r>
              <a:rPr lang="en-US" dirty="0" smtClean="0"/>
              <a:t>Theorem 15b: </a:t>
            </a:r>
            <a:r>
              <a:rPr lang="en-US" dirty="0"/>
              <a:t>x̅+</a:t>
            </a:r>
            <a:r>
              <a:rPr lang="en-US" dirty="0" err="1"/>
              <a:t>xy</a:t>
            </a:r>
            <a:r>
              <a:rPr lang="en-US" dirty="0"/>
              <a:t>=x̅+y</a:t>
            </a:r>
            <a:endParaRPr lang="en-US" dirty="0">
              <a:solidFill>
                <a:srgbClr val="000000"/>
              </a:solidFill>
              <a:latin typeface="Calibri" panose="020F0502020204030204" pitchFamily="34" charset="0"/>
            </a:endParaRPr>
          </a:p>
        </p:txBody>
      </p:sp>
      <p:sp>
        <p:nvSpPr>
          <p:cNvPr id="6" name="TextBox 5"/>
          <p:cNvSpPr txBox="1"/>
          <p:nvPr/>
        </p:nvSpPr>
        <p:spPr>
          <a:xfrm>
            <a:off x="1845425" y="3767260"/>
            <a:ext cx="1421477" cy="369332"/>
          </a:xfrm>
          <a:prstGeom prst="rect">
            <a:avLst/>
          </a:prstGeom>
          <a:noFill/>
        </p:spPr>
        <p:txBody>
          <a:bodyPr wrap="square" rtlCol="0">
            <a:spAutoFit/>
          </a:bodyPr>
          <a:lstStyle/>
          <a:p>
            <a:r>
              <a:rPr lang="en-US" dirty="0" smtClean="0"/>
              <a:t>Lab Readings</a:t>
            </a:r>
          </a:p>
        </p:txBody>
      </p:sp>
      <p:sp>
        <p:nvSpPr>
          <p:cNvPr id="9" name="TextBox 8"/>
          <p:cNvSpPr txBox="1"/>
          <p:nvPr/>
        </p:nvSpPr>
        <p:spPr>
          <a:xfrm>
            <a:off x="1845425" y="1871021"/>
            <a:ext cx="1421477" cy="369332"/>
          </a:xfrm>
          <a:prstGeom prst="rect">
            <a:avLst/>
          </a:prstGeom>
          <a:noFill/>
        </p:spPr>
        <p:txBody>
          <a:bodyPr wrap="square" rtlCol="0">
            <a:spAutoFit/>
          </a:bodyPr>
          <a:lstStyle/>
          <a:p>
            <a:r>
              <a:rPr lang="en-US" dirty="0" smtClean="0"/>
              <a:t>Truth Table</a:t>
            </a:r>
          </a:p>
        </p:txBody>
      </p:sp>
      <p:sp>
        <p:nvSpPr>
          <p:cNvPr id="15" name="TextBox 14"/>
          <p:cNvSpPr txBox="1"/>
          <p:nvPr/>
        </p:nvSpPr>
        <p:spPr>
          <a:xfrm>
            <a:off x="1097280" y="5602778"/>
            <a:ext cx="2219498" cy="369332"/>
          </a:xfrm>
          <a:prstGeom prst="rect">
            <a:avLst/>
          </a:prstGeom>
          <a:noFill/>
        </p:spPr>
        <p:txBody>
          <a:bodyPr wrap="square" rtlCol="0">
            <a:spAutoFit/>
          </a:bodyPr>
          <a:lstStyle/>
          <a:p>
            <a:r>
              <a:rPr lang="en-US" dirty="0" smtClean="0">
                <a:hlinkClick r:id="rId2" action="ppaction://hlinkfile"/>
              </a:rPr>
              <a:t>Theorem 15b.ms14</a:t>
            </a:r>
            <a:endParaRPr lang="en-US" dirty="0"/>
          </a:p>
        </p:txBody>
      </p:sp>
      <p:pic>
        <p:nvPicPr>
          <p:cNvPr id="4" name="Content Placeholder 3"/>
          <p:cNvPicPr>
            <a:picLocks noGrp="1" noChangeAspect="1"/>
          </p:cNvPicPr>
          <p:nvPr>
            <p:ph idx="1"/>
          </p:nvPr>
        </p:nvPicPr>
        <p:blipFill>
          <a:blip r:embed="rId3"/>
          <a:stretch>
            <a:fillRect/>
          </a:stretch>
        </p:blipFill>
        <p:spPr>
          <a:xfrm>
            <a:off x="4575918" y="2600925"/>
            <a:ext cx="4953375" cy="2678667"/>
          </a:xfrm>
          <a:prstGeom prst="rect">
            <a:avLst/>
          </a:prstGeom>
        </p:spPr>
      </p:pic>
      <p:graphicFrame>
        <p:nvGraphicFramePr>
          <p:cNvPr id="7" name="Table 6"/>
          <p:cNvGraphicFramePr>
            <a:graphicFrameLocks noGrp="1"/>
          </p:cNvGraphicFramePr>
          <p:nvPr>
            <p:extLst>
              <p:ext uri="{D42A27DB-BD31-4B8C-83A1-F6EECF244321}">
                <p14:modId xmlns:p14="http://schemas.microsoft.com/office/powerpoint/2010/main" val="4258919455"/>
              </p:ext>
            </p:extLst>
          </p:nvPr>
        </p:nvGraphicFramePr>
        <p:xfrm>
          <a:off x="1845417" y="2243260"/>
          <a:ext cx="889470" cy="1524000"/>
        </p:xfrm>
        <a:graphic>
          <a:graphicData uri="http://schemas.openxmlformats.org/drawingml/2006/table">
            <a:tbl>
              <a:tblPr>
                <a:tableStyleId>{5C22544A-7EE6-4342-B048-85BDC9FD1C3A}</a:tableStyleId>
              </a:tblPr>
              <a:tblGrid>
                <a:gridCol w="296490">
                  <a:extLst>
                    <a:ext uri="{9D8B030D-6E8A-4147-A177-3AD203B41FA5}">
                      <a16:colId xmlns:a16="http://schemas.microsoft.com/office/drawing/2014/main" val="30918303"/>
                    </a:ext>
                  </a:extLst>
                </a:gridCol>
                <a:gridCol w="296490">
                  <a:extLst>
                    <a:ext uri="{9D8B030D-6E8A-4147-A177-3AD203B41FA5}">
                      <a16:colId xmlns:a16="http://schemas.microsoft.com/office/drawing/2014/main" val="1696779384"/>
                    </a:ext>
                  </a:extLst>
                </a:gridCol>
                <a:gridCol w="296490">
                  <a:extLst>
                    <a:ext uri="{9D8B030D-6E8A-4147-A177-3AD203B41FA5}">
                      <a16:colId xmlns:a16="http://schemas.microsoft.com/office/drawing/2014/main" val="2656249039"/>
                    </a:ext>
                  </a:extLst>
                </a:gridCol>
              </a:tblGrid>
              <a:tr h="190500">
                <a:tc gridSpan="3">
                  <a:txBody>
                    <a:bodyPr/>
                    <a:lstStyle/>
                    <a:p>
                      <a:pPr algn="l" fontAlgn="b"/>
                      <a:r>
                        <a:rPr lang="en-US" sz="1100" u="none" strike="noStrike">
                          <a:effectLst/>
                        </a:rPr>
                        <a:t>Theorem 15b</a:t>
                      </a:r>
                      <a:endParaRPr lang="en-US" sz="1100" b="1" i="0" u="none" strike="noStrike">
                        <a:solidFill>
                          <a:srgbClr val="000000"/>
                        </a:solidFill>
                        <a:effectLst/>
                        <a:latin typeface="Calibri" panose="020F0502020204030204" pitchFamily="34" charset="0"/>
                      </a:endParaRPr>
                    </a:p>
                  </a:txBody>
                  <a:tcPr marL="9525" marR="9525" marT="9525" marB="0" anchor="b"/>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148815450"/>
                  </a:ext>
                </a:extLst>
              </a:tr>
              <a:tr h="190500">
                <a:tc gridSpan="3">
                  <a:txBody>
                    <a:bodyPr/>
                    <a:lstStyle/>
                    <a:p>
                      <a:pPr algn="l" fontAlgn="b"/>
                      <a:r>
                        <a:rPr lang="en-US" sz="1100" u="none" strike="noStrike" dirty="0">
                          <a:effectLst/>
                        </a:rPr>
                        <a:t>x̅+</a:t>
                      </a:r>
                      <a:r>
                        <a:rPr lang="en-US" sz="1100" u="none" strike="noStrike" dirty="0" err="1">
                          <a:effectLst/>
                        </a:rPr>
                        <a:t>xy</a:t>
                      </a:r>
                      <a:r>
                        <a:rPr lang="en-US" sz="1100" u="none" strike="noStrike" dirty="0">
                          <a:effectLst/>
                        </a:rPr>
                        <a:t>=x̅+y</a:t>
                      </a:r>
                      <a:endParaRPr lang="en-US" sz="1100" b="0" i="0" u="none" strike="noStrike" dirty="0">
                        <a:solidFill>
                          <a:srgbClr val="000000"/>
                        </a:solidFill>
                        <a:effectLst/>
                        <a:latin typeface="Calibri" panose="020F0502020204030204" pitchFamily="34" charset="0"/>
                      </a:endParaRPr>
                    </a:p>
                  </a:txBody>
                  <a:tcPr marL="9525" marR="9525" marT="9525" marB="0" anchor="b"/>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783023138"/>
                  </a:ext>
                </a:extLst>
              </a:tr>
              <a:tr h="190500">
                <a:tc>
                  <a:txBody>
                    <a:bodyPr/>
                    <a:lstStyle/>
                    <a:p>
                      <a:pPr algn="l" fontAlgn="b"/>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endParaRPr lang="en-US" sz="1100" b="0"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3496148426"/>
                  </a:ext>
                </a:extLst>
              </a:tr>
              <a:tr h="190500">
                <a:tc>
                  <a:txBody>
                    <a:bodyPr/>
                    <a:lstStyle/>
                    <a:p>
                      <a:pPr algn="l" fontAlgn="b"/>
                      <a:r>
                        <a:rPr lang="en-US" sz="1100" u="none" strike="noStrike">
                          <a:effectLst/>
                        </a:rPr>
                        <a:t>x</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US" sz="1100" u="none" strike="noStrike">
                          <a:effectLst/>
                        </a:rPr>
                        <a:t>y</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US" sz="1100" u="none" strike="noStrike">
                          <a:effectLst/>
                        </a:rPr>
                        <a:t> </a:t>
                      </a:r>
                      <a:endParaRPr lang="en-US" sz="1100" b="0"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3145335144"/>
                  </a:ext>
                </a:extLst>
              </a:tr>
              <a:tr h="190500">
                <a:tc>
                  <a:txBody>
                    <a:bodyPr/>
                    <a:lstStyle/>
                    <a:p>
                      <a:pPr algn="r" fontAlgn="b"/>
                      <a:r>
                        <a:rPr lang="en-US" sz="1100" u="none" strike="noStrike">
                          <a:effectLst/>
                        </a:rPr>
                        <a:t>0</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0</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1</a:t>
                      </a:r>
                      <a:endParaRPr lang="en-US" sz="1100" b="0"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3295145949"/>
                  </a:ext>
                </a:extLst>
              </a:tr>
              <a:tr h="190500">
                <a:tc>
                  <a:txBody>
                    <a:bodyPr/>
                    <a:lstStyle/>
                    <a:p>
                      <a:pPr algn="r" fontAlgn="b"/>
                      <a:r>
                        <a:rPr lang="en-US" sz="1100" u="none" strike="noStrike">
                          <a:effectLst/>
                        </a:rPr>
                        <a:t>0</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1</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1</a:t>
                      </a:r>
                      <a:endParaRPr lang="en-US" sz="1100" b="0"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3805661498"/>
                  </a:ext>
                </a:extLst>
              </a:tr>
              <a:tr h="190500">
                <a:tc>
                  <a:txBody>
                    <a:bodyPr/>
                    <a:lstStyle/>
                    <a:p>
                      <a:pPr algn="r" fontAlgn="b"/>
                      <a:r>
                        <a:rPr lang="en-US" sz="1100" u="none" strike="noStrike">
                          <a:effectLst/>
                        </a:rPr>
                        <a:t>1</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0</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0</a:t>
                      </a:r>
                      <a:endParaRPr lang="en-US" sz="1100" b="0"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3045169253"/>
                  </a:ext>
                </a:extLst>
              </a:tr>
              <a:tr h="190500">
                <a:tc>
                  <a:txBody>
                    <a:bodyPr/>
                    <a:lstStyle/>
                    <a:p>
                      <a:pPr algn="r" fontAlgn="b"/>
                      <a:r>
                        <a:rPr lang="en-US" sz="1100" u="none" strike="noStrike">
                          <a:effectLst/>
                        </a:rPr>
                        <a:t>1</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1</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dirty="0">
                          <a:effectLst/>
                        </a:rPr>
                        <a:t>1</a:t>
                      </a:r>
                      <a:endParaRPr lang="en-US" sz="1100" b="0" i="0" u="none" strike="noStrike" dirty="0">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2430444861"/>
                  </a:ext>
                </a:extLst>
              </a:tr>
            </a:tbl>
          </a:graphicData>
        </a:graphic>
      </p:graphicFrame>
      <p:graphicFrame>
        <p:nvGraphicFramePr>
          <p:cNvPr id="8" name="Table 7"/>
          <p:cNvGraphicFramePr>
            <a:graphicFrameLocks noGrp="1"/>
          </p:cNvGraphicFramePr>
          <p:nvPr>
            <p:extLst>
              <p:ext uri="{D42A27DB-BD31-4B8C-83A1-F6EECF244321}">
                <p14:modId xmlns:p14="http://schemas.microsoft.com/office/powerpoint/2010/main" val="3491141582"/>
              </p:ext>
            </p:extLst>
          </p:nvPr>
        </p:nvGraphicFramePr>
        <p:xfrm>
          <a:off x="1845417" y="4136592"/>
          <a:ext cx="2730501" cy="1143000"/>
        </p:xfrm>
        <a:graphic>
          <a:graphicData uri="http://schemas.openxmlformats.org/drawingml/2006/table">
            <a:tbl>
              <a:tblPr>
                <a:tableStyleId>{5C22544A-7EE6-4342-B048-85BDC9FD1C3A}</a:tableStyleId>
              </a:tblPr>
              <a:tblGrid>
                <a:gridCol w="507410">
                  <a:extLst>
                    <a:ext uri="{9D8B030D-6E8A-4147-A177-3AD203B41FA5}">
                      <a16:colId xmlns:a16="http://schemas.microsoft.com/office/drawing/2014/main" val="4178721719"/>
                    </a:ext>
                  </a:extLst>
                </a:gridCol>
                <a:gridCol w="811856">
                  <a:extLst>
                    <a:ext uri="{9D8B030D-6E8A-4147-A177-3AD203B41FA5}">
                      <a16:colId xmlns:a16="http://schemas.microsoft.com/office/drawing/2014/main" val="3646095556"/>
                    </a:ext>
                  </a:extLst>
                </a:gridCol>
                <a:gridCol w="443984">
                  <a:extLst>
                    <a:ext uri="{9D8B030D-6E8A-4147-A177-3AD203B41FA5}">
                      <a16:colId xmlns:a16="http://schemas.microsoft.com/office/drawing/2014/main" val="1228832867"/>
                    </a:ext>
                  </a:extLst>
                </a:gridCol>
                <a:gridCol w="523267">
                  <a:extLst>
                    <a:ext uri="{9D8B030D-6E8A-4147-A177-3AD203B41FA5}">
                      <a16:colId xmlns:a16="http://schemas.microsoft.com/office/drawing/2014/main" val="1376801817"/>
                    </a:ext>
                  </a:extLst>
                </a:gridCol>
                <a:gridCol w="443984">
                  <a:extLst>
                    <a:ext uri="{9D8B030D-6E8A-4147-A177-3AD203B41FA5}">
                      <a16:colId xmlns:a16="http://schemas.microsoft.com/office/drawing/2014/main" val="3237143566"/>
                    </a:ext>
                  </a:extLst>
                </a:gridCol>
              </a:tblGrid>
              <a:tr h="190500">
                <a:tc>
                  <a:txBody>
                    <a:bodyPr/>
                    <a:lstStyle/>
                    <a:p>
                      <a:pPr algn="l" fontAlgn="b"/>
                      <a:r>
                        <a:rPr lang="en-US" sz="1100" u="none" strike="noStrike">
                          <a:effectLst/>
                        </a:rPr>
                        <a:t>Th 15b</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endParaRPr lang="en-US" sz="1100" b="0"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1033297187"/>
                  </a:ext>
                </a:extLst>
              </a:tr>
              <a:tr h="190500">
                <a:tc>
                  <a:txBody>
                    <a:bodyPr/>
                    <a:lstStyle/>
                    <a:p>
                      <a:pPr algn="l" fontAlgn="b"/>
                      <a:r>
                        <a:rPr lang="en-US" sz="1100" u="none" strike="noStrike">
                          <a:effectLst/>
                        </a:rPr>
                        <a:t>x</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US" sz="1100" u="none" strike="noStrike">
                          <a:effectLst/>
                        </a:rPr>
                        <a:t>y</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US" sz="1100" u="none" strike="noStrike">
                          <a:effectLst/>
                        </a:rPr>
                        <a:t>notx</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US" sz="1100" u="none" strike="noStrike">
                          <a:effectLst/>
                        </a:rPr>
                        <a:t>notx+xy</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US" sz="1100" u="none" strike="noStrike">
                          <a:effectLst/>
                        </a:rPr>
                        <a:t>notx+y</a:t>
                      </a:r>
                      <a:endParaRPr lang="en-US" sz="1100" b="0"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4076037278"/>
                  </a:ext>
                </a:extLst>
              </a:tr>
              <a:tr h="190500">
                <a:tc>
                  <a:txBody>
                    <a:bodyPr/>
                    <a:lstStyle/>
                    <a:p>
                      <a:pPr algn="r" fontAlgn="b"/>
                      <a:r>
                        <a:rPr lang="en-US" sz="1100" u="none" strike="noStrike">
                          <a:effectLst/>
                        </a:rPr>
                        <a:t>0</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0</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1</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4.2015</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4.2040</a:t>
                      </a:r>
                      <a:endParaRPr lang="en-US" sz="1100" b="0"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3121251535"/>
                  </a:ext>
                </a:extLst>
              </a:tr>
              <a:tr h="190500">
                <a:tc>
                  <a:txBody>
                    <a:bodyPr/>
                    <a:lstStyle/>
                    <a:p>
                      <a:pPr algn="r" fontAlgn="b"/>
                      <a:r>
                        <a:rPr lang="en-US" sz="1100" u="none" strike="noStrike">
                          <a:effectLst/>
                        </a:rPr>
                        <a:t>0</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1</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1</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4.2008</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4.2026</a:t>
                      </a:r>
                      <a:endParaRPr lang="en-US" sz="1100" b="0"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3328439547"/>
                  </a:ext>
                </a:extLst>
              </a:tr>
              <a:tr h="190500">
                <a:tc>
                  <a:txBody>
                    <a:bodyPr/>
                    <a:lstStyle/>
                    <a:p>
                      <a:pPr algn="r" fontAlgn="b"/>
                      <a:r>
                        <a:rPr lang="en-US" sz="1100" u="none" strike="noStrike">
                          <a:effectLst/>
                        </a:rPr>
                        <a:t>1</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0</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0</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0.1357</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0.1358</a:t>
                      </a:r>
                      <a:endParaRPr lang="en-US" sz="1100" b="0"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2576117960"/>
                  </a:ext>
                </a:extLst>
              </a:tr>
              <a:tr h="190500">
                <a:tc>
                  <a:txBody>
                    <a:bodyPr/>
                    <a:lstStyle/>
                    <a:p>
                      <a:pPr algn="r" fontAlgn="b"/>
                      <a:r>
                        <a:rPr lang="en-US" sz="1100" u="none" strike="noStrike">
                          <a:effectLst/>
                        </a:rPr>
                        <a:t>1</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1</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0</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4.1930</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dirty="0">
                          <a:effectLst/>
                        </a:rPr>
                        <a:t>4.1934</a:t>
                      </a:r>
                      <a:endParaRPr lang="en-US" sz="1100" b="0" i="0" u="none" strike="noStrike" dirty="0">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665641986"/>
                  </a:ext>
                </a:extLst>
              </a:tr>
            </a:tbl>
          </a:graphicData>
        </a:graphic>
      </p:graphicFrame>
      <p:sp>
        <p:nvSpPr>
          <p:cNvPr id="3" name="Slide Number Placeholder 2"/>
          <p:cNvSpPr>
            <a:spLocks noGrp="1"/>
          </p:cNvSpPr>
          <p:nvPr>
            <p:ph type="sldNum" sz="quarter" idx="12"/>
          </p:nvPr>
        </p:nvSpPr>
        <p:spPr/>
        <p:txBody>
          <a:bodyPr/>
          <a:lstStyle/>
          <a:p>
            <a:fld id="{4E73DFE8-7421-4BE9-A66E-B444972B53A8}" type="slidenum">
              <a:rPr lang="en-US" smtClean="0"/>
              <a:t>42</a:t>
            </a:fld>
            <a:endParaRPr lang="en-US"/>
          </a:p>
        </p:txBody>
      </p:sp>
    </p:spTree>
    <p:extLst>
      <p:ext uri="{BB962C8B-B14F-4D97-AF65-F5344CB8AC3E}">
        <p14:creationId xmlns:p14="http://schemas.microsoft.com/office/powerpoint/2010/main" val="3255629875"/>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Lab 6 – Theorem 16</a:t>
            </a:r>
            <a:endParaRPr lang="en-US" dirty="0"/>
          </a:p>
        </p:txBody>
      </p:sp>
      <p:sp>
        <p:nvSpPr>
          <p:cNvPr id="5" name="TextBox 4"/>
          <p:cNvSpPr txBox="1"/>
          <p:nvPr/>
        </p:nvSpPr>
        <p:spPr>
          <a:xfrm>
            <a:off x="4837849" y="1875178"/>
            <a:ext cx="2576628" cy="369332"/>
          </a:xfrm>
          <a:prstGeom prst="rect">
            <a:avLst/>
          </a:prstGeom>
          <a:noFill/>
        </p:spPr>
        <p:txBody>
          <a:bodyPr wrap="square" rtlCol="0">
            <a:spAutoFit/>
          </a:bodyPr>
          <a:lstStyle/>
          <a:p>
            <a:pPr fontAlgn="b"/>
            <a:r>
              <a:rPr lang="en-US" dirty="0" smtClean="0"/>
              <a:t>Theorem 16: </a:t>
            </a:r>
            <a:r>
              <a:rPr lang="en-US" dirty="0"/>
              <a:t>(̅x̅+̅y̅)̅=x̅∙y</a:t>
            </a:r>
            <a:r>
              <a:rPr lang="en-US" dirty="0" smtClean="0"/>
              <a:t>̅</a:t>
            </a:r>
            <a:endParaRPr lang="en-US" dirty="0">
              <a:solidFill>
                <a:srgbClr val="000000"/>
              </a:solidFill>
              <a:latin typeface="Calibri" panose="020F0502020204030204" pitchFamily="34" charset="0"/>
            </a:endParaRPr>
          </a:p>
        </p:txBody>
      </p:sp>
      <p:sp>
        <p:nvSpPr>
          <p:cNvPr id="6" name="TextBox 5"/>
          <p:cNvSpPr txBox="1"/>
          <p:nvPr/>
        </p:nvSpPr>
        <p:spPr>
          <a:xfrm>
            <a:off x="1845425" y="3767260"/>
            <a:ext cx="1421477" cy="369332"/>
          </a:xfrm>
          <a:prstGeom prst="rect">
            <a:avLst/>
          </a:prstGeom>
          <a:noFill/>
        </p:spPr>
        <p:txBody>
          <a:bodyPr wrap="square" rtlCol="0">
            <a:spAutoFit/>
          </a:bodyPr>
          <a:lstStyle/>
          <a:p>
            <a:r>
              <a:rPr lang="en-US" dirty="0" smtClean="0"/>
              <a:t>Lab Readings</a:t>
            </a:r>
          </a:p>
        </p:txBody>
      </p:sp>
      <p:sp>
        <p:nvSpPr>
          <p:cNvPr id="9" name="TextBox 8"/>
          <p:cNvSpPr txBox="1"/>
          <p:nvPr/>
        </p:nvSpPr>
        <p:spPr>
          <a:xfrm>
            <a:off x="1845425" y="1871021"/>
            <a:ext cx="1421477" cy="369332"/>
          </a:xfrm>
          <a:prstGeom prst="rect">
            <a:avLst/>
          </a:prstGeom>
          <a:noFill/>
        </p:spPr>
        <p:txBody>
          <a:bodyPr wrap="square" rtlCol="0">
            <a:spAutoFit/>
          </a:bodyPr>
          <a:lstStyle/>
          <a:p>
            <a:r>
              <a:rPr lang="en-US" dirty="0" smtClean="0"/>
              <a:t>Truth Table</a:t>
            </a:r>
          </a:p>
        </p:txBody>
      </p:sp>
      <p:sp>
        <p:nvSpPr>
          <p:cNvPr id="15" name="TextBox 14"/>
          <p:cNvSpPr txBox="1"/>
          <p:nvPr/>
        </p:nvSpPr>
        <p:spPr>
          <a:xfrm>
            <a:off x="1097280" y="5602778"/>
            <a:ext cx="2219498" cy="369332"/>
          </a:xfrm>
          <a:prstGeom prst="rect">
            <a:avLst/>
          </a:prstGeom>
          <a:noFill/>
        </p:spPr>
        <p:txBody>
          <a:bodyPr wrap="square" rtlCol="0">
            <a:spAutoFit/>
          </a:bodyPr>
          <a:lstStyle/>
          <a:p>
            <a:r>
              <a:rPr lang="en-US" dirty="0" smtClean="0">
                <a:hlinkClick r:id="rId2" action="ppaction://hlinkfile"/>
              </a:rPr>
              <a:t>Theorem 16.ms14</a:t>
            </a:r>
            <a:endParaRPr lang="en-US" dirty="0"/>
          </a:p>
        </p:txBody>
      </p:sp>
      <p:pic>
        <p:nvPicPr>
          <p:cNvPr id="10" name="Content Placeholder 9"/>
          <p:cNvPicPr>
            <a:picLocks noGrp="1" noChangeAspect="1"/>
          </p:cNvPicPr>
          <p:nvPr>
            <p:ph idx="1"/>
          </p:nvPr>
        </p:nvPicPr>
        <p:blipFill>
          <a:blip r:embed="rId3"/>
          <a:stretch>
            <a:fillRect/>
          </a:stretch>
        </p:blipFill>
        <p:spPr>
          <a:xfrm>
            <a:off x="4575918" y="2240353"/>
            <a:ext cx="4609125" cy="3625767"/>
          </a:xfrm>
          <a:prstGeom prst="rect">
            <a:avLst/>
          </a:prstGeom>
        </p:spPr>
      </p:pic>
      <p:graphicFrame>
        <p:nvGraphicFramePr>
          <p:cNvPr id="11" name="Table 10"/>
          <p:cNvGraphicFramePr>
            <a:graphicFrameLocks noGrp="1"/>
          </p:cNvGraphicFramePr>
          <p:nvPr>
            <p:extLst>
              <p:ext uri="{D42A27DB-BD31-4B8C-83A1-F6EECF244321}">
                <p14:modId xmlns:p14="http://schemas.microsoft.com/office/powerpoint/2010/main" val="1899434625"/>
              </p:ext>
            </p:extLst>
          </p:nvPr>
        </p:nvGraphicFramePr>
        <p:xfrm>
          <a:off x="1845415" y="2248154"/>
          <a:ext cx="847908" cy="1524000"/>
        </p:xfrm>
        <a:graphic>
          <a:graphicData uri="http://schemas.openxmlformats.org/drawingml/2006/table">
            <a:tbl>
              <a:tblPr>
                <a:tableStyleId>{5C22544A-7EE6-4342-B048-85BDC9FD1C3A}</a:tableStyleId>
              </a:tblPr>
              <a:tblGrid>
                <a:gridCol w="282636">
                  <a:extLst>
                    <a:ext uri="{9D8B030D-6E8A-4147-A177-3AD203B41FA5}">
                      <a16:colId xmlns:a16="http://schemas.microsoft.com/office/drawing/2014/main" val="1647045112"/>
                    </a:ext>
                  </a:extLst>
                </a:gridCol>
                <a:gridCol w="282636">
                  <a:extLst>
                    <a:ext uri="{9D8B030D-6E8A-4147-A177-3AD203B41FA5}">
                      <a16:colId xmlns:a16="http://schemas.microsoft.com/office/drawing/2014/main" val="2296291891"/>
                    </a:ext>
                  </a:extLst>
                </a:gridCol>
                <a:gridCol w="282636">
                  <a:extLst>
                    <a:ext uri="{9D8B030D-6E8A-4147-A177-3AD203B41FA5}">
                      <a16:colId xmlns:a16="http://schemas.microsoft.com/office/drawing/2014/main" val="3608697521"/>
                    </a:ext>
                  </a:extLst>
                </a:gridCol>
              </a:tblGrid>
              <a:tr h="190500">
                <a:tc gridSpan="3">
                  <a:txBody>
                    <a:bodyPr/>
                    <a:lstStyle/>
                    <a:p>
                      <a:pPr algn="l" fontAlgn="b"/>
                      <a:r>
                        <a:rPr lang="en-US" sz="1100" u="none" strike="noStrike">
                          <a:effectLst/>
                        </a:rPr>
                        <a:t>Theorem 16</a:t>
                      </a:r>
                      <a:endParaRPr lang="en-US" sz="1100" b="1" i="0" u="none" strike="noStrike">
                        <a:solidFill>
                          <a:srgbClr val="000000"/>
                        </a:solidFill>
                        <a:effectLst/>
                        <a:latin typeface="Calibri" panose="020F0502020204030204" pitchFamily="34" charset="0"/>
                      </a:endParaRPr>
                    </a:p>
                  </a:txBody>
                  <a:tcPr marL="9525" marR="9525" marT="9525" marB="0" anchor="b"/>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804411522"/>
                  </a:ext>
                </a:extLst>
              </a:tr>
              <a:tr h="190500">
                <a:tc gridSpan="3">
                  <a:txBody>
                    <a:bodyPr/>
                    <a:lstStyle/>
                    <a:p>
                      <a:pPr algn="l" fontAlgn="b"/>
                      <a:r>
                        <a:rPr lang="en-US" sz="1100" u="none" strike="noStrike" dirty="0">
                          <a:effectLst/>
                        </a:rPr>
                        <a:t>(̅x̅+̅y̅)̅=x̅∙y̅</a:t>
                      </a:r>
                      <a:endParaRPr lang="en-US" sz="1100" b="0" i="0" u="none" strike="noStrike" dirty="0">
                        <a:solidFill>
                          <a:srgbClr val="000000"/>
                        </a:solidFill>
                        <a:effectLst/>
                        <a:latin typeface="Calibri" panose="020F0502020204030204" pitchFamily="34" charset="0"/>
                      </a:endParaRPr>
                    </a:p>
                  </a:txBody>
                  <a:tcPr marL="9525" marR="9525" marT="9525" marB="0" anchor="b"/>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103499242"/>
                  </a:ext>
                </a:extLst>
              </a:tr>
              <a:tr h="190500">
                <a:tc>
                  <a:txBody>
                    <a:bodyPr/>
                    <a:lstStyle/>
                    <a:p>
                      <a:pPr algn="l" fontAlgn="b"/>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endParaRPr lang="en-US" sz="1100" b="0"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555620661"/>
                  </a:ext>
                </a:extLst>
              </a:tr>
              <a:tr h="190500">
                <a:tc>
                  <a:txBody>
                    <a:bodyPr/>
                    <a:lstStyle/>
                    <a:p>
                      <a:pPr algn="l" fontAlgn="b"/>
                      <a:r>
                        <a:rPr lang="en-US" sz="1100" u="none" strike="noStrike">
                          <a:effectLst/>
                        </a:rPr>
                        <a:t>x</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US" sz="1100" u="none" strike="noStrike">
                          <a:effectLst/>
                        </a:rPr>
                        <a:t>y</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US" sz="1100" u="none" strike="noStrike">
                          <a:effectLst/>
                        </a:rPr>
                        <a:t> </a:t>
                      </a:r>
                      <a:endParaRPr lang="en-US" sz="1100" b="0"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1442365936"/>
                  </a:ext>
                </a:extLst>
              </a:tr>
              <a:tr h="190500">
                <a:tc>
                  <a:txBody>
                    <a:bodyPr/>
                    <a:lstStyle/>
                    <a:p>
                      <a:pPr algn="r" fontAlgn="b"/>
                      <a:r>
                        <a:rPr lang="en-US" sz="1100" u="none" strike="noStrike">
                          <a:effectLst/>
                        </a:rPr>
                        <a:t>0</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0</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1</a:t>
                      </a:r>
                      <a:endParaRPr lang="en-US" sz="1100" b="0"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1338163835"/>
                  </a:ext>
                </a:extLst>
              </a:tr>
              <a:tr h="190500">
                <a:tc>
                  <a:txBody>
                    <a:bodyPr/>
                    <a:lstStyle/>
                    <a:p>
                      <a:pPr algn="r" fontAlgn="b"/>
                      <a:r>
                        <a:rPr lang="en-US" sz="1100" u="none" strike="noStrike">
                          <a:effectLst/>
                        </a:rPr>
                        <a:t>0</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1</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0</a:t>
                      </a:r>
                      <a:endParaRPr lang="en-US" sz="1100" b="0"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906449338"/>
                  </a:ext>
                </a:extLst>
              </a:tr>
              <a:tr h="190500">
                <a:tc>
                  <a:txBody>
                    <a:bodyPr/>
                    <a:lstStyle/>
                    <a:p>
                      <a:pPr algn="r" fontAlgn="b"/>
                      <a:r>
                        <a:rPr lang="en-US" sz="1100" u="none" strike="noStrike">
                          <a:effectLst/>
                        </a:rPr>
                        <a:t>1</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0</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0</a:t>
                      </a:r>
                      <a:endParaRPr lang="en-US" sz="1100" b="0"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3592297517"/>
                  </a:ext>
                </a:extLst>
              </a:tr>
              <a:tr h="190500">
                <a:tc>
                  <a:txBody>
                    <a:bodyPr/>
                    <a:lstStyle/>
                    <a:p>
                      <a:pPr algn="r" fontAlgn="b"/>
                      <a:r>
                        <a:rPr lang="en-US" sz="1100" u="none" strike="noStrike">
                          <a:effectLst/>
                        </a:rPr>
                        <a:t>1</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1</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dirty="0">
                          <a:effectLst/>
                        </a:rPr>
                        <a:t>0</a:t>
                      </a:r>
                      <a:endParaRPr lang="en-US" sz="1100" b="0" i="0" u="none" strike="noStrike" dirty="0">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525059"/>
                  </a:ext>
                </a:extLst>
              </a:tr>
            </a:tbl>
          </a:graphicData>
        </a:graphic>
      </p:graphicFrame>
      <p:graphicFrame>
        <p:nvGraphicFramePr>
          <p:cNvPr id="12" name="Table 11"/>
          <p:cNvGraphicFramePr>
            <a:graphicFrameLocks noGrp="1"/>
          </p:cNvGraphicFramePr>
          <p:nvPr>
            <p:extLst>
              <p:ext uri="{D42A27DB-BD31-4B8C-83A1-F6EECF244321}">
                <p14:modId xmlns:p14="http://schemas.microsoft.com/office/powerpoint/2010/main" val="4093365469"/>
              </p:ext>
            </p:extLst>
          </p:nvPr>
        </p:nvGraphicFramePr>
        <p:xfrm>
          <a:off x="1845415" y="4136592"/>
          <a:ext cx="2158999" cy="1143000"/>
        </p:xfrm>
        <a:graphic>
          <a:graphicData uri="http://schemas.openxmlformats.org/drawingml/2006/table">
            <a:tbl>
              <a:tblPr>
                <a:tableStyleId>{5C22544A-7EE6-4342-B048-85BDC9FD1C3A}</a:tableStyleId>
              </a:tblPr>
              <a:tblGrid>
                <a:gridCol w="443196">
                  <a:extLst>
                    <a:ext uri="{9D8B030D-6E8A-4147-A177-3AD203B41FA5}">
                      <a16:colId xmlns:a16="http://schemas.microsoft.com/office/drawing/2014/main" val="2634866491"/>
                    </a:ext>
                  </a:extLst>
                </a:gridCol>
                <a:gridCol w="443196">
                  <a:extLst>
                    <a:ext uri="{9D8B030D-6E8A-4147-A177-3AD203B41FA5}">
                      <a16:colId xmlns:a16="http://schemas.microsoft.com/office/drawing/2014/main" val="2951529625"/>
                    </a:ext>
                  </a:extLst>
                </a:gridCol>
                <a:gridCol w="522339">
                  <a:extLst>
                    <a:ext uri="{9D8B030D-6E8A-4147-A177-3AD203B41FA5}">
                      <a16:colId xmlns:a16="http://schemas.microsoft.com/office/drawing/2014/main" val="1068493266"/>
                    </a:ext>
                  </a:extLst>
                </a:gridCol>
                <a:gridCol w="750268">
                  <a:extLst>
                    <a:ext uri="{9D8B030D-6E8A-4147-A177-3AD203B41FA5}">
                      <a16:colId xmlns:a16="http://schemas.microsoft.com/office/drawing/2014/main" val="3589920366"/>
                    </a:ext>
                  </a:extLst>
                </a:gridCol>
              </a:tblGrid>
              <a:tr h="190500">
                <a:tc>
                  <a:txBody>
                    <a:bodyPr/>
                    <a:lstStyle/>
                    <a:p>
                      <a:pPr algn="l" fontAlgn="b"/>
                      <a:r>
                        <a:rPr lang="en-US" sz="1100" u="none" strike="noStrike">
                          <a:effectLst/>
                        </a:rPr>
                        <a:t>Th 16</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endParaRPr lang="en-US" sz="1100" b="0"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2215409083"/>
                  </a:ext>
                </a:extLst>
              </a:tr>
              <a:tr h="190500">
                <a:tc>
                  <a:txBody>
                    <a:bodyPr/>
                    <a:lstStyle/>
                    <a:p>
                      <a:pPr algn="l" fontAlgn="b"/>
                      <a:r>
                        <a:rPr lang="en-US" sz="1100" u="none" strike="noStrike">
                          <a:effectLst/>
                        </a:rPr>
                        <a:t>x</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US" sz="1100" u="none" strike="noStrike">
                          <a:effectLst/>
                        </a:rPr>
                        <a:t>y</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US" sz="1100" u="none" strike="noStrike">
                          <a:effectLst/>
                        </a:rPr>
                        <a:t>not(x+y)</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US" sz="1100" u="none" strike="noStrike">
                          <a:effectLst/>
                        </a:rPr>
                        <a:t>not(x)not(y)</a:t>
                      </a:r>
                      <a:endParaRPr lang="en-US" sz="1100" b="0"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2635069567"/>
                  </a:ext>
                </a:extLst>
              </a:tr>
              <a:tr h="190500">
                <a:tc>
                  <a:txBody>
                    <a:bodyPr/>
                    <a:lstStyle/>
                    <a:p>
                      <a:pPr algn="r" fontAlgn="b"/>
                      <a:r>
                        <a:rPr lang="en-US" sz="1100" u="none" strike="noStrike">
                          <a:effectLst/>
                        </a:rPr>
                        <a:t>0</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0</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4.4496</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4.4490</a:t>
                      </a:r>
                      <a:endParaRPr lang="en-US" sz="1100" b="0"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972077639"/>
                  </a:ext>
                </a:extLst>
              </a:tr>
              <a:tr h="190500">
                <a:tc>
                  <a:txBody>
                    <a:bodyPr/>
                    <a:lstStyle/>
                    <a:p>
                      <a:pPr algn="r" fontAlgn="b"/>
                      <a:r>
                        <a:rPr lang="en-US" sz="1100" u="none" strike="noStrike">
                          <a:effectLst/>
                        </a:rPr>
                        <a:t>0</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1</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0.1095</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0.1603</a:t>
                      </a:r>
                      <a:endParaRPr lang="en-US" sz="1100" b="0"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3035322802"/>
                  </a:ext>
                </a:extLst>
              </a:tr>
              <a:tr h="190500">
                <a:tc>
                  <a:txBody>
                    <a:bodyPr/>
                    <a:lstStyle/>
                    <a:p>
                      <a:pPr algn="r" fontAlgn="b"/>
                      <a:r>
                        <a:rPr lang="en-US" sz="1100" u="none" strike="noStrike">
                          <a:effectLst/>
                        </a:rPr>
                        <a:t>1</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0</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0.1094</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0.1603</a:t>
                      </a:r>
                      <a:endParaRPr lang="en-US" sz="1100" b="0"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3749309823"/>
                  </a:ext>
                </a:extLst>
              </a:tr>
              <a:tr h="190500">
                <a:tc>
                  <a:txBody>
                    <a:bodyPr/>
                    <a:lstStyle/>
                    <a:p>
                      <a:pPr algn="r" fontAlgn="b"/>
                      <a:r>
                        <a:rPr lang="en-US" sz="1100" u="none" strike="noStrike">
                          <a:effectLst/>
                        </a:rPr>
                        <a:t>1</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1</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0.1095</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dirty="0">
                          <a:effectLst/>
                        </a:rPr>
                        <a:t>0.1604</a:t>
                      </a:r>
                      <a:endParaRPr lang="en-US" sz="1100" b="0" i="0" u="none" strike="noStrike" dirty="0">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3213473760"/>
                  </a:ext>
                </a:extLst>
              </a:tr>
            </a:tbl>
          </a:graphicData>
        </a:graphic>
      </p:graphicFrame>
      <p:sp>
        <p:nvSpPr>
          <p:cNvPr id="3" name="Slide Number Placeholder 2"/>
          <p:cNvSpPr>
            <a:spLocks noGrp="1"/>
          </p:cNvSpPr>
          <p:nvPr>
            <p:ph type="sldNum" sz="quarter" idx="12"/>
          </p:nvPr>
        </p:nvSpPr>
        <p:spPr/>
        <p:txBody>
          <a:bodyPr/>
          <a:lstStyle/>
          <a:p>
            <a:fld id="{4E73DFE8-7421-4BE9-A66E-B444972B53A8}" type="slidenum">
              <a:rPr lang="en-US" smtClean="0"/>
              <a:t>43</a:t>
            </a:fld>
            <a:endParaRPr lang="en-US"/>
          </a:p>
        </p:txBody>
      </p:sp>
    </p:spTree>
    <p:extLst>
      <p:ext uri="{BB962C8B-B14F-4D97-AF65-F5344CB8AC3E}">
        <p14:creationId xmlns:p14="http://schemas.microsoft.com/office/powerpoint/2010/main" val="2307655020"/>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Lab 6 – Theorem 17</a:t>
            </a:r>
            <a:endParaRPr lang="en-US" dirty="0"/>
          </a:p>
        </p:txBody>
      </p:sp>
      <p:sp>
        <p:nvSpPr>
          <p:cNvPr id="5" name="TextBox 4"/>
          <p:cNvSpPr txBox="1"/>
          <p:nvPr/>
        </p:nvSpPr>
        <p:spPr>
          <a:xfrm>
            <a:off x="4837849" y="1875178"/>
            <a:ext cx="2576628" cy="369332"/>
          </a:xfrm>
          <a:prstGeom prst="rect">
            <a:avLst/>
          </a:prstGeom>
          <a:noFill/>
        </p:spPr>
        <p:txBody>
          <a:bodyPr wrap="square" rtlCol="0">
            <a:spAutoFit/>
          </a:bodyPr>
          <a:lstStyle/>
          <a:p>
            <a:pPr fontAlgn="b"/>
            <a:r>
              <a:rPr lang="en-US" dirty="0" smtClean="0"/>
              <a:t>Theorem 17:  (</a:t>
            </a:r>
            <a:r>
              <a:rPr lang="en-US" dirty="0"/>
              <a:t>̅x̅∙̅y̅)̅=x̅+y̅</a:t>
            </a:r>
            <a:endParaRPr lang="en-US" dirty="0">
              <a:solidFill>
                <a:srgbClr val="000000"/>
              </a:solidFill>
              <a:latin typeface="Calibri" panose="020F0502020204030204" pitchFamily="34" charset="0"/>
            </a:endParaRPr>
          </a:p>
        </p:txBody>
      </p:sp>
      <p:sp>
        <p:nvSpPr>
          <p:cNvPr id="6" name="TextBox 5"/>
          <p:cNvSpPr txBox="1"/>
          <p:nvPr/>
        </p:nvSpPr>
        <p:spPr>
          <a:xfrm>
            <a:off x="1845425" y="3767260"/>
            <a:ext cx="1421477" cy="369332"/>
          </a:xfrm>
          <a:prstGeom prst="rect">
            <a:avLst/>
          </a:prstGeom>
          <a:noFill/>
        </p:spPr>
        <p:txBody>
          <a:bodyPr wrap="square" rtlCol="0">
            <a:spAutoFit/>
          </a:bodyPr>
          <a:lstStyle/>
          <a:p>
            <a:r>
              <a:rPr lang="en-US" dirty="0" smtClean="0"/>
              <a:t>Lab Readings</a:t>
            </a:r>
          </a:p>
        </p:txBody>
      </p:sp>
      <p:sp>
        <p:nvSpPr>
          <p:cNvPr id="9" name="TextBox 8"/>
          <p:cNvSpPr txBox="1"/>
          <p:nvPr/>
        </p:nvSpPr>
        <p:spPr>
          <a:xfrm>
            <a:off x="1845425" y="1871021"/>
            <a:ext cx="1421477" cy="369332"/>
          </a:xfrm>
          <a:prstGeom prst="rect">
            <a:avLst/>
          </a:prstGeom>
          <a:noFill/>
        </p:spPr>
        <p:txBody>
          <a:bodyPr wrap="square" rtlCol="0">
            <a:spAutoFit/>
          </a:bodyPr>
          <a:lstStyle/>
          <a:p>
            <a:r>
              <a:rPr lang="en-US" dirty="0" smtClean="0"/>
              <a:t>Truth Table</a:t>
            </a:r>
          </a:p>
        </p:txBody>
      </p:sp>
      <p:sp>
        <p:nvSpPr>
          <p:cNvPr id="15" name="TextBox 14"/>
          <p:cNvSpPr txBox="1"/>
          <p:nvPr/>
        </p:nvSpPr>
        <p:spPr>
          <a:xfrm>
            <a:off x="1097280" y="5602778"/>
            <a:ext cx="2219498" cy="369332"/>
          </a:xfrm>
          <a:prstGeom prst="rect">
            <a:avLst/>
          </a:prstGeom>
          <a:noFill/>
        </p:spPr>
        <p:txBody>
          <a:bodyPr wrap="square" rtlCol="0">
            <a:spAutoFit/>
          </a:bodyPr>
          <a:lstStyle/>
          <a:p>
            <a:r>
              <a:rPr lang="en-US" dirty="0" smtClean="0">
                <a:hlinkClick r:id="rId2" action="ppaction://hlinkfile"/>
              </a:rPr>
              <a:t>Theorem 17.ms14</a:t>
            </a:r>
            <a:endParaRPr lang="en-US" dirty="0"/>
          </a:p>
        </p:txBody>
      </p:sp>
      <p:pic>
        <p:nvPicPr>
          <p:cNvPr id="4" name="Content Placeholder 3"/>
          <p:cNvPicPr>
            <a:picLocks noGrp="1" noChangeAspect="1"/>
          </p:cNvPicPr>
          <p:nvPr>
            <p:ph idx="1"/>
          </p:nvPr>
        </p:nvPicPr>
        <p:blipFill>
          <a:blip r:embed="rId3"/>
          <a:stretch>
            <a:fillRect/>
          </a:stretch>
        </p:blipFill>
        <p:spPr>
          <a:xfrm>
            <a:off x="4004414" y="2248154"/>
            <a:ext cx="4609125" cy="3625767"/>
          </a:xfrm>
          <a:prstGeom prst="rect">
            <a:avLst/>
          </a:prstGeom>
        </p:spPr>
      </p:pic>
      <p:graphicFrame>
        <p:nvGraphicFramePr>
          <p:cNvPr id="7" name="Table 6"/>
          <p:cNvGraphicFramePr>
            <a:graphicFrameLocks noGrp="1"/>
          </p:cNvGraphicFramePr>
          <p:nvPr>
            <p:extLst>
              <p:ext uri="{D42A27DB-BD31-4B8C-83A1-F6EECF244321}">
                <p14:modId xmlns:p14="http://schemas.microsoft.com/office/powerpoint/2010/main" val="3996819041"/>
              </p:ext>
            </p:extLst>
          </p:nvPr>
        </p:nvGraphicFramePr>
        <p:xfrm>
          <a:off x="1845414" y="2248154"/>
          <a:ext cx="764781" cy="1524000"/>
        </p:xfrm>
        <a:graphic>
          <a:graphicData uri="http://schemas.openxmlformats.org/drawingml/2006/table">
            <a:tbl>
              <a:tblPr>
                <a:tableStyleId>{5C22544A-7EE6-4342-B048-85BDC9FD1C3A}</a:tableStyleId>
              </a:tblPr>
              <a:tblGrid>
                <a:gridCol w="254927">
                  <a:extLst>
                    <a:ext uri="{9D8B030D-6E8A-4147-A177-3AD203B41FA5}">
                      <a16:colId xmlns:a16="http://schemas.microsoft.com/office/drawing/2014/main" val="2870986714"/>
                    </a:ext>
                  </a:extLst>
                </a:gridCol>
                <a:gridCol w="254927">
                  <a:extLst>
                    <a:ext uri="{9D8B030D-6E8A-4147-A177-3AD203B41FA5}">
                      <a16:colId xmlns:a16="http://schemas.microsoft.com/office/drawing/2014/main" val="667525578"/>
                    </a:ext>
                  </a:extLst>
                </a:gridCol>
                <a:gridCol w="254927">
                  <a:extLst>
                    <a:ext uri="{9D8B030D-6E8A-4147-A177-3AD203B41FA5}">
                      <a16:colId xmlns:a16="http://schemas.microsoft.com/office/drawing/2014/main" val="2374947827"/>
                    </a:ext>
                  </a:extLst>
                </a:gridCol>
              </a:tblGrid>
              <a:tr h="190500">
                <a:tc gridSpan="3">
                  <a:txBody>
                    <a:bodyPr/>
                    <a:lstStyle/>
                    <a:p>
                      <a:pPr algn="l" fontAlgn="b"/>
                      <a:r>
                        <a:rPr lang="en-US" sz="1100" u="none" strike="noStrike">
                          <a:effectLst/>
                        </a:rPr>
                        <a:t>Theorem 17</a:t>
                      </a:r>
                      <a:endParaRPr lang="en-US" sz="1100" b="1" i="0" u="none" strike="noStrike">
                        <a:solidFill>
                          <a:srgbClr val="000000"/>
                        </a:solidFill>
                        <a:effectLst/>
                        <a:latin typeface="Calibri" panose="020F0502020204030204" pitchFamily="34" charset="0"/>
                      </a:endParaRPr>
                    </a:p>
                  </a:txBody>
                  <a:tcPr marL="9525" marR="9525" marT="9525" marB="0" anchor="b"/>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32827012"/>
                  </a:ext>
                </a:extLst>
              </a:tr>
              <a:tr h="190500">
                <a:tc gridSpan="3">
                  <a:txBody>
                    <a:bodyPr/>
                    <a:lstStyle/>
                    <a:p>
                      <a:pPr algn="l" fontAlgn="b"/>
                      <a:r>
                        <a:rPr lang="en-US" sz="1100" u="none" strike="noStrike" dirty="0">
                          <a:effectLst/>
                        </a:rPr>
                        <a:t>(̅x̅∙̅y̅)̅=x̅+y̅</a:t>
                      </a:r>
                      <a:endParaRPr lang="en-US" sz="1100" b="0" i="0" u="none" strike="noStrike" dirty="0">
                        <a:solidFill>
                          <a:srgbClr val="000000"/>
                        </a:solidFill>
                        <a:effectLst/>
                        <a:latin typeface="Calibri" panose="020F0502020204030204" pitchFamily="34" charset="0"/>
                      </a:endParaRPr>
                    </a:p>
                  </a:txBody>
                  <a:tcPr marL="9525" marR="9525" marT="9525" marB="0" anchor="b"/>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4247719930"/>
                  </a:ext>
                </a:extLst>
              </a:tr>
              <a:tr h="190500">
                <a:tc>
                  <a:txBody>
                    <a:bodyPr/>
                    <a:lstStyle/>
                    <a:p>
                      <a:pPr algn="l" fontAlgn="b"/>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endParaRPr lang="en-US" sz="1100" b="0"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2329377571"/>
                  </a:ext>
                </a:extLst>
              </a:tr>
              <a:tr h="190500">
                <a:tc>
                  <a:txBody>
                    <a:bodyPr/>
                    <a:lstStyle/>
                    <a:p>
                      <a:pPr algn="l" fontAlgn="b"/>
                      <a:r>
                        <a:rPr lang="en-US" sz="1100" u="none" strike="noStrike">
                          <a:effectLst/>
                        </a:rPr>
                        <a:t>x</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US" sz="1100" u="none" strike="noStrike">
                          <a:effectLst/>
                        </a:rPr>
                        <a:t>y</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US" sz="1100" u="none" strike="noStrike">
                          <a:effectLst/>
                        </a:rPr>
                        <a:t> </a:t>
                      </a:r>
                      <a:endParaRPr lang="en-US" sz="1100" b="0"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3352210825"/>
                  </a:ext>
                </a:extLst>
              </a:tr>
              <a:tr h="190500">
                <a:tc>
                  <a:txBody>
                    <a:bodyPr/>
                    <a:lstStyle/>
                    <a:p>
                      <a:pPr algn="r" fontAlgn="b"/>
                      <a:r>
                        <a:rPr lang="en-US" sz="1100" u="none" strike="noStrike">
                          <a:effectLst/>
                        </a:rPr>
                        <a:t>0</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0</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1</a:t>
                      </a:r>
                      <a:endParaRPr lang="en-US" sz="1100" b="0"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3077372414"/>
                  </a:ext>
                </a:extLst>
              </a:tr>
              <a:tr h="190500">
                <a:tc>
                  <a:txBody>
                    <a:bodyPr/>
                    <a:lstStyle/>
                    <a:p>
                      <a:pPr algn="r" fontAlgn="b"/>
                      <a:r>
                        <a:rPr lang="en-US" sz="1100" u="none" strike="noStrike">
                          <a:effectLst/>
                        </a:rPr>
                        <a:t>0</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1</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1</a:t>
                      </a:r>
                      <a:endParaRPr lang="en-US" sz="1100" b="0"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397834457"/>
                  </a:ext>
                </a:extLst>
              </a:tr>
              <a:tr h="190500">
                <a:tc>
                  <a:txBody>
                    <a:bodyPr/>
                    <a:lstStyle/>
                    <a:p>
                      <a:pPr algn="r" fontAlgn="b"/>
                      <a:r>
                        <a:rPr lang="en-US" sz="1100" u="none" strike="noStrike">
                          <a:effectLst/>
                        </a:rPr>
                        <a:t>1</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0</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1</a:t>
                      </a:r>
                      <a:endParaRPr lang="en-US" sz="1100" b="0"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3966905993"/>
                  </a:ext>
                </a:extLst>
              </a:tr>
              <a:tr h="190500">
                <a:tc>
                  <a:txBody>
                    <a:bodyPr/>
                    <a:lstStyle/>
                    <a:p>
                      <a:pPr algn="r" fontAlgn="b"/>
                      <a:r>
                        <a:rPr lang="en-US" sz="1100" u="none" strike="noStrike">
                          <a:effectLst/>
                        </a:rPr>
                        <a:t>1</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1</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dirty="0">
                          <a:effectLst/>
                        </a:rPr>
                        <a:t>0</a:t>
                      </a:r>
                      <a:endParaRPr lang="en-US" sz="1100" b="0" i="0" u="none" strike="noStrike" dirty="0">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3680559230"/>
                  </a:ext>
                </a:extLst>
              </a:tr>
            </a:tbl>
          </a:graphicData>
        </a:graphic>
      </p:graphicFrame>
      <p:graphicFrame>
        <p:nvGraphicFramePr>
          <p:cNvPr id="8" name="Table 7"/>
          <p:cNvGraphicFramePr>
            <a:graphicFrameLocks noGrp="1"/>
          </p:cNvGraphicFramePr>
          <p:nvPr>
            <p:extLst>
              <p:ext uri="{D42A27DB-BD31-4B8C-83A1-F6EECF244321}">
                <p14:modId xmlns:p14="http://schemas.microsoft.com/office/powerpoint/2010/main" val="1310692307"/>
              </p:ext>
            </p:extLst>
          </p:nvPr>
        </p:nvGraphicFramePr>
        <p:xfrm>
          <a:off x="1845414" y="4136592"/>
          <a:ext cx="2209800" cy="1143000"/>
        </p:xfrm>
        <a:graphic>
          <a:graphicData uri="http://schemas.openxmlformats.org/drawingml/2006/table">
            <a:tbl>
              <a:tblPr>
                <a:tableStyleId>{5C22544A-7EE6-4342-B048-85BDC9FD1C3A}</a:tableStyleId>
              </a:tblPr>
              <a:tblGrid>
                <a:gridCol w="444500">
                  <a:extLst>
                    <a:ext uri="{9D8B030D-6E8A-4147-A177-3AD203B41FA5}">
                      <a16:colId xmlns:a16="http://schemas.microsoft.com/office/drawing/2014/main" val="1528268891"/>
                    </a:ext>
                  </a:extLst>
                </a:gridCol>
                <a:gridCol w="444500">
                  <a:extLst>
                    <a:ext uri="{9D8B030D-6E8A-4147-A177-3AD203B41FA5}">
                      <a16:colId xmlns:a16="http://schemas.microsoft.com/office/drawing/2014/main" val="112820957"/>
                    </a:ext>
                  </a:extLst>
                </a:gridCol>
                <a:gridCol w="508000">
                  <a:extLst>
                    <a:ext uri="{9D8B030D-6E8A-4147-A177-3AD203B41FA5}">
                      <a16:colId xmlns:a16="http://schemas.microsoft.com/office/drawing/2014/main" val="3890954012"/>
                    </a:ext>
                  </a:extLst>
                </a:gridCol>
                <a:gridCol w="812800">
                  <a:extLst>
                    <a:ext uri="{9D8B030D-6E8A-4147-A177-3AD203B41FA5}">
                      <a16:colId xmlns:a16="http://schemas.microsoft.com/office/drawing/2014/main" val="3791728201"/>
                    </a:ext>
                  </a:extLst>
                </a:gridCol>
              </a:tblGrid>
              <a:tr h="190500">
                <a:tc>
                  <a:txBody>
                    <a:bodyPr/>
                    <a:lstStyle/>
                    <a:p>
                      <a:pPr algn="l" fontAlgn="b"/>
                      <a:r>
                        <a:rPr lang="en-US" sz="1100" u="none" strike="noStrike">
                          <a:effectLst/>
                        </a:rPr>
                        <a:t>Th 17</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endParaRPr lang="en-US" sz="1100" b="0"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3572893760"/>
                  </a:ext>
                </a:extLst>
              </a:tr>
              <a:tr h="190500">
                <a:tc>
                  <a:txBody>
                    <a:bodyPr/>
                    <a:lstStyle/>
                    <a:p>
                      <a:pPr algn="l" fontAlgn="b"/>
                      <a:r>
                        <a:rPr lang="en-US" sz="1100" u="none" strike="noStrike">
                          <a:effectLst/>
                        </a:rPr>
                        <a:t>x</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US" sz="1100" u="none" strike="noStrike">
                          <a:effectLst/>
                        </a:rPr>
                        <a:t>y</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US" sz="1100" u="none" strike="noStrike">
                          <a:effectLst/>
                        </a:rPr>
                        <a:t>not(xy)</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US" sz="1100" u="none" strike="noStrike">
                          <a:effectLst/>
                        </a:rPr>
                        <a:t>not(x)+not(y)</a:t>
                      </a:r>
                      <a:endParaRPr lang="en-US" sz="1100" b="0"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463948838"/>
                  </a:ext>
                </a:extLst>
              </a:tr>
              <a:tr h="190500">
                <a:tc>
                  <a:txBody>
                    <a:bodyPr/>
                    <a:lstStyle/>
                    <a:p>
                      <a:pPr algn="r" fontAlgn="b"/>
                      <a:r>
                        <a:rPr lang="en-US" sz="1100" u="none" strike="noStrike">
                          <a:effectLst/>
                        </a:rPr>
                        <a:t>0</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0</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4.4503</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4.2052</a:t>
                      </a:r>
                      <a:endParaRPr lang="en-US" sz="1100" b="0"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895260355"/>
                  </a:ext>
                </a:extLst>
              </a:tr>
              <a:tr h="190500">
                <a:tc>
                  <a:txBody>
                    <a:bodyPr/>
                    <a:lstStyle/>
                    <a:p>
                      <a:pPr algn="r" fontAlgn="b"/>
                      <a:r>
                        <a:rPr lang="en-US" sz="1100" u="none" strike="noStrike">
                          <a:effectLst/>
                        </a:rPr>
                        <a:t>0</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1</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4.4461</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4.1955</a:t>
                      </a:r>
                      <a:endParaRPr lang="en-US" sz="1100" b="0"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2353391082"/>
                  </a:ext>
                </a:extLst>
              </a:tr>
              <a:tr h="190500">
                <a:tc>
                  <a:txBody>
                    <a:bodyPr/>
                    <a:lstStyle/>
                    <a:p>
                      <a:pPr algn="r" fontAlgn="b"/>
                      <a:r>
                        <a:rPr lang="en-US" sz="1100" u="none" strike="noStrike">
                          <a:effectLst/>
                        </a:rPr>
                        <a:t>1</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0</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4.4459</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4.1958</a:t>
                      </a:r>
                      <a:endParaRPr lang="en-US" sz="1100" b="0"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3575407197"/>
                  </a:ext>
                </a:extLst>
              </a:tr>
              <a:tr h="190500">
                <a:tc>
                  <a:txBody>
                    <a:bodyPr/>
                    <a:lstStyle/>
                    <a:p>
                      <a:pPr algn="r" fontAlgn="b"/>
                      <a:r>
                        <a:rPr lang="en-US" sz="1100" u="none" strike="noStrike">
                          <a:effectLst/>
                        </a:rPr>
                        <a:t>1</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1</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0.1092</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dirty="0">
                          <a:effectLst/>
                        </a:rPr>
                        <a:t>0.1359</a:t>
                      </a:r>
                      <a:endParaRPr lang="en-US" sz="1100" b="0" i="0" u="none" strike="noStrike" dirty="0">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3111357761"/>
                  </a:ext>
                </a:extLst>
              </a:tr>
            </a:tbl>
          </a:graphicData>
        </a:graphic>
      </p:graphicFrame>
      <p:sp>
        <p:nvSpPr>
          <p:cNvPr id="3" name="Slide Number Placeholder 2"/>
          <p:cNvSpPr>
            <a:spLocks noGrp="1"/>
          </p:cNvSpPr>
          <p:nvPr>
            <p:ph type="sldNum" sz="quarter" idx="12"/>
          </p:nvPr>
        </p:nvSpPr>
        <p:spPr/>
        <p:txBody>
          <a:bodyPr/>
          <a:lstStyle/>
          <a:p>
            <a:fld id="{4E73DFE8-7421-4BE9-A66E-B444972B53A8}" type="slidenum">
              <a:rPr lang="en-US" smtClean="0"/>
              <a:t>44</a:t>
            </a:fld>
            <a:endParaRPr lang="en-US"/>
          </a:p>
        </p:txBody>
      </p:sp>
    </p:spTree>
    <p:extLst>
      <p:ext uri="{BB962C8B-B14F-4D97-AF65-F5344CB8AC3E}">
        <p14:creationId xmlns:p14="http://schemas.microsoft.com/office/powerpoint/2010/main" val="3125145581"/>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Lab 6 – Theorem 1 Completed Circuit</a:t>
            </a:r>
            <a:endParaRPr lang="en-US" dirty="0"/>
          </a:p>
        </p:txBody>
      </p:sp>
      <p:pic>
        <p:nvPicPr>
          <p:cNvPr id="4" name="Content Placeholder 3"/>
          <p:cNvPicPr>
            <a:picLocks noGrp="1" noChangeAspect="1"/>
          </p:cNvPicPr>
          <p:nvPr>
            <p:ph idx="1"/>
          </p:nvPr>
        </p:nvPicPr>
        <p:blipFill rotWithShape="1">
          <a:blip r:embed="rId2" cstate="print">
            <a:extLst>
              <a:ext uri="{28A0092B-C50C-407E-A947-70E740481C1C}">
                <a14:useLocalDpi xmlns:a14="http://schemas.microsoft.com/office/drawing/2010/main" val="0"/>
              </a:ext>
            </a:extLst>
          </a:blip>
          <a:srcRect l="4441" t="19197" r="244" b="25835"/>
          <a:stretch/>
        </p:blipFill>
        <p:spPr>
          <a:xfrm>
            <a:off x="2417162" y="2443942"/>
            <a:ext cx="7418636" cy="3208712"/>
          </a:xfrm>
        </p:spPr>
      </p:pic>
      <p:sp>
        <p:nvSpPr>
          <p:cNvPr id="3" name="Slide Number Placeholder 2"/>
          <p:cNvSpPr>
            <a:spLocks noGrp="1"/>
          </p:cNvSpPr>
          <p:nvPr>
            <p:ph type="sldNum" sz="quarter" idx="12"/>
          </p:nvPr>
        </p:nvSpPr>
        <p:spPr/>
        <p:txBody>
          <a:bodyPr/>
          <a:lstStyle/>
          <a:p>
            <a:fld id="{4E73DFE8-7421-4BE9-A66E-B444972B53A8}" type="slidenum">
              <a:rPr lang="en-US" smtClean="0"/>
              <a:t>45</a:t>
            </a:fld>
            <a:endParaRPr lang="en-US"/>
          </a:p>
        </p:txBody>
      </p:sp>
    </p:spTree>
    <p:extLst>
      <p:ext uri="{BB962C8B-B14F-4D97-AF65-F5344CB8AC3E}">
        <p14:creationId xmlns:p14="http://schemas.microsoft.com/office/powerpoint/2010/main" val="2640082002"/>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Lab 6 – Theorem 2 Completed Circuit</a:t>
            </a:r>
            <a:endParaRPr lang="en-US" dirty="0"/>
          </a:p>
        </p:txBody>
      </p:sp>
      <p:pic>
        <p:nvPicPr>
          <p:cNvPr id="5" name="Content Placeholder 4"/>
          <p:cNvPicPr>
            <a:picLocks noGrp="1" noChangeAspect="1"/>
          </p:cNvPicPr>
          <p:nvPr>
            <p:ph idx="1"/>
          </p:nvPr>
        </p:nvPicPr>
        <p:blipFill rotWithShape="1">
          <a:blip r:embed="rId2" cstate="print">
            <a:extLst>
              <a:ext uri="{28A0092B-C50C-407E-A947-70E740481C1C}">
                <a14:useLocalDpi xmlns:a14="http://schemas.microsoft.com/office/drawing/2010/main" val="0"/>
              </a:ext>
            </a:extLst>
          </a:blip>
          <a:srcRect l="4287" t="18164" r="400" b="11990"/>
          <a:stretch/>
        </p:blipFill>
        <p:spPr>
          <a:xfrm>
            <a:off x="2792203" y="2095729"/>
            <a:ext cx="6668554" cy="3664991"/>
          </a:xfrm>
        </p:spPr>
      </p:pic>
      <p:sp>
        <p:nvSpPr>
          <p:cNvPr id="3" name="Slide Number Placeholder 2"/>
          <p:cNvSpPr>
            <a:spLocks noGrp="1"/>
          </p:cNvSpPr>
          <p:nvPr>
            <p:ph type="sldNum" sz="quarter" idx="12"/>
          </p:nvPr>
        </p:nvSpPr>
        <p:spPr/>
        <p:txBody>
          <a:bodyPr/>
          <a:lstStyle/>
          <a:p>
            <a:fld id="{4E73DFE8-7421-4BE9-A66E-B444972B53A8}" type="slidenum">
              <a:rPr lang="en-US" smtClean="0"/>
              <a:t>46</a:t>
            </a:fld>
            <a:endParaRPr lang="en-US"/>
          </a:p>
        </p:txBody>
      </p:sp>
    </p:spTree>
    <p:extLst>
      <p:ext uri="{BB962C8B-B14F-4D97-AF65-F5344CB8AC3E}">
        <p14:creationId xmlns:p14="http://schemas.microsoft.com/office/powerpoint/2010/main" val="273016822"/>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Lab 6 – Theorem 4 Completed Circuit</a:t>
            </a:r>
            <a:endParaRPr lang="en-US" dirty="0"/>
          </a:p>
        </p:txBody>
      </p:sp>
      <p:pic>
        <p:nvPicPr>
          <p:cNvPr id="4" name="Content Placeholder 3"/>
          <p:cNvPicPr>
            <a:picLocks noGrp="1" noChangeAspect="1"/>
          </p:cNvPicPr>
          <p:nvPr>
            <p:ph idx="1"/>
          </p:nvPr>
        </p:nvPicPr>
        <p:blipFill rotWithShape="1">
          <a:blip r:embed="rId2" cstate="print">
            <a:extLst>
              <a:ext uri="{28A0092B-C50C-407E-A947-70E740481C1C}">
                <a14:useLocalDpi xmlns:a14="http://schemas.microsoft.com/office/drawing/2010/main" val="0"/>
              </a:ext>
            </a:extLst>
          </a:blip>
          <a:srcRect l="7541" t="4319" b="14676"/>
          <a:stretch/>
        </p:blipFill>
        <p:spPr>
          <a:xfrm>
            <a:off x="2990181" y="2011681"/>
            <a:ext cx="6272597" cy="4121607"/>
          </a:xfrm>
        </p:spPr>
      </p:pic>
      <p:sp>
        <p:nvSpPr>
          <p:cNvPr id="3" name="Slide Number Placeholder 2"/>
          <p:cNvSpPr>
            <a:spLocks noGrp="1"/>
          </p:cNvSpPr>
          <p:nvPr>
            <p:ph type="sldNum" sz="quarter" idx="12"/>
          </p:nvPr>
        </p:nvSpPr>
        <p:spPr/>
        <p:txBody>
          <a:bodyPr/>
          <a:lstStyle/>
          <a:p>
            <a:fld id="{4E73DFE8-7421-4BE9-A66E-B444972B53A8}" type="slidenum">
              <a:rPr lang="en-US" smtClean="0"/>
              <a:t>47</a:t>
            </a:fld>
            <a:endParaRPr lang="en-US"/>
          </a:p>
        </p:txBody>
      </p:sp>
    </p:spTree>
    <p:extLst>
      <p:ext uri="{BB962C8B-B14F-4D97-AF65-F5344CB8AC3E}">
        <p14:creationId xmlns:p14="http://schemas.microsoft.com/office/powerpoint/2010/main" val="2512866544"/>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Lab 6 – Theorem 17 Completed Circuit</a:t>
            </a:r>
            <a:endParaRPr lang="en-US" dirty="0"/>
          </a:p>
        </p:txBody>
      </p:sp>
      <p:pic>
        <p:nvPicPr>
          <p:cNvPr id="6" name="Content Placeholder 5"/>
          <p:cNvPicPr>
            <a:picLocks noGrp="1" noChangeAspect="1"/>
          </p:cNvPicPr>
          <p:nvPr>
            <p:ph idx="1"/>
          </p:nvPr>
        </p:nvPicPr>
        <p:blipFill rotWithShape="1">
          <a:blip r:embed="rId2" cstate="print">
            <a:extLst>
              <a:ext uri="{28A0092B-C50C-407E-A947-70E740481C1C}">
                <a14:useLocalDpi xmlns:a14="http://schemas.microsoft.com/office/drawing/2010/main" val="0"/>
              </a:ext>
            </a:extLst>
          </a:blip>
          <a:srcRect l="6920" t="13205" b="5584"/>
          <a:stretch/>
        </p:blipFill>
        <p:spPr>
          <a:xfrm>
            <a:off x="3031745" y="1953490"/>
            <a:ext cx="6189470" cy="4050205"/>
          </a:xfrm>
        </p:spPr>
      </p:pic>
      <p:sp>
        <p:nvSpPr>
          <p:cNvPr id="3" name="Slide Number Placeholder 2"/>
          <p:cNvSpPr>
            <a:spLocks noGrp="1"/>
          </p:cNvSpPr>
          <p:nvPr>
            <p:ph type="sldNum" sz="quarter" idx="12"/>
          </p:nvPr>
        </p:nvSpPr>
        <p:spPr/>
        <p:txBody>
          <a:bodyPr/>
          <a:lstStyle/>
          <a:p>
            <a:fld id="{4E73DFE8-7421-4BE9-A66E-B444972B53A8}" type="slidenum">
              <a:rPr lang="en-US" smtClean="0"/>
              <a:t>48</a:t>
            </a:fld>
            <a:endParaRPr lang="en-US"/>
          </a:p>
        </p:txBody>
      </p:sp>
    </p:spTree>
    <p:extLst>
      <p:ext uri="{BB962C8B-B14F-4D97-AF65-F5344CB8AC3E}">
        <p14:creationId xmlns:p14="http://schemas.microsoft.com/office/powerpoint/2010/main" val="4240784364"/>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Lab 7 – Circuit Reduction (Part 1)</a:t>
            </a:r>
          </a:p>
        </p:txBody>
      </p:sp>
      <p:sp>
        <p:nvSpPr>
          <p:cNvPr id="3" name="Content Placeholder 2"/>
          <p:cNvSpPr>
            <a:spLocks noGrp="1"/>
          </p:cNvSpPr>
          <p:nvPr>
            <p:ph idx="1"/>
          </p:nvPr>
        </p:nvSpPr>
        <p:spPr/>
        <p:txBody>
          <a:bodyPr>
            <a:normAutofit fontScale="92500" lnSpcReduction="10000"/>
          </a:bodyPr>
          <a:lstStyle/>
          <a:p>
            <a:r>
              <a:rPr lang="en-US" dirty="0"/>
              <a:t>Date: October 27, 2017</a:t>
            </a:r>
            <a:endParaRPr lang="en-US" dirty="0" smtClean="0"/>
          </a:p>
          <a:p>
            <a:r>
              <a:rPr lang="en-US" dirty="0" smtClean="0"/>
              <a:t>Lab </a:t>
            </a:r>
            <a:r>
              <a:rPr lang="en-US" dirty="0"/>
              <a:t>partners</a:t>
            </a:r>
            <a:r>
              <a:rPr lang="en-US" dirty="0" smtClean="0"/>
              <a:t>: </a:t>
            </a:r>
            <a:r>
              <a:rPr lang="en-US" dirty="0"/>
              <a:t>Austin Denney</a:t>
            </a:r>
          </a:p>
          <a:p>
            <a:r>
              <a:rPr lang="en-US" dirty="0"/>
              <a:t>Description</a:t>
            </a:r>
            <a:r>
              <a:rPr lang="en-US" dirty="0" smtClean="0"/>
              <a:t>: In this lab we took a schematic that originally had seven gates and reduced it to only three gates. Initially it would have taken four components to build. After being reduced it requires only three</a:t>
            </a:r>
            <a:r>
              <a:rPr lang="en-US" dirty="0" smtClean="0"/>
              <a:t>.</a:t>
            </a:r>
          </a:p>
          <a:p>
            <a:r>
              <a:rPr lang="en-US" dirty="0"/>
              <a:t>Equipment: </a:t>
            </a:r>
            <a:r>
              <a:rPr lang="en-US" dirty="0" err="1"/>
              <a:t>Gwinstek</a:t>
            </a:r>
            <a:r>
              <a:rPr lang="en-US" dirty="0"/>
              <a:t> GDM-8245 and HY1802D </a:t>
            </a:r>
            <a:r>
              <a:rPr lang="en-US" dirty="0" smtClean="0"/>
              <a:t>RSR</a:t>
            </a:r>
            <a:endParaRPr lang="en-US" dirty="0"/>
          </a:p>
          <a:p>
            <a:r>
              <a:rPr lang="en-US" dirty="0" smtClean="0"/>
              <a:t>Observations: </a:t>
            </a:r>
            <a:r>
              <a:rPr lang="en-US" dirty="0"/>
              <a:t>A </a:t>
            </a:r>
            <a:r>
              <a:rPr lang="en-US" dirty="0" err="1"/>
              <a:t>Karnaugh</a:t>
            </a:r>
            <a:r>
              <a:rPr lang="en-US" dirty="0"/>
              <a:t> Map rearranges a truth table into two dimensions so that it is easier to see how the inputs affect the outputs. </a:t>
            </a:r>
            <a:endParaRPr lang="en-US" dirty="0" smtClean="0"/>
          </a:p>
          <a:p>
            <a:r>
              <a:rPr lang="en-US" dirty="0" smtClean="0">
                <a:hlinkClick r:id="rId2" action="ppaction://hlinkfile"/>
              </a:rPr>
              <a:t>Lab 7.docx</a:t>
            </a:r>
            <a:endParaRPr lang="en-US" dirty="0" smtClean="0"/>
          </a:p>
          <a:p>
            <a:r>
              <a:rPr lang="en-US" dirty="0" smtClean="0">
                <a:hlinkClick r:id="rId3" action="ppaction://hlinkfile"/>
              </a:rPr>
              <a:t>Lab 7.xlsx</a:t>
            </a:r>
            <a:endParaRPr lang="en-US" dirty="0" smtClean="0"/>
          </a:p>
          <a:p>
            <a:r>
              <a:rPr lang="en-US" dirty="0" smtClean="0">
                <a:hlinkClick r:id="rId4" action="ppaction://hlinkfile"/>
              </a:rPr>
              <a:t>Lab 7.ms14</a:t>
            </a:r>
            <a:endParaRPr lang="en-US" dirty="0"/>
          </a:p>
        </p:txBody>
      </p:sp>
      <p:sp>
        <p:nvSpPr>
          <p:cNvPr id="4" name="Slide Number Placeholder 3"/>
          <p:cNvSpPr>
            <a:spLocks noGrp="1"/>
          </p:cNvSpPr>
          <p:nvPr>
            <p:ph type="sldNum" sz="quarter" idx="12"/>
          </p:nvPr>
        </p:nvSpPr>
        <p:spPr/>
        <p:txBody>
          <a:bodyPr/>
          <a:lstStyle/>
          <a:p>
            <a:fld id="{4E73DFE8-7421-4BE9-A66E-B444972B53A8}" type="slidenum">
              <a:rPr lang="en-US" smtClean="0"/>
              <a:t>49</a:t>
            </a:fld>
            <a:endParaRPr lang="en-US"/>
          </a:p>
        </p:txBody>
      </p:sp>
    </p:spTree>
    <p:extLst>
      <p:ext uri="{BB962C8B-B14F-4D97-AF65-F5344CB8AC3E}">
        <p14:creationId xmlns:p14="http://schemas.microsoft.com/office/powerpoint/2010/main" val="101894930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Lab 1 – Simulation and Lab Readings</a:t>
            </a:r>
            <a:endParaRPr lang="en-US"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3903720822"/>
              </p:ext>
            </p:extLst>
          </p:nvPr>
        </p:nvGraphicFramePr>
        <p:xfrm>
          <a:off x="3657280" y="2855300"/>
          <a:ext cx="4938400" cy="1472184"/>
        </p:xfrm>
        <a:graphic>
          <a:graphicData uri="http://schemas.openxmlformats.org/drawingml/2006/table">
            <a:tbl>
              <a:tblPr firstRow="1" firstCol="1" bandRow="1">
                <a:tableStyleId>{5C22544A-7EE6-4342-B048-85BDC9FD1C3A}</a:tableStyleId>
              </a:tblPr>
              <a:tblGrid>
                <a:gridCol w="566664">
                  <a:extLst>
                    <a:ext uri="{9D8B030D-6E8A-4147-A177-3AD203B41FA5}">
                      <a16:colId xmlns:a16="http://schemas.microsoft.com/office/drawing/2014/main" val="2276189512"/>
                    </a:ext>
                  </a:extLst>
                </a:gridCol>
                <a:gridCol w="989580">
                  <a:extLst>
                    <a:ext uri="{9D8B030D-6E8A-4147-A177-3AD203B41FA5}">
                      <a16:colId xmlns:a16="http://schemas.microsoft.com/office/drawing/2014/main" val="3398141101"/>
                    </a:ext>
                  </a:extLst>
                </a:gridCol>
                <a:gridCol w="1196288">
                  <a:extLst>
                    <a:ext uri="{9D8B030D-6E8A-4147-A177-3AD203B41FA5}">
                      <a16:colId xmlns:a16="http://schemas.microsoft.com/office/drawing/2014/main" val="299602666"/>
                    </a:ext>
                  </a:extLst>
                </a:gridCol>
                <a:gridCol w="989580">
                  <a:extLst>
                    <a:ext uri="{9D8B030D-6E8A-4147-A177-3AD203B41FA5}">
                      <a16:colId xmlns:a16="http://schemas.microsoft.com/office/drawing/2014/main" val="2856567701"/>
                    </a:ext>
                  </a:extLst>
                </a:gridCol>
                <a:gridCol w="1196288">
                  <a:extLst>
                    <a:ext uri="{9D8B030D-6E8A-4147-A177-3AD203B41FA5}">
                      <a16:colId xmlns:a16="http://schemas.microsoft.com/office/drawing/2014/main" val="4058686320"/>
                    </a:ext>
                  </a:extLst>
                </a:gridCol>
              </a:tblGrid>
              <a:tr h="163910">
                <a:tc>
                  <a:txBody>
                    <a:bodyPr/>
                    <a:lstStyle/>
                    <a:p>
                      <a:pPr algn="r"/>
                      <a:endParaRPr lang="en-US" sz="1400">
                        <a:effectLst/>
                        <a:latin typeface="Calibri" panose="020F0502020204030204" pitchFamily="34" charset="0"/>
                        <a:cs typeface="Times New Roman" panose="02020603050405020304" pitchFamily="18" charset="0"/>
                      </a:endParaRPr>
                    </a:p>
                  </a:txBody>
                  <a:tcPr marL="68580" marR="68580" marT="0" marB="0" anchor="b"/>
                </a:tc>
                <a:tc gridSpan="2">
                  <a:txBody>
                    <a:bodyPr/>
                    <a:lstStyle/>
                    <a:p>
                      <a:pPr marL="0" marR="0" algn="ctr">
                        <a:lnSpc>
                          <a:spcPct val="115000"/>
                        </a:lnSpc>
                        <a:spcBef>
                          <a:spcPts val="0"/>
                        </a:spcBef>
                        <a:spcAft>
                          <a:spcPts val="0"/>
                        </a:spcAft>
                      </a:pPr>
                      <a:r>
                        <a:rPr lang="en-US" sz="1400">
                          <a:effectLst/>
                        </a:rPr>
                        <a:t>Simulated</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hMerge="1">
                  <a:txBody>
                    <a:bodyPr/>
                    <a:lstStyle/>
                    <a:p>
                      <a:endParaRPr lang="en-US"/>
                    </a:p>
                  </a:txBody>
                  <a:tcPr/>
                </a:tc>
                <a:tc gridSpan="2">
                  <a:txBody>
                    <a:bodyPr/>
                    <a:lstStyle/>
                    <a:p>
                      <a:pPr marL="0" marR="0" algn="ctr">
                        <a:lnSpc>
                          <a:spcPct val="115000"/>
                        </a:lnSpc>
                        <a:spcBef>
                          <a:spcPts val="0"/>
                        </a:spcBef>
                        <a:spcAft>
                          <a:spcPts val="0"/>
                        </a:spcAft>
                      </a:pPr>
                      <a:r>
                        <a:rPr lang="en-US" sz="1400">
                          <a:effectLst/>
                        </a:rPr>
                        <a:t>Test</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hMerge="1">
                  <a:txBody>
                    <a:bodyPr/>
                    <a:lstStyle/>
                    <a:p>
                      <a:endParaRPr lang="en-US"/>
                    </a:p>
                  </a:txBody>
                  <a:tcPr/>
                </a:tc>
                <a:extLst>
                  <a:ext uri="{0D108BD9-81ED-4DB2-BD59-A6C34878D82A}">
                    <a16:rowId xmlns:a16="http://schemas.microsoft.com/office/drawing/2014/main" val="2981753113"/>
                  </a:ext>
                </a:extLst>
              </a:tr>
              <a:tr h="163910">
                <a:tc>
                  <a:txBody>
                    <a:bodyPr/>
                    <a:lstStyle/>
                    <a:p>
                      <a:pPr algn="r"/>
                      <a:endParaRPr lang="en-US" sz="1400">
                        <a:effectLst/>
                        <a:latin typeface="Calibri" panose="020F0502020204030204" pitchFamily="34" charset="0"/>
                        <a:cs typeface="Times New Roman" panose="02020603050405020304" pitchFamily="18" charset="0"/>
                      </a:endParaRPr>
                    </a:p>
                  </a:txBody>
                  <a:tcPr marL="68580" marR="68580" marT="0" marB="0" anchor="b"/>
                </a:tc>
                <a:tc>
                  <a:txBody>
                    <a:bodyPr/>
                    <a:lstStyle/>
                    <a:p>
                      <a:pPr marL="0" marR="0" algn="r">
                        <a:lnSpc>
                          <a:spcPct val="115000"/>
                        </a:lnSpc>
                        <a:spcBef>
                          <a:spcPts val="0"/>
                        </a:spcBef>
                        <a:spcAft>
                          <a:spcPts val="0"/>
                        </a:spcAft>
                      </a:pPr>
                      <a:r>
                        <a:rPr lang="en-US" sz="1400">
                          <a:effectLst/>
                        </a:rPr>
                        <a:t>Open</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marL="0" marR="0" algn="r">
                        <a:lnSpc>
                          <a:spcPct val="115000"/>
                        </a:lnSpc>
                        <a:spcBef>
                          <a:spcPts val="0"/>
                        </a:spcBef>
                        <a:spcAft>
                          <a:spcPts val="0"/>
                        </a:spcAft>
                      </a:pPr>
                      <a:r>
                        <a:rPr lang="en-US" sz="1400">
                          <a:effectLst/>
                        </a:rPr>
                        <a:t>Closed</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marL="0" marR="0" algn="r">
                        <a:lnSpc>
                          <a:spcPct val="115000"/>
                        </a:lnSpc>
                        <a:spcBef>
                          <a:spcPts val="0"/>
                        </a:spcBef>
                        <a:spcAft>
                          <a:spcPts val="0"/>
                        </a:spcAft>
                      </a:pPr>
                      <a:r>
                        <a:rPr lang="en-US" sz="1400">
                          <a:effectLst/>
                        </a:rPr>
                        <a:t>Open</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marL="0" marR="0" algn="r">
                        <a:lnSpc>
                          <a:spcPct val="115000"/>
                        </a:lnSpc>
                        <a:spcBef>
                          <a:spcPts val="0"/>
                        </a:spcBef>
                        <a:spcAft>
                          <a:spcPts val="0"/>
                        </a:spcAft>
                      </a:pPr>
                      <a:r>
                        <a:rPr lang="en-US" sz="1400">
                          <a:effectLst/>
                        </a:rPr>
                        <a:t>Closed</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extLst>
                  <a:ext uri="{0D108BD9-81ED-4DB2-BD59-A6C34878D82A}">
                    <a16:rowId xmlns:a16="http://schemas.microsoft.com/office/drawing/2014/main" val="7586563"/>
                  </a:ext>
                </a:extLst>
              </a:tr>
              <a:tr h="163910">
                <a:tc>
                  <a:txBody>
                    <a:bodyPr/>
                    <a:lstStyle/>
                    <a:p>
                      <a:pPr marL="0" marR="0" algn="r">
                        <a:lnSpc>
                          <a:spcPct val="115000"/>
                        </a:lnSpc>
                        <a:spcBef>
                          <a:spcPts val="0"/>
                        </a:spcBef>
                        <a:spcAft>
                          <a:spcPts val="0"/>
                        </a:spcAft>
                      </a:pPr>
                      <a:r>
                        <a:rPr lang="en-US" sz="1400">
                          <a:effectLst/>
                        </a:rPr>
                        <a:t>VA</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marL="0" marR="0" algn="r">
                        <a:lnSpc>
                          <a:spcPct val="115000"/>
                        </a:lnSpc>
                        <a:spcBef>
                          <a:spcPts val="0"/>
                        </a:spcBef>
                        <a:spcAft>
                          <a:spcPts val="0"/>
                        </a:spcAft>
                      </a:pPr>
                      <a:r>
                        <a:rPr lang="en-US" sz="1400">
                          <a:effectLst/>
                        </a:rPr>
                        <a:t> 4.999V </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marL="0" marR="0" algn="r">
                        <a:lnSpc>
                          <a:spcPct val="115000"/>
                        </a:lnSpc>
                        <a:spcBef>
                          <a:spcPts val="0"/>
                        </a:spcBef>
                        <a:spcAft>
                          <a:spcPts val="0"/>
                        </a:spcAft>
                      </a:pPr>
                      <a:r>
                        <a:rPr lang="en-US" sz="1400">
                          <a:effectLst/>
                        </a:rPr>
                        <a:t>50nV</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marL="0" marR="0" algn="r">
                        <a:lnSpc>
                          <a:spcPct val="115000"/>
                        </a:lnSpc>
                        <a:spcBef>
                          <a:spcPts val="0"/>
                        </a:spcBef>
                        <a:spcAft>
                          <a:spcPts val="0"/>
                        </a:spcAft>
                      </a:pPr>
                      <a:r>
                        <a:rPr lang="en-US" sz="1400">
                          <a:effectLst/>
                        </a:rPr>
                        <a:t> 5.03V</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marL="0" marR="0" algn="r">
                        <a:lnSpc>
                          <a:spcPct val="115000"/>
                        </a:lnSpc>
                        <a:spcBef>
                          <a:spcPts val="0"/>
                        </a:spcBef>
                        <a:spcAft>
                          <a:spcPts val="0"/>
                        </a:spcAft>
                      </a:pPr>
                      <a:r>
                        <a:rPr lang="en-US" sz="1400">
                          <a:effectLst/>
                        </a:rPr>
                        <a:t> 0V</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extLst>
                  <a:ext uri="{0D108BD9-81ED-4DB2-BD59-A6C34878D82A}">
                    <a16:rowId xmlns:a16="http://schemas.microsoft.com/office/drawing/2014/main" val="1145408987"/>
                  </a:ext>
                </a:extLst>
              </a:tr>
              <a:tr h="163910">
                <a:tc>
                  <a:txBody>
                    <a:bodyPr/>
                    <a:lstStyle/>
                    <a:p>
                      <a:pPr marL="0" marR="0" algn="r">
                        <a:lnSpc>
                          <a:spcPct val="115000"/>
                        </a:lnSpc>
                        <a:spcBef>
                          <a:spcPts val="0"/>
                        </a:spcBef>
                        <a:spcAft>
                          <a:spcPts val="0"/>
                        </a:spcAft>
                      </a:pPr>
                      <a:r>
                        <a:rPr lang="en-US" sz="1400">
                          <a:effectLst/>
                        </a:rPr>
                        <a:t>VB</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marL="0" marR="0" algn="r">
                        <a:lnSpc>
                          <a:spcPct val="115000"/>
                        </a:lnSpc>
                        <a:spcBef>
                          <a:spcPts val="0"/>
                        </a:spcBef>
                        <a:spcAft>
                          <a:spcPts val="0"/>
                        </a:spcAft>
                      </a:pPr>
                      <a:r>
                        <a:rPr lang="en-US" sz="1400" dirty="0">
                          <a:effectLst/>
                        </a:rPr>
                        <a:t> 4.999V</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marL="0" marR="0" algn="r">
                        <a:lnSpc>
                          <a:spcPct val="115000"/>
                        </a:lnSpc>
                        <a:spcBef>
                          <a:spcPts val="0"/>
                        </a:spcBef>
                        <a:spcAft>
                          <a:spcPts val="0"/>
                        </a:spcAft>
                      </a:pPr>
                      <a:r>
                        <a:rPr lang="en-US" sz="1400">
                          <a:effectLst/>
                        </a:rPr>
                        <a:t>50nV</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marL="0" marR="0" algn="r">
                        <a:lnSpc>
                          <a:spcPct val="115000"/>
                        </a:lnSpc>
                        <a:spcBef>
                          <a:spcPts val="0"/>
                        </a:spcBef>
                        <a:spcAft>
                          <a:spcPts val="0"/>
                        </a:spcAft>
                      </a:pPr>
                      <a:r>
                        <a:rPr lang="en-US" sz="1400">
                          <a:effectLst/>
                        </a:rPr>
                        <a:t> 5.03V</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marL="0" marR="0" algn="r">
                        <a:lnSpc>
                          <a:spcPct val="115000"/>
                        </a:lnSpc>
                        <a:spcBef>
                          <a:spcPts val="0"/>
                        </a:spcBef>
                        <a:spcAft>
                          <a:spcPts val="0"/>
                        </a:spcAft>
                      </a:pPr>
                      <a:r>
                        <a:rPr lang="en-US" sz="1400">
                          <a:effectLst/>
                        </a:rPr>
                        <a:t> 0V</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extLst>
                  <a:ext uri="{0D108BD9-81ED-4DB2-BD59-A6C34878D82A}">
                    <a16:rowId xmlns:a16="http://schemas.microsoft.com/office/drawing/2014/main" val="127207388"/>
                  </a:ext>
                </a:extLst>
              </a:tr>
              <a:tr h="163910">
                <a:tc>
                  <a:txBody>
                    <a:bodyPr/>
                    <a:lstStyle/>
                    <a:p>
                      <a:pPr marL="0" marR="0" algn="r">
                        <a:lnSpc>
                          <a:spcPct val="115000"/>
                        </a:lnSpc>
                        <a:spcBef>
                          <a:spcPts val="0"/>
                        </a:spcBef>
                        <a:spcAft>
                          <a:spcPts val="0"/>
                        </a:spcAft>
                      </a:pPr>
                      <a:r>
                        <a:rPr lang="en-US" sz="1400">
                          <a:effectLst/>
                        </a:rPr>
                        <a:t>VC</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marL="0" marR="0" algn="r">
                        <a:lnSpc>
                          <a:spcPct val="115000"/>
                        </a:lnSpc>
                        <a:spcBef>
                          <a:spcPts val="0"/>
                        </a:spcBef>
                        <a:spcAft>
                          <a:spcPts val="0"/>
                        </a:spcAft>
                      </a:pPr>
                      <a:r>
                        <a:rPr lang="en-US" sz="1400">
                          <a:effectLst/>
                        </a:rPr>
                        <a:t> 499.945uV</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marL="0" marR="0" algn="r">
                        <a:lnSpc>
                          <a:spcPct val="115000"/>
                        </a:lnSpc>
                        <a:spcBef>
                          <a:spcPts val="0"/>
                        </a:spcBef>
                        <a:spcAft>
                          <a:spcPts val="0"/>
                        </a:spcAft>
                      </a:pPr>
                      <a:r>
                        <a:rPr lang="en-US" sz="1400">
                          <a:effectLst/>
                        </a:rPr>
                        <a:t>5V </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marL="0" marR="0" algn="r">
                        <a:lnSpc>
                          <a:spcPct val="115000"/>
                        </a:lnSpc>
                        <a:spcBef>
                          <a:spcPts val="0"/>
                        </a:spcBef>
                        <a:spcAft>
                          <a:spcPts val="0"/>
                        </a:spcAft>
                      </a:pPr>
                      <a:r>
                        <a:rPr lang="en-US" sz="1400">
                          <a:effectLst/>
                        </a:rPr>
                        <a:t> 0V</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marL="0" marR="0" algn="r">
                        <a:lnSpc>
                          <a:spcPct val="115000"/>
                        </a:lnSpc>
                        <a:spcBef>
                          <a:spcPts val="0"/>
                        </a:spcBef>
                        <a:spcAft>
                          <a:spcPts val="0"/>
                        </a:spcAft>
                      </a:pPr>
                      <a:r>
                        <a:rPr lang="en-US" sz="1400">
                          <a:effectLst/>
                        </a:rPr>
                        <a:t> 5.03V</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extLst>
                  <a:ext uri="{0D108BD9-81ED-4DB2-BD59-A6C34878D82A}">
                    <a16:rowId xmlns:a16="http://schemas.microsoft.com/office/drawing/2014/main" val="3426636367"/>
                  </a:ext>
                </a:extLst>
              </a:tr>
              <a:tr h="163910">
                <a:tc>
                  <a:txBody>
                    <a:bodyPr/>
                    <a:lstStyle/>
                    <a:p>
                      <a:pPr marL="0" marR="0" algn="r">
                        <a:lnSpc>
                          <a:spcPct val="115000"/>
                        </a:lnSpc>
                        <a:spcBef>
                          <a:spcPts val="0"/>
                        </a:spcBef>
                        <a:spcAft>
                          <a:spcPts val="0"/>
                        </a:spcAft>
                      </a:pPr>
                      <a:r>
                        <a:rPr lang="en-US" sz="1400">
                          <a:effectLst/>
                        </a:rPr>
                        <a:t>VD</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marL="0" marR="0" algn="r">
                        <a:lnSpc>
                          <a:spcPct val="115000"/>
                        </a:lnSpc>
                        <a:spcBef>
                          <a:spcPts val="0"/>
                        </a:spcBef>
                        <a:spcAft>
                          <a:spcPts val="0"/>
                        </a:spcAft>
                      </a:pPr>
                      <a:r>
                        <a:rPr lang="en-US" sz="1400">
                          <a:effectLst/>
                        </a:rPr>
                        <a:t> 499.945uV</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marL="0" marR="0" algn="r">
                        <a:lnSpc>
                          <a:spcPct val="115000"/>
                        </a:lnSpc>
                        <a:spcBef>
                          <a:spcPts val="0"/>
                        </a:spcBef>
                        <a:spcAft>
                          <a:spcPts val="0"/>
                        </a:spcAft>
                      </a:pPr>
                      <a:r>
                        <a:rPr lang="en-US" sz="1400">
                          <a:effectLst/>
                        </a:rPr>
                        <a:t>5V </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marL="0" marR="0" algn="r">
                        <a:lnSpc>
                          <a:spcPct val="115000"/>
                        </a:lnSpc>
                        <a:spcBef>
                          <a:spcPts val="0"/>
                        </a:spcBef>
                        <a:spcAft>
                          <a:spcPts val="0"/>
                        </a:spcAft>
                      </a:pPr>
                      <a:r>
                        <a:rPr lang="en-US" sz="1400">
                          <a:effectLst/>
                        </a:rPr>
                        <a:t> 0V</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marL="0" marR="0" algn="r">
                        <a:lnSpc>
                          <a:spcPct val="115000"/>
                        </a:lnSpc>
                        <a:spcBef>
                          <a:spcPts val="0"/>
                        </a:spcBef>
                        <a:spcAft>
                          <a:spcPts val="0"/>
                        </a:spcAft>
                      </a:pPr>
                      <a:r>
                        <a:rPr lang="en-US" sz="1400" dirty="0">
                          <a:effectLst/>
                        </a:rPr>
                        <a:t>5.03V </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extLst>
                  <a:ext uri="{0D108BD9-81ED-4DB2-BD59-A6C34878D82A}">
                    <a16:rowId xmlns:a16="http://schemas.microsoft.com/office/drawing/2014/main" val="3942467293"/>
                  </a:ext>
                </a:extLst>
              </a:tr>
            </a:tbl>
          </a:graphicData>
        </a:graphic>
      </p:graphicFrame>
      <p:sp>
        <p:nvSpPr>
          <p:cNvPr id="3" name="Slide Number Placeholder 2"/>
          <p:cNvSpPr>
            <a:spLocks noGrp="1"/>
          </p:cNvSpPr>
          <p:nvPr>
            <p:ph type="sldNum" sz="quarter" idx="12"/>
          </p:nvPr>
        </p:nvSpPr>
        <p:spPr/>
        <p:txBody>
          <a:bodyPr/>
          <a:lstStyle/>
          <a:p>
            <a:fld id="{4E73DFE8-7421-4BE9-A66E-B444972B53A8}" type="slidenum">
              <a:rPr lang="en-US" smtClean="0"/>
              <a:t>5</a:t>
            </a:fld>
            <a:endParaRPr lang="en-US"/>
          </a:p>
        </p:txBody>
      </p:sp>
    </p:spTree>
    <p:extLst>
      <p:ext uri="{BB962C8B-B14F-4D97-AF65-F5344CB8AC3E}">
        <p14:creationId xmlns:p14="http://schemas.microsoft.com/office/powerpoint/2010/main" val="1160898844"/>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Lab 7 – Initial Schematic</a:t>
            </a:r>
            <a:endParaRPr lang="en-US" dirty="0"/>
          </a:p>
        </p:txBody>
      </p:sp>
      <p:pic>
        <p:nvPicPr>
          <p:cNvPr id="4" name="Content Placeholder 3"/>
          <p:cNvPicPr>
            <a:picLocks noGrp="1" noChangeAspect="1"/>
          </p:cNvPicPr>
          <p:nvPr>
            <p:ph idx="1"/>
          </p:nvPr>
        </p:nvPicPr>
        <p:blipFill>
          <a:blip r:embed="rId2"/>
          <a:stretch>
            <a:fillRect/>
          </a:stretch>
        </p:blipFill>
        <p:spPr>
          <a:xfrm>
            <a:off x="2907540" y="1846263"/>
            <a:ext cx="6437246" cy="4022725"/>
          </a:xfrm>
          <a:prstGeom prst="rect">
            <a:avLst/>
          </a:prstGeom>
        </p:spPr>
      </p:pic>
      <p:sp>
        <p:nvSpPr>
          <p:cNvPr id="3" name="Slide Number Placeholder 2"/>
          <p:cNvSpPr>
            <a:spLocks noGrp="1"/>
          </p:cNvSpPr>
          <p:nvPr>
            <p:ph type="sldNum" sz="quarter" idx="12"/>
          </p:nvPr>
        </p:nvSpPr>
        <p:spPr/>
        <p:txBody>
          <a:bodyPr/>
          <a:lstStyle/>
          <a:p>
            <a:fld id="{4E73DFE8-7421-4BE9-A66E-B444972B53A8}" type="slidenum">
              <a:rPr lang="en-US" smtClean="0"/>
              <a:t>50</a:t>
            </a:fld>
            <a:endParaRPr lang="en-US"/>
          </a:p>
        </p:txBody>
      </p:sp>
    </p:spTree>
    <p:extLst>
      <p:ext uri="{BB962C8B-B14F-4D97-AF65-F5344CB8AC3E}">
        <p14:creationId xmlns:p14="http://schemas.microsoft.com/office/powerpoint/2010/main" val="74315851"/>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Lab 7 – Reduced Schematic</a:t>
            </a:r>
            <a:endParaRPr lang="en-US" dirty="0"/>
          </a:p>
        </p:txBody>
      </p:sp>
      <p:pic>
        <p:nvPicPr>
          <p:cNvPr id="5" name="Content Placeholder 4"/>
          <p:cNvPicPr>
            <a:picLocks noGrp="1" noChangeAspect="1"/>
          </p:cNvPicPr>
          <p:nvPr>
            <p:ph idx="1"/>
          </p:nvPr>
        </p:nvPicPr>
        <p:blipFill>
          <a:blip r:embed="rId2"/>
          <a:stretch>
            <a:fillRect/>
          </a:stretch>
        </p:blipFill>
        <p:spPr>
          <a:xfrm>
            <a:off x="3180912" y="2374792"/>
            <a:ext cx="5890501" cy="2965667"/>
          </a:xfrm>
          <a:prstGeom prst="rect">
            <a:avLst/>
          </a:prstGeom>
        </p:spPr>
      </p:pic>
      <p:pic>
        <p:nvPicPr>
          <p:cNvPr id="6" name="Picture 5"/>
          <p:cNvPicPr>
            <a:picLocks noChangeAspect="1"/>
          </p:cNvPicPr>
          <p:nvPr/>
        </p:nvPicPr>
        <p:blipFill>
          <a:blip r:embed="rId3"/>
          <a:stretch>
            <a:fillRect/>
          </a:stretch>
        </p:blipFill>
        <p:spPr>
          <a:xfrm>
            <a:off x="9441180" y="2728652"/>
            <a:ext cx="1714500" cy="1600200"/>
          </a:xfrm>
          <a:prstGeom prst="rect">
            <a:avLst/>
          </a:prstGeom>
        </p:spPr>
      </p:pic>
      <p:sp>
        <p:nvSpPr>
          <p:cNvPr id="3" name="Slide Number Placeholder 2"/>
          <p:cNvSpPr>
            <a:spLocks noGrp="1"/>
          </p:cNvSpPr>
          <p:nvPr>
            <p:ph type="sldNum" sz="quarter" idx="12"/>
          </p:nvPr>
        </p:nvSpPr>
        <p:spPr/>
        <p:txBody>
          <a:bodyPr/>
          <a:lstStyle/>
          <a:p>
            <a:fld id="{4E73DFE8-7421-4BE9-A66E-B444972B53A8}" type="slidenum">
              <a:rPr lang="en-US" smtClean="0"/>
              <a:t>51</a:t>
            </a:fld>
            <a:endParaRPr lang="en-US"/>
          </a:p>
        </p:txBody>
      </p:sp>
    </p:spTree>
    <p:extLst>
      <p:ext uri="{BB962C8B-B14F-4D97-AF65-F5344CB8AC3E}">
        <p14:creationId xmlns:p14="http://schemas.microsoft.com/office/powerpoint/2010/main" val="1836294723"/>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Lab 7 – Boolean Algebra</a:t>
            </a:r>
            <a:endParaRPr lang="en-US" dirty="0"/>
          </a:p>
        </p:txBody>
      </p:sp>
      <p:pic>
        <p:nvPicPr>
          <p:cNvPr id="5" name="Content Placeholder 4"/>
          <p:cNvPicPr>
            <a:picLocks noGrp="1" noChangeAspect="1"/>
          </p:cNvPicPr>
          <p:nvPr>
            <p:ph idx="1"/>
          </p:nvPr>
        </p:nvPicPr>
        <p:blipFill rotWithShape="1">
          <a:blip r:embed="rId2"/>
          <a:srcRect l="4662" t="17338" r="78081" b="39267"/>
          <a:stretch/>
        </p:blipFill>
        <p:spPr>
          <a:xfrm>
            <a:off x="4850476" y="2152998"/>
            <a:ext cx="2552007" cy="3502754"/>
          </a:xfrm>
          <a:prstGeom prst="rect">
            <a:avLst/>
          </a:prstGeom>
        </p:spPr>
      </p:pic>
      <p:sp>
        <p:nvSpPr>
          <p:cNvPr id="6" name="TextBox 5"/>
          <p:cNvSpPr txBox="1"/>
          <p:nvPr/>
        </p:nvSpPr>
        <p:spPr>
          <a:xfrm>
            <a:off x="3131818" y="5655752"/>
            <a:ext cx="5989322" cy="646331"/>
          </a:xfrm>
          <a:prstGeom prst="rect">
            <a:avLst/>
          </a:prstGeom>
          <a:noFill/>
        </p:spPr>
        <p:txBody>
          <a:bodyPr wrap="square" rtlCol="0">
            <a:spAutoFit/>
          </a:bodyPr>
          <a:lstStyle/>
          <a:p>
            <a:r>
              <a:rPr lang="en-US" dirty="0" smtClean="0"/>
              <a:t>This is the process we followed to simplify the Boolean logic. In each step we apply one of the various Boolean theorems.</a:t>
            </a:r>
            <a:endParaRPr lang="en-US" dirty="0"/>
          </a:p>
        </p:txBody>
      </p:sp>
      <p:sp>
        <p:nvSpPr>
          <p:cNvPr id="7" name="TextBox 6"/>
          <p:cNvSpPr txBox="1"/>
          <p:nvPr/>
        </p:nvSpPr>
        <p:spPr>
          <a:xfrm>
            <a:off x="498764" y="5794251"/>
            <a:ext cx="2633054" cy="369332"/>
          </a:xfrm>
          <a:prstGeom prst="rect">
            <a:avLst/>
          </a:prstGeom>
          <a:noFill/>
        </p:spPr>
        <p:txBody>
          <a:bodyPr wrap="square" rtlCol="0">
            <a:spAutoFit/>
          </a:bodyPr>
          <a:lstStyle/>
          <a:p>
            <a:r>
              <a:rPr lang="en-US" dirty="0">
                <a:hlinkClick r:id="rId3" action="ppaction://hlinkfile"/>
              </a:rPr>
              <a:t>Lab 7 </a:t>
            </a:r>
            <a:r>
              <a:rPr lang="en-US" dirty="0" err="1">
                <a:hlinkClick r:id="rId3" action="ppaction://hlinkfile"/>
              </a:rPr>
              <a:t>boolean</a:t>
            </a:r>
            <a:r>
              <a:rPr lang="en-US" dirty="0">
                <a:hlinkClick r:id="rId3" action="ppaction://hlinkfile"/>
              </a:rPr>
              <a:t> </a:t>
            </a:r>
            <a:r>
              <a:rPr lang="en-US" dirty="0" smtClean="0">
                <a:hlinkClick r:id="rId3" action="ppaction://hlinkfile"/>
              </a:rPr>
              <a:t>algebra.xlsx</a:t>
            </a:r>
            <a:endParaRPr lang="en-US" dirty="0"/>
          </a:p>
        </p:txBody>
      </p:sp>
      <p:sp>
        <p:nvSpPr>
          <p:cNvPr id="3" name="Slide Number Placeholder 2"/>
          <p:cNvSpPr>
            <a:spLocks noGrp="1"/>
          </p:cNvSpPr>
          <p:nvPr>
            <p:ph type="sldNum" sz="quarter" idx="12"/>
          </p:nvPr>
        </p:nvSpPr>
        <p:spPr/>
        <p:txBody>
          <a:bodyPr/>
          <a:lstStyle/>
          <a:p>
            <a:fld id="{4E73DFE8-7421-4BE9-A66E-B444972B53A8}" type="slidenum">
              <a:rPr lang="en-US" smtClean="0"/>
              <a:t>52</a:t>
            </a:fld>
            <a:endParaRPr lang="en-US"/>
          </a:p>
        </p:txBody>
      </p:sp>
    </p:spTree>
    <p:extLst>
      <p:ext uri="{BB962C8B-B14F-4D97-AF65-F5344CB8AC3E}">
        <p14:creationId xmlns:p14="http://schemas.microsoft.com/office/powerpoint/2010/main" val="2393220782"/>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Lab 7 – Completed Circuit</a:t>
            </a:r>
            <a:endParaRPr lang="en-US" dirty="0"/>
          </a:p>
        </p:txBody>
      </p:sp>
      <p:pic>
        <p:nvPicPr>
          <p:cNvPr id="4" name="Content Placeholder 3"/>
          <p:cNvPicPr>
            <a:picLocks noGrp="1" noChangeAspect="1"/>
          </p:cNvPicPr>
          <p:nvPr>
            <p:ph idx="1"/>
          </p:nvPr>
        </p:nvPicPr>
        <p:blipFill rotWithShape="1">
          <a:blip r:embed="rId2" cstate="print">
            <a:extLst>
              <a:ext uri="{28A0092B-C50C-407E-A947-70E740481C1C}">
                <a14:useLocalDpi xmlns:a14="http://schemas.microsoft.com/office/drawing/2010/main" val="0"/>
              </a:ext>
            </a:extLst>
          </a:blip>
          <a:srcRect l="256" t="13205" b="6825"/>
          <a:stretch/>
        </p:blipFill>
        <p:spPr>
          <a:xfrm>
            <a:off x="2884754" y="2036618"/>
            <a:ext cx="6483452" cy="3898669"/>
          </a:xfrm>
        </p:spPr>
      </p:pic>
      <p:sp>
        <p:nvSpPr>
          <p:cNvPr id="3" name="Slide Number Placeholder 2"/>
          <p:cNvSpPr>
            <a:spLocks noGrp="1"/>
          </p:cNvSpPr>
          <p:nvPr>
            <p:ph type="sldNum" sz="quarter" idx="12"/>
          </p:nvPr>
        </p:nvSpPr>
        <p:spPr/>
        <p:txBody>
          <a:bodyPr/>
          <a:lstStyle/>
          <a:p>
            <a:fld id="{4E73DFE8-7421-4BE9-A66E-B444972B53A8}" type="slidenum">
              <a:rPr lang="en-US" smtClean="0"/>
              <a:t>53</a:t>
            </a:fld>
            <a:endParaRPr lang="en-US"/>
          </a:p>
        </p:txBody>
      </p:sp>
    </p:spTree>
    <p:extLst>
      <p:ext uri="{BB962C8B-B14F-4D97-AF65-F5344CB8AC3E}">
        <p14:creationId xmlns:p14="http://schemas.microsoft.com/office/powerpoint/2010/main" val="822502375"/>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Lab 8 – Circuit Reduction (Part 2)</a:t>
            </a:r>
          </a:p>
        </p:txBody>
      </p:sp>
      <p:sp>
        <p:nvSpPr>
          <p:cNvPr id="3" name="Content Placeholder 2"/>
          <p:cNvSpPr>
            <a:spLocks noGrp="1"/>
          </p:cNvSpPr>
          <p:nvPr>
            <p:ph idx="1"/>
          </p:nvPr>
        </p:nvSpPr>
        <p:spPr/>
        <p:txBody>
          <a:bodyPr>
            <a:normAutofit/>
          </a:bodyPr>
          <a:lstStyle/>
          <a:p>
            <a:r>
              <a:rPr lang="en-US" dirty="0"/>
              <a:t>Date</a:t>
            </a:r>
            <a:r>
              <a:rPr lang="en-US" dirty="0" smtClean="0"/>
              <a:t>: </a:t>
            </a:r>
            <a:r>
              <a:rPr lang="en-US" dirty="0"/>
              <a:t>November 10, 2017</a:t>
            </a:r>
            <a:endParaRPr lang="en-US" dirty="0" smtClean="0"/>
          </a:p>
          <a:p>
            <a:r>
              <a:rPr lang="en-US" dirty="0" smtClean="0"/>
              <a:t>Lab </a:t>
            </a:r>
            <a:r>
              <a:rPr lang="en-US" dirty="0"/>
              <a:t>partners</a:t>
            </a:r>
            <a:r>
              <a:rPr lang="en-US" dirty="0" smtClean="0"/>
              <a:t>: </a:t>
            </a:r>
            <a:r>
              <a:rPr lang="en-US" dirty="0"/>
              <a:t>Austin Denney</a:t>
            </a:r>
          </a:p>
          <a:p>
            <a:r>
              <a:rPr lang="en-US" dirty="0"/>
              <a:t>Description</a:t>
            </a:r>
            <a:r>
              <a:rPr lang="en-US" dirty="0" smtClean="0"/>
              <a:t>: In this lab we reduced a circuit by converting it from sum-of-products (SOP) to product-of-sums (POS</a:t>
            </a:r>
            <a:r>
              <a:rPr lang="en-US" dirty="0" smtClean="0"/>
              <a:t>).</a:t>
            </a:r>
          </a:p>
          <a:p>
            <a:r>
              <a:rPr lang="en-US" dirty="0"/>
              <a:t>Equipment: </a:t>
            </a:r>
            <a:r>
              <a:rPr lang="en-US" dirty="0" err="1"/>
              <a:t>Gwinstek</a:t>
            </a:r>
            <a:r>
              <a:rPr lang="en-US" dirty="0"/>
              <a:t> GDM-8245 and HY1802D </a:t>
            </a:r>
            <a:r>
              <a:rPr lang="en-US" dirty="0" smtClean="0"/>
              <a:t>RSR</a:t>
            </a:r>
            <a:endParaRPr lang="en-US" dirty="0"/>
          </a:p>
          <a:p>
            <a:r>
              <a:rPr lang="en-US" dirty="0" smtClean="0"/>
              <a:t>Observations: </a:t>
            </a:r>
            <a:r>
              <a:rPr lang="en-US" dirty="0"/>
              <a:t>Even though we managed to reduce the total number of gates, the total number of components needed to implement the circuit remained unchanged.</a:t>
            </a:r>
          </a:p>
          <a:p>
            <a:r>
              <a:rPr lang="en-US" dirty="0" smtClean="0">
                <a:hlinkClick r:id="rId2" action="ppaction://hlinkfile"/>
              </a:rPr>
              <a:t>Lab 8.docx</a:t>
            </a:r>
            <a:endParaRPr lang="en-US" dirty="0" smtClean="0"/>
          </a:p>
          <a:p>
            <a:r>
              <a:rPr lang="en-US" dirty="0" smtClean="0">
                <a:hlinkClick r:id="rId3" action="ppaction://hlinkfile"/>
              </a:rPr>
              <a:t>Lab 8.ms14</a:t>
            </a:r>
            <a:endParaRPr lang="en-US" dirty="0" smtClean="0"/>
          </a:p>
        </p:txBody>
      </p:sp>
      <p:sp>
        <p:nvSpPr>
          <p:cNvPr id="4" name="Slide Number Placeholder 3"/>
          <p:cNvSpPr>
            <a:spLocks noGrp="1"/>
          </p:cNvSpPr>
          <p:nvPr>
            <p:ph type="sldNum" sz="quarter" idx="12"/>
          </p:nvPr>
        </p:nvSpPr>
        <p:spPr/>
        <p:txBody>
          <a:bodyPr/>
          <a:lstStyle/>
          <a:p>
            <a:fld id="{4E73DFE8-7421-4BE9-A66E-B444972B53A8}" type="slidenum">
              <a:rPr lang="en-US" smtClean="0"/>
              <a:t>54</a:t>
            </a:fld>
            <a:endParaRPr lang="en-US"/>
          </a:p>
        </p:txBody>
      </p:sp>
    </p:spTree>
    <p:extLst>
      <p:ext uri="{BB962C8B-B14F-4D97-AF65-F5344CB8AC3E}">
        <p14:creationId xmlns:p14="http://schemas.microsoft.com/office/powerpoint/2010/main" val="1397402762"/>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Lab 8 – Schematic</a:t>
            </a:r>
            <a:endParaRPr lang="en-US" dirty="0"/>
          </a:p>
        </p:txBody>
      </p:sp>
      <p:pic>
        <p:nvPicPr>
          <p:cNvPr id="4" name="Content Placeholder 3"/>
          <p:cNvPicPr>
            <a:picLocks noGrp="1" noChangeAspect="1"/>
          </p:cNvPicPr>
          <p:nvPr>
            <p:ph idx="1"/>
          </p:nvPr>
        </p:nvPicPr>
        <p:blipFill>
          <a:blip r:embed="rId2"/>
          <a:stretch>
            <a:fillRect/>
          </a:stretch>
        </p:blipFill>
        <p:spPr>
          <a:xfrm>
            <a:off x="4407176" y="1846263"/>
            <a:ext cx="3437974" cy="4022725"/>
          </a:xfrm>
          <a:prstGeom prst="rect">
            <a:avLst/>
          </a:prstGeom>
        </p:spPr>
      </p:pic>
      <p:sp>
        <p:nvSpPr>
          <p:cNvPr id="5" name="Slide Number Placeholder 4"/>
          <p:cNvSpPr>
            <a:spLocks noGrp="1"/>
          </p:cNvSpPr>
          <p:nvPr>
            <p:ph type="sldNum" sz="quarter" idx="12"/>
          </p:nvPr>
        </p:nvSpPr>
        <p:spPr/>
        <p:txBody>
          <a:bodyPr/>
          <a:lstStyle/>
          <a:p>
            <a:fld id="{4E73DFE8-7421-4BE9-A66E-B444972B53A8}" type="slidenum">
              <a:rPr lang="en-US" smtClean="0"/>
              <a:t>55</a:t>
            </a:fld>
            <a:endParaRPr lang="en-US"/>
          </a:p>
        </p:txBody>
      </p:sp>
    </p:spTree>
    <p:extLst>
      <p:ext uri="{BB962C8B-B14F-4D97-AF65-F5344CB8AC3E}">
        <p14:creationId xmlns:p14="http://schemas.microsoft.com/office/powerpoint/2010/main" val="930459802"/>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Lab 8 – Sum of Products Circuit</a:t>
            </a:r>
            <a:endParaRPr lang="en-US" dirty="0"/>
          </a:p>
        </p:txBody>
      </p:sp>
      <p:pic>
        <p:nvPicPr>
          <p:cNvPr id="4" name="Content Placeholder 3"/>
          <p:cNvPicPr>
            <a:picLocks noGrp="1" noChangeAspect="1"/>
          </p:cNvPicPr>
          <p:nvPr>
            <p:ph idx="1"/>
          </p:nvPr>
        </p:nvPicPr>
        <p:blipFill rotWithShape="1">
          <a:blip r:embed="rId2" cstate="print">
            <a:extLst>
              <a:ext uri="{28A0092B-C50C-407E-A947-70E740481C1C}">
                <a14:useLocalDpi xmlns:a14="http://schemas.microsoft.com/office/drawing/2010/main" val="0"/>
              </a:ext>
            </a:extLst>
          </a:blip>
          <a:srcRect l="3201" t="24983" r="400" b="12817"/>
          <a:stretch/>
        </p:blipFill>
        <p:spPr>
          <a:xfrm>
            <a:off x="2281843" y="2139459"/>
            <a:ext cx="7689273" cy="3721014"/>
          </a:xfrm>
        </p:spPr>
      </p:pic>
      <p:sp>
        <p:nvSpPr>
          <p:cNvPr id="5" name="Slide Number Placeholder 4"/>
          <p:cNvSpPr>
            <a:spLocks noGrp="1"/>
          </p:cNvSpPr>
          <p:nvPr>
            <p:ph type="sldNum" sz="quarter" idx="12"/>
          </p:nvPr>
        </p:nvSpPr>
        <p:spPr/>
        <p:txBody>
          <a:bodyPr/>
          <a:lstStyle/>
          <a:p>
            <a:fld id="{4E73DFE8-7421-4BE9-A66E-B444972B53A8}" type="slidenum">
              <a:rPr lang="en-US" smtClean="0"/>
              <a:t>56</a:t>
            </a:fld>
            <a:endParaRPr lang="en-US"/>
          </a:p>
        </p:txBody>
      </p:sp>
    </p:spTree>
    <p:extLst>
      <p:ext uri="{BB962C8B-B14F-4D97-AF65-F5344CB8AC3E}">
        <p14:creationId xmlns:p14="http://schemas.microsoft.com/office/powerpoint/2010/main" val="1691844142"/>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Lab 8 – Product of Sums Circuit</a:t>
            </a:r>
            <a:endParaRPr lang="en-US" dirty="0"/>
          </a:p>
        </p:txBody>
      </p:sp>
      <p:pic>
        <p:nvPicPr>
          <p:cNvPr id="5" name="Content Placeholder 4"/>
          <p:cNvPicPr>
            <a:picLocks noGrp="1" noChangeAspect="1"/>
          </p:cNvPicPr>
          <p:nvPr>
            <p:ph idx="1"/>
          </p:nvPr>
        </p:nvPicPr>
        <p:blipFill rotWithShape="1">
          <a:blip r:embed="rId2" cstate="print">
            <a:extLst>
              <a:ext uri="{28A0092B-C50C-407E-A947-70E740481C1C}">
                <a14:useLocalDpi xmlns:a14="http://schemas.microsoft.com/office/drawing/2010/main" val="0"/>
              </a:ext>
            </a:extLst>
          </a:blip>
          <a:srcRect l="28108" t="5061" r="13205" b="555"/>
          <a:stretch/>
        </p:blipFill>
        <p:spPr>
          <a:xfrm rot="16200000">
            <a:off x="4322617" y="105341"/>
            <a:ext cx="3607725" cy="7736283"/>
          </a:xfrm>
        </p:spPr>
      </p:pic>
      <p:sp>
        <p:nvSpPr>
          <p:cNvPr id="6" name="Slide Number Placeholder 5"/>
          <p:cNvSpPr>
            <a:spLocks noGrp="1"/>
          </p:cNvSpPr>
          <p:nvPr>
            <p:ph type="sldNum" sz="quarter" idx="12"/>
          </p:nvPr>
        </p:nvSpPr>
        <p:spPr/>
        <p:txBody>
          <a:bodyPr/>
          <a:lstStyle/>
          <a:p>
            <a:fld id="{4E73DFE8-7421-4BE9-A66E-B444972B53A8}" type="slidenum">
              <a:rPr lang="en-US" smtClean="0"/>
              <a:t>57</a:t>
            </a:fld>
            <a:endParaRPr lang="en-US"/>
          </a:p>
        </p:txBody>
      </p:sp>
    </p:spTree>
    <p:extLst>
      <p:ext uri="{BB962C8B-B14F-4D97-AF65-F5344CB8AC3E}">
        <p14:creationId xmlns:p14="http://schemas.microsoft.com/office/powerpoint/2010/main" val="3866141673"/>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lvl="0"/>
            <a:r>
              <a:rPr lang="en-US" dirty="0"/>
              <a:t>Lab 9 – 1 to 3 clock using JK Flip Flops and 555 Timer</a:t>
            </a:r>
          </a:p>
        </p:txBody>
      </p:sp>
      <p:sp>
        <p:nvSpPr>
          <p:cNvPr id="3" name="Content Placeholder 2"/>
          <p:cNvSpPr>
            <a:spLocks noGrp="1"/>
          </p:cNvSpPr>
          <p:nvPr>
            <p:ph idx="1"/>
          </p:nvPr>
        </p:nvSpPr>
        <p:spPr/>
        <p:txBody>
          <a:bodyPr>
            <a:normAutofit fontScale="92500" lnSpcReduction="10000"/>
          </a:bodyPr>
          <a:lstStyle/>
          <a:p>
            <a:r>
              <a:rPr lang="en-US" dirty="0"/>
              <a:t>Date</a:t>
            </a:r>
            <a:r>
              <a:rPr lang="en-US" dirty="0" smtClean="0"/>
              <a:t>: </a:t>
            </a:r>
            <a:r>
              <a:rPr lang="en-US" dirty="0"/>
              <a:t>November 17, 2017</a:t>
            </a:r>
            <a:endParaRPr lang="en-US" dirty="0" smtClean="0"/>
          </a:p>
          <a:p>
            <a:r>
              <a:rPr lang="en-US" dirty="0" smtClean="0"/>
              <a:t>Lab </a:t>
            </a:r>
            <a:r>
              <a:rPr lang="en-US" dirty="0"/>
              <a:t>partners</a:t>
            </a:r>
            <a:r>
              <a:rPr lang="en-US" dirty="0" smtClean="0"/>
              <a:t>: </a:t>
            </a:r>
            <a:r>
              <a:rPr lang="en-US" dirty="0"/>
              <a:t>Austin Denney</a:t>
            </a:r>
          </a:p>
          <a:p>
            <a:r>
              <a:rPr lang="en-US" dirty="0"/>
              <a:t>Description</a:t>
            </a:r>
            <a:r>
              <a:rPr lang="en-US" dirty="0" smtClean="0"/>
              <a:t>: In this lab we used three JK flip flops to halve the frequency of a signal from a signal generator three times, effectively reducing the frequency of the signal by a factor of eight</a:t>
            </a:r>
            <a:r>
              <a:rPr lang="en-US" dirty="0" smtClean="0"/>
              <a:t>.</a:t>
            </a:r>
          </a:p>
          <a:p>
            <a:r>
              <a:rPr lang="en-US" dirty="0"/>
              <a:t>Equipment: </a:t>
            </a:r>
            <a:r>
              <a:rPr lang="en-US" dirty="0" err="1"/>
              <a:t>Gwinstek</a:t>
            </a:r>
            <a:r>
              <a:rPr lang="en-US" dirty="0"/>
              <a:t> </a:t>
            </a:r>
            <a:r>
              <a:rPr lang="en-US" dirty="0" smtClean="0"/>
              <a:t>GDM-8245, Tektronix TDS 220, </a:t>
            </a:r>
            <a:r>
              <a:rPr lang="en-US" dirty="0"/>
              <a:t>and HY1802D </a:t>
            </a:r>
            <a:r>
              <a:rPr lang="en-US" dirty="0" smtClean="0"/>
              <a:t>RSR</a:t>
            </a:r>
            <a:endParaRPr lang="en-US" dirty="0" smtClean="0"/>
          </a:p>
          <a:p>
            <a:r>
              <a:rPr lang="en-US" dirty="0" smtClean="0"/>
              <a:t>Observations: </a:t>
            </a:r>
            <a:r>
              <a:rPr lang="en-US" dirty="0"/>
              <a:t>The first oscilloscope we used gave us a signal that looked more like a heartbeat than a square wave. We had to troubleshoot and figured out it was the oscilloscope and switch to another one.</a:t>
            </a:r>
          </a:p>
          <a:p>
            <a:r>
              <a:rPr lang="en-US" dirty="0" smtClean="0">
                <a:hlinkClick r:id="rId2" action="ppaction://hlinkfile"/>
              </a:rPr>
              <a:t>Lab 9.docx</a:t>
            </a:r>
            <a:endParaRPr lang="en-US" dirty="0" smtClean="0"/>
          </a:p>
          <a:p>
            <a:r>
              <a:rPr lang="en-US" dirty="0" smtClean="0">
                <a:hlinkClick r:id="rId3" action="ppaction://hlinkfile"/>
              </a:rPr>
              <a:t>Lab 9.xlsx</a:t>
            </a:r>
            <a:endParaRPr lang="en-US" dirty="0" smtClean="0"/>
          </a:p>
          <a:p>
            <a:r>
              <a:rPr lang="en-US" dirty="0" smtClean="0">
                <a:hlinkClick r:id="rId4" action="ppaction://hlinkfile"/>
              </a:rPr>
              <a:t>Lab 9.ms14</a:t>
            </a:r>
            <a:endParaRPr lang="en-US" dirty="0" smtClean="0"/>
          </a:p>
        </p:txBody>
      </p:sp>
      <p:sp>
        <p:nvSpPr>
          <p:cNvPr id="4" name="Slide Number Placeholder 3"/>
          <p:cNvSpPr>
            <a:spLocks noGrp="1"/>
          </p:cNvSpPr>
          <p:nvPr>
            <p:ph type="sldNum" sz="quarter" idx="12"/>
          </p:nvPr>
        </p:nvSpPr>
        <p:spPr/>
        <p:txBody>
          <a:bodyPr/>
          <a:lstStyle/>
          <a:p>
            <a:fld id="{4E73DFE8-7421-4BE9-A66E-B444972B53A8}" type="slidenum">
              <a:rPr lang="en-US" smtClean="0"/>
              <a:t>58</a:t>
            </a:fld>
            <a:endParaRPr lang="en-US"/>
          </a:p>
        </p:txBody>
      </p:sp>
    </p:spTree>
    <p:extLst>
      <p:ext uri="{BB962C8B-B14F-4D97-AF65-F5344CB8AC3E}">
        <p14:creationId xmlns:p14="http://schemas.microsoft.com/office/powerpoint/2010/main" val="579924508"/>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Lab 9 - Schematic</a:t>
            </a:r>
            <a:endParaRPr lang="en-US" dirty="0"/>
          </a:p>
        </p:txBody>
      </p:sp>
      <p:sp>
        <p:nvSpPr>
          <p:cNvPr id="4" name="Slide Number Placeholder 3"/>
          <p:cNvSpPr>
            <a:spLocks noGrp="1"/>
          </p:cNvSpPr>
          <p:nvPr>
            <p:ph type="sldNum" sz="quarter" idx="12"/>
          </p:nvPr>
        </p:nvSpPr>
        <p:spPr/>
        <p:txBody>
          <a:bodyPr/>
          <a:lstStyle/>
          <a:p>
            <a:fld id="{4E73DFE8-7421-4BE9-A66E-B444972B53A8}" type="slidenum">
              <a:rPr lang="en-US" smtClean="0"/>
              <a:t>59</a:t>
            </a:fld>
            <a:endParaRPr lang="en-US"/>
          </a:p>
        </p:txBody>
      </p:sp>
      <p:sp>
        <p:nvSpPr>
          <p:cNvPr id="6" name="TextBox 5"/>
          <p:cNvSpPr txBox="1"/>
          <p:nvPr/>
        </p:nvSpPr>
        <p:spPr>
          <a:xfrm>
            <a:off x="4281053" y="5654725"/>
            <a:ext cx="5868785" cy="646331"/>
          </a:xfrm>
          <a:prstGeom prst="rect">
            <a:avLst/>
          </a:prstGeom>
          <a:noFill/>
        </p:spPr>
        <p:txBody>
          <a:bodyPr wrap="square" rtlCol="0">
            <a:spAutoFit/>
          </a:bodyPr>
          <a:lstStyle/>
          <a:p>
            <a:r>
              <a:rPr lang="en-US" dirty="0" smtClean="0"/>
              <a:t>The JK flip flops are individual components in this schematic, but in the lab there are two flip flops on each component.</a:t>
            </a:r>
            <a:endParaRPr lang="en-US" dirty="0"/>
          </a:p>
        </p:txBody>
      </p:sp>
      <p:pic>
        <p:nvPicPr>
          <p:cNvPr id="8" name="Content Placeholder 7"/>
          <p:cNvPicPr>
            <a:picLocks noGrp="1" noChangeAspect="1"/>
          </p:cNvPicPr>
          <p:nvPr>
            <p:ph idx="1"/>
          </p:nvPr>
        </p:nvPicPr>
        <p:blipFill>
          <a:blip r:embed="rId2"/>
          <a:stretch>
            <a:fillRect/>
          </a:stretch>
        </p:blipFill>
        <p:spPr>
          <a:xfrm>
            <a:off x="2531298" y="1955165"/>
            <a:ext cx="5111547" cy="4022725"/>
          </a:xfrm>
          <a:prstGeom prst="rect">
            <a:avLst/>
          </a:prstGeom>
        </p:spPr>
      </p:pic>
    </p:spTree>
    <p:extLst>
      <p:ext uri="{BB962C8B-B14F-4D97-AF65-F5344CB8AC3E}">
        <p14:creationId xmlns:p14="http://schemas.microsoft.com/office/powerpoint/2010/main" val="266896225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Lab 2 – Number Conversions</a:t>
            </a:r>
            <a:endParaRPr lang="en-US" dirty="0"/>
          </a:p>
        </p:txBody>
      </p:sp>
      <p:sp>
        <p:nvSpPr>
          <p:cNvPr id="3" name="Content Placeholder 2"/>
          <p:cNvSpPr>
            <a:spLocks noGrp="1"/>
          </p:cNvSpPr>
          <p:nvPr>
            <p:ph idx="1"/>
          </p:nvPr>
        </p:nvSpPr>
        <p:spPr>
          <a:xfrm>
            <a:off x="1097280" y="1845732"/>
            <a:ext cx="10058400" cy="4460475"/>
          </a:xfrm>
        </p:spPr>
        <p:txBody>
          <a:bodyPr>
            <a:normAutofit fontScale="62500" lnSpcReduction="20000"/>
          </a:bodyPr>
          <a:lstStyle/>
          <a:p>
            <a:r>
              <a:rPr lang="en-US" dirty="0"/>
              <a:t>Date: September 15, 2017</a:t>
            </a:r>
          </a:p>
          <a:p>
            <a:r>
              <a:rPr lang="en-US" dirty="0"/>
              <a:t>Lab partner: </a:t>
            </a:r>
            <a:r>
              <a:rPr lang="en-US" dirty="0" smtClean="0"/>
              <a:t>­­­­­­­­­­­­­­­­</a:t>
            </a:r>
            <a:r>
              <a:rPr lang="en-US" dirty="0"/>
              <a:t>Brett Barnett</a:t>
            </a:r>
          </a:p>
          <a:p>
            <a:r>
              <a:rPr lang="en-US" dirty="0" smtClean="0"/>
              <a:t>Description:</a:t>
            </a:r>
            <a:r>
              <a:rPr lang="en-US" dirty="0"/>
              <a:t> </a:t>
            </a:r>
            <a:r>
              <a:rPr lang="en-US" dirty="0" smtClean="0"/>
              <a:t>This </a:t>
            </a:r>
            <a:r>
              <a:rPr lang="en-US" dirty="0"/>
              <a:t>lab was </a:t>
            </a:r>
            <a:r>
              <a:rPr lang="en-US" dirty="0" smtClean="0"/>
              <a:t>done only as calculations (no circuits were built in the lab). It consists of calculations performed in a number of Excel files during Lecture 2a. We converted between binary, decimal, and hexadecimal values. Some of the Excel files were created in the course of performing the lab. Other files were provided and used as instructed in the lab description</a:t>
            </a:r>
            <a:r>
              <a:rPr lang="en-US" dirty="0" smtClean="0"/>
              <a:t>.</a:t>
            </a:r>
          </a:p>
          <a:p>
            <a:r>
              <a:rPr lang="en-US" dirty="0"/>
              <a:t>Equipment</a:t>
            </a:r>
            <a:r>
              <a:rPr lang="en-US" dirty="0" smtClean="0"/>
              <a:t>: None</a:t>
            </a:r>
            <a:endParaRPr lang="en-US" dirty="0"/>
          </a:p>
          <a:p>
            <a:r>
              <a:rPr lang="en-US" dirty="0"/>
              <a:t>Observations</a:t>
            </a:r>
            <a:r>
              <a:rPr lang="en-US" dirty="0" smtClean="0"/>
              <a:t>: Converting between number systems can be somewhat confusing but is easy to do after learning the steps to perform the conversion.</a:t>
            </a:r>
            <a:endParaRPr lang="en-US" dirty="0"/>
          </a:p>
          <a:p>
            <a:pPr>
              <a:lnSpc>
                <a:spcPct val="110000"/>
              </a:lnSpc>
              <a:spcBef>
                <a:spcPts val="0"/>
              </a:spcBef>
              <a:spcAft>
                <a:spcPts val="0"/>
              </a:spcAft>
            </a:pPr>
            <a:r>
              <a:rPr lang="en-US" dirty="0" smtClean="0">
                <a:hlinkClick r:id="rId2" action="ppaction://hlinkfile"/>
              </a:rPr>
              <a:t>Lab 2.docx</a:t>
            </a:r>
            <a:endParaRPr lang="en-US" dirty="0" smtClean="0"/>
          </a:p>
          <a:p>
            <a:pPr>
              <a:lnSpc>
                <a:spcPct val="110000"/>
              </a:lnSpc>
              <a:spcBef>
                <a:spcPts val="0"/>
              </a:spcBef>
              <a:spcAft>
                <a:spcPts val="0"/>
              </a:spcAft>
            </a:pPr>
            <a:r>
              <a:rPr lang="en-US" dirty="0" smtClean="0">
                <a:hlinkClick r:id="rId3" action="ppaction://hlinkfile"/>
              </a:rPr>
              <a:t>Lecture 2a, slide 3.xlsx</a:t>
            </a:r>
            <a:endParaRPr lang="en-US" dirty="0" smtClean="0"/>
          </a:p>
          <a:p>
            <a:pPr>
              <a:lnSpc>
                <a:spcPct val="110000"/>
              </a:lnSpc>
              <a:spcBef>
                <a:spcPts val="0"/>
              </a:spcBef>
              <a:spcAft>
                <a:spcPts val="0"/>
              </a:spcAft>
            </a:pPr>
            <a:r>
              <a:rPr lang="en-US" dirty="0">
                <a:hlinkClick r:id="rId4" action="ppaction://hlinkfile"/>
              </a:rPr>
              <a:t>Lecture 2a Slide </a:t>
            </a:r>
            <a:r>
              <a:rPr lang="en-US" dirty="0" smtClean="0">
                <a:hlinkClick r:id="rId4" action="ppaction://hlinkfile"/>
              </a:rPr>
              <a:t>5.xlxs</a:t>
            </a:r>
            <a:endParaRPr lang="en-US" dirty="0" smtClean="0"/>
          </a:p>
          <a:p>
            <a:pPr>
              <a:lnSpc>
                <a:spcPct val="110000"/>
              </a:lnSpc>
              <a:spcBef>
                <a:spcPts val="0"/>
              </a:spcBef>
              <a:spcAft>
                <a:spcPts val="0"/>
              </a:spcAft>
            </a:pPr>
            <a:r>
              <a:rPr lang="en-US" dirty="0">
                <a:hlinkClick r:id="rId5" action="ppaction://hlinkfile"/>
              </a:rPr>
              <a:t>Lecture 2a, slide </a:t>
            </a:r>
            <a:r>
              <a:rPr lang="en-US" dirty="0" smtClean="0">
                <a:hlinkClick r:id="rId5" action="ppaction://hlinkfile"/>
              </a:rPr>
              <a:t>6.xlsx</a:t>
            </a:r>
            <a:endParaRPr lang="en-US" dirty="0" smtClean="0"/>
          </a:p>
          <a:p>
            <a:pPr>
              <a:lnSpc>
                <a:spcPct val="110000"/>
              </a:lnSpc>
              <a:spcBef>
                <a:spcPts val="0"/>
              </a:spcBef>
              <a:spcAft>
                <a:spcPts val="0"/>
              </a:spcAft>
            </a:pPr>
            <a:r>
              <a:rPr lang="en-US" dirty="0">
                <a:hlinkClick r:id="rId6" action="ppaction://hlinkfile"/>
              </a:rPr>
              <a:t>Lecture 2a Slide </a:t>
            </a:r>
            <a:r>
              <a:rPr lang="en-US" dirty="0" smtClean="0">
                <a:hlinkClick r:id="rId6" action="ppaction://hlinkfile"/>
              </a:rPr>
              <a:t>7.xlxs</a:t>
            </a:r>
            <a:endParaRPr lang="en-US" dirty="0" smtClean="0"/>
          </a:p>
          <a:p>
            <a:pPr>
              <a:lnSpc>
                <a:spcPct val="110000"/>
              </a:lnSpc>
              <a:spcBef>
                <a:spcPts val="0"/>
              </a:spcBef>
              <a:spcAft>
                <a:spcPts val="0"/>
              </a:spcAft>
            </a:pPr>
            <a:r>
              <a:rPr lang="en-US" dirty="0">
                <a:hlinkClick r:id="rId7" action="ppaction://hlinkfile"/>
              </a:rPr>
              <a:t>Lecture 2a Slide </a:t>
            </a:r>
            <a:r>
              <a:rPr lang="en-US" dirty="0" smtClean="0">
                <a:hlinkClick r:id="rId7" action="ppaction://hlinkfile"/>
              </a:rPr>
              <a:t>9.xlxs</a:t>
            </a:r>
            <a:endParaRPr lang="en-US" dirty="0" smtClean="0"/>
          </a:p>
          <a:p>
            <a:pPr>
              <a:lnSpc>
                <a:spcPct val="110000"/>
              </a:lnSpc>
              <a:spcBef>
                <a:spcPts val="0"/>
              </a:spcBef>
              <a:spcAft>
                <a:spcPts val="0"/>
              </a:spcAft>
            </a:pPr>
            <a:r>
              <a:rPr lang="en-US" dirty="0">
                <a:hlinkClick r:id="rId8" action="ppaction://hlinkfile"/>
              </a:rPr>
              <a:t>Lecture 2a, slide </a:t>
            </a:r>
            <a:r>
              <a:rPr lang="en-US" dirty="0" smtClean="0">
                <a:hlinkClick r:id="rId8" action="ppaction://hlinkfile"/>
              </a:rPr>
              <a:t>11.xlsx</a:t>
            </a:r>
            <a:endParaRPr lang="en-US" dirty="0" smtClean="0"/>
          </a:p>
          <a:p>
            <a:pPr>
              <a:lnSpc>
                <a:spcPct val="110000"/>
              </a:lnSpc>
              <a:spcBef>
                <a:spcPts val="0"/>
              </a:spcBef>
              <a:spcAft>
                <a:spcPts val="0"/>
              </a:spcAft>
            </a:pPr>
            <a:r>
              <a:rPr lang="en-US" dirty="0">
                <a:hlinkClick r:id="rId9" action="ppaction://hlinkfile"/>
              </a:rPr>
              <a:t>Lecture 2a </a:t>
            </a:r>
            <a:r>
              <a:rPr lang="en-US" dirty="0" smtClean="0">
                <a:hlinkClick r:id="rId9" action="ppaction://hlinkfile"/>
              </a:rPr>
              <a:t>slide 12.xlxs</a:t>
            </a:r>
            <a:endParaRPr lang="en-US" dirty="0" smtClean="0"/>
          </a:p>
          <a:p>
            <a:pPr>
              <a:lnSpc>
                <a:spcPct val="110000"/>
              </a:lnSpc>
              <a:spcBef>
                <a:spcPts val="0"/>
              </a:spcBef>
              <a:spcAft>
                <a:spcPts val="0"/>
              </a:spcAft>
            </a:pPr>
            <a:r>
              <a:rPr lang="en-US" dirty="0">
                <a:hlinkClick r:id="rId10" action="ppaction://hlinkfile"/>
              </a:rPr>
              <a:t>Lecture 2a Slide </a:t>
            </a:r>
            <a:r>
              <a:rPr lang="en-US" dirty="0" smtClean="0">
                <a:hlinkClick r:id="rId10" action="ppaction://hlinkfile"/>
              </a:rPr>
              <a:t>14.xlxs</a:t>
            </a:r>
            <a:endParaRPr lang="en-US" dirty="0" smtClean="0"/>
          </a:p>
          <a:p>
            <a:pPr>
              <a:lnSpc>
                <a:spcPct val="110000"/>
              </a:lnSpc>
              <a:spcBef>
                <a:spcPts val="0"/>
              </a:spcBef>
              <a:spcAft>
                <a:spcPts val="0"/>
              </a:spcAft>
            </a:pPr>
            <a:r>
              <a:rPr lang="en-US" dirty="0">
                <a:hlinkClick r:id="rId11" action="ppaction://hlinkfile"/>
              </a:rPr>
              <a:t>Lecture 2a, slide </a:t>
            </a:r>
            <a:r>
              <a:rPr lang="en-US" dirty="0" smtClean="0">
                <a:hlinkClick r:id="rId11" action="ppaction://hlinkfile"/>
              </a:rPr>
              <a:t>17.xlsx</a:t>
            </a:r>
            <a:endParaRPr lang="en-US" dirty="0" smtClean="0"/>
          </a:p>
          <a:p>
            <a:pPr>
              <a:lnSpc>
                <a:spcPct val="110000"/>
              </a:lnSpc>
              <a:spcBef>
                <a:spcPts val="0"/>
              </a:spcBef>
              <a:spcAft>
                <a:spcPts val="0"/>
              </a:spcAft>
            </a:pPr>
            <a:r>
              <a:rPr lang="en-US" dirty="0">
                <a:hlinkClick r:id="rId12" action="ppaction://hlinkfile"/>
              </a:rPr>
              <a:t>Lecture 2a Slide </a:t>
            </a:r>
            <a:r>
              <a:rPr lang="en-US" dirty="0" smtClean="0">
                <a:hlinkClick r:id="rId12" action="ppaction://hlinkfile"/>
              </a:rPr>
              <a:t>18.xlxs</a:t>
            </a:r>
            <a:endParaRPr lang="en-US" dirty="0" smtClean="0"/>
          </a:p>
          <a:p>
            <a:pPr>
              <a:lnSpc>
                <a:spcPct val="110000"/>
              </a:lnSpc>
              <a:spcBef>
                <a:spcPts val="0"/>
              </a:spcBef>
              <a:spcAft>
                <a:spcPts val="0"/>
              </a:spcAft>
            </a:pPr>
            <a:r>
              <a:rPr lang="en-US" dirty="0" smtClean="0"/>
              <a:t>Spreadsheets for slides 3, 6, 11, 12, and 17</a:t>
            </a:r>
            <a:r>
              <a:rPr lang="en-US" dirty="0"/>
              <a:t> </a:t>
            </a:r>
            <a:r>
              <a:rPr lang="en-US" dirty="0" smtClean="0"/>
              <a:t>were created by us in the course of performing the lab. The other sheets were used in completing the lab but were supplied as part of the assignment.</a:t>
            </a:r>
          </a:p>
        </p:txBody>
      </p:sp>
      <p:sp>
        <p:nvSpPr>
          <p:cNvPr id="4" name="Slide Number Placeholder 3"/>
          <p:cNvSpPr>
            <a:spLocks noGrp="1"/>
          </p:cNvSpPr>
          <p:nvPr>
            <p:ph type="sldNum" sz="quarter" idx="12"/>
          </p:nvPr>
        </p:nvSpPr>
        <p:spPr/>
        <p:txBody>
          <a:bodyPr/>
          <a:lstStyle/>
          <a:p>
            <a:fld id="{4E73DFE8-7421-4BE9-A66E-B444972B53A8}" type="slidenum">
              <a:rPr lang="en-US" smtClean="0"/>
              <a:t>6</a:t>
            </a:fld>
            <a:endParaRPr lang="en-US"/>
          </a:p>
        </p:txBody>
      </p:sp>
    </p:spTree>
    <p:extLst>
      <p:ext uri="{BB962C8B-B14F-4D97-AF65-F5344CB8AC3E}">
        <p14:creationId xmlns:p14="http://schemas.microsoft.com/office/powerpoint/2010/main" val="3514068099"/>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Lab 9 – Simulation Results</a:t>
            </a:r>
            <a:endParaRPr lang="en-US" dirty="0"/>
          </a:p>
        </p:txBody>
      </p:sp>
      <p:sp>
        <p:nvSpPr>
          <p:cNvPr id="4" name="Slide Number Placeholder 3"/>
          <p:cNvSpPr>
            <a:spLocks noGrp="1"/>
          </p:cNvSpPr>
          <p:nvPr>
            <p:ph type="sldNum" sz="quarter" idx="12"/>
          </p:nvPr>
        </p:nvSpPr>
        <p:spPr/>
        <p:txBody>
          <a:bodyPr/>
          <a:lstStyle/>
          <a:p>
            <a:fld id="{4E73DFE8-7421-4BE9-A66E-B444972B53A8}" type="slidenum">
              <a:rPr lang="en-US" smtClean="0"/>
              <a:t>60</a:t>
            </a:fld>
            <a:endParaRPr lang="en-US"/>
          </a:p>
        </p:txBody>
      </p:sp>
      <p:pic>
        <p:nvPicPr>
          <p:cNvPr id="8" name="Content Placeholder 7"/>
          <p:cNvPicPr>
            <a:picLocks noGrp="1" noChangeAspect="1"/>
          </p:cNvPicPr>
          <p:nvPr>
            <p:ph idx="1"/>
          </p:nvPr>
        </p:nvPicPr>
        <p:blipFill rotWithShape="1">
          <a:blip r:embed="rId2"/>
          <a:srcRect l="3" t="17701" r="44635" b="48040"/>
          <a:stretch/>
        </p:blipFill>
        <p:spPr>
          <a:xfrm>
            <a:off x="1121137" y="1736521"/>
            <a:ext cx="2975959" cy="1487978"/>
          </a:xfrm>
          <a:prstGeom prst="rect">
            <a:avLst/>
          </a:prstGeom>
        </p:spPr>
      </p:pic>
      <p:sp>
        <p:nvSpPr>
          <p:cNvPr id="9" name="TextBox 8"/>
          <p:cNvSpPr txBox="1"/>
          <p:nvPr/>
        </p:nvSpPr>
        <p:spPr>
          <a:xfrm>
            <a:off x="6126480" y="1912765"/>
            <a:ext cx="5086003" cy="1200329"/>
          </a:xfrm>
          <a:prstGeom prst="rect">
            <a:avLst/>
          </a:prstGeom>
          <a:noFill/>
        </p:spPr>
        <p:txBody>
          <a:bodyPr wrap="square" rtlCol="0">
            <a:spAutoFit/>
          </a:bodyPr>
          <a:lstStyle/>
          <a:p>
            <a:r>
              <a:rPr lang="en-US" dirty="0" smtClean="0"/>
              <a:t>These are the oscilloscope readings from Multisim juxtaposing the original input signal with the signal after it has passed through one, two, or three flip flops, respectively.</a:t>
            </a:r>
            <a:endParaRPr lang="en-US" dirty="0"/>
          </a:p>
        </p:txBody>
      </p:sp>
      <p:pic>
        <p:nvPicPr>
          <p:cNvPr id="10" name="Picture 9"/>
          <p:cNvPicPr>
            <a:picLocks noChangeAspect="1"/>
          </p:cNvPicPr>
          <p:nvPr/>
        </p:nvPicPr>
        <p:blipFill rotWithShape="1">
          <a:blip r:embed="rId3"/>
          <a:srcRect l="-646" t="18789" r="43591" b="43445"/>
          <a:stretch/>
        </p:blipFill>
        <p:spPr>
          <a:xfrm>
            <a:off x="1097278" y="3232812"/>
            <a:ext cx="2999818" cy="1604357"/>
          </a:xfrm>
          <a:prstGeom prst="rect">
            <a:avLst/>
          </a:prstGeom>
        </p:spPr>
      </p:pic>
      <p:pic>
        <p:nvPicPr>
          <p:cNvPr id="11" name="Picture 10"/>
          <p:cNvPicPr>
            <a:picLocks noChangeAspect="1"/>
          </p:cNvPicPr>
          <p:nvPr/>
        </p:nvPicPr>
        <p:blipFill rotWithShape="1">
          <a:blip r:embed="rId4"/>
          <a:srcRect l="-1279" t="19572" r="43571" b="44032"/>
          <a:stretch/>
        </p:blipFill>
        <p:spPr>
          <a:xfrm>
            <a:off x="1064026" y="4845482"/>
            <a:ext cx="3034149" cy="1546167"/>
          </a:xfrm>
          <a:prstGeom prst="rect">
            <a:avLst/>
          </a:prstGeom>
        </p:spPr>
      </p:pic>
      <p:sp>
        <p:nvSpPr>
          <p:cNvPr id="12" name="TextBox 11"/>
          <p:cNvSpPr txBox="1"/>
          <p:nvPr/>
        </p:nvSpPr>
        <p:spPr>
          <a:xfrm>
            <a:off x="4239491" y="1912765"/>
            <a:ext cx="1795549" cy="923330"/>
          </a:xfrm>
          <a:prstGeom prst="rect">
            <a:avLst/>
          </a:prstGeom>
          <a:noFill/>
        </p:spPr>
        <p:txBody>
          <a:bodyPr wrap="square" rtlCol="0">
            <a:spAutoFit/>
          </a:bodyPr>
          <a:lstStyle/>
          <a:p>
            <a:r>
              <a:rPr lang="en-US" dirty="0" smtClean="0"/>
              <a:t>Original signal v. signal through one flip flop</a:t>
            </a:r>
            <a:endParaRPr lang="en-US" dirty="0"/>
          </a:p>
        </p:txBody>
      </p:sp>
      <p:sp>
        <p:nvSpPr>
          <p:cNvPr id="13" name="TextBox 12"/>
          <p:cNvSpPr txBox="1"/>
          <p:nvPr/>
        </p:nvSpPr>
        <p:spPr>
          <a:xfrm>
            <a:off x="4239490" y="3461703"/>
            <a:ext cx="1795549" cy="923330"/>
          </a:xfrm>
          <a:prstGeom prst="rect">
            <a:avLst/>
          </a:prstGeom>
          <a:noFill/>
        </p:spPr>
        <p:txBody>
          <a:bodyPr wrap="square" rtlCol="0">
            <a:spAutoFit/>
          </a:bodyPr>
          <a:lstStyle/>
          <a:p>
            <a:r>
              <a:rPr lang="en-US" dirty="0" smtClean="0"/>
              <a:t>Original signal v. signal through two flip flops</a:t>
            </a:r>
            <a:endParaRPr lang="en-US" dirty="0"/>
          </a:p>
        </p:txBody>
      </p:sp>
      <p:sp>
        <p:nvSpPr>
          <p:cNvPr id="14" name="TextBox 13"/>
          <p:cNvSpPr txBox="1"/>
          <p:nvPr/>
        </p:nvSpPr>
        <p:spPr>
          <a:xfrm>
            <a:off x="4239489" y="5010641"/>
            <a:ext cx="1795549" cy="923330"/>
          </a:xfrm>
          <a:prstGeom prst="rect">
            <a:avLst/>
          </a:prstGeom>
          <a:noFill/>
        </p:spPr>
        <p:txBody>
          <a:bodyPr wrap="square" rtlCol="0">
            <a:spAutoFit/>
          </a:bodyPr>
          <a:lstStyle/>
          <a:p>
            <a:r>
              <a:rPr lang="en-US" dirty="0" smtClean="0"/>
              <a:t>Original signal v. signal through three flip flops</a:t>
            </a:r>
            <a:endParaRPr lang="en-US" dirty="0"/>
          </a:p>
        </p:txBody>
      </p:sp>
    </p:spTree>
    <p:extLst>
      <p:ext uri="{BB962C8B-B14F-4D97-AF65-F5344CB8AC3E}">
        <p14:creationId xmlns:p14="http://schemas.microsoft.com/office/powerpoint/2010/main" val="3734940650"/>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Lab 9 – Spreadsheet calculations</a:t>
            </a:r>
            <a:endParaRPr lang="en-US" dirty="0"/>
          </a:p>
        </p:txBody>
      </p:sp>
      <p:pic>
        <p:nvPicPr>
          <p:cNvPr id="5" name="Content Placeholder 4"/>
          <p:cNvPicPr>
            <a:picLocks noGrp="1" noChangeAspect="1"/>
          </p:cNvPicPr>
          <p:nvPr>
            <p:ph idx="1"/>
          </p:nvPr>
        </p:nvPicPr>
        <p:blipFill>
          <a:blip r:embed="rId2"/>
          <a:stretch>
            <a:fillRect/>
          </a:stretch>
        </p:blipFill>
        <p:spPr>
          <a:xfrm>
            <a:off x="4265311" y="1846263"/>
            <a:ext cx="3721704" cy="4022725"/>
          </a:xfrm>
          <a:prstGeom prst="rect">
            <a:avLst/>
          </a:prstGeom>
        </p:spPr>
      </p:pic>
      <p:sp>
        <p:nvSpPr>
          <p:cNvPr id="4" name="Slide Number Placeholder 3"/>
          <p:cNvSpPr>
            <a:spLocks noGrp="1"/>
          </p:cNvSpPr>
          <p:nvPr>
            <p:ph type="sldNum" sz="quarter" idx="12"/>
          </p:nvPr>
        </p:nvSpPr>
        <p:spPr/>
        <p:txBody>
          <a:bodyPr/>
          <a:lstStyle/>
          <a:p>
            <a:fld id="{4E73DFE8-7421-4BE9-A66E-B444972B53A8}" type="slidenum">
              <a:rPr lang="en-US" smtClean="0"/>
              <a:t>61</a:t>
            </a:fld>
            <a:endParaRPr lang="en-US"/>
          </a:p>
        </p:txBody>
      </p:sp>
    </p:spTree>
    <p:extLst>
      <p:ext uri="{BB962C8B-B14F-4D97-AF65-F5344CB8AC3E}">
        <p14:creationId xmlns:p14="http://schemas.microsoft.com/office/powerpoint/2010/main" val="2329850080"/>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Lab 9 – Broken Oscilloscope Reading</a:t>
            </a:r>
            <a:endParaRPr lang="en-US" dirty="0"/>
          </a:p>
        </p:txBody>
      </p:sp>
      <p:pic>
        <p:nvPicPr>
          <p:cNvPr id="5" name="Content Placeholder 4"/>
          <p:cNvPicPr>
            <a:picLocks noGrp="1" noChangeAspect="1"/>
          </p:cNvPicPr>
          <p:nvPr>
            <p:ph idx="1"/>
          </p:nvPr>
        </p:nvPicPr>
        <p:blipFill rotWithShape="1">
          <a:blip r:embed="rId2" cstate="print">
            <a:extLst>
              <a:ext uri="{28A0092B-C50C-407E-A947-70E740481C1C}">
                <a14:useLocalDpi xmlns:a14="http://schemas.microsoft.com/office/drawing/2010/main" val="0"/>
              </a:ext>
            </a:extLst>
          </a:blip>
          <a:srcRect l="-54" t="14031"/>
          <a:stretch/>
        </p:blipFill>
        <p:spPr>
          <a:xfrm>
            <a:off x="3441470" y="2410691"/>
            <a:ext cx="5366510" cy="3458297"/>
          </a:xfrm>
        </p:spPr>
      </p:pic>
      <p:sp>
        <p:nvSpPr>
          <p:cNvPr id="4" name="Slide Number Placeholder 3"/>
          <p:cNvSpPr>
            <a:spLocks noGrp="1"/>
          </p:cNvSpPr>
          <p:nvPr>
            <p:ph type="sldNum" sz="quarter" idx="12"/>
          </p:nvPr>
        </p:nvSpPr>
        <p:spPr/>
        <p:txBody>
          <a:bodyPr/>
          <a:lstStyle/>
          <a:p>
            <a:fld id="{4E73DFE8-7421-4BE9-A66E-B444972B53A8}" type="slidenum">
              <a:rPr lang="en-US" smtClean="0"/>
              <a:t>62</a:t>
            </a:fld>
            <a:endParaRPr lang="en-US"/>
          </a:p>
        </p:txBody>
      </p:sp>
    </p:spTree>
    <p:extLst>
      <p:ext uri="{BB962C8B-B14F-4D97-AF65-F5344CB8AC3E}">
        <p14:creationId xmlns:p14="http://schemas.microsoft.com/office/powerpoint/2010/main" val="2288181928"/>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Lab 9 – Working Oscilloscope reading</a:t>
            </a:r>
            <a:endParaRPr lang="en-US" dirty="0"/>
          </a:p>
        </p:txBody>
      </p:sp>
      <p:pic>
        <p:nvPicPr>
          <p:cNvPr id="5" name="Content Placeholder 4"/>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3444346" y="1846263"/>
            <a:ext cx="5363633" cy="4022725"/>
          </a:xfrm>
        </p:spPr>
      </p:pic>
      <p:sp>
        <p:nvSpPr>
          <p:cNvPr id="4" name="Slide Number Placeholder 3"/>
          <p:cNvSpPr>
            <a:spLocks noGrp="1"/>
          </p:cNvSpPr>
          <p:nvPr>
            <p:ph type="sldNum" sz="quarter" idx="12"/>
          </p:nvPr>
        </p:nvSpPr>
        <p:spPr/>
        <p:txBody>
          <a:bodyPr/>
          <a:lstStyle/>
          <a:p>
            <a:fld id="{4E73DFE8-7421-4BE9-A66E-B444972B53A8}" type="slidenum">
              <a:rPr lang="en-US" smtClean="0"/>
              <a:t>63</a:t>
            </a:fld>
            <a:endParaRPr lang="en-US"/>
          </a:p>
        </p:txBody>
      </p:sp>
      <p:sp>
        <p:nvSpPr>
          <p:cNvPr id="6" name="TextBox 5"/>
          <p:cNvSpPr txBox="1"/>
          <p:nvPr/>
        </p:nvSpPr>
        <p:spPr>
          <a:xfrm>
            <a:off x="2061238" y="5885816"/>
            <a:ext cx="8129847" cy="369332"/>
          </a:xfrm>
          <a:prstGeom prst="rect">
            <a:avLst/>
          </a:prstGeom>
          <a:noFill/>
        </p:spPr>
        <p:txBody>
          <a:bodyPr wrap="square" rtlCol="0">
            <a:spAutoFit/>
          </a:bodyPr>
          <a:lstStyle/>
          <a:p>
            <a:r>
              <a:rPr lang="en-US" dirty="0" smtClean="0"/>
              <a:t>The signal on the bottom has been through one more flip flop than the signal on top.</a:t>
            </a:r>
            <a:endParaRPr lang="en-US" dirty="0"/>
          </a:p>
        </p:txBody>
      </p:sp>
    </p:spTree>
    <p:extLst>
      <p:ext uri="{BB962C8B-B14F-4D97-AF65-F5344CB8AC3E}">
        <p14:creationId xmlns:p14="http://schemas.microsoft.com/office/powerpoint/2010/main" val="3654855106"/>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Lab 9 – Completed Circuit</a:t>
            </a:r>
            <a:endParaRPr lang="en-US" dirty="0"/>
          </a:p>
        </p:txBody>
      </p:sp>
      <p:pic>
        <p:nvPicPr>
          <p:cNvPr id="5" name="Content Placeholder 4"/>
          <p:cNvPicPr>
            <a:picLocks noGrp="1" noChangeAspect="1"/>
          </p:cNvPicPr>
          <p:nvPr>
            <p:ph idx="1"/>
          </p:nvPr>
        </p:nvPicPr>
        <p:blipFill rotWithShape="1">
          <a:blip r:embed="rId2" cstate="print">
            <a:extLst>
              <a:ext uri="{28A0092B-C50C-407E-A947-70E740481C1C}">
                <a14:useLocalDpi xmlns:a14="http://schemas.microsoft.com/office/drawing/2010/main" val="0"/>
              </a:ext>
            </a:extLst>
          </a:blip>
          <a:srcRect t="14651" b="9511"/>
          <a:stretch/>
        </p:blipFill>
        <p:spPr>
          <a:xfrm>
            <a:off x="2161309" y="2100530"/>
            <a:ext cx="7253499" cy="4125704"/>
          </a:xfrm>
        </p:spPr>
      </p:pic>
      <p:sp>
        <p:nvSpPr>
          <p:cNvPr id="4" name="Slide Number Placeholder 3"/>
          <p:cNvSpPr>
            <a:spLocks noGrp="1"/>
          </p:cNvSpPr>
          <p:nvPr>
            <p:ph type="sldNum" sz="quarter" idx="12"/>
          </p:nvPr>
        </p:nvSpPr>
        <p:spPr/>
        <p:txBody>
          <a:bodyPr/>
          <a:lstStyle/>
          <a:p>
            <a:fld id="{4E73DFE8-7421-4BE9-A66E-B444972B53A8}" type="slidenum">
              <a:rPr lang="en-US" smtClean="0"/>
              <a:t>64</a:t>
            </a:fld>
            <a:endParaRPr lang="en-US"/>
          </a:p>
        </p:txBody>
      </p:sp>
    </p:spTree>
    <p:extLst>
      <p:ext uri="{BB962C8B-B14F-4D97-AF65-F5344CB8AC3E}">
        <p14:creationId xmlns:p14="http://schemas.microsoft.com/office/powerpoint/2010/main" val="1955480024"/>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Lab 9 – Taking an Oscilloscope Reading </a:t>
            </a:r>
            <a:endParaRPr lang="en-US" dirty="0"/>
          </a:p>
        </p:txBody>
      </p:sp>
      <p:pic>
        <p:nvPicPr>
          <p:cNvPr id="5" name="Content Placeholder 4"/>
          <p:cNvPicPr>
            <a:picLocks noGrp="1" noChangeAspect="1"/>
          </p:cNvPicPr>
          <p:nvPr>
            <p:ph idx="1"/>
          </p:nvPr>
        </p:nvPicPr>
        <p:blipFill rotWithShape="1">
          <a:blip r:embed="rId2" cstate="print">
            <a:extLst>
              <a:ext uri="{28A0092B-C50C-407E-A947-70E740481C1C}">
                <a14:useLocalDpi xmlns:a14="http://schemas.microsoft.com/office/drawing/2010/main" val="0"/>
              </a:ext>
            </a:extLst>
          </a:blip>
          <a:srcRect t="8246" b="19017"/>
          <a:stretch/>
        </p:blipFill>
        <p:spPr>
          <a:xfrm>
            <a:off x="2188003" y="1949973"/>
            <a:ext cx="7876953" cy="4297199"/>
          </a:xfrm>
        </p:spPr>
      </p:pic>
      <p:sp>
        <p:nvSpPr>
          <p:cNvPr id="4" name="Slide Number Placeholder 3"/>
          <p:cNvSpPr>
            <a:spLocks noGrp="1"/>
          </p:cNvSpPr>
          <p:nvPr>
            <p:ph type="sldNum" sz="quarter" idx="12"/>
          </p:nvPr>
        </p:nvSpPr>
        <p:spPr/>
        <p:txBody>
          <a:bodyPr/>
          <a:lstStyle/>
          <a:p>
            <a:fld id="{4E73DFE8-7421-4BE9-A66E-B444972B53A8}" type="slidenum">
              <a:rPr lang="en-US" smtClean="0"/>
              <a:t>65</a:t>
            </a:fld>
            <a:endParaRPr lang="en-US"/>
          </a:p>
        </p:txBody>
      </p:sp>
    </p:spTree>
    <p:extLst>
      <p:ext uri="{BB962C8B-B14F-4D97-AF65-F5344CB8AC3E}">
        <p14:creationId xmlns:p14="http://schemas.microsoft.com/office/powerpoint/2010/main" val="206035839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Lab 2 – Lecture 2a Slide 3 Conversions	</a:t>
            </a:r>
            <a:endParaRPr lang="en-US" dirty="0"/>
          </a:p>
        </p:txBody>
      </p:sp>
      <p:pic>
        <p:nvPicPr>
          <p:cNvPr id="16" name="Content Placeholder 15"/>
          <p:cNvPicPr>
            <a:picLocks noGrp="1" noChangeAspect="1"/>
          </p:cNvPicPr>
          <p:nvPr>
            <p:ph idx="1"/>
          </p:nvPr>
        </p:nvPicPr>
        <p:blipFill>
          <a:blip r:embed="rId2"/>
          <a:stretch>
            <a:fillRect/>
          </a:stretch>
        </p:blipFill>
        <p:spPr>
          <a:xfrm>
            <a:off x="4387889" y="1843396"/>
            <a:ext cx="2992581" cy="3689485"/>
          </a:xfrm>
          <a:prstGeom prst="rect">
            <a:avLst/>
          </a:prstGeom>
        </p:spPr>
      </p:pic>
      <p:sp>
        <p:nvSpPr>
          <p:cNvPr id="17" name="TextBox 16"/>
          <p:cNvSpPr txBox="1"/>
          <p:nvPr/>
        </p:nvSpPr>
        <p:spPr>
          <a:xfrm>
            <a:off x="3053696" y="5638918"/>
            <a:ext cx="5660968" cy="584775"/>
          </a:xfrm>
          <a:prstGeom prst="rect">
            <a:avLst/>
          </a:prstGeom>
          <a:noFill/>
        </p:spPr>
        <p:txBody>
          <a:bodyPr wrap="square" rtlCol="0">
            <a:spAutoFit/>
          </a:bodyPr>
          <a:lstStyle/>
          <a:p>
            <a:r>
              <a:rPr lang="en-US" sz="1600" dirty="0" smtClean="0"/>
              <a:t>Here we created a spreadsheet that converts any binary number up to 8 digits to its equivalent form in the decimal system.</a:t>
            </a:r>
            <a:endParaRPr lang="en-US" sz="1600" dirty="0"/>
          </a:p>
        </p:txBody>
      </p:sp>
      <p:sp>
        <p:nvSpPr>
          <p:cNvPr id="3" name="Slide Number Placeholder 2"/>
          <p:cNvSpPr>
            <a:spLocks noGrp="1"/>
          </p:cNvSpPr>
          <p:nvPr>
            <p:ph type="sldNum" sz="quarter" idx="12"/>
          </p:nvPr>
        </p:nvSpPr>
        <p:spPr/>
        <p:txBody>
          <a:bodyPr/>
          <a:lstStyle/>
          <a:p>
            <a:fld id="{4E73DFE8-7421-4BE9-A66E-B444972B53A8}" type="slidenum">
              <a:rPr lang="en-US" smtClean="0"/>
              <a:t>7</a:t>
            </a:fld>
            <a:endParaRPr lang="en-US"/>
          </a:p>
        </p:txBody>
      </p:sp>
    </p:spTree>
    <p:extLst>
      <p:ext uri="{BB962C8B-B14F-4D97-AF65-F5344CB8AC3E}">
        <p14:creationId xmlns:p14="http://schemas.microsoft.com/office/powerpoint/2010/main" val="123274379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Lab 2 – Lecture 2a Slide 6 Conversions	</a:t>
            </a:r>
            <a:endParaRPr lang="en-US" dirty="0"/>
          </a:p>
        </p:txBody>
      </p:sp>
      <p:sp>
        <p:nvSpPr>
          <p:cNvPr id="17" name="TextBox 16"/>
          <p:cNvSpPr txBox="1"/>
          <p:nvPr/>
        </p:nvSpPr>
        <p:spPr>
          <a:xfrm>
            <a:off x="942994" y="5735671"/>
            <a:ext cx="9882370" cy="584775"/>
          </a:xfrm>
          <a:prstGeom prst="rect">
            <a:avLst/>
          </a:prstGeom>
          <a:noFill/>
        </p:spPr>
        <p:txBody>
          <a:bodyPr wrap="square" rtlCol="0">
            <a:spAutoFit/>
          </a:bodyPr>
          <a:lstStyle/>
          <a:p>
            <a:r>
              <a:rPr lang="en-US" sz="1600" dirty="0" smtClean="0"/>
              <a:t>Here we reversed the process, taking a decimal number and converting it to binary. We use the method of repeated subtraction, filling the binary digits on the left first, and the using the remainder to fill the places to the right.</a:t>
            </a:r>
            <a:endParaRPr lang="en-US" sz="1600" dirty="0"/>
          </a:p>
        </p:txBody>
      </p:sp>
      <p:pic>
        <p:nvPicPr>
          <p:cNvPr id="4" name="Content Placeholder 3"/>
          <p:cNvPicPr>
            <a:picLocks noGrp="1" noChangeAspect="1"/>
          </p:cNvPicPr>
          <p:nvPr>
            <p:ph idx="1"/>
          </p:nvPr>
        </p:nvPicPr>
        <p:blipFill>
          <a:blip r:embed="rId2"/>
          <a:stretch>
            <a:fillRect/>
          </a:stretch>
        </p:blipFill>
        <p:spPr>
          <a:xfrm>
            <a:off x="2861207" y="1847850"/>
            <a:ext cx="6045945" cy="3791068"/>
          </a:xfrm>
          <a:prstGeom prst="rect">
            <a:avLst/>
          </a:prstGeom>
        </p:spPr>
      </p:pic>
      <p:sp>
        <p:nvSpPr>
          <p:cNvPr id="3" name="Slide Number Placeholder 2"/>
          <p:cNvSpPr>
            <a:spLocks noGrp="1"/>
          </p:cNvSpPr>
          <p:nvPr>
            <p:ph type="sldNum" sz="quarter" idx="12"/>
          </p:nvPr>
        </p:nvSpPr>
        <p:spPr/>
        <p:txBody>
          <a:bodyPr/>
          <a:lstStyle/>
          <a:p>
            <a:fld id="{4E73DFE8-7421-4BE9-A66E-B444972B53A8}" type="slidenum">
              <a:rPr lang="en-US" smtClean="0"/>
              <a:t>8</a:t>
            </a:fld>
            <a:endParaRPr lang="en-US"/>
          </a:p>
        </p:txBody>
      </p:sp>
    </p:spTree>
    <p:extLst>
      <p:ext uri="{BB962C8B-B14F-4D97-AF65-F5344CB8AC3E}">
        <p14:creationId xmlns:p14="http://schemas.microsoft.com/office/powerpoint/2010/main" val="103435951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46913" y="286602"/>
            <a:ext cx="10274531" cy="1450757"/>
          </a:xfrm>
        </p:spPr>
        <p:txBody>
          <a:bodyPr/>
          <a:lstStyle/>
          <a:p>
            <a:r>
              <a:rPr lang="en-US" dirty="0" smtClean="0"/>
              <a:t>Lab 2 – Lecture 2a Slide 11 Conversions	</a:t>
            </a:r>
            <a:endParaRPr lang="en-US" dirty="0"/>
          </a:p>
        </p:txBody>
      </p:sp>
      <p:sp>
        <p:nvSpPr>
          <p:cNvPr id="17" name="TextBox 16"/>
          <p:cNvSpPr txBox="1"/>
          <p:nvPr/>
        </p:nvSpPr>
        <p:spPr>
          <a:xfrm>
            <a:off x="3053696" y="5638918"/>
            <a:ext cx="5660968" cy="584775"/>
          </a:xfrm>
          <a:prstGeom prst="rect">
            <a:avLst/>
          </a:prstGeom>
          <a:noFill/>
        </p:spPr>
        <p:txBody>
          <a:bodyPr wrap="square" rtlCol="0">
            <a:spAutoFit/>
          </a:bodyPr>
          <a:lstStyle/>
          <a:p>
            <a:r>
              <a:rPr lang="en-US" sz="1600" dirty="0" smtClean="0"/>
              <a:t>In slide 11, we created a table of values in hexadecimal, decimal, and binary, ranging from 0 to 15.</a:t>
            </a:r>
            <a:endParaRPr lang="en-US" sz="1600" dirty="0"/>
          </a:p>
        </p:txBody>
      </p:sp>
      <p:pic>
        <p:nvPicPr>
          <p:cNvPr id="4" name="Content Placeholder 3"/>
          <p:cNvPicPr>
            <a:picLocks noGrp="1" noChangeAspect="1"/>
          </p:cNvPicPr>
          <p:nvPr>
            <p:ph idx="1"/>
          </p:nvPr>
        </p:nvPicPr>
        <p:blipFill>
          <a:blip r:embed="rId2"/>
          <a:stretch>
            <a:fillRect/>
          </a:stretch>
        </p:blipFill>
        <p:spPr>
          <a:xfrm>
            <a:off x="4734252" y="1843132"/>
            <a:ext cx="2299852" cy="3690013"/>
          </a:xfrm>
          <a:prstGeom prst="rect">
            <a:avLst/>
          </a:prstGeom>
        </p:spPr>
      </p:pic>
      <p:sp>
        <p:nvSpPr>
          <p:cNvPr id="3" name="Slide Number Placeholder 2"/>
          <p:cNvSpPr>
            <a:spLocks noGrp="1"/>
          </p:cNvSpPr>
          <p:nvPr>
            <p:ph type="sldNum" sz="quarter" idx="12"/>
          </p:nvPr>
        </p:nvSpPr>
        <p:spPr/>
        <p:txBody>
          <a:bodyPr/>
          <a:lstStyle/>
          <a:p>
            <a:fld id="{4E73DFE8-7421-4BE9-A66E-B444972B53A8}" type="slidenum">
              <a:rPr lang="en-US" smtClean="0"/>
              <a:t>9</a:t>
            </a:fld>
            <a:endParaRPr lang="en-US"/>
          </a:p>
        </p:txBody>
      </p:sp>
    </p:spTree>
    <p:extLst>
      <p:ext uri="{BB962C8B-B14F-4D97-AF65-F5344CB8AC3E}">
        <p14:creationId xmlns:p14="http://schemas.microsoft.com/office/powerpoint/2010/main" val="466718217"/>
      </p:ext>
    </p:extLst>
  </p:cSld>
  <p:clrMapOvr>
    <a:masterClrMapping/>
  </p:clrMapOvr>
  <p:timing>
    <p:tnLst>
      <p:par>
        <p:cTn id="1" dur="indefinite" restart="never" nodeType="tmRoot"/>
      </p:par>
    </p:tnLst>
  </p:timing>
</p:sld>
</file>

<file path=ppt/theme/theme1.xml><?xml version="1.0" encoding="utf-8"?>
<a:theme xmlns:a="http://schemas.openxmlformats.org/drawingml/2006/main" name="Retrospect">
  <a:themeElements>
    <a:clrScheme name="Retrospect">
      <a:dk1>
        <a:srgbClr val="000000"/>
      </a:dk1>
      <a:lt1>
        <a:sysClr val="window" lastClr="FFFFFF"/>
      </a:lt1>
      <a:dk2>
        <a:srgbClr val="637052"/>
      </a:dk2>
      <a:lt2>
        <a:srgbClr val="CCDDEA"/>
      </a:lt2>
      <a:accent1>
        <a:srgbClr val="E48312"/>
      </a:accent1>
      <a:accent2>
        <a:srgbClr val="BD582C"/>
      </a:accent2>
      <a:accent3>
        <a:srgbClr val="865640"/>
      </a:accent3>
      <a:accent4>
        <a:srgbClr val="9B8357"/>
      </a:accent4>
      <a:accent5>
        <a:srgbClr val="C2BC80"/>
      </a:accent5>
      <a:accent6>
        <a:srgbClr val="94A088"/>
      </a:accent6>
      <a:hlink>
        <a:srgbClr val="2998E3"/>
      </a:hlink>
      <a:folHlink>
        <a:srgbClr val="8C8C8C"/>
      </a:folHlink>
    </a:clrScheme>
    <a:fontScheme name="Retrospect">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Retrospect">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thm15="http://schemas.microsoft.com/office/thememl/2012/main" name="Retrospect" id="{5F128B03-DCCA-4EEB-AB3B-CF2899314A46}" vid="{3F1AAB62-24C6-49D2-8E01-B56FAC9A3DCD}"/>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Retrospect</Template>
  <TotalTime>465</TotalTime>
  <Words>2784</Words>
  <Application>Microsoft Office PowerPoint</Application>
  <PresentationFormat>Widescreen</PresentationFormat>
  <Paragraphs>938</Paragraphs>
  <Slides>65</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65</vt:i4>
      </vt:variant>
    </vt:vector>
  </HeadingPairs>
  <TitlesOfParts>
    <vt:vector size="70" baseType="lpstr">
      <vt:lpstr>Calibri</vt:lpstr>
      <vt:lpstr>Calibri Light</vt:lpstr>
      <vt:lpstr>Times New Roman</vt:lpstr>
      <vt:lpstr>Wingdings</vt:lpstr>
      <vt:lpstr>Retrospect</vt:lpstr>
      <vt:lpstr>EECT 112 Lab Notebook</vt:lpstr>
      <vt:lpstr>Table of Contents</vt:lpstr>
      <vt:lpstr>Lab 1 – Logic Levels</vt:lpstr>
      <vt:lpstr>Lab 1 – Schematic</vt:lpstr>
      <vt:lpstr>Lab 1 – Simulation and Lab Readings</vt:lpstr>
      <vt:lpstr>Lab 2 – Number Conversions</vt:lpstr>
      <vt:lpstr>Lab 2 – Lecture 2a Slide 3 Conversions </vt:lpstr>
      <vt:lpstr>Lab 2 – Lecture 2a Slide 6 Conversions </vt:lpstr>
      <vt:lpstr>Lab 2 – Lecture 2a Slide 11 Conversions </vt:lpstr>
      <vt:lpstr>Lab 2 – Lecture 2a Slide 12 Conversions </vt:lpstr>
      <vt:lpstr>Lab 2 – Lecture 2a Slide 17 Conversions </vt:lpstr>
      <vt:lpstr>Lab 3 – Logic Gates</vt:lpstr>
      <vt:lpstr>Lab 3 – Schematic</vt:lpstr>
      <vt:lpstr>Lab 3 – Truth Tables and Test Data</vt:lpstr>
      <vt:lpstr>Lab 3 – Completed circuit</vt:lpstr>
      <vt:lpstr>Lab 4</vt:lpstr>
      <vt:lpstr>Lab 4 – Schematic</vt:lpstr>
      <vt:lpstr>Lab 4 - Spreadsheet</vt:lpstr>
      <vt:lpstr>Lab 4 – Completed Circuit</vt:lpstr>
      <vt:lpstr>Lab 4 – Completed Circuit</vt:lpstr>
      <vt:lpstr>Lab 5 – Two Input Gates</vt:lpstr>
      <vt:lpstr>Lab 5 – Schematic for OR Gate</vt:lpstr>
      <vt:lpstr>Lab 5 – Schematic for AND Gate</vt:lpstr>
      <vt:lpstr>Lab 5 – Schematic for NAND Gate</vt:lpstr>
      <vt:lpstr>Lab 5 – Schematic for NOR Gate</vt:lpstr>
      <vt:lpstr>Lab 5 – Schematic for XOR Gate</vt:lpstr>
      <vt:lpstr>Lab 5 – Schematic for XNOR Gate</vt:lpstr>
      <vt:lpstr>Lab 5 – Truth Tables</vt:lpstr>
      <vt:lpstr>Lab 6 – Theorems</vt:lpstr>
      <vt:lpstr>Lab 6 – Theorem 1</vt:lpstr>
      <vt:lpstr>Lab 6 – Theorem 2</vt:lpstr>
      <vt:lpstr>Lab 6 – Theorem 3</vt:lpstr>
      <vt:lpstr>Lab 6 – Theorem 4</vt:lpstr>
      <vt:lpstr>Lab 6 – Theorem 5</vt:lpstr>
      <vt:lpstr>Lab 6 – Theorem 6</vt:lpstr>
      <vt:lpstr>Lab 6 – Theorem 7</vt:lpstr>
      <vt:lpstr>Lab 6 – Theorem 8</vt:lpstr>
      <vt:lpstr>Lab 6 – Theorem 13a</vt:lpstr>
      <vt:lpstr>Lab 6 – Theorem 13b</vt:lpstr>
      <vt:lpstr>Lab 6 – Theorem 14</vt:lpstr>
      <vt:lpstr>Lab 6 – Theorem 15a</vt:lpstr>
      <vt:lpstr>Lab 6 – Theorem 15b</vt:lpstr>
      <vt:lpstr>Lab 6 – Theorem 16</vt:lpstr>
      <vt:lpstr>Lab 6 – Theorem 17</vt:lpstr>
      <vt:lpstr>Lab 6 – Theorem 1 Completed Circuit</vt:lpstr>
      <vt:lpstr>Lab 6 – Theorem 2 Completed Circuit</vt:lpstr>
      <vt:lpstr>Lab 6 – Theorem 4 Completed Circuit</vt:lpstr>
      <vt:lpstr>Lab 6 – Theorem 17 Completed Circuit</vt:lpstr>
      <vt:lpstr>Lab 7 – Circuit Reduction (Part 1)</vt:lpstr>
      <vt:lpstr>Lab 7 – Initial Schematic</vt:lpstr>
      <vt:lpstr>Lab 7 – Reduced Schematic</vt:lpstr>
      <vt:lpstr>Lab 7 – Boolean Algebra</vt:lpstr>
      <vt:lpstr>Lab 7 – Completed Circuit</vt:lpstr>
      <vt:lpstr>Lab 8 – Circuit Reduction (Part 2)</vt:lpstr>
      <vt:lpstr>Lab 8 – Schematic</vt:lpstr>
      <vt:lpstr>Lab 8 – Sum of Products Circuit</vt:lpstr>
      <vt:lpstr>Lab 8 – Product of Sums Circuit</vt:lpstr>
      <vt:lpstr>Lab 9 – 1 to 3 clock using JK Flip Flops and 555 Timer</vt:lpstr>
      <vt:lpstr>Lab 9 - Schematic</vt:lpstr>
      <vt:lpstr>Lab 9 – Simulation Results</vt:lpstr>
      <vt:lpstr>Lab 9 – Spreadsheet calculations</vt:lpstr>
      <vt:lpstr>Lab 9 – Broken Oscilloscope Reading</vt:lpstr>
      <vt:lpstr>Lab 9 – Working Oscilloscope reading</vt:lpstr>
      <vt:lpstr>Lab 9 – Completed Circuit</vt:lpstr>
      <vt:lpstr>Lab 9 – Taking an Oscilloscope Reading </vt:lpstr>
    </vt:vector>
  </TitlesOfParts>
  <Company>Ivy Tech Community College</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Nathaniel  Paulus</dc:creator>
  <cp:lastModifiedBy>Nathaniel  Paulus</cp:lastModifiedBy>
  <cp:revision>263</cp:revision>
  <dcterms:created xsi:type="dcterms:W3CDTF">2017-12-09T01:02:01Z</dcterms:created>
  <dcterms:modified xsi:type="dcterms:W3CDTF">2017-12-16T01:51:53Z</dcterms:modified>
</cp:coreProperties>
</file>