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9" r:id="rId1"/>
  </p:sldMasterIdLst>
  <p:notesMasterIdLst>
    <p:notesMasterId r:id="rId19"/>
  </p:notesMasterIdLst>
  <p:sldIdLst>
    <p:sldId id="306" r:id="rId2"/>
    <p:sldId id="307" r:id="rId3"/>
    <p:sldId id="286" r:id="rId4"/>
    <p:sldId id="287" r:id="rId5"/>
    <p:sldId id="288" r:id="rId6"/>
    <p:sldId id="289" r:id="rId7"/>
    <p:sldId id="290" r:id="rId8"/>
    <p:sldId id="291" r:id="rId9"/>
    <p:sldId id="292" r:id="rId10"/>
    <p:sldId id="293" r:id="rId11"/>
    <p:sldId id="294" r:id="rId12"/>
    <p:sldId id="295" r:id="rId13"/>
    <p:sldId id="296" r:id="rId14"/>
    <p:sldId id="297" r:id="rId15"/>
    <p:sldId id="298" r:id="rId16"/>
    <p:sldId id="299" r:id="rId17"/>
    <p:sldId id="300"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6828" autoAdjust="0"/>
    <p:restoredTop sz="94660"/>
  </p:normalViewPr>
  <p:slideViewPr>
    <p:cSldViewPr snapToGrid="0">
      <p:cViewPr varScale="1">
        <p:scale>
          <a:sx n="115" d="100"/>
          <a:sy n="115" d="100"/>
        </p:scale>
        <p:origin x="117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EE94FD-A2D4-4DBE-98B3-732F1BF32961}" type="datetimeFigureOut">
              <a:rPr lang="en-US" smtClean="0"/>
              <a:t>12/15/2017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3A55F8-4A49-48B8-BE64-FF0EB51B5F8C}" type="slidenum">
              <a:rPr lang="en-US" smtClean="0"/>
              <a:t>‹#›</a:t>
            </a:fld>
            <a:endParaRPr lang="en-US"/>
          </a:p>
        </p:txBody>
      </p:sp>
    </p:spTree>
    <p:extLst>
      <p:ext uri="{BB962C8B-B14F-4D97-AF65-F5344CB8AC3E}">
        <p14:creationId xmlns:p14="http://schemas.microsoft.com/office/powerpoint/2010/main" val="33099652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8E03472-A9AC-423A-BEB0-056AF9FD3B61}" type="datetime1">
              <a:rPr lang="en-US" smtClean="0"/>
              <a:t>12/15/2017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73DFE8-7421-4BE9-A66E-B444972B53A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7056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E914731-F91D-4373-9A87-03F515E58BD4}" type="datetime1">
              <a:rPr lang="en-US" smtClean="0"/>
              <a:t>12/15/2017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73DFE8-7421-4BE9-A66E-B444972B53A8}" type="slidenum">
              <a:rPr lang="en-US" smtClean="0"/>
              <a:t>‹#›</a:t>
            </a:fld>
            <a:endParaRPr lang="en-US"/>
          </a:p>
        </p:txBody>
      </p:sp>
    </p:spTree>
    <p:extLst>
      <p:ext uri="{BB962C8B-B14F-4D97-AF65-F5344CB8AC3E}">
        <p14:creationId xmlns:p14="http://schemas.microsoft.com/office/powerpoint/2010/main" val="694247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38333D1-2D09-4858-BCDD-88C0437B08E9}" type="datetime1">
              <a:rPr lang="en-US" smtClean="0"/>
              <a:t>12/15/2017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73DFE8-7421-4BE9-A66E-B444972B53A8}" type="slidenum">
              <a:rPr lang="en-US" smtClean="0"/>
              <a:t>‹#›</a:t>
            </a:fld>
            <a:endParaRPr lang="en-US"/>
          </a:p>
        </p:txBody>
      </p:sp>
    </p:spTree>
    <p:extLst>
      <p:ext uri="{BB962C8B-B14F-4D97-AF65-F5344CB8AC3E}">
        <p14:creationId xmlns:p14="http://schemas.microsoft.com/office/powerpoint/2010/main" val="1055928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EE0ED6-2D63-4442-BAA0-D34DF9297D80}" type="datetime1">
              <a:rPr lang="en-US" smtClean="0"/>
              <a:t>12/15/2017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73DFE8-7421-4BE9-A66E-B444972B53A8}" type="slidenum">
              <a:rPr lang="en-US" smtClean="0"/>
              <a:t>‹#›</a:t>
            </a:fld>
            <a:endParaRPr lang="en-US"/>
          </a:p>
        </p:txBody>
      </p:sp>
    </p:spTree>
    <p:extLst>
      <p:ext uri="{BB962C8B-B14F-4D97-AF65-F5344CB8AC3E}">
        <p14:creationId xmlns:p14="http://schemas.microsoft.com/office/powerpoint/2010/main" val="2985181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63911AC-1320-4959-9160-F3F47FD27A10}" type="datetime1">
              <a:rPr lang="en-US" smtClean="0"/>
              <a:t>12/15/2017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73DFE8-7421-4BE9-A66E-B444972B53A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2697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FECC057-351D-462B-9484-7087F0DE3ADE}" type="datetime1">
              <a:rPr lang="en-US" smtClean="0"/>
              <a:t>12/15/2017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73DFE8-7421-4BE9-A66E-B444972B53A8}" type="slidenum">
              <a:rPr lang="en-US" smtClean="0"/>
              <a:t>‹#›</a:t>
            </a:fld>
            <a:endParaRPr lang="en-US"/>
          </a:p>
        </p:txBody>
      </p:sp>
    </p:spTree>
    <p:extLst>
      <p:ext uri="{BB962C8B-B14F-4D97-AF65-F5344CB8AC3E}">
        <p14:creationId xmlns:p14="http://schemas.microsoft.com/office/powerpoint/2010/main" val="2857894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4AC7A97-95E0-4C58-B110-38D94C51DC5C}" type="datetime1">
              <a:rPr lang="en-US" smtClean="0"/>
              <a:t>12/15/2017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73DFE8-7421-4BE9-A66E-B444972B53A8}" type="slidenum">
              <a:rPr lang="en-US" smtClean="0"/>
              <a:t>‹#›</a:t>
            </a:fld>
            <a:endParaRPr lang="en-US"/>
          </a:p>
        </p:txBody>
      </p:sp>
    </p:spTree>
    <p:extLst>
      <p:ext uri="{BB962C8B-B14F-4D97-AF65-F5344CB8AC3E}">
        <p14:creationId xmlns:p14="http://schemas.microsoft.com/office/powerpoint/2010/main" val="3680615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FC57763-BE1C-4B9C-8328-E48AB8E647A9}" type="datetime1">
              <a:rPr lang="en-US" smtClean="0"/>
              <a:t>12/15/2017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73DFE8-7421-4BE9-A66E-B444972B53A8}" type="slidenum">
              <a:rPr lang="en-US" smtClean="0"/>
              <a:t>‹#›</a:t>
            </a:fld>
            <a:endParaRPr lang="en-US"/>
          </a:p>
        </p:txBody>
      </p:sp>
    </p:spTree>
    <p:extLst>
      <p:ext uri="{BB962C8B-B14F-4D97-AF65-F5344CB8AC3E}">
        <p14:creationId xmlns:p14="http://schemas.microsoft.com/office/powerpoint/2010/main" val="2142704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D69E187-78C1-44FA-89FB-689536A7571B}" type="datetime1">
              <a:rPr lang="en-US" smtClean="0"/>
              <a:t>12/15/2017</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4E73DFE8-7421-4BE9-A66E-B444972B53A8}" type="slidenum">
              <a:rPr lang="en-US" smtClean="0"/>
              <a:t>‹#›</a:t>
            </a:fld>
            <a:endParaRPr lang="en-US"/>
          </a:p>
        </p:txBody>
      </p:sp>
    </p:spTree>
    <p:extLst>
      <p:ext uri="{BB962C8B-B14F-4D97-AF65-F5344CB8AC3E}">
        <p14:creationId xmlns:p14="http://schemas.microsoft.com/office/powerpoint/2010/main" val="2582757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8646AA97-6716-4E3A-B051-4955CAC5969C}" type="datetime1">
              <a:rPr lang="en-US" smtClean="0"/>
              <a:t>12/15/2017</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E73DFE8-7421-4BE9-A66E-B444972B53A8}" type="slidenum">
              <a:rPr lang="en-US" smtClean="0"/>
              <a:t>‹#›</a:t>
            </a:fld>
            <a:endParaRPr lang="en-US"/>
          </a:p>
        </p:txBody>
      </p:sp>
    </p:spTree>
    <p:extLst>
      <p:ext uri="{BB962C8B-B14F-4D97-AF65-F5344CB8AC3E}">
        <p14:creationId xmlns:p14="http://schemas.microsoft.com/office/powerpoint/2010/main" val="541114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494B0C5-3883-4B1E-AF19-4F21B8E3B713}" type="datetime1">
              <a:rPr lang="en-US" smtClean="0"/>
              <a:t>12/15/2017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73DFE8-7421-4BE9-A66E-B444972B53A8}" type="slidenum">
              <a:rPr lang="en-US" smtClean="0"/>
              <a:t>‹#›</a:t>
            </a:fld>
            <a:endParaRPr lang="en-US"/>
          </a:p>
        </p:txBody>
      </p:sp>
    </p:spTree>
    <p:extLst>
      <p:ext uri="{BB962C8B-B14F-4D97-AF65-F5344CB8AC3E}">
        <p14:creationId xmlns:p14="http://schemas.microsoft.com/office/powerpoint/2010/main" val="3760786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C9DAD6F-C121-459E-BB34-9A85225B6003}" type="datetime1">
              <a:rPr lang="en-US" smtClean="0"/>
              <a:t>12/15/2017</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E73DFE8-7421-4BE9-A66E-B444972B53A8}"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9263135"/>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Lab%206/Theorems/Theorem%208.ms14" TargetMode="External"/><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Lab%206/Theorems/Theorem%2013a.ms14" TargetMode="External"/><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hyperlink" Target="Lab%206/Theorems/Theorem%2013b.ms14"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hyperlink" Target="Lab%206/Theorems/Theorem%2014.ms14"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hyperlink" Target="Lab%206/Theorems/Theorem%2015a.ms14"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hyperlink" Target="Lab%206/Theorems/Theorem%2015b.ms14"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hyperlink" Target="Lab%206/Theorems/Theorem%2016.ms14"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hyperlink" Target="Lab%206/Theorems/Theorem%2017.ms14"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Lab%206/Theorems/Theorem%201.ms14" TargetMode="External"/><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Lab%206/Theorems/Theorem%202.ms14"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hyperlink" Target="Lab%206/Theorems/Theorem%203.ms14"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hyperlink" Target="Lab%206/Theorems/Theorem%204.ms14"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hyperlink" Target="Lab%206/Theorems/Theorem%205.ms14"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hyperlink" Target="Lab%206/Theorems/Theorem%206.ms14"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hyperlink" Target="Lab%206/Theorems/Theorem%207.ms14"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Theorems and </a:t>
            </a:r>
            <a:r>
              <a:rPr lang="en-US" dirty="0" smtClean="0"/>
              <a:t>Proofs</a:t>
            </a:r>
            <a:endParaRPr lang="en-US" dirty="0"/>
          </a:p>
        </p:txBody>
      </p:sp>
      <p:sp>
        <p:nvSpPr>
          <p:cNvPr id="3" name="Subtitle 2"/>
          <p:cNvSpPr>
            <a:spLocks noGrp="1"/>
          </p:cNvSpPr>
          <p:nvPr>
            <p:ph type="subTitle" idx="1"/>
          </p:nvPr>
        </p:nvSpPr>
        <p:spPr/>
        <p:txBody>
          <a:bodyPr>
            <a:normAutofit fontScale="85000" lnSpcReduction="20000"/>
          </a:bodyPr>
          <a:lstStyle/>
          <a:p>
            <a:r>
              <a:rPr lang="en-US" dirty="0"/>
              <a:t>EECT </a:t>
            </a:r>
            <a:r>
              <a:rPr lang="en-US" dirty="0" smtClean="0"/>
              <a:t>112</a:t>
            </a:r>
          </a:p>
          <a:p>
            <a:r>
              <a:rPr lang="en-US" dirty="0" smtClean="0"/>
              <a:t>Nathaniel Paulus</a:t>
            </a:r>
          </a:p>
          <a:p>
            <a:r>
              <a:rPr lang="en-US" dirty="0" smtClean="0"/>
              <a:t>Fall 2017</a:t>
            </a:r>
            <a:endParaRPr lang="en-US" dirty="0"/>
          </a:p>
        </p:txBody>
      </p:sp>
      <p:sp>
        <p:nvSpPr>
          <p:cNvPr id="4" name="Slide Number Placeholder 3"/>
          <p:cNvSpPr>
            <a:spLocks noGrp="1"/>
          </p:cNvSpPr>
          <p:nvPr>
            <p:ph type="sldNum" sz="quarter" idx="12"/>
          </p:nvPr>
        </p:nvSpPr>
        <p:spPr/>
        <p:txBody>
          <a:bodyPr/>
          <a:lstStyle/>
          <a:p>
            <a:fld id="{4E73DFE8-7421-4BE9-A66E-B444972B53A8}" type="slidenum">
              <a:rPr lang="en-US" smtClean="0"/>
              <a:t>1</a:t>
            </a:fld>
            <a:endParaRPr lang="en-US"/>
          </a:p>
        </p:txBody>
      </p:sp>
    </p:spTree>
    <p:extLst>
      <p:ext uri="{BB962C8B-B14F-4D97-AF65-F5344CB8AC3E}">
        <p14:creationId xmlns:p14="http://schemas.microsoft.com/office/powerpoint/2010/main" val="9567882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 </a:t>
            </a:r>
            <a:r>
              <a:rPr lang="en-US" dirty="0" smtClean="0"/>
              <a:t>8</a:t>
            </a:r>
            <a:endParaRPr lang="en-US" dirty="0"/>
          </a:p>
        </p:txBody>
      </p:sp>
      <p:sp>
        <p:nvSpPr>
          <p:cNvPr id="5" name="TextBox 4"/>
          <p:cNvSpPr txBox="1"/>
          <p:nvPr/>
        </p:nvSpPr>
        <p:spPr>
          <a:xfrm>
            <a:off x="4837849" y="1875178"/>
            <a:ext cx="2576628" cy="369332"/>
          </a:xfrm>
          <a:prstGeom prst="rect">
            <a:avLst/>
          </a:prstGeom>
          <a:noFill/>
        </p:spPr>
        <p:txBody>
          <a:bodyPr wrap="square" rtlCol="0">
            <a:spAutoFit/>
          </a:bodyPr>
          <a:lstStyle/>
          <a:p>
            <a:pPr algn="ctr"/>
            <a:r>
              <a:rPr lang="en-US" dirty="0"/>
              <a:t>Theorem 8</a:t>
            </a:r>
            <a:r>
              <a:rPr lang="en-US" dirty="0" smtClean="0"/>
              <a:t>: </a:t>
            </a:r>
            <a:r>
              <a:rPr lang="en-US" dirty="0" err="1"/>
              <a:t>x+x</a:t>
            </a:r>
            <a:r>
              <a:rPr lang="en-US" dirty="0"/>
              <a:t>̅=1</a:t>
            </a:r>
            <a:endParaRPr lang="en-US" dirty="0">
              <a:solidFill>
                <a:srgbClr val="000000"/>
              </a:solidFill>
              <a:latin typeface="Calibri" panose="020F0502020204030204" pitchFamily="34" charset="0"/>
            </a:endParaRPr>
          </a:p>
        </p:txBody>
      </p:sp>
      <p:sp>
        <p:nvSpPr>
          <p:cNvPr id="9" name="TextBox 8"/>
          <p:cNvSpPr txBox="1"/>
          <p:nvPr/>
        </p:nvSpPr>
        <p:spPr>
          <a:xfrm>
            <a:off x="1845425" y="1871021"/>
            <a:ext cx="1421477" cy="369332"/>
          </a:xfrm>
          <a:prstGeom prst="rect">
            <a:avLst/>
          </a:prstGeom>
          <a:noFill/>
        </p:spPr>
        <p:txBody>
          <a:bodyPr wrap="square" rtlCol="0">
            <a:spAutoFit/>
          </a:bodyPr>
          <a:lstStyle/>
          <a:p>
            <a:r>
              <a:rPr lang="en-US" dirty="0" smtClean="0"/>
              <a:t>Truth Table</a:t>
            </a:r>
          </a:p>
        </p:txBody>
      </p:sp>
      <p:pic>
        <p:nvPicPr>
          <p:cNvPr id="10" name="Content Placeholder 9"/>
          <p:cNvPicPr>
            <a:picLocks noGrp="1" noChangeAspect="1"/>
          </p:cNvPicPr>
          <p:nvPr>
            <p:ph idx="1"/>
          </p:nvPr>
        </p:nvPicPr>
        <p:blipFill>
          <a:blip r:embed="rId2"/>
          <a:stretch>
            <a:fillRect/>
          </a:stretch>
        </p:blipFill>
        <p:spPr>
          <a:xfrm>
            <a:off x="3692506" y="3192742"/>
            <a:ext cx="4867313" cy="1329767"/>
          </a:xfrm>
          <a:prstGeom prst="rect">
            <a:avLst/>
          </a:prstGeom>
        </p:spPr>
      </p:pic>
      <p:graphicFrame>
        <p:nvGraphicFramePr>
          <p:cNvPr id="11" name="Table 10"/>
          <p:cNvGraphicFramePr>
            <a:graphicFrameLocks noGrp="1"/>
          </p:cNvGraphicFramePr>
          <p:nvPr>
            <p:extLst>
              <p:ext uri="{D42A27DB-BD31-4B8C-83A1-F6EECF244321}">
                <p14:modId xmlns:p14="http://schemas.microsoft.com/office/powerpoint/2010/main" val="833766805"/>
              </p:ext>
            </p:extLst>
          </p:nvPr>
        </p:nvGraphicFramePr>
        <p:xfrm>
          <a:off x="1845422" y="2240353"/>
          <a:ext cx="689960" cy="1143000"/>
        </p:xfrm>
        <a:graphic>
          <a:graphicData uri="http://schemas.openxmlformats.org/drawingml/2006/table">
            <a:tbl>
              <a:tblPr>
                <a:tableStyleId>{5C22544A-7EE6-4342-B048-85BDC9FD1C3A}</a:tableStyleId>
              </a:tblPr>
              <a:tblGrid>
                <a:gridCol w="344980">
                  <a:extLst>
                    <a:ext uri="{9D8B030D-6E8A-4147-A177-3AD203B41FA5}">
                      <a16:colId xmlns:a16="http://schemas.microsoft.com/office/drawing/2014/main" val="3417039978"/>
                    </a:ext>
                  </a:extLst>
                </a:gridCol>
                <a:gridCol w="344980">
                  <a:extLst>
                    <a:ext uri="{9D8B030D-6E8A-4147-A177-3AD203B41FA5}">
                      <a16:colId xmlns:a16="http://schemas.microsoft.com/office/drawing/2014/main" val="3344209235"/>
                    </a:ext>
                  </a:extLst>
                </a:gridCol>
              </a:tblGrid>
              <a:tr h="190500">
                <a:tc gridSpan="2">
                  <a:txBody>
                    <a:bodyPr/>
                    <a:lstStyle/>
                    <a:p>
                      <a:pPr algn="l" fontAlgn="b"/>
                      <a:r>
                        <a:rPr lang="en-US" sz="1100" u="none" strike="noStrike">
                          <a:effectLst/>
                        </a:rPr>
                        <a:t>Theorem 8</a:t>
                      </a:r>
                      <a:endParaRPr lang="en-US" sz="1100" b="1"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extLst>
                  <a:ext uri="{0D108BD9-81ED-4DB2-BD59-A6C34878D82A}">
                    <a16:rowId xmlns:a16="http://schemas.microsoft.com/office/drawing/2014/main" val="1529989973"/>
                  </a:ext>
                </a:extLst>
              </a:tr>
              <a:tr h="190500">
                <a:tc gridSpan="2">
                  <a:txBody>
                    <a:bodyPr/>
                    <a:lstStyle/>
                    <a:p>
                      <a:pPr algn="l" fontAlgn="b"/>
                      <a:r>
                        <a:rPr lang="en-US" sz="1100" u="none" strike="noStrike" dirty="0" err="1">
                          <a:effectLst/>
                        </a:rPr>
                        <a:t>x+x</a:t>
                      </a:r>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extLst>
                  <a:ext uri="{0D108BD9-81ED-4DB2-BD59-A6C34878D82A}">
                    <a16:rowId xmlns:a16="http://schemas.microsoft.com/office/drawing/2014/main" val="1135599015"/>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9168836"/>
                  </a:ext>
                </a:extLst>
              </a:tr>
              <a:tr h="190500">
                <a:tc>
                  <a:txBody>
                    <a:bodyPr/>
                    <a:lstStyle/>
                    <a:p>
                      <a:pPr algn="l" fontAlgn="b"/>
                      <a:r>
                        <a:rPr lang="en-US" sz="1100" u="none" strike="noStrike">
                          <a:effectLst/>
                        </a:rPr>
                        <a:t>x</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93382675"/>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4423410"/>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22237527"/>
                  </a:ext>
                </a:extLst>
              </a:tr>
            </a:tbl>
          </a:graphicData>
        </a:graphic>
      </p:graphicFrame>
      <p:sp>
        <p:nvSpPr>
          <p:cNvPr id="15" name="TextBox 14"/>
          <p:cNvSpPr txBox="1"/>
          <p:nvPr/>
        </p:nvSpPr>
        <p:spPr>
          <a:xfrm>
            <a:off x="1097280" y="5602778"/>
            <a:ext cx="2219498" cy="369332"/>
          </a:xfrm>
          <a:prstGeom prst="rect">
            <a:avLst/>
          </a:prstGeom>
          <a:noFill/>
        </p:spPr>
        <p:txBody>
          <a:bodyPr wrap="square" rtlCol="0">
            <a:spAutoFit/>
          </a:bodyPr>
          <a:lstStyle/>
          <a:p>
            <a:r>
              <a:rPr lang="en-US" dirty="0" smtClean="0">
                <a:hlinkClick r:id="rId3" action="ppaction://hlinkfile"/>
              </a:rPr>
              <a:t>Theorem 8.ms14</a:t>
            </a:r>
            <a:endParaRPr lang="en-US" dirty="0"/>
          </a:p>
        </p:txBody>
      </p:sp>
      <p:sp>
        <p:nvSpPr>
          <p:cNvPr id="3" name="Slide Number Placeholder 2"/>
          <p:cNvSpPr>
            <a:spLocks noGrp="1"/>
          </p:cNvSpPr>
          <p:nvPr>
            <p:ph type="sldNum" sz="quarter" idx="12"/>
          </p:nvPr>
        </p:nvSpPr>
        <p:spPr/>
        <p:txBody>
          <a:bodyPr/>
          <a:lstStyle/>
          <a:p>
            <a:fld id="{4E73DFE8-7421-4BE9-A66E-B444972B53A8}" type="slidenum">
              <a:rPr lang="en-US" smtClean="0"/>
              <a:t>10</a:t>
            </a:fld>
            <a:endParaRPr lang="en-US"/>
          </a:p>
        </p:txBody>
      </p:sp>
      <p:sp>
        <p:nvSpPr>
          <p:cNvPr id="12" name="TextBox 11"/>
          <p:cNvSpPr txBox="1"/>
          <p:nvPr/>
        </p:nvSpPr>
        <p:spPr>
          <a:xfrm>
            <a:off x="4257877" y="6455578"/>
            <a:ext cx="3736572" cy="369332"/>
          </a:xfrm>
          <a:prstGeom prst="rect">
            <a:avLst/>
          </a:prstGeom>
          <a:noFill/>
        </p:spPr>
        <p:txBody>
          <a:bodyPr wrap="square" rtlCol="0">
            <a:spAutoFit/>
          </a:bodyPr>
          <a:lstStyle/>
          <a:p>
            <a:pPr algn="ctr"/>
            <a:r>
              <a:rPr lang="en-US" dirty="0" smtClean="0"/>
              <a:t>The theorem is proven by simulation.</a:t>
            </a:r>
            <a:endParaRPr lang="en-US" dirty="0"/>
          </a:p>
        </p:txBody>
      </p:sp>
      <p:sp>
        <p:nvSpPr>
          <p:cNvPr id="13" name="TextBox 12"/>
          <p:cNvSpPr txBox="1"/>
          <p:nvPr/>
        </p:nvSpPr>
        <p:spPr>
          <a:xfrm>
            <a:off x="1097280" y="3894660"/>
            <a:ext cx="2475914" cy="1200329"/>
          </a:xfrm>
          <a:prstGeom prst="rect">
            <a:avLst/>
          </a:prstGeom>
          <a:noFill/>
        </p:spPr>
        <p:txBody>
          <a:bodyPr wrap="square" rtlCol="0">
            <a:spAutoFit/>
          </a:bodyPr>
          <a:lstStyle/>
          <a:p>
            <a:r>
              <a:rPr lang="en-US" dirty="0" smtClean="0"/>
              <a:t>If any variable is </a:t>
            </a:r>
            <a:r>
              <a:rPr lang="en-US" dirty="0" err="1" smtClean="0"/>
              <a:t>ORed</a:t>
            </a:r>
            <a:r>
              <a:rPr lang="en-US" dirty="0" smtClean="0"/>
              <a:t> with the opposite of itself, the result must be 1.</a:t>
            </a:r>
            <a:endParaRPr lang="en-US" dirty="0"/>
          </a:p>
        </p:txBody>
      </p:sp>
    </p:spTree>
    <p:extLst>
      <p:ext uri="{BB962C8B-B14F-4D97-AF65-F5344CB8AC3E}">
        <p14:creationId xmlns:p14="http://schemas.microsoft.com/office/powerpoint/2010/main" val="3430239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 </a:t>
            </a:r>
            <a:r>
              <a:rPr lang="en-US" dirty="0" smtClean="0"/>
              <a:t>13a</a:t>
            </a:r>
            <a:endParaRPr lang="en-US" dirty="0"/>
          </a:p>
        </p:txBody>
      </p:sp>
      <p:sp>
        <p:nvSpPr>
          <p:cNvPr id="5" name="TextBox 4"/>
          <p:cNvSpPr txBox="1"/>
          <p:nvPr/>
        </p:nvSpPr>
        <p:spPr>
          <a:xfrm>
            <a:off x="4837849" y="1875178"/>
            <a:ext cx="2743358" cy="369332"/>
          </a:xfrm>
          <a:prstGeom prst="rect">
            <a:avLst/>
          </a:prstGeom>
          <a:noFill/>
        </p:spPr>
        <p:txBody>
          <a:bodyPr wrap="square" rtlCol="0">
            <a:spAutoFit/>
          </a:bodyPr>
          <a:lstStyle/>
          <a:p>
            <a:pPr algn="ctr"/>
            <a:r>
              <a:rPr lang="en-US" dirty="0"/>
              <a:t>Theorem </a:t>
            </a:r>
            <a:r>
              <a:rPr lang="en-US" dirty="0" smtClean="0"/>
              <a:t>13a: </a:t>
            </a:r>
            <a:r>
              <a:rPr lang="en-US" dirty="0"/>
              <a:t>x(</a:t>
            </a:r>
            <a:r>
              <a:rPr lang="en-US" dirty="0" err="1"/>
              <a:t>y+z</a:t>
            </a:r>
            <a:r>
              <a:rPr lang="en-US" dirty="0"/>
              <a:t>)=</a:t>
            </a:r>
            <a:r>
              <a:rPr lang="en-US" dirty="0" err="1"/>
              <a:t>xy+xz</a:t>
            </a:r>
            <a:endParaRPr lang="en-US" dirty="0">
              <a:solidFill>
                <a:srgbClr val="000000"/>
              </a:solidFill>
              <a:latin typeface="Calibri" panose="020F0502020204030204" pitchFamily="34" charset="0"/>
            </a:endParaRPr>
          </a:p>
        </p:txBody>
      </p:sp>
      <p:sp>
        <p:nvSpPr>
          <p:cNvPr id="9" name="TextBox 8"/>
          <p:cNvSpPr txBox="1"/>
          <p:nvPr/>
        </p:nvSpPr>
        <p:spPr>
          <a:xfrm>
            <a:off x="1097280" y="1869631"/>
            <a:ext cx="1421477" cy="369332"/>
          </a:xfrm>
          <a:prstGeom prst="rect">
            <a:avLst/>
          </a:prstGeom>
          <a:noFill/>
        </p:spPr>
        <p:txBody>
          <a:bodyPr wrap="square" rtlCol="0">
            <a:spAutoFit/>
          </a:bodyPr>
          <a:lstStyle/>
          <a:p>
            <a:r>
              <a:rPr lang="en-US" dirty="0" smtClean="0"/>
              <a:t>Truth Table</a:t>
            </a:r>
          </a:p>
        </p:txBody>
      </p:sp>
      <p:pic>
        <p:nvPicPr>
          <p:cNvPr id="4" name="Content Placeholder 3"/>
          <p:cNvPicPr>
            <a:picLocks noGrp="1" noChangeAspect="1"/>
          </p:cNvPicPr>
          <p:nvPr>
            <p:ph idx="1"/>
          </p:nvPr>
        </p:nvPicPr>
        <p:blipFill>
          <a:blip r:embed="rId2"/>
          <a:stretch>
            <a:fillRect/>
          </a:stretch>
        </p:blipFill>
        <p:spPr>
          <a:xfrm>
            <a:off x="4498110" y="2382328"/>
            <a:ext cx="4275875" cy="3398643"/>
          </a:xfrm>
          <a:prstGeom prst="rect">
            <a:avLst/>
          </a:prstGeom>
        </p:spPr>
      </p:pic>
      <p:graphicFrame>
        <p:nvGraphicFramePr>
          <p:cNvPr id="14" name="Table 13"/>
          <p:cNvGraphicFramePr>
            <a:graphicFrameLocks noGrp="1"/>
          </p:cNvGraphicFramePr>
          <p:nvPr>
            <p:extLst>
              <p:ext uri="{D42A27DB-BD31-4B8C-83A1-F6EECF244321}">
                <p14:modId xmlns:p14="http://schemas.microsoft.com/office/powerpoint/2010/main" val="753250243"/>
              </p:ext>
            </p:extLst>
          </p:nvPr>
        </p:nvGraphicFramePr>
        <p:xfrm>
          <a:off x="1097280" y="2264690"/>
          <a:ext cx="863600" cy="2286000"/>
        </p:xfrm>
        <a:graphic>
          <a:graphicData uri="http://schemas.openxmlformats.org/drawingml/2006/table">
            <a:tbl>
              <a:tblPr>
                <a:tableStyleId>{5C22544A-7EE6-4342-B048-85BDC9FD1C3A}</a:tableStyleId>
              </a:tblPr>
              <a:tblGrid>
                <a:gridCol w="215900">
                  <a:extLst>
                    <a:ext uri="{9D8B030D-6E8A-4147-A177-3AD203B41FA5}">
                      <a16:colId xmlns:a16="http://schemas.microsoft.com/office/drawing/2014/main" val="3824953393"/>
                    </a:ext>
                  </a:extLst>
                </a:gridCol>
                <a:gridCol w="215900">
                  <a:extLst>
                    <a:ext uri="{9D8B030D-6E8A-4147-A177-3AD203B41FA5}">
                      <a16:colId xmlns:a16="http://schemas.microsoft.com/office/drawing/2014/main" val="2639257721"/>
                    </a:ext>
                  </a:extLst>
                </a:gridCol>
                <a:gridCol w="215900">
                  <a:extLst>
                    <a:ext uri="{9D8B030D-6E8A-4147-A177-3AD203B41FA5}">
                      <a16:colId xmlns:a16="http://schemas.microsoft.com/office/drawing/2014/main" val="63137558"/>
                    </a:ext>
                  </a:extLst>
                </a:gridCol>
                <a:gridCol w="215900">
                  <a:extLst>
                    <a:ext uri="{9D8B030D-6E8A-4147-A177-3AD203B41FA5}">
                      <a16:colId xmlns:a16="http://schemas.microsoft.com/office/drawing/2014/main" val="2177815345"/>
                    </a:ext>
                  </a:extLst>
                </a:gridCol>
              </a:tblGrid>
              <a:tr h="190500">
                <a:tc gridSpan="4">
                  <a:txBody>
                    <a:bodyPr/>
                    <a:lstStyle/>
                    <a:p>
                      <a:pPr algn="l" fontAlgn="b"/>
                      <a:r>
                        <a:rPr lang="en-US" sz="1100" u="none" strike="noStrike" dirty="0">
                          <a:effectLst/>
                        </a:rPr>
                        <a:t>Theorem 13a</a:t>
                      </a:r>
                      <a:endParaRPr lang="en-US" sz="1100" b="1"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90970087"/>
                  </a:ext>
                </a:extLst>
              </a:tr>
              <a:tr h="190500">
                <a:tc gridSpan="4">
                  <a:txBody>
                    <a:bodyPr/>
                    <a:lstStyle/>
                    <a:p>
                      <a:pPr algn="l" fontAlgn="b"/>
                      <a:r>
                        <a:rPr lang="en-US" sz="1100" u="none" strike="noStrike" dirty="0">
                          <a:effectLst/>
                        </a:rPr>
                        <a:t>x(</a:t>
                      </a:r>
                      <a:r>
                        <a:rPr lang="en-US" sz="1100" u="none" strike="noStrike" dirty="0" err="1">
                          <a:effectLst/>
                        </a:rPr>
                        <a:t>y+z</a:t>
                      </a:r>
                      <a:r>
                        <a:rPr lang="en-US" sz="1100" u="none" strike="noStrike" dirty="0">
                          <a:effectLst/>
                        </a:rPr>
                        <a:t>)=</a:t>
                      </a:r>
                      <a:r>
                        <a:rPr lang="en-US" sz="1100" u="none" strike="noStrike" dirty="0" err="1">
                          <a:effectLst/>
                        </a:rPr>
                        <a:t>xy+xz</a:t>
                      </a:r>
                      <a:endParaRPr lang="en-US"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289984058"/>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65848961"/>
                  </a:ext>
                </a:extLst>
              </a:tr>
              <a:tr h="190500">
                <a:tc>
                  <a:txBody>
                    <a:bodyPr/>
                    <a:lstStyle/>
                    <a:p>
                      <a:pPr algn="l" fontAlgn="b"/>
                      <a:r>
                        <a:rPr lang="en-US" sz="1100" u="none" strike="noStrike">
                          <a:effectLst/>
                        </a:rPr>
                        <a:t>x</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y</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z</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5827521"/>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60976061"/>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34776095"/>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61133346"/>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52151414"/>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18086938"/>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75350295"/>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14835036"/>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67636637"/>
                  </a:ext>
                </a:extLst>
              </a:tr>
            </a:tbl>
          </a:graphicData>
        </a:graphic>
      </p:graphicFrame>
      <p:sp>
        <p:nvSpPr>
          <p:cNvPr id="15" name="TextBox 14"/>
          <p:cNvSpPr txBox="1"/>
          <p:nvPr/>
        </p:nvSpPr>
        <p:spPr>
          <a:xfrm>
            <a:off x="1097280" y="5602778"/>
            <a:ext cx="2219498" cy="369332"/>
          </a:xfrm>
          <a:prstGeom prst="rect">
            <a:avLst/>
          </a:prstGeom>
          <a:noFill/>
        </p:spPr>
        <p:txBody>
          <a:bodyPr wrap="square" rtlCol="0">
            <a:spAutoFit/>
          </a:bodyPr>
          <a:lstStyle/>
          <a:p>
            <a:r>
              <a:rPr lang="en-US" dirty="0" smtClean="0">
                <a:hlinkClick r:id="rId3" action="ppaction://hlinkfile"/>
              </a:rPr>
              <a:t>Theorem 13a.ms14</a:t>
            </a:r>
            <a:endParaRPr lang="en-US" dirty="0"/>
          </a:p>
        </p:txBody>
      </p:sp>
      <p:sp>
        <p:nvSpPr>
          <p:cNvPr id="3" name="Slide Number Placeholder 2"/>
          <p:cNvSpPr>
            <a:spLocks noGrp="1"/>
          </p:cNvSpPr>
          <p:nvPr>
            <p:ph type="sldNum" sz="quarter" idx="12"/>
          </p:nvPr>
        </p:nvSpPr>
        <p:spPr/>
        <p:txBody>
          <a:bodyPr/>
          <a:lstStyle/>
          <a:p>
            <a:fld id="{4E73DFE8-7421-4BE9-A66E-B444972B53A8}" type="slidenum">
              <a:rPr lang="en-US" smtClean="0"/>
              <a:t>11</a:t>
            </a:fld>
            <a:endParaRPr lang="en-US"/>
          </a:p>
        </p:txBody>
      </p:sp>
      <p:sp>
        <p:nvSpPr>
          <p:cNvPr id="11" name="TextBox 10"/>
          <p:cNvSpPr txBox="1"/>
          <p:nvPr/>
        </p:nvSpPr>
        <p:spPr>
          <a:xfrm>
            <a:off x="4257877" y="6455578"/>
            <a:ext cx="3736572" cy="369332"/>
          </a:xfrm>
          <a:prstGeom prst="rect">
            <a:avLst/>
          </a:prstGeom>
          <a:noFill/>
        </p:spPr>
        <p:txBody>
          <a:bodyPr wrap="square" rtlCol="0">
            <a:spAutoFit/>
          </a:bodyPr>
          <a:lstStyle/>
          <a:p>
            <a:pPr algn="ctr"/>
            <a:r>
              <a:rPr lang="en-US" dirty="0" smtClean="0"/>
              <a:t>The theorem is proven by simulation.</a:t>
            </a:r>
            <a:endParaRPr lang="en-US" dirty="0"/>
          </a:p>
        </p:txBody>
      </p:sp>
      <p:sp>
        <p:nvSpPr>
          <p:cNvPr id="13" name="TextBox 12"/>
          <p:cNvSpPr txBox="1"/>
          <p:nvPr/>
        </p:nvSpPr>
        <p:spPr>
          <a:xfrm>
            <a:off x="2207029" y="4707402"/>
            <a:ext cx="2475914" cy="369332"/>
          </a:xfrm>
          <a:prstGeom prst="rect">
            <a:avLst/>
          </a:prstGeom>
          <a:noFill/>
        </p:spPr>
        <p:txBody>
          <a:bodyPr wrap="square" rtlCol="0">
            <a:spAutoFit/>
          </a:bodyPr>
          <a:lstStyle/>
          <a:p>
            <a:r>
              <a:rPr lang="en-US" dirty="0" smtClean="0"/>
              <a:t>Distributive law</a:t>
            </a:r>
            <a:endParaRPr lang="en-US" dirty="0"/>
          </a:p>
        </p:txBody>
      </p:sp>
    </p:spTree>
    <p:extLst>
      <p:ext uri="{BB962C8B-B14F-4D97-AF65-F5344CB8AC3E}">
        <p14:creationId xmlns:p14="http://schemas.microsoft.com/office/powerpoint/2010/main" val="11310411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 </a:t>
            </a:r>
            <a:r>
              <a:rPr lang="en-US" dirty="0" smtClean="0"/>
              <a:t>13b</a:t>
            </a:r>
            <a:endParaRPr lang="en-US" dirty="0"/>
          </a:p>
        </p:txBody>
      </p:sp>
      <p:sp>
        <p:nvSpPr>
          <p:cNvPr id="5" name="TextBox 4"/>
          <p:cNvSpPr txBox="1"/>
          <p:nvPr/>
        </p:nvSpPr>
        <p:spPr>
          <a:xfrm>
            <a:off x="6616954" y="1860586"/>
            <a:ext cx="3936141" cy="369332"/>
          </a:xfrm>
          <a:prstGeom prst="rect">
            <a:avLst/>
          </a:prstGeom>
          <a:noFill/>
        </p:spPr>
        <p:txBody>
          <a:bodyPr wrap="square" rtlCol="0">
            <a:spAutoFit/>
          </a:bodyPr>
          <a:lstStyle/>
          <a:p>
            <a:pPr algn="ctr"/>
            <a:r>
              <a:rPr lang="en-US" dirty="0"/>
              <a:t>Theorem </a:t>
            </a:r>
            <a:r>
              <a:rPr lang="en-US" dirty="0" smtClean="0"/>
              <a:t>13b: </a:t>
            </a:r>
            <a:r>
              <a:rPr lang="en-US" dirty="0"/>
              <a:t>(</a:t>
            </a:r>
            <a:r>
              <a:rPr lang="en-US" dirty="0" err="1"/>
              <a:t>w+x</a:t>
            </a:r>
            <a:r>
              <a:rPr lang="en-US" dirty="0"/>
              <a:t>)(</a:t>
            </a:r>
            <a:r>
              <a:rPr lang="en-US" dirty="0" err="1"/>
              <a:t>y+z</a:t>
            </a:r>
            <a:r>
              <a:rPr lang="en-US" dirty="0"/>
              <a:t>)=</a:t>
            </a:r>
            <a:r>
              <a:rPr lang="en-US" dirty="0" err="1"/>
              <a:t>wy+xy+wz+xz</a:t>
            </a:r>
            <a:endParaRPr lang="en-US" dirty="0">
              <a:solidFill>
                <a:srgbClr val="000000"/>
              </a:solidFill>
              <a:latin typeface="Calibri" panose="020F0502020204030204" pitchFamily="34" charset="0"/>
            </a:endParaRPr>
          </a:p>
        </p:txBody>
      </p:sp>
      <p:sp>
        <p:nvSpPr>
          <p:cNvPr id="9" name="TextBox 8"/>
          <p:cNvSpPr txBox="1"/>
          <p:nvPr/>
        </p:nvSpPr>
        <p:spPr>
          <a:xfrm>
            <a:off x="1097280" y="1869631"/>
            <a:ext cx="1421477" cy="369332"/>
          </a:xfrm>
          <a:prstGeom prst="rect">
            <a:avLst/>
          </a:prstGeom>
          <a:noFill/>
        </p:spPr>
        <p:txBody>
          <a:bodyPr wrap="square" rtlCol="0">
            <a:spAutoFit/>
          </a:bodyPr>
          <a:lstStyle/>
          <a:p>
            <a:r>
              <a:rPr lang="en-US" dirty="0" smtClean="0"/>
              <a:t>Truth Table</a:t>
            </a:r>
          </a:p>
        </p:txBody>
      </p:sp>
      <p:sp>
        <p:nvSpPr>
          <p:cNvPr id="15" name="TextBox 14"/>
          <p:cNvSpPr txBox="1"/>
          <p:nvPr/>
        </p:nvSpPr>
        <p:spPr>
          <a:xfrm>
            <a:off x="5077356" y="5833936"/>
            <a:ext cx="2219498" cy="369332"/>
          </a:xfrm>
          <a:prstGeom prst="rect">
            <a:avLst/>
          </a:prstGeom>
          <a:noFill/>
        </p:spPr>
        <p:txBody>
          <a:bodyPr wrap="square" rtlCol="0">
            <a:spAutoFit/>
          </a:bodyPr>
          <a:lstStyle/>
          <a:p>
            <a:r>
              <a:rPr lang="en-US" dirty="0" smtClean="0">
                <a:hlinkClick r:id="rId2" action="ppaction://hlinkfile"/>
              </a:rPr>
              <a:t>Theorem 13b.ms14</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554660165"/>
              </p:ext>
            </p:extLst>
          </p:nvPr>
        </p:nvGraphicFramePr>
        <p:xfrm>
          <a:off x="1097280" y="2238963"/>
          <a:ext cx="889000" cy="3964305"/>
        </p:xfrm>
        <a:graphic>
          <a:graphicData uri="http://schemas.openxmlformats.org/drawingml/2006/table">
            <a:tbl>
              <a:tblPr>
                <a:tableStyleId>{5C22544A-7EE6-4342-B048-85BDC9FD1C3A}</a:tableStyleId>
              </a:tblPr>
              <a:tblGrid>
                <a:gridCol w="177800">
                  <a:extLst>
                    <a:ext uri="{9D8B030D-6E8A-4147-A177-3AD203B41FA5}">
                      <a16:colId xmlns:a16="http://schemas.microsoft.com/office/drawing/2014/main" val="3448996696"/>
                    </a:ext>
                  </a:extLst>
                </a:gridCol>
                <a:gridCol w="177800">
                  <a:extLst>
                    <a:ext uri="{9D8B030D-6E8A-4147-A177-3AD203B41FA5}">
                      <a16:colId xmlns:a16="http://schemas.microsoft.com/office/drawing/2014/main" val="3757384766"/>
                    </a:ext>
                  </a:extLst>
                </a:gridCol>
                <a:gridCol w="177800">
                  <a:extLst>
                    <a:ext uri="{9D8B030D-6E8A-4147-A177-3AD203B41FA5}">
                      <a16:colId xmlns:a16="http://schemas.microsoft.com/office/drawing/2014/main" val="3823630290"/>
                    </a:ext>
                  </a:extLst>
                </a:gridCol>
                <a:gridCol w="177800">
                  <a:extLst>
                    <a:ext uri="{9D8B030D-6E8A-4147-A177-3AD203B41FA5}">
                      <a16:colId xmlns:a16="http://schemas.microsoft.com/office/drawing/2014/main" val="4220189814"/>
                    </a:ext>
                  </a:extLst>
                </a:gridCol>
                <a:gridCol w="177800">
                  <a:extLst>
                    <a:ext uri="{9D8B030D-6E8A-4147-A177-3AD203B41FA5}">
                      <a16:colId xmlns:a16="http://schemas.microsoft.com/office/drawing/2014/main" val="1257384373"/>
                    </a:ext>
                  </a:extLst>
                </a:gridCol>
              </a:tblGrid>
              <a:tr h="190500">
                <a:tc gridSpan="5">
                  <a:txBody>
                    <a:bodyPr/>
                    <a:lstStyle/>
                    <a:p>
                      <a:pPr algn="l" fontAlgn="b"/>
                      <a:r>
                        <a:rPr lang="en-US" sz="1100" u="none" strike="noStrike">
                          <a:effectLst/>
                        </a:rPr>
                        <a:t>Theorem 13b</a:t>
                      </a:r>
                      <a:endParaRPr lang="en-US" sz="1100" b="1"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53933418"/>
                  </a:ext>
                </a:extLst>
              </a:tr>
              <a:tr h="190500">
                <a:tc gridSpan="5">
                  <a:txBody>
                    <a:bodyPr/>
                    <a:lstStyle/>
                    <a:p>
                      <a:pPr algn="l" fontAlgn="b"/>
                      <a:r>
                        <a:rPr lang="en-US" sz="1100" u="none" strike="noStrike" dirty="0">
                          <a:effectLst/>
                        </a:rPr>
                        <a:t>(</a:t>
                      </a:r>
                      <a:r>
                        <a:rPr lang="en-US" sz="1100" u="none" strike="noStrike" dirty="0" err="1">
                          <a:effectLst/>
                        </a:rPr>
                        <a:t>w+x</a:t>
                      </a:r>
                      <a:r>
                        <a:rPr lang="en-US" sz="1100" u="none" strike="noStrike" dirty="0">
                          <a:effectLst/>
                        </a:rPr>
                        <a:t>)(</a:t>
                      </a:r>
                      <a:r>
                        <a:rPr lang="en-US" sz="1100" u="none" strike="noStrike" dirty="0" err="1">
                          <a:effectLst/>
                        </a:rPr>
                        <a:t>y+z</a:t>
                      </a:r>
                      <a:r>
                        <a:rPr lang="en-US" sz="1100" u="none" strike="noStrike" dirty="0">
                          <a:effectLst/>
                        </a:rPr>
                        <a:t>)=</a:t>
                      </a:r>
                      <a:r>
                        <a:rPr lang="en-US" sz="1100" u="none" strike="noStrike" dirty="0" err="1">
                          <a:effectLst/>
                        </a:rPr>
                        <a:t>wy+xy+wz+xz</a:t>
                      </a:r>
                      <a:endParaRPr lang="en-US"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9596707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52924952"/>
                  </a:ext>
                </a:extLst>
              </a:tr>
              <a:tr h="190500">
                <a:tc>
                  <a:txBody>
                    <a:bodyPr/>
                    <a:lstStyle/>
                    <a:p>
                      <a:pPr algn="l" fontAlgn="b"/>
                      <a:r>
                        <a:rPr lang="en-US" sz="1100" u="none" strike="noStrike">
                          <a:effectLst/>
                        </a:rPr>
                        <a:t>w</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x</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y</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z</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75507086"/>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23586978"/>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13955279"/>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08119291"/>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47959164"/>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29196271"/>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32731924"/>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71498188"/>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47828265"/>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76192314"/>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79195058"/>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37609842"/>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60058222"/>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9754336"/>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50659289"/>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84165704"/>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33738031"/>
                  </a:ext>
                </a:extLst>
              </a:tr>
            </a:tbl>
          </a:graphicData>
        </a:graphic>
      </p:graphicFrame>
      <p:pic>
        <p:nvPicPr>
          <p:cNvPr id="10" name="Content Placeholder 9"/>
          <p:cNvPicPr>
            <a:picLocks noGrp="1" noChangeAspect="1"/>
          </p:cNvPicPr>
          <p:nvPr>
            <p:ph idx="1"/>
          </p:nvPr>
        </p:nvPicPr>
        <p:blipFill>
          <a:blip r:embed="rId3"/>
          <a:stretch>
            <a:fillRect/>
          </a:stretch>
        </p:blipFill>
        <p:spPr>
          <a:xfrm>
            <a:off x="6616954" y="2382328"/>
            <a:ext cx="5575046" cy="3534034"/>
          </a:xfrm>
          <a:prstGeom prst="rect">
            <a:avLst/>
          </a:prstGeom>
        </p:spPr>
      </p:pic>
      <p:sp>
        <p:nvSpPr>
          <p:cNvPr id="4" name="Slide Number Placeholder 3"/>
          <p:cNvSpPr>
            <a:spLocks noGrp="1"/>
          </p:cNvSpPr>
          <p:nvPr>
            <p:ph type="sldNum" sz="quarter" idx="12"/>
          </p:nvPr>
        </p:nvSpPr>
        <p:spPr/>
        <p:txBody>
          <a:bodyPr/>
          <a:lstStyle/>
          <a:p>
            <a:fld id="{4E73DFE8-7421-4BE9-A66E-B444972B53A8}" type="slidenum">
              <a:rPr lang="en-US" smtClean="0"/>
              <a:t>12</a:t>
            </a:fld>
            <a:endParaRPr lang="en-US"/>
          </a:p>
        </p:txBody>
      </p:sp>
      <p:sp>
        <p:nvSpPr>
          <p:cNvPr id="12" name="TextBox 11"/>
          <p:cNvSpPr txBox="1"/>
          <p:nvPr/>
        </p:nvSpPr>
        <p:spPr>
          <a:xfrm>
            <a:off x="4257877" y="6455578"/>
            <a:ext cx="3736572" cy="369332"/>
          </a:xfrm>
          <a:prstGeom prst="rect">
            <a:avLst/>
          </a:prstGeom>
          <a:noFill/>
        </p:spPr>
        <p:txBody>
          <a:bodyPr wrap="square" rtlCol="0">
            <a:spAutoFit/>
          </a:bodyPr>
          <a:lstStyle/>
          <a:p>
            <a:pPr algn="ctr"/>
            <a:r>
              <a:rPr lang="en-US" dirty="0" smtClean="0"/>
              <a:t>The theorem is proven by simulation.</a:t>
            </a:r>
            <a:endParaRPr lang="en-US" dirty="0"/>
          </a:p>
        </p:txBody>
      </p:sp>
      <p:sp>
        <p:nvSpPr>
          <p:cNvPr id="13" name="TextBox 12"/>
          <p:cNvSpPr txBox="1"/>
          <p:nvPr/>
        </p:nvSpPr>
        <p:spPr>
          <a:xfrm>
            <a:off x="2435629" y="5166508"/>
            <a:ext cx="2475914" cy="369332"/>
          </a:xfrm>
          <a:prstGeom prst="rect">
            <a:avLst/>
          </a:prstGeom>
          <a:noFill/>
        </p:spPr>
        <p:txBody>
          <a:bodyPr wrap="square" rtlCol="0">
            <a:spAutoFit/>
          </a:bodyPr>
          <a:lstStyle/>
          <a:p>
            <a:r>
              <a:rPr lang="en-US" dirty="0" smtClean="0"/>
              <a:t>Distributive law, part 2</a:t>
            </a:r>
            <a:endParaRPr lang="en-US" dirty="0"/>
          </a:p>
        </p:txBody>
      </p:sp>
    </p:spTree>
    <p:extLst>
      <p:ext uri="{BB962C8B-B14F-4D97-AF65-F5344CB8AC3E}">
        <p14:creationId xmlns:p14="http://schemas.microsoft.com/office/powerpoint/2010/main" val="27943039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 </a:t>
            </a:r>
            <a:r>
              <a:rPr lang="en-US" dirty="0" smtClean="0"/>
              <a:t>14</a:t>
            </a:r>
            <a:endParaRPr lang="en-US" dirty="0"/>
          </a:p>
        </p:txBody>
      </p:sp>
      <p:sp>
        <p:nvSpPr>
          <p:cNvPr id="5" name="TextBox 4"/>
          <p:cNvSpPr txBox="1"/>
          <p:nvPr/>
        </p:nvSpPr>
        <p:spPr>
          <a:xfrm>
            <a:off x="4837849" y="1875178"/>
            <a:ext cx="2576628" cy="369332"/>
          </a:xfrm>
          <a:prstGeom prst="rect">
            <a:avLst/>
          </a:prstGeom>
          <a:noFill/>
        </p:spPr>
        <p:txBody>
          <a:bodyPr wrap="square" rtlCol="0">
            <a:spAutoFit/>
          </a:bodyPr>
          <a:lstStyle/>
          <a:p>
            <a:pPr algn="ctr"/>
            <a:r>
              <a:rPr lang="en-US" dirty="0"/>
              <a:t>Theorem </a:t>
            </a:r>
            <a:r>
              <a:rPr lang="en-US" dirty="0" smtClean="0"/>
              <a:t>14: </a:t>
            </a:r>
            <a:r>
              <a:rPr lang="en-US" dirty="0" err="1" smtClean="0"/>
              <a:t>x+xy</a:t>
            </a:r>
            <a:r>
              <a:rPr lang="en-US" dirty="0" smtClean="0"/>
              <a:t>=x</a:t>
            </a:r>
            <a:endParaRPr lang="en-US" dirty="0">
              <a:solidFill>
                <a:srgbClr val="000000"/>
              </a:solidFill>
              <a:latin typeface="Calibri" panose="020F0502020204030204" pitchFamily="34" charset="0"/>
            </a:endParaRPr>
          </a:p>
        </p:txBody>
      </p:sp>
      <p:sp>
        <p:nvSpPr>
          <p:cNvPr id="9" name="TextBox 8"/>
          <p:cNvSpPr txBox="1"/>
          <p:nvPr/>
        </p:nvSpPr>
        <p:spPr>
          <a:xfrm>
            <a:off x="1845425" y="1871021"/>
            <a:ext cx="1421477" cy="369332"/>
          </a:xfrm>
          <a:prstGeom prst="rect">
            <a:avLst/>
          </a:prstGeom>
          <a:noFill/>
        </p:spPr>
        <p:txBody>
          <a:bodyPr wrap="square" rtlCol="0">
            <a:spAutoFit/>
          </a:bodyPr>
          <a:lstStyle/>
          <a:p>
            <a:r>
              <a:rPr lang="en-US" dirty="0" smtClean="0"/>
              <a:t>Truth Table</a:t>
            </a:r>
          </a:p>
        </p:txBody>
      </p:sp>
      <p:sp>
        <p:nvSpPr>
          <p:cNvPr id="15" name="TextBox 14"/>
          <p:cNvSpPr txBox="1"/>
          <p:nvPr/>
        </p:nvSpPr>
        <p:spPr>
          <a:xfrm>
            <a:off x="1097280" y="5602778"/>
            <a:ext cx="2219498" cy="369332"/>
          </a:xfrm>
          <a:prstGeom prst="rect">
            <a:avLst/>
          </a:prstGeom>
          <a:noFill/>
        </p:spPr>
        <p:txBody>
          <a:bodyPr wrap="square" rtlCol="0">
            <a:spAutoFit/>
          </a:bodyPr>
          <a:lstStyle/>
          <a:p>
            <a:r>
              <a:rPr lang="en-US" dirty="0" smtClean="0">
                <a:hlinkClick r:id="rId2" action="ppaction://hlinkfile"/>
              </a:rPr>
              <a:t>Theorem 14.ms14</a:t>
            </a:r>
            <a:endParaRPr lang="en-US" dirty="0"/>
          </a:p>
        </p:txBody>
      </p:sp>
      <p:pic>
        <p:nvPicPr>
          <p:cNvPr id="4" name="Content Placeholder 3"/>
          <p:cNvPicPr>
            <a:picLocks noGrp="1" noChangeAspect="1"/>
          </p:cNvPicPr>
          <p:nvPr>
            <p:ph idx="1"/>
          </p:nvPr>
        </p:nvPicPr>
        <p:blipFill>
          <a:blip r:embed="rId3"/>
          <a:stretch>
            <a:fillRect/>
          </a:stretch>
        </p:blipFill>
        <p:spPr>
          <a:xfrm>
            <a:off x="4036756" y="2561342"/>
            <a:ext cx="4178813" cy="2592567"/>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1686946633"/>
              </p:ext>
            </p:extLst>
          </p:nvPr>
        </p:nvGraphicFramePr>
        <p:xfrm>
          <a:off x="1845419" y="2243260"/>
          <a:ext cx="764778" cy="1524000"/>
        </p:xfrm>
        <a:graphic>
          <a:graphicData uri="http://schemas.openxmlformats.org/drawingml/2006/table">
            <a:tbl>
              <a:tblPr>
                <a:tableStyleId>{5C22544A-7EE6-4342-B048-85BDC9FD1C3A}</a:tableStyleId>
              </a:tblPr>
              <a:tblGrid>
                <a:gridCol w="254926">
                  <a:extLst>
                    <a:ext uri="{9D8B030D-6E8A-4147-A177-3AD203B41FA5}">
                      <a16:colId xmlns:a16="http://schemas.microsoft.com/office/drawing/2014/main" val="3886307522"/>
                    </a:ext>
                  </a:extLst>
                </a:gridCol>
                <a:gridCol w="254926">
                  <a:extLst>
                    <a:ext uri="{9D8B030D-6E8A-4147-A177-3AD203B41FA5}">
                      <a16:colId xmlns:a16="http://schemas.microsoft.com/office/drawing/2014/main" val="268731432"/>
                    </a:ext>
                  </a:extLst>
                </a:gridCol>
                <a:gridCol w="254926">
                  <a:extLst>
                    <a:ext uri="{9D8B030D-6E8A-4147-A177-3AD203B41FA5}">
                      <a16:colId xmlns:a16="http://schemas.microsoft.com/office/drawing/2014/main" val="3123190970"/>
                    </a:ext>
                  </a:extLst>
                </a:gridCol>
              </a:tblGrid>
              <a:tr h="190500">
                <a:tc gridSpan="3">
                  <a:txBody>
                    <a:bodyPr/>
                    <a:lstStyle/>
                    <a:p>
                      <a:pPr algn="l" fontAlgn="b"/>
                      <a:r>
                        <a:rPr lang="en-US" sz="1100" u="none" strike="noStrike">
                          <a:effectLst/>
                        </a:rPr>
                        <a:t>Theorem 14</a:t>
                      </a:r>
                      <a:endParaRPr lang="en-US" sz="1100" b="1"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59598966"/>
                  </a:ext>
                </a:extLst>
              </a:tr>
              <a:tr h="190500">
                <a:tc gridSpan="3">
                  <a:txBody>
                    <a:bodyPr/>
                    <a:lstStyle/>
                    <a:p>
                      <a:pPr algn="l" fontAlgn="b"/>
                      <a:r>
                        <a:rPr lang="en-US" sz="1100" u="none" strike="noStrike" dirty="0" err="1">
                          <a:effectLst/>
                        </a:rPr>
                        <a:t>x+xy</a:t>
                      </a:r>
                      <a:r>
                        <a:rPr lang="en-US" sz="1100" u="none" strike="noStrike" dirty="0">
                          <a:effectLst/>
                        </a:rPr>
                        <a:t>=x</a:t>
                      </a:r>
                      <a:endParaRPr lang="en-US"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912193876"/>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34944544"/>
                  </a:ext>
                </a:extLst>
              </a:tr>
              <a:tr h="190500">
                <a:tc>
                  <a:txBody>
                    <a:bodyPr/>
                    <a:lstStyle/>
                    <a:p>
                      <a:pPr algn="l" fontAlgn="b"/>
                      <a:r>
                        <a:rPr lang="en-US" sz="1100" u="none" strike="noStrike">
                          <a:effectLst/>
                        </a:rPr>
                        <a:t>x</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y</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4125665"/>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09433949"/>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783026065"/>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02602923"/>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73894759"/>
                  </a:ext>
                </a:extLst>
              </a:tr>
            </a:tbl>
          </a:graphicData>
        </a:graphic>
      </p:graphicFrame>
      <p:sp>
        <p:nvSpPr>
          <p:cNvPr id="3" name="Slide Number Placeholder 2"/>
          <p:cNvSpPr>
            <a:spLocks noGrp="1"/>
          </p:cNvSpPr>
          <p:nvPr>
            <p:ph type="sldNum" sz="quarter" idx="12"/>
          </p:nvPr>
        </p:nvSpPr>
        <p:spPr/>
        <p:txBody>
          <a:bodyPr/>
          <a:lstStyle/>
          <a:p>
            <a:fld id="{4E73DFE8-7421-4BE9-A66E-B444972B53A8}" type="slidenum">
              <a:rPr lang="en-US" smtClean="0"/>
              <a:t>13</a:t>
            </a:fld>
            <a:endParaRPr lang="en-US"/>
          </a:p>
        </p:txBody>
      </p:sp>
      <p:sp>
        <p:nvSpPr>
          <p:cNvPr id="11" name="TextBox 10"/>
          <p:cNvSpPr txBox="1"/>
          <p:nvPr/>
        </p:nvSpPr>
        <p:spPr>
          <a:xfrm>
            <a:off x="4257877" y="6455578"/>
            <a:ext cx="3736572" cy="369332"/>
          </a:xfrm>
          <a:prstGeom prst="rect">
            <a:avLst/>
          </a:prstGeom>
          <a:noFill/>
        </p:spPr>
        <p:txBody>
          <a:bodyPr wrap="square" rtlCol="0">
            <a:spAutoFit/>
          </a:bodyPr>
          <a:lstStyle/>
          <a:p>
            <a:pPr algn="ctr"/>
            <a:r>
              <a:rPr lang="en-US" dirty="0" smtClean="0"/>
              <a:t>The theorem is proven by simulation.</a:t>
            </a:r>
            <a:endParaRPr lang="en-US" dirty="0"/>
          </a:p>
        </p:txBody>
      </p:sp>
      <p:sp>
        <p:nvSpPr>
          <p:cNvPr id="12" name="TextBox 11"/>
          <p:cNvSpPr txBox="1"/>
          <p:nvPr/>
        </p:nvSpPr>
        <p:spPr>
          <a:xfrm>
            <a:off x="1097280" y="3894660"/>
            <a:ext cx="2475914" cy="1754326"/>
          </a:xfrm>
          <a:prstGeom prst="rect">
            <a:avLst/>
          </a:prstGeom>
          <a:noFill/>
        </p:spPr>
        <p:txBody>
          <a:bodyPr wrap="square" rtlCol="0">
            <a:spAutoFit/>
          </a:bodyPr>
          <a:lstStyle/>
          <a:p>
            <a:r>
              <a:rPr lang="en-US" dirty="0" smtClean="0"/>
              <a:t>If any variable is </a:t>
            </a:r>
            <a:r>
              <a:rPr lang="en-US" dirty="0" err="1" smtClean="0"/>
              <a:t>ANDed</a:t>
            </a:r>
            <a:r>
              <a:rPr lang="en-US" dirty="0" smtClean="0"/>
              <a:t> with a second variable, and the result </a:t>
            </a:r>
            <a:r>
              <a:rPr lang="en-US" dirty="0" err="1" smtClean="0"/>
              <a:t>ORed</a:t>
            </a:r>
            <a:r>
              <a:rPr lang="en-US" dirty="0" smtClean="0"/>
              <a:t> with the first variable, the result is the first variable.</a:t>
            </a:r>
            <a:endParaRPr lang="en-US" dirty="0"/>
          </a:p>
        </p:txBody>
      </p:sp>
    </p:spTree>
    <p:extLst>
      <p:ext uri="{BB962C8B-B14F-4D97-AF65-F5344CB8AC3E}">
        <p14:creationId xmlns:p14="http://schemas.microsoft.com/office/powerpoint/2010/main" val="30195895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 </a:t>
            </a:r>
            <a:r>
              <a:rPr lang="en-US" dirty="0" smtClean="0"/>
              <a:t>15a</a:t>
            </a:r>
            <a:endParaRPr lang="en-US" dirty="0"/>
          </a:p>
        </p:txBody>
      </p:sp>
      <p:sp>
        <p:nvSpPr>
          <p:cNvPr id="5" name="TextBox 4"/>
          <p:cNvSpPr txBox="1"/>
          <p:nvPr/>
        </p:nvSpPr>
        <p:spPr>
          <a:xfrm>
            <a:off x="4837849" y="1875178"/>
            <a:ext cx="2576628" cy="369332"/>
          </a:xfrm>
          <a:prstGeom prst="rect">
            <a:avLst/>
          </a:prstGeom>
          <a:noFill/>
        </p:spPr>
        <p:txBody>
          <a:bodyPr wrap="square" rtlCol="0">
            <a:spAutoFit/>
          </a:bodyPr>
          <a:lstStyle/>
          <a:p>
            <a:pPr algn="ctr"/>
            <a:r>
              <a:rPr lang="en-US" dirty="0"/>
              <a:t>Theorem </a:t>
            </a:r>
            <a:r>
              <a:rPr lang="en-US" dirty="0" smtClean="0"/>
              <a:t>15a: </a:t>
            </a:r>
            <a:r>
              <a:rPr lang="en-US" dirty="0" err="1"/>
              <a:t>x+x̅</a:t>
            </a:r>
            <a:r>
              <a:rPr lang="en-US" dirty="0" err="1" smtClean="0"/>
              <a:t>y</a:t>
            </a:r>
            <a:r>
              <a:rPr lang="en-US" dirty="0" smtClean="0"/>
              <a:t>=</a:t>
            </a:r>
            <a:r>
              <a:rPr lang="en-US" dirty="0" err="1" smtClean="0"/>
              <a:t>x+y</a:t>
            </a:r>
            <a:endParaRPr lang="en-US" dirty="0">
              <a:solidFill>
                <a:srgbClr val="000000"/>
              </a:solidFill>
              <a:latin typeface="Calibri" panose="020F0502020204030204" pitchFamily="34" charset="0"/>
            </a:endParaRPr>
          </a:p>
        </p:txBody>
      </p:sp>
      <p:sp>
        <p:nvSpPr>
          <p:cNvPr id="9" name="TextBox 8"/>
          <p:cNvSpPr txBox="1"/>
          <p:nvPr/>
        </p:nvSpPr>
        <p:spPr>
          <a:xfrm>
            <a:off x="1845425" y="1871021"/>
            <a:ext cx="1421477" cy="369332"/>
          </a:xfrm>
          <a:prstGeom prst="rect">
            <a:avLst/>
          </a:prstGeom>
          <a:noFill/>
        </p:spPr>
        <p:txBody>
          <a:bodyPr wrap="square" rtlCol="0">
            <a:spAutoFit/>
          </a:bodyPr>
          <a:lstStyle/>
          <a:p>
            <a:r>
              <a:rPr lang="en-US" dirty="0" smtClean="0"/>
              <a:t>Truth Table</a:t>
            </a:r>
          </a:p>
        </p:txBody>
      </p:sp>
      <p:sp>
        <p:nvSpPr>
          <p:cNvPr id="15" name="TextBox 14"/>
          <p:cNvSpPr txBox="1"/>
          <p:nvPr/>
        </p:nvSpPr>
        <p:spPr>
          <a:xfrm>
            <a:off x="1097280" y="5602778"/>
            <a:ext cx="2219498" cy="369332"/>
          </a:xfrm>
          <a:prstGeom prst="rect">
            <a:avLst/>
          </a:prstGeom>
          <a:noFill/>
        </p:spPr>
        <p:txBody>
          <a:bodyPr wrap="square" rtlCol="0">
            <a:spAutoFit/>
          </a:bodyPr>
          <a:lstStyle/>
          <a:p>
            <a:r>
              <a:rPr lang="en-US" dirty="0" smtClean="0">
                <a:hlinkClick r:id="rId2" action="ppaction://hlinkfile"/>
              </a:rPr>
              <a:t>Theorem 15a.ms14</a:t>
            </a:r>
            <a:endParaRPr lang="en-US" dirty="0"/>
          </a:p>
        </p:txBody>
      </p:sp>
      <p:pic>
        <p:nvPicPr>
          <p:cNvPr id="10" name="Content Placeholder 9"/>
          <p:cNvPicPr>
            <a:picLocks noGrp="1" noChangeAspect="1"/>
          </p:cNvPicPr>
          <p:nvPr>
            <p:ph idx="1"/>
          </p:nvPr>
        </p:nvPicPr>
        <p:blipFill>
          <a:blip r:embed="rId3"/>
          <a:stretch>
            <a:fillRect/>
          </a:stretch>
        </p:blipFill>
        <p:spPr>
          <a:xfrm>
            <a:off x="5045817" y="2610935"/>
            <a:ext cx="4953375" cy="2592567"/>
          </a:xfrm>
          <a:prstGeom prst="rect">
            <a:avLst/>
          </a:prstGeom>
        </p:spPr>
      </p:pic>
      <p:graphicFrame>
        <p:nvGraphicFramePr>
          <p:cNvPr id="11" name="Table 10"/>
          <p:cNvGraphicFramePr>
            <a:graphicFrameLocks noGrp="1"/>
          </p:cNvGraphicFramePr>
          <p:nvPr>
            <p:extLst>
              <p:ext uri="{D42A27DB-BD31-4B8C-83A1-F6EECF244321}">
                <p14:modId xmlns:p14="http://schemas.microsoft.com/office/powerpoint/2010/main" val="1249966693"/>
              </p:ext>
            </p:extLst>
          </p:nvPr>
        </p:nvGraphicFramePr>
        <p:xfrm>
          <a:off x="1845418" y="2240353"/>
          <a:ext cx="864531" cy="1524000"/>
        </p:xfrm>
        <a:graphic>
          <a:graphicData uri="http://schemas.openxmlformats.org/drawingml/2006/table">
            <a:tbl>
              <a:tblPr>
                <a:tableStyleId>{5C22544A-7EE6-4342-B048-85BDC9FD1C3A}</a:tableStyleId>
              </a:tblPr>
              <a:tblGrid>
                <a:gridCol w="288177">
                  <a:extLst>
                    <a:ext uri="{9D8B030D-6E8A-4147-A177-3AD203B41FA5}">
                      <a16:colId xmlns:a16="http://schemas.microsoft.com/office/drawing/2014/main" val="412784748"/>
                    </a:ext>
                  </a:extLst>
                </a:gridCol>
                <a:gridCol w="288177">
                  <a:extLst>
                    <a:ext uri="{9D8B030D-6E8A-4147-A177-3AD203B41FA5}">
                      <a16:colId xmlns:a16="http://schemas.microsoft.com/office/drawing/2014/main" val="2021844409"/>
                    </a:ext>
                  </a:extLst>
                </a:gridCol>
                <a:gridCol w="288177">
                  <a:extLst>
                    <a:ext uri="{9D8B030D-6E8A-4147-A177-3AD203B41FA5}">
                      <a16:colId xmlns:a16="http://schemas.microsoft.com/office/drawing/2014/main" val="2375832293"/>
                    </a:ext>
                  </a:extLst>
                </a:gridCol>
              </a:tblGrid>
              <a:tr h="190500">
                <a:tc gridSpan="3">
                  <a:txBody>
                    <a:bodyPr/>
                    <a:lstStyle/>
                    <a:p>
                      <a:pPr algn="l" fontAlgn="b"/>
                      <a:r>
                        <a:rPr lang="en-US" sz="1100" u="none" strike="noStrike">
                          <a:effectLst/>
                        </a:rPr>
                        <a:t>Theorem 15a</a:t>
                      </a:r>
                      <a:endParaRPr lang="en-US" sz="1100" b="1"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70656983"/>
                  </a:ext>
                </a:extLst>
              </a:tr>
              <a:tr h="190500">
                <a:tc gridSpan="3">
                  <a:txBody>
                    <a:bodyPr/>
                    <a:lstStyle/>
                    <a:p>
                      <a:pPr algn="l" fontAlgn="b"/>
                      <a:r>
                        <a:rPr lang="en-US" sz="1100" u="none" strike="noStrike" dirty="0" err="1">
                          <a:effectLst/>
                        </a:rPr>
                        <a:t>x+x̅y</a:t>
                      </a:r>
                      <a:r>
                        <a:rPr lang="en-US" sz="1100" u="none" strike="noStrike" dirty="0">
                          <a:effectLst/>
                        </a:rPr>
                        <a:t>=</a:t>
                      </a:r>
                      <a:r>
                        <a:rPr lang="en-US" sz="1100" u="none" strike="noStrike" dirty="0" err="1">
                          <a:effectLst/>
                        </a:rPr>
                        <a:t>x+y</a:t>
                      </a:r>
                      <a:endParaRPr lang="en-US"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47818370"/>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20175680"/>
                  </a:ext>
                </a:extLst>
              </a:tr>
              <a:tr h="190500">
                <a:tc>
                  <a:txBody>
                    <a:bodyPr/>
                    <a:lstStyle/>
                    <a:p>
                      <a:pPr algn="l" fontAlgn="b"/>
                      <a:r>
                        <a:rPr lang="en-US" sz="1100" u="none" strike="noStrike">
                          <a:effectLst/>
                        </a:rPr>
                        <a:t>x</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y</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50080384"/>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83470337"/>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30746766"/>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83191854"/>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82818066"/>
                  </a:ext>
                </a:extLst>
              </a:tr>
            </a:tbl>
          </a:graphicData>
        </a:graphic>
      </p:graphicFrame>
      <p:sp>
        <p:nvSpPr>
          <p:cNvPr id="3" name="Slide Number Placeholder 2"/>
          <p:cNvSpPr>
            <a:spLocks noGrp="1"/>
          </p:cNvSpPr>
          <p:nvPr>
            <p:ph type="sldNum" sz="quarter" idx="12"/>
          </p:nvPr>
        </p:nvSpPr>
        <p:spPr/>
        <p:txBody>
          <a:bodyPr/>
          <a:lstStyle/>
          <a:p>
            <a:fld id="{4E73DFE8-7421-4BE9-A66E-B444972B53A8}" type="slidenum">
              <a:rPr lang="en-US" smtClean="0"/>
              <a:t>14</a:t>
            </a:fld>
            <a:endParaRPr lang="en-US"/>
          </a:p>
        </p:txBody>
      </p:sp>
      <p:sp>
        <p:nvSpPr>
          <p:cNvPr id="13" name="TextBox 12"/>
          <p:cNvSpPr txBox="1"/>
          <p:nvPr/>
        </p:nvSpPr>
        <p:spPr>
          <a:xfrm>
            <a:off x="4257877" y="6455578"/>
            <a:ext cx="3736572" cy="369332"/>
          </a:xfrm>
          <a:prstGeom prst="rect">
            <a:avLst/>
          </a:prstGeom>
          <a:noFill/>
        </p:spPr>
        <p:txBody>
          <a:bodyPr wrap="square" rtlCol="0">
            <a:spAutoFit/>
          </a:bodyPr>
          <a:lstStyle/>
          <a:p>
            <a:pPr algn="ctr"/>
            <a:r>
              <a:rPr lang="en-US" dirty="0" smtClean="0"/>
              <a:t>The theorem is proven by simulation.</a:t>
            </a:r>
            <a:endParaRPr lang="en-US" dirty="0"/>
          </a:p>
        </p:txBody>
      </p:sp>
      <p:sp>
        <p:nvSpPr>
          <p:cNvPr id="14" name="TextBox 13"/>
          <p:cNvSpPr txBox="1"/>
          <p:nvPr/>
        </p:nvSpPr>
        <p:spPr>
          <a:xfrm>
            <a:off x="1097279" y="3894661"/>
            <a:ext cx="3948537" cy="1477328"/>
          </a:xfrm>
          <a:prstGeom prst="rect">
            <a:avLst/>
          </a:prstGeom>
          <a:noFill/>
        </p:spPr>
        <p:txBody>
          <a:bodyPr wrap="square" rtlCol="0">
            <a:spAutoFit/>
          </a:bodyPr>
          <a:lstStyle/>
          <a:p>
            <a:r>
              <a:rPr lang="en-US" dirty="0" smtClean="0"/>
              <a:t>If the inverse of any variable is </a:t>
            </a:r>
            <a:r>
              <a:rPr lang="en-US" dirty="0" err="1" smtClean="0"/>
              <a:t>ANDed</a:t>
            </a:r>
            <a:r>
              <a:rPr lang="en-US" dirty="0" smtClean="0"/>
              <a:t> with another variable, and the result </a:t>
            </a:r>
            <a:r>
              <a:rPr lang="en-US" dirty="0" err="1" smtClean="0"/>
              <a:t>ORed</a:t>
            </a:r>
            <a:r>
              <a:rPr lang="en-US" dirty="0" smtClean="0"/>
              <a:t> with the first variable, the final result will be equal to the result from </a:t>
            </a:r>
            <a:r>
              <a:rPr lang="en-US" dirty="0" err="1" smtClean="0"/>
              <a:t>ORing</a:t>
            </a:r>
            <a:r>
              <a:rPr lang="en-US" dirty="0" smtClean="0"/>
              <a:t> the first variable with the second.</a:t>
            </a:r>
            <a:endParaRPr lang="en-US" dirty="0"/>
          </a:p>
        </p:txBody>
      </p:sp>
    </p:spTree>
    <p:extLst>
      <p:ext uri="{BB962C8B-B14F-4D97-AF65-F5344CB8AC3E}">
        <p14:creationId xmlns:p14="http://schemas.microsoft.com/office/powerpoint/2010/main" val="8744733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 </a:t>
            </a:r>
            <a:r>
              <a:rPr lang="en-US" dirty="0" smtClean="0"/>
              <a:t>15b</a:t>
            </a:r>
            <a:endParaRPr lang="en-US" dirty="0"/>
          </a:p>
        </p:txBody>
      </p:sp>
      <p:sp>
        <p:nvSpPr>
          <p:cNvPr id="5" name="TextBox 4"/>
          <p:cNvSpPr txBox="1"/>
          <p:nvPr/>
        </p:nvSpPr>
        <p:spPr>
          <a:xfrm>
            <a:off x="4837849" y="1875178"/>
            <a:ext cx="2576628" cy="369332"/>
          </a:xfrm>
          <a:prstGeom prst="rect">
            <a:avLst/>
          </a:prstGeom>
          <a:noFill/>
        </p:spPr>
        <p:txBody>
          <a:bodyPr wrap="square" rtlCol="0">
            <a:spAutoFit/>
          </a:bodyPr>
          <a:lstStyle/>
          <a:p>
            <a:pPr fontAlgn="b"/>
            <a:r>
              <a:rPr lang="en-US" dirty="0" smtClean="0"/>
              <a:t>Theorem 15b: </a:t>
            </a:r>
            <a:r>
              <a:rPr lang="en-US" dirty="0"/>
              <a:t>x̅+</a:t>
            </a:r>
            <a:r>
              <a:rPr lang="en-US" dirty="0" err="1"/>
              <a:t>xy</a:t>
            </a:r>
            <a:r>
              <a:rPr lang="en-US" dirty="0"/>
              <a:t>=x̅+y</a:t>
            </a:r>
            <a:endParaRPr lang="en-US" dirty="0">
              <a:solidFill>
                <a:srgbClr val="000000"/>
              </a:solidFill>
              <a:latin typeface="Calibri" panose="020F0502020204030204" pitchFamily="34" charset="0"/>
            </a:endParaRPr>
          </a:p>
        </p:txBody>
      </p:sp>
      <p:sp>
        <p:nvSpPr>
          <p:cNvPr id="9" name="TextBox 8"/>
          <p:cNvSpPr txBox="1"/>
          <p:nvPr/>
        </p:nvSpPr>
        <p:spPr>
          <a:xfrm>
            <a:off x="1845425" y="1871021"/>
            <a:ext cx="1421477" cy="369332"/>
          </a:xfrm>
          <a:prstGeom prst="rect">
            <a:avLst/>
          </a:prstGeom>
          <a:noFill/>
        </p:spPr>
        <p:txBody>
          <a:bodyPr wrap="square" rtlCol="0">
            <a:spAutoFit/>
          </a:bodyPr>
          <a:lstStyle/>
          <a:p>
            <a:r>
              <a:rPr lang="en-US" dirty="0" smtClean="0"/>
              <a:t>Truth Table</a:t>
            </a:r>
          </a:p>
        </p:txBody>
      </p:sp>
      <p:sp>
        <p:nvSpPr>
          <p:cNvPr id="15" name="TextBox 14"/>
          <p:cNvSpPr txBox="1"/>
          <p:nvPr/>
        </p:nvSpPr>
        <p:spPr>
          <a:xfrm>
            <a:off x="1097280" y="5602778"/>
            <a:ext cx="2219498" cy="369332"/>
          </a:xfrm>
          <a:prstGeom prst="rect">
            <a:avLst/>
          </a:prstGeom>
          <a:noFill/>
        </p:spPr>
        <p:txBody>
          <a:bodyPr wrap="square" rtlCol="0">
            <a:spAutoFit/>
          </a:bodyPr>
          <a:lstStyle/>
          <a:p>
            <a:r>
              <a:rPr lang="en-US" dirty="0" smtClean="0">
                <a:hlinkClick r:id="rId2" action="ppaction://hlinkfile"/>
              </a:rPr>
              <a:t>Theorem 15b.ms14</a:t>
            </a:r>
            <a:endParaRPr lang="en-US" dirty="0"/>
          </a:p>
        </p:txBody>
      </p:sp>
      <p:pic>
        <p:nvPicPr>
          <p:cNvPr id="4" name="Content Placeholder 3"/>
          <p:cNvPicPr>
            <a:picLocks noGrp="1" noChangeAspect="1"/>
          </p:cNvPicPr>
          <p:nvPr>
            <p:ph idx="1"/>
          </p:nvPr>
        </p:nvPicPr>
        <p:blipFill>
          <a:blip r:embed="rId3"/>
          <a:stretch>
            <a:fillRect/>
          </a:stretch>
        </p:blipFill>
        <p:spPr>
          <a:xfrm>
            <a:off x="4575918" y="2600925"/>
            <a:ext cx="4953375" cy="2678667"/>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4258919455"/>
              </p:ext>
            </p:extLst>
          </p:nvPr>
        </p:nvGraphicFramePr>
        <p:xfrm>
          <a:off x="1845417" y="2243260"/>
          <a:ext cx="889470" cy="1524000"/>
        </p:xfrm>
        <a:graphic>
          <a:graphicData uri="http://schemas.openxmlformats.org/drawingml/2006/table">
            <a:tbl>
              <a:tblPr>
                <a:tableStyleId>{5C22544A-7EE6-4342-B048-85BDC9FD1C3A}</a:tableStyleId>
              </a:tblPr>
              <a:tblGrid>
                <a:gridCol w="296490">
                  <a:extLst>
                    <a:ext uri="{9D8B030D-6E8A-4147-A177-3AD203B41FA5}">
                      <a16:colId xmlns:a16="http://schemas.microsoft.com/office/drawing/2014/main" val="30918303"/>
                    </a:ext>
                  </a:extLst>
                </a:gridCol>
                <a:gridCol w="296490">
                  <a:extLst>
                    <a:ext uri="{9D8B030D-6E8A-4147-A177-3AD203B41FA5}">
                      <a16:colId xmlns:a16="http://schemas.microsoft.com/office/drawing/2014/main" val="1696779384"/>
                    </a:ext>
                  </a:extLst>
                </a:gridCol>
                <a:gridCol w="296490">
                  <a:extLst>
                    <a:ext uri="{9D8B030D-6E8A-4147-A177-3AD203B41FA5}">
                      <a16:colId xmlns:a16="http://schemas.microsoft.com/office/drawing/2014/main" val="2656249039"/>
                    </a:ext>
                  </a:extLst>
                </a:gridCol>
              </a:tblGrid>
              <a:tr h="190500">
                <a:tc gridSpan="3">
                  <a:txBody>
                    <a:bodyPr/>
                    <a:lstStyle/>
                    <a:p>
                      <a:pPr algn="l" fontAlgn="b"/>
                      <a:r>
                        <a:rPr lang="en-US" sz="1100" u="none" strike="noStrike">
                          <a:effectLst/>
                        </a:rPr>
                        <a:t>Theorem 15b</a:t>
                      </a:r>
                      <a:endParaRPr lang="en-US" sz="1100" b="1"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48815450"/>
                  </a:ext>
                </a:extLst>
              </a:tr>
              <a:tr h="190500">
                <a:tc gridSpan="3">
                  <a:txBody>
                    <a:bodyPr/>
                    <a:lstStyle/>
                    <a:p>
                      <a:pPr algn="l" fontAlgn="b"/>
                      <a:r>
                        <a:rPr lang="en-US" sz="1100" u="none" strike="noStrike" dirty="0">
                          <a:effectLst/>
                        </a:rPr>
                        <a:t>x̅+</a:t>
                      </a:r>
                      <a:r>
                        <a:rPr lang="en-US" sz="1100" u="none" strike="noStrike" dirty="0" err="1">
                          <a:effectLst/>
                        </a:rPr>
                        <a:t>xy</a:t>
                      </a:r>
                      <a:r>
                        <a:rPr lang="en-US" sz="1100" u="none" strike="noStrike" dirty="0">
                          <a:effectLst/>
                        </a:rPr>
                        <a:t>=x̅+y</a:t>
                      </a:r>
                      <a:endParaRPr lang="en-US"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83023138"/>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96148426"/>
                  </a:ext>
                </a:extLst>
              </a:tr>
              <a:tr h="190500">
                <a:tc>
                  <a:txBody>
                    <a:bodyPr/>
                    <a:lstStyle/>
                    <a:p>
                      <a:pPr algn="l" fontAlgn="b"/>
                      <a:r>
                        <a:rPr lang="en-US" sz="1100" u="none" strike="noStrike">
                          <a:effectLst/>
                        </a:rPr>
                        <a:t>x</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y</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45335144"/>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95145949"/>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05661498"/>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45169253"/>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30444861"/>
                  </a:ext>
                </a:extLst>
              </a:tr>
            </a:tbl>
          </a:graphicData>
        </a:graphic>
      </p:graphicFrame>
      <p:sp>
        <p:nvSpPr>
          <p:cNvPr id="3" name="Slide Number Placeholder 2"/>
          <p:cNvSpPr>
            <a:spLocks noGrp="1"/>
          </p:cNvSpPr>
          <p:nvPr>
            <p:ph type="sldNum" sz="quarter" idx="12"/>
          </p:nvPr>
        </p:nvSpPr>
        <p:spPr/>
        <p:txBody>
          <a:bodyPr/>
          <a:lstStyle/>
          <a:p>
            <a:fld id="{4E73DFE8-7421-4BE9-A66E-B444972B53A8}" type="slidenum">
              <a:rPr lang="en-US" smtClean="0"/>
              <a:t>15</a:t>
            </a:fld>
            <a:endParaRPr lang="en-US"/>
          </a:p>
        </p:txBody>
      </p:sp>
      <p:sp>
        <p:nvSpPr>
          <p:cNvPr id="11" name="TextBox 10"/>
          <p:cNvSpPr txBox="1"/>
          <p:nvPr/>
        </p:nvSpPr>
        <p:spPr>
          <a:xfrm>
            <a:off x="4257877" y="6455578"/>
            <a:ext cx="3736572" cy="369332"/>
          </a:xfrm>
          <a:prstGeom prst="rect">
            <a:avLst/>
          </a:prstGeom>
          <a:noFill/>
        </p:spPr>
        <p:txBody>
          <a:bodyPr wrap="square" rtlCol="0">
            <a:spAutoFit/>
          </a:bodyPr>
          <a:lstStyle/>
          <a:p>
            <a:pPr algn="ctr"/>
            <a:r>
              <a:rPr lang="en-US" dirty="0" smtClean="0"/>
              <a:t>The theorem is proven by simulation.</a:t>
            </a:r>
            <a:endParaRPr lang="en-US" dirty="0"/>
          </a:p>
        </p:txBody>
      </p:sp>
      <p:sp>
        <p:nvSpPr>
          <p:cNvPr id="12" name="TextBox 11"/>
          <p:cNvSpPr txBox="1"/>
          <p:nvPr/>
        </p:nvSpPr>
        <p:spPr>
          <a:xfrm>
            <a:off x="1097279" y="3894660"/>
            <a:ext cx="3674225" cy="1477328"/>
          </a:xfrm>
          <a:prstGeom prst="rect">
            <a:avLst/>
          </a:prstGeom>
          <a:noFill/>
        </p:spPr>
        <p:txBody>
          <a:bodyPr wrap="square" rtlCol="0">
            <a:spAutoFit/>
          </a:bodyPr>
          <a:lstStyle/>
          <a:p>
            <a:r>
              <a:rPr lang="en-US" dirty="0" smtClean="0"/>
              <a:t>If any variable is </a:t>
            </a:r>
            <a:r>
              <a:rPr lang="en-US" dirty="0" err="1" smtClean="0"/>
              <a:t>ANDed</a:t>
            </a:r>
            <a:r>
              <a:rPr lang="en-US" dirty="0" smtClean="0"/>
              <a:t> with another variable and the result </a:t>
            </a:r>
            <a:r>
              <a:rPr lang="en-US" dirty="0" err="1" smtClean="0"/>
              <a:t>ORed</a:t>
            </a:r>
            <a:r>
              <a:rPr lang="en-US" dirty="0" smtClean="0"/>
              <a:t> with the first variable, the result is equal to </a:t>
            </a:r>
            <a:r>
              <a:rPr lang="en-US" dirty="0" err="1" smtClean="0"/>
              <a:t>ORing</a:t>
            </a:r>
            <a:r>
              <a:rPr lang="en-US" dirty="0" smtClean="0"/>
              <a:t> the inverse of the first variable with the second variable.</a:t>
            </a:r>
            <a:endParaRPr lang="en-US" dirty="0"/>
          </a:p>
        </p:txBody>
      </p:sp>
    </p:spTree>
    <p:extLst>
      <p:ext uri="{BB962C8B-B14F-4D97-AF65-F5344CB8AC3E}">
        <p14:creationId xmlns:p14="http://schemas.microsoft.com/office/powerpoint/2010/main" val="32556298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 </a:t>
            </a:r>
            <a:r>
              <a:rPr lang="en-US" dirty="0" smtClean="0"/>
              <a:t>16</a:t>
            </a:r>
            <a:endParaRPr lang="en-US" dirty="0"/>
          </a:p>
        </p:txBody>
      </p:sp>
      <p:sp>
        <p:nvSpPr>
          <p:cNvPr id="5" name="TextBox 4"/>
          <p:cNvSpPr txBox="1"/>
          <p:nvPr/>
        </p:nvSpPr>
        <p:spPr>
          <a:xfrm>
            <a:off x="4837849" y="1875178"/>
            <a:ext cx="2576628" cy="369332"/>
          </a:xfrm>
          <a:prstGeom prst="rect">
            <a:avLst/>
          </a:prstGeom>
          <a:noFill/>
        </p:spPr>
        <p:txBody>
          <a:bodyPr wrap="square" rtlCol="0">
            <a:spAutoFit/>
          </a:bodyPr>
          <a:lstStyle/>
          <a:p>
            <a:pPr fontAlgn="b"/>
            <a:r>
              <a:rPr lang="en-US" dirty="0" smtClean="0"/>
              <a:t>Theorem 16: </a:t>
            </a:r>
            <a:r>
              <a:rPr lang="en-US" dirty="0"/>
              <a:t>(̅x̅+̅y̅)̅=x̅∙y</a:t>
            </a:r>
            <a:r>
              <a:rPr lang="en-US" dirty="0" smtClean="0"/>
              <a:t>̅</a:t>
            </a:r>
            <a:endParaRPr lang="en-US" dirty="0">
              <a:solidFill>
                <a:srgbClr val="000000"/>
              </a:solidFill>
              <a:latin typeface="Calibri" panose="020F0502020204030204" pitchFamily="34" charset="0"/>
            </a:endParaRPr>
          </a:p>
        </p:txBody>
      </p:sp>
      <p:sp>
        <p:nvSpPr>
          <p:cNvPr id="9" name="TextBox 8"/>
          <p:cNvSpPr txBox="1"/>
          <p:nvPr/>
        </p:nvSpPr>
        <p:spPr>
          <a:xfrm>
            <a:off x="1845425" y="1871021"/>
            <a:ext cx="1421477" cy="369332"/>
          </a:xfrm>
          <a:prstGeom prst="rect">
            <a:avLst/>
          </a:prstGeom>
          <a:noFill/>
        </p:spPr>
        <p:txBody>
          <a:bodyPr wrap="square" rtlCol="0">
            <a:spAutoFit/>
          </a:bodyPr>
          <a:lstStyle/>
          <a:p>
            <a:r>
              <a:rPr lang="en-US" dirty="0" smtClean="0"/>
              <a:t>Truth Table</a:t>
            </a:r>
          </a:p>
        </p:txBody>
      </p:sp>
      <p:sp>
        <p:nvSpPr>
          <p:cNvPr id="15" name="TextBox 14"/>
          <p:cNvSpPr txBox="1"/>
          <p:nvPr/>
        </p:nvSpPr>
        <p:spPr>
          <a:xfrm>
            <a:off x="1097280" y="5602778"/>
            <a:ext cx="2219498" cy="369332"/>
          </a:xfrm>
          <a:prstGeom prst="rect">
            <a:avLst/>
          </a:prstGeom>
          <a:noFill/>
        </p:spPr>
        <p:txBody>
          <a:bodyPr wrap="square" rtlCol="0">
            <a:spAutoFit/>
          </a:bodyPr>
          <a:lstStyle/>
          <a:p>
            <a:r>
              <a:rPr lang="en-US" dirty="0" smtClean="0">
                <a:hlinkClick r:id="rId2" action="ppaction://hlinkfile"/>
              </a:rPr>
              <a:t>Theorem 16.ms14</a:t>
            </a:r>
            <a:endParaRPr lang="en-US" dirty="0"/>
          </a:p>
        </p:txBody>
      </p:sp>
      <p:pic>
        <p:nvPicPr>
          <p:cNvPr id="10" name="Content Placeholder 9"/>
          <p:cNvPicPr>
            <a:picLocks noGrp="1" noChangeAspect="1"/>
          </p:cNvPicPr>
          <p:nvPr>
            <p:ph idx="1"/>
          </p:nvPr>
        </p:nvPicPr>
        <p:blipFill>
          <a:blip r:embed="rId3"/>
          <a:stretch>
            <a:fillRect/>
          </a:stretch>
        </p:blipFill>
        <p:spPr>
          <a:xfrm>
            <a:off x="4575918" y="2240353"/>
            <a:ext cx="4609125" cy="3625767"/>
          </a:xfrm>
          <a:prstGeom prst="rect">
            <a:avLst/>
          </a:prstGeom>
        </p:spPr>
      </p:pic>
      <p:graphicFrame>
        <p:nvGraphicFramePr>
          <p:cNvPr id="11" name="Table 10"/>
          <p:cNvGraphicFramePr>
            <a:graphicFrameLocks noGrp="1"/>
          </p:cNvGraphicFramePr>
          <p:nvPr>
            <p:extLst>
              <p:ext uri="{D42A27DB-BD31-4B8C-83A1-F6EECF244321}">
                <p14:modId xmlns:p14="http://schemas.microsoft.com/office/powerpoint/2010/main" val="1899434625"/>
              </p:ext>
            </p:extLst>
          </p:nvPr>
        </p:nvGraphicFramePr>
        <p:xfrm>
          <a:off x="1845415" y="2248154"/>
          <a:ext cx="847908" cy="1524000"/>
        </p:xfrm>
        <a:graphic>
          <a:graphicData uri="http://schemas.openxmlformats.org/drawingml/2006/table">
            <a:tbl>
              <a:tblPr>
                <a:tableStyleId>{5C22544A-7EE6-4342-B048-85BDC9FD1C3A}</a:tableStyleId>
              </a:tblPr>
              <a:tblGrid>
                <a:gridCol w="282636">
                  <a:extLst>
                    <a:ext uri="{9D8B030D-6E8A-4147-A177-3AD203B41FA5}">
                      <a16:colId xmlns:a16="http://schemas.microsoft.com/office/drawing/2014/main" val="1647045112"/>
                    </a:ext>
                  </a:extLst>
                </a:gridCol>
                <a:gridCol w="282636">
                  <a:extLst>
                    <a:ext uri="{9D8B030D-6E8A-4147-A177-3AD203B41FA5}">
                      <a16:colId xmlns:a16="http://schemas.microsoft.com/office/drawing/2014/main" val="2296291891"/>
                    </a:ext>
                  </a:extLst>
                </a:gridCol>
                <a:gridCol w="282636">
                  <a:extLst>
                    <a:ext uri="{9D8B030D-6E8A-4147-A177-3AD203B41FA5}">
                      <a16:colId xmlns:a16="http://schemas.microsoft.com/office/drawing/2014/main" val="3608697521"/>
                    </a:ext>
                  </a:extLst>
                </a:gridCol>
              </a:tblGrid>
              <a:tr h="190500">
                <a:tc gridSpan="3">
                  <a:txBody>
                    <a:bodyPr/>
                    <a:lstStyle/>
                    <a:p>
                      <a:pPr algn="l" fontAlgn="b"/>
                      <a:r>
                        <a:rPr lang="en-US" sz="1100" u="none" strike="noStrike">
                          <a:effectLst/>
                        </a:rPr>
                        <a:t>Theorem 16</a:t>
                      </a:r>
                      <a:endParaRPr lang="en-US" sz="1100" b="1"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04411522"/>
                  </a:ext>
                </a:extLst>
              </a:tr>
              <a:tr h="190500">
                <a:tc gridSpan="3">
                  <a:txBody>
                    <a:bodyPr/>
                    <a:lstStyle/>
                    <a:p>
                      <a:pPr algn="l" fontAlgn="b"/>
                      <a:r>
                        <a:rPr lang="en-US" sz="1100" u="none" strike="noStrike" dirty="0">
                          <a:effectLst/>
                        </a:rPr>
                        <a:t>(̅x̅+̅y̅)̅=x̅∙y̅</a:t>
                      </a:r>
                      <a:endParaRPr lang="en-US"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0349924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55620661"/>
                  </a:ext>
                </a:extLst>
              </a:tr>
              <a:tr h="190500">
                <a:tc>
                  <a:txBody>
                    <a:bodyPr/>
                    <a:lstStyle/>
                    <a:p>
                      <a:pPr algn="l" fontAlgn="b"/>
                      <a:r>
                        <a:rPr lang="en-US" sz="1100" u="none" strike="noStrike">
                          <a:effectLst/>
                        </a:rPr>
                        <a:t>x</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y</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42365936"/>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38163835"/>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06449338"/>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92297517"/>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0</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25059"/>
                  </a:ext>
                </a:extLst>
              </a:tr>
            </a:tbl>
          </a:graphicData>
        </a:graphic>
      </p:graphicFrame>
      <p:sp>
        <p:nvSpPr>
          <p:cNvPr id="3" name="Slide Number Placeholder 2"/>
          <p:cNvSpPr>
            <a:spLocks noGrp="1"/>
          </p:cNvSpPr>
          <p:nvPr>
            <p:ph type="sldNum" sz="quarter" idx="12"/>
          </p:nvPr>
        </p:nvSpPr>
        <p:spPr/>
        <p:txBody>
          <a:bodyPr/>
          <a:lstStyle/>
          <a:p>
            <a:fld id="{4E73DFE8-7421-4BE9-A66E-B444972B53A8}" type="slidenum">
              <a:rPr lang="en-US" smtClean="0"/>
              <a:t>16</a:t>
            </a:fld>
            <a:endParaRPr lang="en-US"/>
          </a:p>
        </p:txBody>
      </p:sp>
      <p:sp>
        <p:nvSpPr>
          <p:cNvPr id="13" name="TextBox 12"/>
          <p:cNvSpPr txBox="1"/>
          <p:nvPr/>
        </p:nvSpPr>
        <p:spPr>
          <a:xfrm>
            <a:off x="4257877" y="6455578"/>
            <a:ext cx="3736572" cy="369332"/>
          </a:xfrm>
          <a:prstGeom prst="rect">
            <a:avLst/>
          </a:prstGeom>
          <a:noFill/>
        </p:spPr>
        <p:txBody>
          <a:bodyPr wrap="square" rtlCol="0">
            <a:spAutoFit/>
          </a:bodyPr>
          <a:lstStyle/>
          <a:p>
            <a:pPr algn="ctr"/>
            <a:r>
              <a:rPr lang="en-US" dirty="0" smtClean="0"/>
              <a:t>The theorem is proven by simulation.</a:t>
            </a:r>
            <a:endParaRPr lang="en-US" dirty="0"/>
          </a:p>
        </p:txBody>
      </p:sp>
      <p:sp>
        <p:nvSpPr>
          <p:cNvPr id="14" name="TextBox 13"/>
          <p:cNvSpPr txBox="1"/>
          <p:nvPr/>
        </p:nvSpPr>
        <p:spPr>
          <a:xfrm>
            <a:off x="1097280" y="3894660"/>
            <a:ext cx="2475914" cy="1754326"/>
          </a:xfrm>
          <a:prstGeom prst="rect">
            <a:avLst/>
          </a:prstGeom>
          <a:noFill/>
        </p:spPr>
        <p:txBody>
          <a:bodyPr wrap="square" rtlCol="0">
            <a:spAutoFit/>
          </a:bodyPr>
          <a:lstStyle/>
          <a:p>
            <a:r>
              <a:rPr lang="en-US" dirty="0" smtClean="0"/>
              <a:t>If any two variables are </a:t>
            </a:r>
            <a:r>
              <a:rPr lang="en-US" dirty="0" err="1" smtClean="0"/>
              <a:t>ORed</a:t>
            </a:r>
            <a:r>
              <a:rPr lang="en-US" dirty="0" smtClean="0"/>
              <a:t> together and the result </a:t>
            </a:r>
            <a:r>
              <a:rPr lang="en-US" dirty="0" err="1" smtClean="0"/>
              <a:t>NOTed</a:t>
            </a:r>
            <a:r>
              <a:rPr lang="en-US" dirty="0" smtClean="0"/>
              <a:t>, the result is equal to </a:t>
            </a:r>
            <a:r>
              <a:rPr lang="en-US" dirty="0" err="1" smtClean="0"/>
              <a:t>NOTing</a:t>
            </a:r>
            <a:r>
              <a:rPr lang="en-US" dirty="0" smtClean="0"/>
              <a:t> each variable individually and then </a:t>
            </a:r>
            <a:r>
              <a:rPr lang="en-US" dirty="0" err="1" smtClean="0"/>
              <a:t>ANDing</a:t>
            </a:r>
            <a:r>
              <a:rPr lang="en-US" dirty="0" smtClean="0"/>
              <a:t> the results.</a:t>
            </a:r>
            <a:endParaRPr lang="en-US" dirty="0"/>
          </a:p>
        </p:txBody>
      </p:sp>
    </p:spTree>
    <p:extLst>
      <p:ext uri="{BB962C8B-B14F-4D97-AF65-F5344CB8AC3E}">
        <p14:creationId xmlns:p14="http://schemas.microsoft.com/office/powerpoint/2010/main" val="23076550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 </a:t>
            </a:r>
            <a:r>
              <a:rPr lang="en-US" dirty="0" smtClean="0"/>
              <a:t>17</a:t>
            </a:r>
            <a:endParaRPr lang="en-US" dirty="0"/>
          </a:p>
        </p:txBody>
      </p:sp>
      <p:sp>
        <p:nvSpPr>
          <p:cNvPr id="5" name="TextBox 4"/>
          <p:cNvSpPr txBox="1"/>
          <p:nvPr/>
        </p:nvSpPr>
        <p:spPr>
          <a:xfrm>
            <a:off x="4837849" y="1875178"/>
            <a:ext cx="2576628" cy="369332"/>
          </a:xfrm>
          <a:prstGeom prst="rect">
            <a:avLst/>
          </a:prstGeom>
          <a:noFill/>
        </p:spPr>
        <p:txBody>
          <a:bodyPr wrap="square" rtlCol="0">
            <a:spAutoFit/>
          </a:bodyPr>
          <a:lstStyle/>
          <a:p>
            <a:pPr fontAlgn="b"/>
            <a:r>
              <a:rPr lang="en-US" dirty="0" smtClean="0"/>
              <a:t>Theorem 17:  (</a:t>
            </a:r>
            <a:r>
              <a:rPr lang="en-US" dirty="0"/>
              <a:t>̅x̅∙̅y̅)̅=x̅+y̅</a:t>
            </a:r>
            <a:endParaRPr lang="en-US" dirty="0">
              <a:solidFill>
                <a:srgbClr val="000000"/>
              </a:solidFill>
              <a:latin typeface="Calibri" panose="020F0502020204030204" pitchFamily="34" charset="0"/>
            </a:endParaRPr>
          </a:p>
        </p:txBody>
      </p:sp>
      <p:sp>
        <p:nvSpPr>
          <p:cNvPr id="9" name="TextBox 8"/>
          <p:cNvSpPr txBox="1"/>
          <p:nvPr/>
        </p:nvSpPr>
        <p:spPr>
          <a:xfrm>
            <a:off x="1845425" y="1871021"/>
            <a:ext cx="1421477" cy="369332"/>
          </a:xfrm>
          <a:prstGeom prst="rect">
            <a:avLst/>
          </a:prstGeom>
          <a:noFill/>
        </p:spPr>
        <p:txBody>
          <a:bodyPr wrap="square" rtlCol="0">
            <a:spAutoFit/>
          </a:bodyPr>
          <a:lstStyle/>
          <a:p>
            <a:r>
              <a:rPr lang="en-US" dirty="0" smtClean="0"/>
              <a:t>Truth Table</a:t>
            </a:r>
          </a:p>
        </p:txBody>
      </p:sp>
      <p:sp>
        <p:nvSpPr>
          <p:cNvPr id="15" name="TextBox 14"/>
          <p:cNvSpPr txBox="1"/>
          <p:nvPr/>
        </p:nvSpPr>
        <p:spPr>
          <a:xfrm>
            <a:off x="1097280" y="5602778"/>
            <a:ext cx="2219498" cy="369332"/>
          </a:xfrm>
          <a:prstGeom prst="rect">
            <a:avLst/>
          </a:prstGeom>
          <a:noFill/>
        </p:spPr>
        <p:txBody>
          <a:bodyPr wrap="square" rtlCol="0">
            <a:spAutoFit/>
          </a:bodyPr>
          <a:lstStyle/>
          <a:p>
            <a:r>
              <a:rPr lang="en-US" dirty="0" smtClean="0">
                <a:hlinkClick r:id="rId2" action="ppaction://hlinkfile"/>
              </a:rPr>
              <a:t>Theorem 17.ms14</a:t>
            </a:r>
            <a:endParaRPr lang="en-US" dirty="0"/>
          </a:p>
        </p:txBody>
      </p:sp>
      <p:pic>
        <p:nvPicPr>
          <p:cNvPr id="4" name="Content Placeholder 3"/>
          <p:cNvPicPr>
            <a:picLocks noGrp="1" noChangeAspect="1"/>
          </p:cNvPicPr>
          <p:nvPr>
            <p:ph idx="1"/>
          </p:nvPr>
        </p:nvPicPr>
        <p:blipFill>
          <a:blip r:embed="rId3"/>
          <a:stretch>
            <a:fillRect/>
          </a:stretch>
        </p:blipFill>
        <p:spPr>
          <a:xfrm>
            <a:off x="4004414" y="2248154"/>
            <a:ext cx="4609125" cy="3625767"/>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3996819041"/>
              </p:ext>
            </p:extLst>
          </p:nvPr>
        </p:nvGraphicFramePr>
        <p:xfrm>
          <a:off x="1845414" y="2248154"/>
          <a:ext cx="764781" cy="1524000"/>
        </p:xfrm>
        <a:graphic>
          <a:graphicData uri="http://schemas.openxmlformats.org/drawingml/2006/table">
            <a:tbl>
              <a:tblPr>
                <a:tableStyleId>{5C22544A-7EE6-4342-B048-85BDC9FD1C3A}</a:tableStyleId>
              </a:tblPr>
              <a:tblGrid>
                <a:gridCol w="254927">
                  <a:extLst>
                    <a:ext uri="{9D8B030D-6E8A-4147-A177-3AD203B41FA5}">
                      <a16:colId xmlns:a16="http://schemas.microsoft.com/office/drawing/2014/main" val="2870986714"/>
                    </a:ext>
                  </a:extLst>
                </a:gridCol>
                <a:gridCol w="254927">
                  <a:extLst>
                    <a:ext uri="{9D8B030D-6E8A-4147-A177-3AD203B41FA5}">
                      <a16:colId xmlns:a16="http://schemas.microsoft.com/office/drawing/2014/main" val="667525578"/>
                    </a:ext>
                  </a:extLst>
                </a:gridCol>
                <a:gridCol w="254927">
                  <a:extLst>
                    <a:ext uri="{9D8B030D-6E8A-4147-A177-3AD203B41FA5}">
                      <a16:colId xmlns:a16="http://schemas.microsoft.com/office/drawing/2014/main" val="2374947827"/>
                    </a:ext>
                  </a:extLst>
                </a:gridCol>
              </a:tblGrid>
              <a:tr h="190500">
                <a:tc gridSpan="3">
                  <a:txBody>
                    <a:bodyPr/>
                    <a:lstStyle/>
                    <a:p>
                      <a:pPr algn="l" fontAlgn="b"/>
                      <a:r>
                        <a:rPr lang="en-US" sz="1100" u="none" strike="noStrike">
                          <a:effectLst/>
                        </a:rPr>
                        <a:t>Theorem 17</a:t>
                      </a:r>
                      <a:endParaRPr lang="en-US" sz="1100" b="1"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2827012"/>
                  </a:ext>
                </a:extLst>
              </a:tr>
              <a:tr h="190500">
                <a:tc gridSpan="3">
                  <a:txBody>
                    <a:bodyPr/>
                    <a:lstStyle/>
                    <a:p>
                      <a:pPr algn="l" fontAlgn="b"/>
                      <a:r>
                        <a:rPr lang="en-US" sz="1100" u="none" strike="noStrike" dirty="0">
                          <a:effectLst/>
                        </a:rPr>
                        <a:t>(̅x̅∙̅y̅)̅=x̅+y̅</a:t>
                      </a:r>
                      <a:endParaRPr lang="en-US"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247719930"/>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29377571"/>
                  </a:ext>
                </a:extLst>
              </a:tr>
              <a:tr h="190500">
                <a:tc>
                  <a:txBody>
                    <a:bodyPr/>
                    <a:lstStyle/>
                    <a:p>
                      <a:pPr algn="l" fontAlgn="b"/>
                      <a:r>
                        <a:rPr lang="en-US" sz="1100" u="none" strike="noStrike">
                          <a:effectLst/>
                        </a:rPr>
                        <a:t>x</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y</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52210825"/>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77372414"/>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7834457"/>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66905993"/>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0</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80559230"/>
                  </a:ext>
                </a:extLst>
              </a:tr>
            </a:tbl>
          </a:graphicData>
        </a:graphic>
      </p:graphicFrame>
      <p:sp>
        <p:nvSpPr>
          <p:cNvPr id="3" name="Slide Number Placeholder 2"/>
          <p:cNvSpPr>
            <a:spLocks noGrp="1"/>
          </p:cNvSpPr>
          <p:nvPr>
            <p:ph type="sldNum" sz="quarter" idx="12"/>
          </p:nvPr>
        </p:nvSpPr>
        <p:spPr/>
        <p:txBody>
          <a:bodyPr/>
          <a:lstStyle/>
          <a:p>
            <a:fld id="{4E73DFE8-7421-4BE9-A66E-B444972B53A8}" type="slidenum">
              <a:rPr lang="en-US" smtClean="0"/>
              <a:t>17</a:t>
            </a:fld>
            <a:endParaRPr lang="en-US"/>
          </a:p>
        </p:txBody>
      </p:sp>
      <p:sp>
        <p:nvSpPr>
          <p:cNvPr id="12" name="TextBox 11"/>
          <p:cNvSpPr txBox="1"/>
          <p:nvPr/>
        </p:nvSpPr>
        <p:spPr>
          <a:xfrm>
            <a:off x="4257877" y="6455578"/>
            <a:ext cx="3736572" cy="369332"/>
          </a:xfrm>
          <a:prstGeom prst="rect">
            <a:avLst/>
          </a:prstGeom>
          <a:noFill/>
        </p:spPr>
        <p:txBody>
          <a:bodyPr wrap="square" rtlCol="0">
            <a:spAutoFit/>
          </a:bodyPr>
          <a:lstStyle/>
          <a:p>
            <a:pPr algn="ctr"/>
            <a:r>
              <a:rPr lang="en-US" dirty="0" smtClean="0"/>
              <a:t>The theorem is proven by simulation.</a:t>
            </a:r>
            <a:endParaRPr lang="en-US" dirty="0"/>
          </a:p>
        </p:txBody>
      </p:sp>
      <p:sp>
        <p:nvSpPr>
          <p:cNvPr id="13" name="TextBox 12"/>
          <p:cNvSpPr txBox="1"/>
          <p:nvPr/>
        </p:nvSpPr>
        <p:spPr>
          <a:xfrm>
            <a:off x="1097280" y="3894660"/>
            <a:ext cx="2475914" cy="1754326"/>
          </a:xfrm>
          <a:prstGeom prst="rect">
            <a:avLst/>
          </a:prstGeom>
          <a:noFill/>
        </p:spPr>
        <p:txBody>
          <a:bodyPr wrap="square" rtlCol="0">
            <a:spAutoFit/>
          </a:bodyPr>
          <a:lstStyle/>
          <a:p>
            <a:r>
              <a:rPr lang="en-US" dirty="0" smtClean="0"/>
              <a:t>If any two variables are </a:t>
            </a:r>
            <a:r>
              <a:rPr lang="en-US" dirty="0" err="1" smtClean="0"/>
              <a:t>ANDed</a:t>
            </a:r>
            <a:r>
              <a:rPr lang="en-US" dirty="0" smtClean="0"/>
              <a:t> and the result </a:t>
            </a:r>
            <a:r>
              <a:rPr lang="en-US" dirty="0" err="1" smtClean="0"/>
              <a:t>NOTed</a:t>
            </a:r>
            <a:r>
              <a:rPr lang="en-US" dirty="0" smtClean="0"/>
              <a:t> the result is equal to </a:t>
            </a:r>
            <a:r>
              <a:rPr lang="en-US" dirty="0" err="1" smtClean="0"/>
              <a:t>NOTing</a:t>
            </a:r>
            <a:r>
              <a:rPr lang="en-US" dirty="0" smtClean="0"/>
              <a:t> each variable individually and then </a:t>
            </a:r>
            <a:r>
              <a:rPr lang="en-US" dirty="0" err="1" smtClean="0"/>
              <a:t>ANDing</a:t>
            </a:r>
            <a:r>
              <a:rPr lang="en-US" smtClean="0"/>
              <a:t> them.</a:t>
            </a:r>
            <a:endParaRPr lang="en-US" dirty="0"/>
          </a:p>
        </p:txBody>
      </p:sp>
    </p:spTree>
    <p:extLst>
      <p:ext uri="{BB962C8B-B14F-4D97-AF65-F5344CB8AC3E}">
        <p14:creationId xmlns:p14="http://schemas.microsoft.com/office/powerpoint/2010/main" val="31251455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a:t>
            </a:r>
            <a:endParaRPr lang="en-US" dirty="0"/>
          </a:p>
        </p:txBody>
      </p:sp>
      <p:sp>
        <p:nvSpPr>
          <p:cNvPr id="3" name="Content Placeholder 2"/>
          <p:cNvSpPr>
            <a:spLocks noGrp="1"/>
          </p:cNvSpPr>
          <p:nvPr>
            <p:ph idx="1"/>
          </p:nvPr>
        </p:nvSpPr>
        <p:spPr/>
        <p:txBody>
          <a:bodyPr/>
          <a:lstStyle/>
          <a:p>
            <a:pPr marL="0" indent="0">
              <a:buNone/>
            </a:pPr>
            <a:r>
              <a:rPr lang="en-US" dirty="0" smtClean="0"/>
              <a:t>Each of the simulations used for proof of the various theorems uses an indicator with a 2.5V threshold. In a real-world situation the 2.5V threshold may be problematic because it does not correspond to real threshold values. However, because everything in this simulation is about Boolean logic, the only values we are considering is 1 and 0. The 2.5V then can be ignored for most purposes.</a:t>
            </a:r>
            <a:endParaRPr lang="en-US" dirty="0"/>
          </a:p>
        </p:txBody>
      </p:sp>
      <p:sp>
        <p:nvSpPr>
          <p:cNvPr id="4" name="Slide Number Placeholder 3"/>
          <p:cNvSpPr>
            <a:spLocks noGrp="1"/>
          </p:cNvSpPr>
          <p:nvPr>
            <p:ph type="sldNum" sz="quarter" idx="12"/>
          </p:nvPr>
        </p:nvSpPr>
        <p:spPr/>
        <p:txBody>
          <a:bodyPr/>
          <a:lstStyle/>
          <a:p>
            <a:fld id="{4E73DFE8-7421-4BE9-A66E-B444972B53A8}" type="slidenum">
              <a:rPr lang="en-US" smtClean="0"/>
              <a:t>2</a:t>
            </a:fld>
            <a:endParaRPr lang="en-US"/>
          </a:p>
        </p:txBody>
      </p:sp>
    </p:spTree>
    <p:extLst>
      <p:ext uri="{BB962C8B-B14F-4D97-AF65-F5344CB8AC3E}">
        <p14:creationId xmlns:p14="http://schemas.microsoft.com/office/powerpoint/2010/main" val="3249618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 </a:t>
            </a:r>
            <a:r>
              <a:rPr lang="en-US" dirty="0" smtClean="0"/>
              <a:t>1</a:t>
            </a:r>
            <a:endParaRPr lang="en-US" dirty="0"/>
          </a:p>
        </p:txBody>
      </p:sp>
      <p:sp>
        <p:nvSpPr>
          <p:cNvPr id="5" name="TextBox 4"/>
          <p:cNvSpPr txBox="1"/>
          <p:nvPr/>
        </p:nvSpPr>
        <p:spPr>
          <a:xfrm>
            <a:off x="4837849" y="1875178"/>
            <a:ext cx="2576628" cy="369332"/>
          </a:xfrm>
          <a:prstGeom prst="rect">
            <a:avLst/>
          </a:prstGeom>
          <a:noFill/>
        </p:spPr>
        <p:txBody>
          <a:bodyPr wrap="square" rtlCol="0">
            <a:spAutoFit/>
          </a:bodyPr>
          <a:lstStyle/>
          <a:p>
            <a:pPr algn="ctr"/>
            <a:r>
              <a:rPr lang="en-US" dirty="0" smtClean="0"/>
              <a:t>Theorem 1: x∙0=0</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456044963"/>
              </p:ext>
            </p:extLst>
          </p:nvPr>
        </p:nvGraphicFramePr>
        <p:xfrm>
          <a:off x="1845424" y="2244510"/>
          <a:ext cx="665019" cy="1143000"/>
        </p:xfrm>
        <a:graphic>
          <a:graphicData uri="http://schemas.openxmlformats.org/drawingml/2006/table">
            <a:tbl>
              <a:tblPr>
                <a:tableStyleId>{5C22544A-7EE6-4342-B048-85BDC9FD1C3A}</a:tableStyleId>
              </a:tblPr>
              <a:tblGrid>
                <a:gridCol w="221673">
                  <a:extLst>
                    <a:ext uri="{9D8B030D-6E8A-4147-A177-3AD203B41FA5}">
                      <a16:colId xmlns:a16="http://schemas.microsoft.com/office/drawing/2014/main" val="2695964762"/>
                    </a:ext>
                  </a:extLst>
                </a:gridCol>
                <a:gridCol w="232757">
                  <a:extLst>
                    <a:ext uri="{9D8B030D-6E8A-4147-A177-3AD203B41FA5}">
                      <a16:colId xmlns:a16="http://schemas.microsoft.com/office/drawing/2014/main" val="3537595519"/>
                    </a:ext>
                  </a:extLst>
                </a:gridCol>
                <a:gridCol w="210589">
                  <a:extLst>
                    <a:ext uri="{9D8B030D-6E8A-4147-A177-3AD203B41FA5}">
                      <a16:colId xmlns:a16="http://schemas.microsoft.com/office/drawing/2014/main" val="190044889"/>
                    </a:ext>
                  </a:extLst>
                </a:gridCol>
              </a:tblGrid>
              <a:tr h="190500">
                <a:tc gridSpan="3">
                  <a:txBody>
                    <a:bodyPr/>
                    <a:lstStyle/>
                    <a:p>
                      <a:pPr algn="l" fontAlgn="b"/>
                      <a:r>
                        <a:rPr lang="en-US" sz="1100" u="none" strike="noStrike" dirty="0">
                          <a:effectLst/>
                        </a:rPr>
                        <a:t>Theorem 1</a:t>
                      </a:r>
                      <a:endParaRPr lang="en-US" sz="1100" b="1"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6627229"/>
                  </a:ext>
                </a:extLst>
              </a:tr>
              <a:tr h="190500">
                <a:tc gridSpan="2">
                  <a:txBody>
                    <a:bodyPr/>
                    <a:lstStyle/>
                    <a:p>
                      <a:pPr algn="l" fontAlgn="b"/>
                      <a:r>
                        <a:rPr lang="en-US" sz="1100" u="none" strike="noStrike" dirty="0">
                          <a:effectLst/>
                        </a:rPr>
                        <a:t>x∙0=0</a:t>
                      </a:r>
                      <a:endParaRPr lang="en-US"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34325736"/>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28016715"/>
                  </a:ext>
                </a:extLst>
              </a:tr>
              <a:tr h="190500">
                <a:tc>
                  <a:txBody>
                    <a:bodyPr/>
                    <a:lstStyle/>
                    <a:p>
                      <a:pPr algn="l" fontAlgn="b"/>
                      <a:r>
                        <a:rPr lang="en-US" sz="1100" u="none" strike="noStrike">
                          <a:effectLst/>
                        </a:rPr>
                        <a:t>x</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y</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2928311"/>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75831624"/>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0</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77559184"/>
                  </a:ext>
                </a:extLst>
              </a:tr>
            </a:tbl>
          </a:graphicData>
        </a:graphic>
      </p:graphicFrame>
      <p:sp>
        <p:nvSpPr>
          <p:cNvPr id="9" name="TextBox 8"/>
          <p:cNvSpPr txBox="1"/>
          <p:nvPr/>
        </p:nvSpPr>
        <p:spPr>
          <a:xfrm>
            <a:off x="1845425" y="1871021"/>
            <a:ext cx="1421477" cy="369332"/>
          </a:xfrm>
          <a:prstGeom prst="rect">
            <a:avLst/>
          </a:prstGeom>
          <a:noFill/>
        </p:spPr>
        <p:txBody>
          <a:bodyPr wrap="square" rtlCol="0">
            <a:spAutoFit/>
          </a:bodyPr>
          <a:lstStyle/>
          <a:p>
            <a:r>
              <a:rPr lang="en-US" dirty="0" smtClean="0"/>
              <a:t>Truth Table</a:t>
            </a:r>
          </a:p>
        </p:txBody>
      </p:sp>
      <p:pic>
        <p:nvPicPr>
          <p:cNvPr id="12" name="Content Placeholder 11"/>
          <p:cNvPicPr>
            <a:picLocks noGrp="1" noChangeAspect="1"/>
          </p:cNvPicPr>
          <p:nvPr>
            <p:ph idx="1"/>
          </p:nvPr>
        </p:nvPicPr>
        <p:blipFill>
          <a:blip r:embed="rId2"/>
          <a:stretch>
            <a:fillRect/>
          </a:stretch>
        </p:blipFill>
        <p:spPr>
          <a:xfrm>
            <a:off x="4467069" y="3120992"/>
            <a:ext cx="3318188" cy="1473267"/>
          </a:xfrm>
          <a:prstGeom prst="rect">
            <a:avLst/>
          </a:prstGeom>
        </p:spPr>
      </p:pic>
      <p:sp>
        <p:nvSpPr>
          <p:cNvPr id="13" name="TextBox 12"/>
          <p:cNvSpPr txBox="1"/>
          <p:nvPr/>
        </p:nvSpPr>
        <p:spPr>
          <a:xfrm>
            <a:off x="1097280" y="5602778"/>
            <a:ext cx="2219498" cy="369332"/>
          </a:xfrm>
          <a:prstGeom prst="rect">
            <a:avLst/>
          </a:prstGeom>
          <a:noFill/>
        </p:spPr>
        <p:txBody>
          <a:bodyPr wrap="square" rtlCol="0">
            <a:spAutoFit/>
          </a:bodyPr>
          <a:lstStyle/>
          <a:p>
            <a:r>
              <a:rPr lang="en-US" dirty="0" smtClean="0">
                <a:hlinkClick r:id="rId3" action="ppaction://hlinkfile"/>
              </a:rPr>
              <a:t>Theorem 1.ms14</a:t>
            </a:r>
            <a:endParaRPr lang="en-US" dirty="0"/>
          </a:p>
        </p:txBody>
      </p:sp>
      <p:sp>
        <p:nvSpPr>
          <p:cNvPr id="3" name="Slide Number Placeholder 2"/>
          <p:cNvSpPr>
            <a:spLocks noGrp="1"/>
          </p:cNvSpPr>
          <p:nvPr>
            <p:ph type="sldNum" sz="quarter" idx="12"/>
          </p:nvPr>
        </p:nvSpPr>
        <p:spPr/>
        <p:txBody>
          <a:bodyPr/>
          <a:lstStyle/>
          <a:p>
            <a:fld id="{4E73DFE8-7421-4BE9-A66E-B444972B53A8}" type="slidenum">
              <a:rPr lang="en-US" smtClean="0"/>
              <a:t>3</a:t>
            </a:fld>
            <a:endParaRPr lang="en-US"/>
          </a:p>
        </p:txBody>
      </p:sp>
      <p:sp>
        <p:nvSpPr>
          <p:cNvPr id="4" name="TextBox 3"/>
          <p:cNvSpPr txBox="1"/>
          <p:nvPr/>
        </p:nvSpPr>
        <p:spPr>
          <a:xfrm>
            <a:off x="1097280" y="3894660"/>
            <a:ext cx="2475914" cy="923330"/>
          </a:xfrm>
          <a:prstGeom prst="rect">
            <a:avLst/>
          </a:prstGeom>
          <a:noFill/>
        </p:spPr>
        <p:txBody>
          <a:bodyPr wrap="square" rtlCol="0">
            <a:spAutoFit/>
          </a:bodyPr>
          <a:lstStyle/>
          <a:p>
            <a:r>
              <a:rPr lang="en-US" dirty="0" smtClean="0"/>
              <a:t>If any variable is </a:t>
            </a:r>
            <a:r>
              <a:rPr lang="en-US" dirty="0" err="1" smtClean="0"/>
              <a:t>ANDed</a:t>
            </a:r>
            <a:r>
              <a:rPr lang="en-US" dirty="0" smtClean="0"/>
              <a:t> with 0, the result must be 0.</a:t>
            </a:r>
            <a:endParaRPr lang="en-US" dirty="0"/>
          </a:p>
        </p:txBody>
      </p:sp>
      <p:sp>
        <p:nvSpPr>
          <p:cNvPr id="10" name="TextBox 9"/>
          <p:cNvSpPr txBox="1"/>
          <p:nvPr/>
        </p:nvSpPr>
        <p:spPr>
          <a:xfrm>
            <a:off x="4257877" y="6455578"/>
            <a:ext cx="3736572" cy="369332"/>
          </a:xfrm>
          <a:prstGeom prst="rect">
            <a:avLst/>
          </a:prstGeom>
          <a:noFill/>
        </p:spPr>
        <p:txBody>
          <a:bodyPr wrap="square" rtlCol="0">
            <a:spAutoFit/>
          </a:bodyPr>
          <a:lstStyle/>
          <a:p>
            <a:pPr algn="ctr"/>
            <a:r>
              <a:rPr lang="en-US" dirty="0" smtClean="0"/>
              <a:t>The theorem is proven by simulation.</a:t>
            </a:r>
            <a:endParaRPr lang="en-US" dirty="0"/>
          </a:p>
        </p:txBody>
      </p:sp>
    </p:spTree>
    <p:extLst>
      <p:ext uri="{BB962C8B-B14F-4D97-AF65-F5344CB8AC3E}">
        <p14:creationId xmlns:p14="http://schemas.microsoft.com/office/powerpoint/2010/main" val="21507624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 </a:t>
            </a:r>
            <a:r>
              <a:rPr lang="en-US" dirty="0" smtClean="0"/>
              <a:t>2</a:t>
            </a:r>
            <a:endParaRPr lang="en-US" dirty="0"/>
          </a:p>
        </p:txBody>
      </p:sp>
      <p:sp>
        <p:nvSpPr>
          <p:cNvPr id="5" name="TextBox 4"/>
          <p:cNvSpPr txBox="1"/>
          <p:nvPr/>
        </p:nvSpPr>
        <p:spPr>
          <a:xfrm>
            <a:off x="4837849" y="1875178"/>
            <a:ext cx="2576628" cy="369332"/>
          </a:xfrm>
          <a:prstGeom prst="rect">
            <a:avLst/>
          </a:prstGeom>
          <a:noFill/>
        </p:spPr>
        <p:txBody>
          <a:bodyPr wrap="square" rtlCol="0">
            <a:spAutoFit/>
          </a:bodyPr>
          <a:lstStyle/>
          <a:p>
            <a:pPr algn="ctr"/>
            <a:r>
              <a:rPr lang="en-US" dirty="0" smtClean="0"/>
              <a:t>Theorem 2: x∙1=x</a:t>
            </a:r>
            <a:endParaRPr lang="en-US" dirty="0"/>
          </a:p>
        </p:txBody>
      </p:sp>
      <p:sp>
        <p:nvSpPr>
          <p:cNvPr id="9" name="TextBox 8"/>
          <p:cNvSpPr txBox="1"/>
          <p:nvPr/>
        </p:nvSpPr>
        <p:spPr>
          <a:xfrm>
            <a:off x="1845425" y="1871021"/>
            <a:ext cx="1421477" cy="369332"/>
          </a:xfrm>
          <a:prstGeom prst="rect">
            <a:avLst/>
          </a:prstGeom>
          <a:noFill/>
        </p:spPr>
        <p:txBody>
          <a:bodyPr wrap="square" rtlCol="0">
            <a:spAutoFit/>
          </a:bodyPr>
          <a:lstStyle/>
          <a:p>
            <a:r>
              <a:rPr lang="en-US" dirty="0" smtClean="0"/>
              <a:t>Truth Table</a:t>
            </a:r>
          </a:p>
        </p:txBody>
      </p:sp>
      <p:sp>
        <p:nvSpPr>
          <p:cNvPr id="13" name="TextBox 12"/>
          <p:cNvSpPr txBox="1"/>
          <p:nvPr/>
        </p:nvSpPr>
        <p:spPr>
          <a:xfrm>
            <a:off x="1097280" y="5602778"/>
            <a:ext cx="2219498" cy="369332"/>
          </a:xfrm>
          <a:prstGeom prst="rect">
            <a:avLst/>
          </a:prstGeom>
          <a:noFill/>
        </p:spPr>
        <p:txBody>
          <a:bodyPr wrap="square" rtlCol="0">
            <a:spAutoFit/>
          </a:bodyPr>
          <a:lstStyle/>
          <a:p>
            <a:r>
              <a:rPr lang="en-US" dirty="0" smtClean="0">
                <a:hlinkClick r:id="rId2" action="ppaction://hlinkfile"/>
              </a:rPr>
              <a:t>Theorem 2.ms14</a:t>
            </a:r>
            <a:endParaRPr lang="en-US" dirty="0"/>
          </a:p>
        </p:txBody>
      </p:sp>
      <p:pic>
        <p:nvPicPr>
          <p:cNvPr id="4" name="Content Placeholder 3"/>
          <p:cNvPicPr>
            <a:picLocks noGrp="1" noChangeAspect="1"/>
          </p:cNvPicPr>
          <p:nvPr>
            <p:ph idx="1"/>
          </p:nvPr>
        </p:nvPicPr>
        <p:blipFill>
          <a:blip r:embed="rId3"/>
          <a:stretch>
            <a:fillRect/>
          </a:stretch>
        </p:blipFill>
        <p:spPr>
          <a:xfrm>
            <a:off x="4467069" y="3120992"/>
            <a:ext cx="3318188" cy="1473267"/>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614296019"/>
              </p:ext>
            </p:extLst>
          </p:nvPr>
        </p:nvGraphicFramePr>
        <p:xfrm>
          <a:off x="1845425" y="2240353"/>
          <a:ext cx="748146" cy="1143000"/>
        </p:xfrm>
        <a:graphic>
          <a:graphicData uri="http://schemas.openxmlformats.org/drawingml/2006/table">
            <a:tbl>
              <a:tblPr>
                <a:tableStyleId>{5C22544A-7EE6-4342-B048-85BDC9FD1C3A}</a:tableStyleId>
              </a:tblPr>
              <a:tblGrid>
                <a:gridCol w="249382">
                  <a:extLst>
                    <a:ext uri="{9D8B030D-6E8A-4147-A177-3AD203B41FA5}">
                      <a16:colId xmlns:a16="http://schemas.microsoft.com/office/drawing/2014/main" val="312474498"/>
                    </a:ext>
                  </a:extLst>
                </a:gridCol>
                <a:gridCol w="261257">
                  <a:extLst>
                    <a:ext uri="{9D8B030D-6E8A-4147-A177-3AD203B41FA5}">
                      <a16:colId xmlns:a16="http://schemas.microsoft.com/office/drawing/2014/main" val="1363573855"/>
                    </a:ext>
                  </a:extLst>
                </a:gridCol>
                <a:gridCol w="237507">
                  <a:extLst>
                    <a:ext uri="{9D8B030D-6E8A-4147-A177-3AD203B41FA5}">
                      <a16:colId xmlns:a16="http://schemas.microsoft.com/office/drawing/2014/main" val="3402579011"/>
                    </a:ext>
                  </a:extLst>
                </a:gridCol>
              </a:tblGrid>
              <a:tr h="190500">
                <a:tc gridSpan="3">
                  <a:txBody>
                    <a:bodyPr/>
                    <a:lstStyle/>
                    <a:p>
                      <a:pPr algn="l" fontAlgn="b"/>
                      <a:r>
                        <a:rPr lang="en-US" sz="1100" u="none" strike="noStrike">
                          <a:effectLst/>
                        </a:rPr>
                        <a:t>Theorem 2</a:t>
                      </a:r>
                      <a:endParaRPr lang="en-US" sz="1100" b="1"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36558970"/>
                  </a:ext>
                </a:extLst>
              </a:tr>
              <a:tr h="190500">
                <a:tc gridSpan="2">
                  <a:txBody>
                    <a:bodyPr/>
                    <a:lstStyle/>
                    <a:p>
                      <a:pPr algn="l" fontAlgn="b"/>
                      <a:r>
                        <a:rPr lang="en-US" sz="1100" u="none" strike="noStrike">
                          <a:effectLst/>
                        </a:rPr>
                        <a:t>x∙1=x</a:t>
                      </a:r>
                      <a:endParaRPr lang="en-US" sz="1100" b="0"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0447075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31485159"/>
                  </a:ext>
                </a:extLst>
              </a:tr>
              <a:tr h="190500">
                <a:tc>
                  <a:txBody>
                    <a:bodyPr/>
                    <a:lstStyle/>
                    <a:p>
                      <a:pPr algn="l" fontAlgn="b"/>
                      <a:r>
                        <a:rPr lang="en-US" sz="1100" u="none" strike="noStrike">
                          <a:effectLst/>
                        </a:rPr>
                        <a:t>x</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y</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4560849"/>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74155604"/>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20745037"/>
                  </a:ext>
                </a:extLst>
              </a:tr>
            </a:tbl>
          </a:graphicData>
        </a:graphic>
      </p:graphicFrame>
      <p:sp>
        <p:nvSpPr>
          <p:cNvPr id="3" name="Slide Number Placeholder 2"/>
          <p:cNvSpPr>
            <a:spLocks noGrp="1"/>
          </p:cNvSpPr>
          <p:nvPr>
            <p:ph type="sldNum" sz="quarter" idx="12"/>
          </p:nvPr>
        </p:nvSpPr>
        <p:spPr/>
        <p:txBody>
          <a:bodyPr/>
          <a:lstStyle/>
          <a:p>
            <a:fld id="{4E73DFE8-7421-4BE9-A66E-B444972B53A8}" type="slidenum">
              <a:rPr lang="en-US" smtClean="0"/>
              <a:t>4</a:t>
            </a:fld>
            <a:endParaRPr lang="en-US"/>
          </a:p>
        </p:txBody>
      </p:sp>
      <p:sp>
        <p:nvSpPr>
          <p:cNvPr id="12" name="TextBox 11"/>
          <p:cNvSpPr txBox="1"/>
          <p:nvPr/>
        </p:nvSpPr>
        <p:spPr>
          <a:xfrm>
            <a:off x="4257877" y="6455578"/>
            <a:ext cx="3736572" cy="369332"/>
          </a:xfrm>
          <a:prstGeom prst="rect">
            <a:avLst/>
          </a:prstGeom>
          <a:noFill/>
        </p:spPr>
        <p:txBody>
          <a:bodyPr wrap="square" rtlCol="0">
            <a:spAutoFit/>
          </a:bodyPr>
          <a:lstStyle/>
          <a:p>
            <a:pPr algn="ctr"/>
            <a:r>
              <a:rPr lang="en-US" dirty="0" smtClean="0"/>
              <a:t>The theorem is proven by simulation.</a:t>
            </a:r>
            <a:endParaRPr lang="en-US" dirty="0"/>
          </a:p>
        </p:txBody>
      </p:sp>
      <p:sp>
        <p:nvSpPr>
          <p:cNvPr id="14" name="TextBox 13"/>
          <p:cNvSpPr txBox="1"/>
          <p:nvPr/>
        </p:nvSpPr>
        <p:spPr>
          <a:xfrm>
            <a:off x="1097280" y="3894660"/>
            <a:ext cx="2475914" cy="923330"/>
          </a:xfrm>
          <a:prstGeom prst="rect">
            <a:avLst/>
          </a:prstGeom>
          <a:noFill/>
        </p:spPr>
        <p:txBody>
          <a:bodyPr wrap="square" rtlCol="0">
            <a:spAutoFit/>
          </a:bodyPr>
          <a:lstStyle/>
          <a:p>
            <a:r>
              <a:rPr lang="en-US" dirty="0" smtClean="0"/>
              <a:t>If any variable is </a:t>
            </a:r>
            <a:r>
              <a:rPr lang="en-US" dirty="0" err="1" smtClean="0"/>
              <a:t>ANDed</a:t>
            </a:r>
            <a:r>
              <a:rPr lang="en-US" dirty="0" smtClean="0"/>
              <a:t> with 1, the result must be that variable.</a:t>
            </a:r>
            <a:endParaRPr lang="en-US" dirty="0"/>
          </a:p>
        </p:txBody>
      </p:sp>
    </p:spTree>
    <p:extLst>
      <p:ext uri="{BB962C8B-B14F-4D97-AF65-F5344CB8AC3E}">
        <p14:creationId xmlns:p14="http://schemas.microsoft.com/office/powerpoint/2010/main" val="34770805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 </a:t>
            </a:r>
            <a:r>
              <a:rPr lang="en-US" dirty="0" smtClean="0"/>
              <a:t>3</a:t>
            </a:r>
            <a:endParaRPr lang="en-US" dirty="0"/>
          </a:p>
        </p:txBody>
      </p:sp>
      <p:sp>
        <p:nvSpPr>
          <p:cNvPr id="5" name="TextBox 4"/>
          <p:cNvSpPr txBox="1"/>
          <p:nvPr/>
        </p:nvSpPr>
        <p:spPr>
          <a:xfrm>
            <a:off x="4837849" y="1875178"/>
            <a:ext cx="2576628" cy="369332"/>
          </a:xfrm>
          <a:prstGeom prst="rect">
            <a:avLst/>
          </a:prstGeom>
          <a:noFill/>
        </p:spPr>
        <p:txBody>
          <a:bodyPr wrap="square" rtlCol="0">
            <a:spAutoFit/>
          </a:bodyPr>
          <a:lstStyle/>
          <a:p>
            <a:pPr algn="ctr"/>
            <a:r>
              <a:rPr lang="en-US" dirty="0" smtClean="0"/>
              <a:t>Theorem 3: </a:t>
            </a:r>
            <a:r>
              <a:rPr lang="en-US" dirty="0" err="1" smtClean="0"/>
              <a:t>x∙x</a:t>
            </a:r>
            <a:r>
              <a:rPr lang="en-US" dirty="0" smtClean="0"/>
              <a:t>=x</a:t>
            </a:r>
            <a:endParaRPr lang="en-US" dirty="0"/>
          </a:p>
        </p:txBody>
      </p:sp>
      <p:sp>
        <p:nvSpPr>
          <p:cNvPr id="9" name="TextBox 8"/>
          <p:cNvSpPr txBox="1"/>
          <p:nvPr/>
        </p:nvSpPr>
        <p:spPr>
          <a:xfrm>
            <a:off x="1845425" y="1871021"/>
            <a:ext cx="1421477" cy="369332"/>
          </a:xfrm>
          <a:prstGeom prst="rect">
            <a:avLst/>
          </a:prstGeom>
          <a:noFill/>
        </p:spPr>
        <p:txBody>
          <a:bodyPr wrap="square" rtlCol="0">
            <a:spAutoFit/>
          </a:bodyPr>
          <a:lstStyle/>
          <a:p>
            <a:r>
              <a:rPr lang="en-US" dirty="0" smtClean="0"/>
              <a:t>Truth Table</a:t>
            </a:r>
          </a:p>
        </p:txBody>
      </p:sp>
      <p:sp>
        <p:nvSpPr>
          <p:cNvPr id="13" name="TextBox 12"/>
          <p:cNvSpPr txBox="1"/>
          <p:nvPr/>
        </p:nvSpPr>
        <p:spPr>
          <a:xfrm>
            <a:off x="1097280" y="5602778"/>
            <a:ext cx="2219498" cy="369332"/>
          </a:xfrm>
          <a:prstGeom prst="rect">
            <a:avLst/>
          </a:prstGeom>
          <a:noFill/>
        </p:spPr>
        <p:txBody>
          <a:bodyPr wrap="square" rtlCol="0">
            <a:spAutoFit/>
          </a:bodyPr>
          <a:lstStyle/>
          <a:p>
            <a:r>
              <a:rPr lang="en-US" dirty="0" smtClean="0">
                <a:hlinkClick r:id="rId2" action="ppaction://hlinkfile"/>
              </a:rPr>
              <a:t>Theorem 3.ms14</a:t>
            </a:r>
            <a:endParaRPr lang="en-US" dirty="0"/>
          </a:p>
        </p:txBody>
      </p:sp>
      <p:pic>
        <p:nvPicPr>
          <p:cNvPr id="7" name="Content Placeholder 6"/>
          <p:cNvPicPr>
            <a:picLocks noGrp="1" noChangeAspect="1"/>
          </p:cNvPicPr>
          <p:nvPr>
            <p:ph idx="1"/>
          </p:nvPr>
        </p:nvPicPr>
        <p:blipFill>
          <a:blip r:embed="rId3"/>
          <a:stretch>
            <a:fillRect/>
          </a:stretch>
        </p:blipFill>
        <p:spPr>
          <a:xfrm>
            <a:off x="4424038" y="3235792"/>
            <a:ext cx="3404250" cy="1243667"/>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491358069"/>
              </p:ext>
            </p:extLst>
          </p:nvPr>
        </p:nvGraphicFramePr>
        <p:xfrm>
          <a:off x="1845425" y="2240353"/>
          <a:ext cx="838200" cy="1143000"/>
        </p:xfrm>
        <a:graphic>
          <a:graphicData uri="http://schemas.openxmlformats.org/drawingml/2006/table">
            <a:tbl>
              <a:tblPr>
                <a:tableStyleId>{5C22544A-7EE6-4342-B048-85BDC9FD1C3A}</a:tableStyleId>
              </a:tblPr>
              <a:tblGrid>
                <a:gridCol w="190500">
                  <a:extLst>
                    <a:ext uri="{9D8B030D-6E8A-4147-A177-3AD203B41FA5}">
                      <a16:colId xmlns:a16="http://schemas.microsoft.com/office/drawing/2014/main" val="3022554706"/>
                    </a:ext>
                  </a:extLst>
                </a:gridCol>
                <a:gridCol w="200025">
                  <a:extLst>
                    <a:ext uri="{9D8B030D-6E8A-4147-A177-3AD203B41FA5}">
                      <a16:colId xmlns:a16="http://schemas.microsoft.com/office/drawing/2014/main" val="1176265908"/>
                    </a:ext>
                  </a:extLst>
                </a:gridCol>
                <a:gridCol w="447675">
                  <a:extLst>
                    <a:ext uri="{9D8B030D-6E8A-4147-A177-3AD203B41FA5}">
                      <a16:colId xmlns:a16="http://schemas.microsoft.com/office/drawing/2014/main" val="1462414218"/>
                    </a:ext>
                  </a:extLst>
                </a:gridCol>
              </a:tblGrid>
              <a:tr h="190500">
                <a:tc gridSpan="3">
                  <a:txBody>
                    <a:bodyPr/>
                    <a:lstStyle/>
                    <a:p>
                      <a:pPr algn="l" fontAlgn="b"/>
                      <a:r>
                        <a:rPr lang="en-US" sz="1100" u="none" strike="noStrike">
                          <a:effectLst/>
                        </a:rPr>
                        <a:t>Theorem 3</a:t>
                      </a:r>
                      <a:endParaRPr lang="en-US" sz="1100" b="1"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71658027"/>
                  </a:ext>
                </a:extLst>
              </a:tr>
              <a:tr h="190500">
                <a:tc gridSpan="2">
                  <a:txBody>
                    <a:bodyPr/>
                    <a:lstStyle/>
                    <a:p>
                      <a:pPr algn="l" fontAlgn="b"/>
                      <a:r>
                        <a:rPr lang="en-US" sz="1100" u="none" strike="noStrike">
                          <a:effectLst/>
                        </a:rPr>
                        <a:t>x∙x=x</a:t>
                      </a:r>
                      <a:endParaRPr lang="en-US" sz="1100" b="0"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1083339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35972771"/>
                  </a:ext>
                </a:extLst>
              </a:tr>
              <a:tr h="190500">
                <a:tc>
                  <a:txBody>
                    <a:bodyPr/>
                    <a:lstStyle/>
                    <a:p>
                      <a:pPr algn="l" fontAlgn="b"/>
                      <a:r>
                        <a:rPr lang="en-US" sz="1100" u="none" strike="noStrike">
                          <a:effectLst/>
                        </a:rPr>
                        <a:t>x</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59137174"/>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04371762"/>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55998556"/>
                  </a:ext>
                </a:extLst>
              </a:tr>
            </a:tbl>
          </a:graphicData>
        </a:graphic>
      </p:graphicFrame>
      <p:sp>
        <p:nvSpPr>
          <p:cNvPr id="3" name="Slide Number Placeholder 2"/>
          <p:cNvSpPr>
            <a:spLocks noGrp="1"/>
          </p:cNvSpPr>
          <p:nvPr>
            <p:ph type="sldNum" sz="quarter" idx="12"/>
          </p:nvPr>
        </p:nvSpPr>
        <p:spPr/>
        <p:txBody>
          <a:bodyPr/>
          <a:lstStyle/>
          <a:p>
            <a:fld id="{4E73DFE8-7421-4BE9-A66E-B444972B53A8}" type="slidenum">
              <a:rPr lang="en-US" smtClean="0"/>
              <a:t>5</a:t>
            </a:fld>
            <a:endParaRPr lang="en-US"/>
          </a:p>
        </p:txBody>
      </p:sp>
      <p:sp>
        <p:nvSpPr>
          <p:cNvPr id="11" name="TextBox 10"/>
          <p:cNvSpPr txBox="1"/>
          <p:nvPr/>
        </p:nvSpPr>
        <p:spPr>
          <a:xfrm>
            <a:off x="4257877" y="6455578"/>
            <a:ext cx="3736572" cy="369332"/>
          </a:xfrm>
          <a:prstGeom prst="rect">
            <a:avLst/>
          </a:prstGeom>
          <a:noFill/>
        </p:spPr>
        <p:txBody>
          <a:bodyPr wrap="square" rtlCol="0">
            <a:spAutoFit/>
          </a:bodyPr>
          <a:lstStyle/>
          <a:p>
            <a:pPr algn="ctr"/>
            <a:r>
              <a:rPr lang="en-US" dirty="0" smtClean="0"/>
              <a:t>The theorem is proven by simulation.</a:t>
            </a:r>
            <a:endParaRPr lang="en-US" dirty="0"/>
          </a:p>
        </p:txBody>
      </p:sp>
      <p:sp>
        <p:nvSpPr>
          <p:cNvPr id="14" name="TextBox 13"/>
          <p:cNvSpPr txBox="1"/>
          <p:nvPr/>
        </p:nvSpPr>
        <p:spPr>
          <a:xfrm>
            <a:off x="1097280" y="3894660"/>
            <a:ext cx="2475914" cy="923330"/>
          </a:xfrm>
          <a:prstGeom prst="rect">
            <a:avLst/>
          </a:prstGeom>
          <a:noFill/>
        </p:spPr>
        <p:txBody>
          <a:bodyPr wrap="square" rtlCol="0">
            <a:spAutoFit/>
          </a:bodyPr>
          <a:lstStyle/>
          <a:p>
            <a:r>
              <a:rPr lang="en-US" dirty="0" smtClean="0"/>
              <a:t>If any variable is </a:t>
            </a:r>
            <a:r>
              <a:rPr lang="en-US" dirty="0" err="1" smtClean="0"/>
              <a:t>ANDed</a:t>
            </a:r>
            <a:r>
              <a:rPr lang="en-US" dirty="0" smtClean="0"/>
              <a:t> with itself, the result is that variable.</a:t>
            </a:r>
            <a:endParaRPr lang="en-US" dirty="0"/>
          </a:p>
        </p:txBody>
      </p:sp>
    </p:spTree>
    <p:extLst>
      <p:ext uri="{BB962C8B-B14F-4D97-AF65-F5344CB8AC3E}">
        <p14:creationId xmlns:p14="http://schemas.microsoft.com/office/powerpoint/2010/main" val="24970529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 </a:t>
            </a:r>
            <a:r>
              <a:rPr lang="en-US" dirty="0" smtClean="0"/>
              <a:t>4</a:t>
            </a:r>
            <a:endParaRPr lang="en-US" dirty="0"/>
          </a:p>
        </p:txBody>
      </p:sp>
      <p:sp>
        <p:nvSpPr>
          <p:cNvPr id="5" name="TextBox 4"/>
          <p:cNvSpPr txBox="1"/>
          <p:nvPr/>
        </p:nvSpPr>
        <p:spPr>
          <a:xfrm>
            <a:off x="4837849" y="1875178"/>
            <a:ext cx="2576628" cy="369332"/>
          </a:xfrm>
          <a:prstGeom prst="rect">
            <a:avLst/>
          </a:prstGeom>
          <a:noFill/>
        </p:spPr>
        <p:txBody>
          <a:bodyPr wrap="square" rtlCol="0">
            <a:spAutoFit/>
          </a:bodyPr>
          <a:lstStyle/>
          <a:p>
            <a:pPr algn="ctr"/>
            <a:r>
              <a:rPr lang="en-US" dirty="0"/>
              <a:t>Theorem 4</a:t>
            </a:r>
            <a:r>
              <a:rPr lang="en-US" dirty="0" smtClean="0"/>
              <a:t>: </a:t>
            </a:r>
            <a:r>
              <a:rPr lang="en-US" dirty="0" err="1" smtClean="0"/>
              <a:t>x·x</a:t>
            </a:r>
            <a:r>
              <a:rPr lang="en-US" dirty="0"/>
              <a:t>̅=</a:t>
            </a:r>
            <a:r>
              <a:rPr lang="en-US" dirty="0" smtClean="0"/>
              <a:t>0</a:t>
            </a:r>
            <a:endParaRPr lang="en-US" dirty="0"/>
          </a:p>
        </p:txBody>
      </p:sp>
      <p:sp>
        <p:nvSpPr>
          <p:cNvPr id="9" name="TextBox 8"/>
          <p:cNvSpPr txBox="1"/>
          <p:nvPr/>
        </p:nvSpPr>
        <p:spPr>
          <a:xfrm>
            <a:off x="1845425" y="1871021"/>
            <a:ext cx="1421477" cy="369332"/>
          </a:xfrm>
          <a:prstGeom prst="rect">
            <a:avLst/>
          </a:prstGeom>
          <a:noFill/>
        </p:spPr>
        <p:txBody>
          <a:bodyPr wrap="square" rtlCol="0">
            <a:spAutoFit/>
          </a:bodyPr>
          <a:lstStyle/>
          <a:p>
            <a:r>
              <a:rPr lang="en-US" dirty="0" smtClean="0"/>
              <a:t>Truth Table</a:t>
            </a:r>
          </a:p>
        </p:txBody>
      </p:sp>
      <p:sp>
        <p:nvSpPr>
          <p:cNvPr id="13" name="TextBox 12"/>
          <p:cNvSpPr txBox="1"/>
          <p:nvPr/>
        </p:nvSpPr>
        <p:spPr>
          <a:xfrm>
            <a:off x="1097280" y="5602778"/>
            <a:ext cx="2219498" cy="369332"/>
          </a:xfrm>
          <a:prstGeom prst="rect">
            <a:avLst/>
          </a:prstGeom>
          <a:noFill/>
        </p:spPr>
        <p:txBody>
          <a:bodyPr wrap="square" rtlCol="0">
            <a:spAutoFit/>
          </a:bodyPr>
          <a:lstStyle/>
          <a:p>
            <a:r>
              <a:rPr lang="en-US" dirty="0" smtClean="0">
                <a:hlinkClick r:id="rId2" action="ppaction://hlinkfile"/>
              </a:rPr>
              <a:t>Theorem 4.ms14</a:t>
            </a:r>
            <a:endParaRPr lang="en-US" dirty="0"/>
          </a:p>
        </p:txBody>
      </p:sp>
      <p:pic>
        <p:nvPicPr>
          <p:cNvPr id="11" name="Content Placeholder 10"/>
          <p:cNvPicPr>
            <a:picLocks noGrp="1" noChangeAspect="1"/>
          </p:cNvPicPr>
          <p:nvPr>
            <p:ph idx="1"/>
          </p:nvPr>
        </p:nvPicPr>
        <p:blipFill>
          <a:blip r:embed="rId3"/>
          <a:stretch>
            <a:fillRect/>
          </a:stretch>
        </p:blipFill>
        <p:spPr>
          <a:xfrm>
            <a:off x="3864631" y="3192742"/>
            <a:ext cx="4523063" cy="1329767"/>
          </a:xfrm>
          <a:prstGeom prst="rect">
            <a:avLst/>
          </a:prstGeom>
        </p:spPr>
      </p:pic>
      <p:graphicFrame>
        <p:nvGraphicFramePr>
          <p:cNvPr id="14" name="Table 13"/>
          <p:cNvGraphicFramePr>
            <a:graphicFrameLocks noGrp="1"/>
          </p:cNvGraphicFramePr>
          <p:nvPr>
            <p:extLst>
              <p:ext uri="{D42A27DB-BD31-4B8C-83A1-F6EECF244321}">
                <p14:modId xmlns:p14="http://schemas.microsoft.com/office/powerpoint/2010/main" val="1485006672"/>
              </p:ext>
            </p:extLst>
          </p:nvPr>
        </p:nvGraphicFramePr>
        <p:xfrm>
          <a:off x="1845425" y="2240353"/>
          <a:ext cx="863600" cy="1143000"/>
        </p:xfrm>
        <a:graphic>
          <a:graphicData uri="http://schemas.openxmlformats.org/drawingml/2006/table">
            <a:tbl>
              <a:tblPr>
                <a:tableStyleId>{5C22544A-7EE6-4342-B048-85BDC9FD1C3A}</a:tableStyleId>
              </a:tblPr>
              <a:tblGrid>
                <a:gridCol w="182316">
                  <a:extLst>
                    <a:ext uri="{9D8B030D-6E8A-4147-A177-3AD203B41FA5}">
                      <a16:colId xmlns:a16="http://schemas.microsoft.com/office/drawing/2014/main" val="3672469402"/>
                    </a:ext>
                  </a:extLst>
                </a:gridCol>
                <a:gridCol w="211102">
                  <a:extLst>
                    <a:ext uri="{9D8B030D-6E8A-4147-A177-3AD203B41FA5}">
                      <a16:colId xmlns:a16="http://schemas.microsoft.com/office/drawing/2014/main" val="1127304896"/>
                    </a:ext>
                  </a:extLst>
                </a:gridCol>
                <a:gridCol w="470182">
                  <a:extLst>
                    <a:ext uri="{9D8B030D-6E8A-4147-A177-3AD203B41FA5}">
                      <a16:colId xmlns:a16="http://schemas.microsoft.com/office/drawing/2014/main" val="2446087860"/>
                    </a:ext>
                  </a:extLst>
                </a:gridCol>
              </a:tblGrid>
              <a:tr h="190500">
                <a:tc gridSpan="3">
                  <a:txBody>
                    <a:bodyPr/>
                    <a:lstStyle/>
                    <a:p>
                      <a:pPr algn="l" fontAlgn="b"/>
                      <a:r>
                        <a:rPr lang="en-US" sz="1100" u="none" strike="noStrike">
                          <a:effectLst/>
                        </a:rPr>
                        <a:t>Theorem 4</a:t>
                      </a:r>
                      <a:endParaRPr lang="en-US" sz="1100" b="1"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78487486"/>
                  </a:ext>
                </a:extLst>
              </a:tr>
              <a:tr h="190500">
                <a:tc gridSpan="2">
                  <a:txBody>
                    <a:bodyPr/>
                    <a:lstStyle/>
                    <a:p>
                      <a:pPr algn="l" fontAlgn="b"/>
                      <a:r>
                        <a:rPr lang="en-US" sz="1100" u="none" strike="noStrike" dirty="0" err="1">
                          <a:effectLst/>
                        </a:rPr>
                        <a:t>x·x</a:t>
                      </a:r>
                      <a:r>
                        <a:rPr lang="en-US" sz="1100" u="none" strike="noStrike" dirty="0">
                          <a:effectLst/>
                        </a:rPr>
                        <a:t>̅=0</a:t>
                      </a:r>
                      <a:endParaRPr lang="en-US"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5323187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31293309"/>
                  </a:ext>
                </a:extLst>
              </a:tr>
              <a:tr h="190500">
                <a:tc>
                  <a:txBody>
                    <a:bodyPr/>
                    <a:lstStyle/>
                    <a:p>
                      <a:pPr algn="l" fontAlgn="b"/>
                      <a:r>
                        <a:rPr lang="en-US" sz="1100" u="none" strike="noStrike">
                          <a:effectLst/>
                        </a:rPr>
                        <a:t>x</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38015232"/>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83319654"/>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778166005"/>
                  </a:ext>
                </a:extLst>
              </a:tr>
            </a:tbl>
          </a:graphicData>
        </a:graphic>
      </p:graphicFrame>
      <p:sp>
        <p:nvSpPr>
          <p:cNvPr id="3" name="Slide Number Placeholder 2"/>
          <p:cNvSpPr>
            <a:spLocks noGrp="1"/>
          </p:cNvSpPr>
          <p:nvPr>
            <p:ph type="sldNum" sz="quarter" idx="12"/>
          </p:nvPr>
        </p:nvSpPr>
        <p:spPr/>
        <p:txBody>
          <a:bodyPr/>
          <a:lstStyle/>
          <a:p>
            <a:fld id="{4E73DFE8-7421-4BE9-A66E-B444972B53A8}" type="slidenum">
              <a:rPr lang="en-US" smtClean="0"/>
              <a:t>6</a:t>
            </a:fld>
            <a:endParaRPr lang="en-US"/>
          </a:p>
        </p:txBody>
      </p:sp>
      <p:sp>
        <p:nvSpPr>
          <p:cNvPr id="12" name="TextBox 11"/>
          <p:cNvSpPr txBox="1"/>
          <p:nvPr/>
        </p:nvSpPr>
        <p:spPr>
          <a:xfrm>
            <a:off x="4257877" y="6455578"/>
            <a:ext cx="3736572" cy="369332"/>
          </a:xfrm>
          <a:prstGeom prst="rect">
            <a:avLst/>
          </a:prstGeom>
          <a:noFill/>
        </p:spPr>
        <p:txBody>
          <a:bodyPr wrap="square" rtlCol="0">
            <a:spAutoFit/>
          </a:bodyPr>
          <a:lstStyle/>
          <a:p>
            <a:pPr algn="ctr"/>
            <a:r>
              <a:rPr lang="en-US" dirty="0" smtClean="0"/>
              <a:t>The theorem is proven by simulation.</a:t>
            </a:r>
            <a:endParaRPr lang="en-US" dirty="0"/>
          </a:p>
        </p:txBody>
      </p:sp>
      <p:sp>
        <p:nvSpPr>
          <p:cNvPr id="16" name="TextBox 15"/>
          <p:cNvSpPr txBox="1"/>
          <p:nvPr/>
        </p:nvSpPr>
        <p:spPr>
          <a:xfrm>
            <a:off x="1097280" y="3894660"/>
            <a:ext cx="2475914" cy="923330"/>
          </a:xfrm>
          <a:prstGeom prst="rect">
            <a:avLst/>
          </a:prstGeom>
          <a:noFill/>
        </p:spPr>
        <p:txBody>
          <a:bodyPr wrap="square" rtlCol="0">
            <a:spAutoFit/>
          </a:bodyPr>
          <a:lstStyle/>
          <a:p>
            <a:r>
              <a:rPr lang="en-US" dirty="0" smtClean="0"/>
              <a:t>If any variable is </a:t>
            </a:r>
            <a:r>
              <a:rPr lang="en-US" dirty="0" err="1" smtClean="0"/>
              <a:t>ANDed</a:t>
            </a:r>
            <a:r>
              <a:rPr lang="en-US" dirty="0" smtClean="0"/>
              <a:t> with the opposite of itself, the result is 0.</a:t>
            </a:r>
            <a:endParaRPr lang="en-US" dirty="0"/>
          </a:p>
        </p:txBody>
      </p:sp>
    </p:spTree>
    <p:extLst>
      <p:ext uri="{BB962C8B-B14F-4D97-AF65-F5344CB8AC3E}">
        <p14:creationId xmlns:p14="http://schemas.microsoft.com/office/powerpoint/2010/main" val="38072018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 </a:t>
            </a:r>
            <a:r>
              <a:rPr lang="en-US" dirty="0" smtClean="0"/>
              <a:t>5</a:t>
            </a:r>
            <a:endParaRPr lang="en-US" dirty="0"/>
          </a:p>
        </p:txBody>
      </p:sp>
      <p:sp>
        <p:nvSpPr>
          <p:cNvPr id="5" name="TextBox 4"/>
          <p:cNvSpPr txBox="1"/>
          <p:nvPr/>
        </p:nvSpPr>
        <p:spPr>
          <a:xfrm>
            <a:off x="4837849" y="1875178"/>
            <a:ext cx="2576628" cy="369332"/>
          </a:xfrm>
          <a:prstGeom prst="rect">
            <a:avLst/>
          </a:prstGeom>
          <a:noFill/>
        </p:spPr>
        <p:txBody>
          <a:bodyPr wrap="square" rtlCol="0">
            <a:spAutoFit/>
          </a:bodyPr>
          <a:lstStyle/>
          <a:p>
            <a:pPr algn="ctr"/>
            <a:r>
              <a:rPr lang="en-US" dirty="0"/>
              <a:t>Theorem </a:t>
            </a:r>
            <a:r>
              <a:rPr lang="en-US" dirty="0" smtClean="0"/>
              <a:t>5: x+0=x</a:t>
            </a:r>
            <a:endParaRPr lang="en-US" dirty="0">
              <a:solidFill>
                <a:srgbClr val="000000"/>
              </a:solidFill>
              <a:latin typeface="Calibri" panose="020F0502020204030204" pitchFamily="34" charset="0"/>
            </a:endParaRPr>
          </a:p>
        </p:txBody>
      </p:sp>
      <p:sp>
        <p:nvSpPr>
          <p:cNvPr id="9" name="TextBox 8"/>
          <p:cNvSpPr txBox="1"/>
          <p:nvPr/>
        </p:nvSpPr>
        <p:spPr>
          <a:xfrm>
            <a:off x="1845425" y="1871021"/>
            <a:ext cx="1421477" cy="369332"/>
          </a:xfrm>
          <a:prstGeom prst="rect">
            <a:avLst/>
          </a:prstGeom>
          <a:noFill/>
        </p:spPr>
        <p:txBody>
          <a:bodyPr wrap="square" rtlCol="0">
            <a:spAutoFit/>
          </a:bodyPr>
          <a:lstStyle/>
          <a:p>
            <a:r>
              <a:rPr lang="en-US" dirty="0" smtClean="0"/>
              <a:t>Truth Table</a:t>
            </a:r>
          </a:p>
        </p:txBody>
      </p:sp>
      <p:sp>
        <p:nvSpPr>
          <p:cNvPr id="13" name="TextBox 12"/>
          <p:cNvSpPr txBox="1"/>
          <p:nvPr/>
        </p:nvSpPr>
        <p:spPr>
          <a:xfrm>
            <a:off x="1097280" y="5602778"/>
            <a:ext cx="2219498" cy="369332"/>
          </a:xfrm>
          <a:prstGeom prst="rect">
            <a:avLst/>
          </a:prstGeom>
          <a:noFill/>
        </p:spPr>
        <p:txBody>
          <a:bodyPr wrap="square" rtlCol="0">
            <a:spAutoFit/>
          </a:bodyPr>
          <a:lstStyle/>
          <a:p>
            <a:r>
              <a:rPr lang="en-US" dirty="0" smtClean="0">
                <a:hlinkClick r:id="rId2" action="ppaction://hlinkfile"/>
              </a:rPr>
              <a:t>Theorem 5.ms14</a:t>
            </a:r>
            <a:endParaRPr lang="en-US" dirty="0"/>
          </a:p>
        </p:txBody>
      </p:sp>
      <p:pic>
        <p:nvPicPr>
          <p:cNvPr id="4" name="Content Placeholder 3"/>
          <p:cNvPicPr>
            <a:picLocks noGrp="1" noChangeAspect="1"/>
          </p:cNvPicPr>
          <p:nvPr>
            <p:ph idx="1"/>
          </p:nvPr>
        </p:nvPicPr>
        <p:blipFill>
          <a:blip r:embed="rId3"/>
          <a:stretch>
            <a:fillRect/>
          </a:stretch>
        </p:blipFill>
        <p:spPr>
          <a:xfrm>
            <a:off x="4467069" y="3120992"/>
            <a:ext cx="3318188" cy="1473267"/>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3971553493"/>
              </p:ext>
            </p:extLst>
          </p:nvPr>
        </p:nvGraphicFramePr>
        <p:xfrm>
          <a:off x="1845424" y="2240353"/>
          <a:ext cx="714895" cy="1143000"/>
        </p:xfrm>
        <a:graphic>
          <a:graphicData uri="http://schemas.openxmlformats.org/drawingml/2006/table">
            <a:tbl>
              <a:tblPr>
                <a:tableStyleId>{5C22544A-7EE6-4342-B048-85BDC9FD1C3A}</a:tableStyleId>
              </a:tblPr>
              <a:tblGrid>
                <a:gridCol w="227466">
                  <a:extLst>
                    <a:ext uri="{9D8B030D-6E8A-4147-A177-3AD203B41FA5}">
                      <a16:colId xmlns:a16="http://schemas.microsoft.com/office/drawing/2014/main" val="3213155948"/>
                    </a:ext>
                  </a:extLst>
                </a:gridCol>
                <a:gridCol w="249130">
                  <a:extLst>
                    <a:ext uri="{9D8B030D-6E8A-4147-A177-3AD203B41FA5}">
                      <a16:colId xmlns:a16="http://schemas.microsoft.com/office/drawing/2014/main" val="2508133951"/>
                    </a:ext>
                  </a:extLst>
                </a:gridCol>
                <a:gridCol w="238299">
                  <a:extLst>
                    <a:ext uri="{9D8B030D-6E8A-4147-A177-3AD203B41FA5}">
                      <a16:colId xmlns:a16="http://schemas.microsoft.com/office/drawing/2014/main" val="4199129156"/>
                    </a:ext>
                  </a:extLst>
                </a:gridCol>
              </a:tblGrid>
              <a:tr h="190500">
                <a:tc gridSpan="3">
                  <a:txBody>
                    <a:bodyPr/>
                    <a:lstStyle/>
                    <a:p>
                      <a:pPr algn="l" fontAlgn="b"/>
                      <a:r>
                        <a:rPr lang="en-US" sz="1100" u="none" strike="noStrike">
                          <a:effectLst/>
                        </a:rPr>
                        <a:t>Theorem 5</a:t>
                      </a:r>
                      <a:endParaRPr lang="en-US" sz="1100" b="1"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65623349"/>
                  </a:ext>
                </a:extLst>
              </a:tr>
              <a:tr h="190500">
                <a:tc gridSpan="2">
                  <a:txBody>
                    <a:bodyPr/>
                    <a:lstStyle/>
                    <a:p>
                      <a:pPr algn="l" fontAlgn="b"/>
                      <a:r>
                        <a:rPr lang="en-US" sz="1100" u="none" strike="noStrike" dirty="0">
                          <a:effectLst/>
                        </a:rPr>
                        <a:t>x+0=x</a:t>
                      </a:r>
                      <a:endParaRPr lang="en-US"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67361108"/>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15946109"/>
                  </a:ext>
                </a:extLst>
              </a:tr>
              <a:tr h="190500">
                <a:tc>
                  <a:txBody>
                    <a:bodyPr/>
                    <a:lstStyle/>
                    <a:p>
                      <a:pPr algn="l" fontAlgn="b"/>
                      <a:r>
                        <a:rPr lang="en-US" sz="1100" u="none" strike="noStrike">
                          <a:effectLst/>
                        </a:rPr>
                        <a:t>x</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y</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62181999"/>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0</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88625297"/>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738546"/>
                  </a:ext>
                </a:extLst>
              </a:tr>
            </a:tbl>
          </a:graphicData>
        </a:graphic>
      </p:graphicFrame>
      <p:sp>
        <p:nvSpPr>
          <p:cNvPr id="3" name="Slide Number Placeholder 2"/>
          <p:cNvSpPr>
            <a:spLocks noGrp="1"/>
          </p:cNvSpPr>
          <p:nvPr>
            <p:ph type="sldNum" sz="quarter" idx="12"/>
          </p:nvPr>
        </p:nvSpPr>
        <p:spPr/>
        <p:txBody>
          <a:bodyPr/>
          <a:lstStyle/>
          <a:p>
            <a:fld id="{4E73DFE8-7421-4BE9-A66E-B444972B53A8}" type="slidenum">
              <a:rPr lang="en-US" smtClean="0"/>
              <a:t>7</a:t>
            </a:fld>
            <a:endParaRPr lang="en-US"/>
          </a:p>
        </p:txBody>
      </p:sp>
      <p:sp>
        <p:nvSpPr>
          <p:cNvPr id="11" name="TextBox 10"/>
          <p:cNvSpPr txBox="1"/>
          <p:nvPr/>
        </p:nvSpPr>
        <p:spPr>
          <a:xfrm>
            <a:off x="4257877" y="6455578"/>
            <a:ext cx="3736572" cy="369332"/>
          </a:xfrm>
          <a:prstGeom prst="rect">
            <a:avLst/>
          </a:prstGeom>
          <a:noFill/>
        </p:spPr>
        <p:txBody>
          <a:bodyPr wrap="square" rtlCol="0">
            <a:spAutoFit/>
          </a:bodyPr>
          <a:lstStyle/>
          <a:p>
            <a:pPr algn="ctr"/>
            <a:r>
              <a:rPr lang="en-US" dirty="0" smtClean="0"/>
              <a:t>The theorem is proven by simulation.</a:t>
            </a:r>
            <a:endParaRPr lang="en-US" dirty="0"/>
          </a:p>
        </p:txBody>
      </p:sp>
      <p:sp>
        <p:nvSpPr>
          <p:cNvPr id="12" name="TextBox 11"/>
          <p:cNvSpPr txBox="1"/>
          <p:nvPr/>
        </p:nvSpPr>
        <p:spPr>
          <a:xfrm>
            <a:off x="1097280" y="3894660"/>
            <a:ext cx="2475914" cy="923330"/>
          </a:xfrm>
          <a:prstGeom prst="rect">
            <a:avLst/>
          </a:prstGeom>
          <a:noFill/>
        </p:spPr>
        <p:txBody>
          <a:bodyPr wrap="square" rtlCol="0">
            <a:spAutoFit/>
          </a:bodyPr>
          <a:lstStyle/>
          <a:p>
            <a:r>
              <a:rPr lang="en-US" dirty="0" smtClean="0"/>
              <a:t>If any variable is </a:t>
            </a:r>
            <a:r>
              <a:rPr lang="en-US" dirty="0" err="1" smtClean="0"/>
              <a:t>ORed</a:t>
            </a:r>
            <a:r>
              <a:rPr lang="en-US" dirty="0" smtClean="0"/>
              <a:t> with 0, the result is that variable.</a:t>
            </a:r>
            <a:endParaRPr lang="en-US" dirty="0"/>
          </a:p>
        </p:txBody>
      </p:sp>
    </p:spTree>
    <p:extLst>
      <p:ext uri="{BB962C8B-B14F-4D97-AF65-F5344CB8AC3E}">
        <p14:creationId xmlns:p14="http://schemas.microsoft.com/office/powerpoint/2010/main" val="416768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 </a:t>
            </a:r>
            <a:r>
              <a:rPr lang="en-US" dirty="0" smtClean="0"/>
              <a:t>6</a:t>
            </a:r>
            <a:endParaRPr lang="en-US" dirty="0"/>
          </a:p>
        </p:txBody>
      </p:sp>
      <p:sp>
        <p:nvSpPr>
          <p:cNvPr id="5" name="TextBox 4"/>
          <p:cNvSpPr txBox="1"/>
          <p:nvPr/>
        </p:nvSpPr>
        <p:spPr>
          <a:xfrm>
            <a:off x="4837849" y="1875178"/>
            <a:ext cx="2576628" cy="369332"/>
          </a:xfrm>
          <a:prstGeom prst="rect">
            <a:avLst/>
          </a:prstGeom>
          <a:noFill/>
        </p:spPr>
        <p:txBody>
          <a:bodyPr wrap="square" rtlCol="0">
            <a:spAutoFit/>
          </a:bodyPr>
          <a:lstStyle/>
          <a:p>
            <a:pPr algn="ctr"/>
            <a:r>
              <a:rPr lang="en-US" dirty="0"/>
              <a:t>Theorem 6</a:t>
            </a:r>
            <a:r>
              <a:rPr lang="en-US" dirty="0" smtClean="0"/>
              <a:t>: </a:t>
            </a:r>
            <a:r>
              <a:rPr lang="en-US" dirty="0"/>
              <a:t>x+1=1</a:t>
            </a:r>
            <a:endParaRPr lang="en-US" dirty="0">
              <a:solidFill>
                <a:srgbClr val="000000"/>
              </a:solidFill>
              <a:latin typeface="Calibri" panose="020F0502020204030204" pitchFamily="34" charset="0"/>
            </a:endParaRPr>
          </a:p>
        </p:txBody>
      </p:sp>
      <p:sp>
        <p:nvSpPr>
          <p:cNvPr id="9" name="TextBox 8"/>
          <p:cNvSpPr txBox="1"/>
          <p:nvPr/>
        </p:nvSpPr>
        <p:spPr>
          <a:xfrm>
            <a:off x="1845425" y="1871021"/>
            <a:ext cx="1421477" cy="369332"/>
          </a:xfrm>
          <a:prstGeom prst="rect">
            <a:avLst/>
          </a:prstGeom>
          <a:noFill/>
        </p:spPr>
        <p:txBody>
          <a:bodyPr wrap="square" rtlCol="0">
            <a:spAutoFit/>
          </a:bodyPr>
          <a:lstStyle/>
          <a:p>
            <a:r>
              <a:rPr lang="en-US" dirty="0" smtClean="0"/>
              <a:t>Truth Table</a:t>
            </a:r>
          </a:p>
        </p:txBody>
      </p:sp>
      <p:sp>
        <p:nvSpPr>
          <p:cNvPr id="13" name="TextBox 12"/>
          <p:cNvSpPr txBox="1"/>
          <p:nvPr/>
        </p:nvSpPr>
        <p:spPr>
          <a:xfrm>
            <a:off x="1097280" y="5602778"/>
            <a:ext cx="2219498" cy="369332"/>
          </a:xfrm>
          <a:prstGeom prst="rect">
            <a:avLst/>
          </a:prstGeom>
          <a:noFill/>
        </p:spPr>
        <p:txBody>
          <a:bodyPr wrap="square" rtlCol="0">
            <a:spAutoFit/>
          </a:bodyPr>
          <a:lstStyle/>
          <a:p>
            <a:r>
              <a:rPr lang="en-US" dirty="0" smtClean="0">
                <a:hlinkClick r:id="rId2" action="ppaction://hlinkfile"/>
              </a:rPr>
              <a:t>Theorem 6.ms14</a:t>
            </a:r>
            <a:endParaRPr lang="en-US" dirty="0"/>
          </a:p>
        </p:txBody>
      </p:sp>
      <p:pic>
        <p:nvPicPr>
          <p:cNvPr id="11" name="Content Placeholder 10"/>
          <p:cNvPicPr>
            <a:picLocks noGrp="1" noChangeAspect="1"/>
          </p:cNvPicPr>
          <p:nvPr>
            <p:ph idx="1"/>
          </p:nvPr>
        </p:nvPicPr>
        <p:blipFill>
          <a:blip r:embed="rId3"/>
          <a:stretch>
            <a:fillRect/>
          </a:stretch>
        </p:blipFill>
        <p:spPr>
          <a:xfrm>
            <a:off x="4467069" y="3120992"/>
            <a:ext cx="3318188" cy="1473267"/>
          </a:xfrm>
          <a:prstGeom prst="rect">
            <a:avLst/>
          </a:prstGeom>
        </p:spPr>
      </p:pic>
      <p:graphicFrame>
        <p:nvGraphicFramePr>
          <p:cNvPr id="12" name="Table 11"/>
          <p:cNvGraphicFramePr>
            <a:graphicFrameLocks noGrp="1"/>
          </p:cNvGraphicFramePr>
          <p:nvPr>
            <p:extLst>
              <p:ext uri="{D42A27DB-BD31-4B8C-83A1-F6EECF244321}">
                <p14:modId xmlns:p14="http://schemas.microsoft.com/office/powerpoint/2010/main" val="2672388975"/>
              </p:ext>
            </p:extLst>
          </p:nvPr>
        </p:nvGraphicFramePr>
        <p:xfrm>
          <a:off x="1845424" y="2240353"/>
          <a:ext cx="656706" cy="1143000"/>
        </p:xfrm>
        <a:graphic>
          <a:graphicData uri="http://schemas.openxmlformats.org/drawingml/2006/table">
            <a:tbl>
              <a:tblPr>
                <a:tableStyleId>{5C22544A-7EE6-4342-B048-85BDC9FD1C3A}</a:tableStyleId>
              </a:tblPr>
              <a:tblGrid>
                <a:gridCol w="218902">
                  <a:extLst>
                    <a:ext uri="{9D8B030D-6E8A-4147-A177-3AD203B41FA5}">
                      <a16:colId xmlns:a16="http://schemas.microsoft.com/office/drawing/2014/main" val="3602740672"/>
                    </a:ext>
                  </a:extLst>
                </a:gridCol>
                <a:gridCol w="218902">
                  <a:extLst>
                    <a:ext uri="{9D8B030D-6E8A-4147-A177-3AD203B41FA5}">
                      <a16:colId xmlns:a16="http://schemas.microsoft.com/office/drawing/2014/main" val="931027675"/>
                    </a:ext>
                  </a:extLst>
                </a:gridCol>
                <a:gridCol w="218902">
                  <a:extLst>
                    <a:ext uri="{9D8B030D-6E8A-4147-A177-3AD203B41FA5}">
                      <a16:colId xmlns:a16="http://schemas.microsoft.com/office/drawing/2014/main" val="395968537"/>
                    </a:ext>
                  </a:extLst>
                </a:gridCol>
              </a:tblGrid>
              <a:tr h="190500">
                <a:tc gridSpan="3">
                  <a:txBody>
                    <a:bodyPr/>
                    <a:lstStyle/>
                    <a:p>
                      <a:pPr algn="l" fontAlgn="b"/>
                      <a:r>
                        <a:rPr lang="en-US" sz="1100" u="none" strike="noStrike">
                          <a:effectLst/>
                        </a:rPr>
                        <a:t>Theorem 6</a:t>
                      </a:r>
                      <a:endParaRPr lang="en-US" sz="1100" b="1"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08374291"/>
                  </a:ext>
                </a:extLst>
              </a:tr>
              <a:tr h="190500">
                <a:tc gridSpan="2">
                  <a:txBody>
                    <a:bodyPr/>
                    <a:lstStyle/>
                    <a:p>
                      <a:pPr algn="l" fontAlgn="b"/>
                      <a:r>
                        <a:rPr lang="en-US" sz="1100" u="none" strike="noStrike" dirty="0">
                          <a:effectLst/>
                        </a:rPr>
                        <a:t>x+1=1</a:t>
                      </a:r>
                      <a:endParaRPr lang="en-US"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91859727"/>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13190266"/>
                  </a:ext>
                </a:extLst>
              </a:tr>
              <a:tr h="190500">
                <a:tc>
                  <a:txBody>
                    <a:bodyPr/>
                    <a:lstStyle/>
                    <a:p>
                      <a:pPr algn="l" fontAlgn="b"/>
                      <a:r>
                        <a:rPr lang="en-US" sz="1100" u="none" strike="noStrike">
                          <a:effectLst/>
                        </a:rPr>
                        <a:t>x</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y</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81683516"/>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649673557"/>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81466143"/>
                  </a:ext>
                </a:extLst>
              </a:tr>
            </a:tbl>
          </a:graphicData>
        </a:graphic>
      </p:graphicFrame>
      <p:sp>
        <p:nvSpPr>
          <p:cNvPr id="3" name="Slide Number Placeholder 2"/>
          <p:cNvSpPr>
            <a:spLocks noGrp="1"/>
          </p:cNvSpPr>
          <p:nvPr>
            <p:ph type="sldNum" sz="quarter" idx="12"/>
          </p:nvPr>
        </p:nvSpPr>
        <p:spPr/>
        <p:txBody>
          <a:bodyPr/>
          <a:lstStyle/>
          <a:p>
            <a:fld id="{4E73DFE8-7421-4BE9-A66E-B444972B53A8}" type="slidenum">
              <a:rPr lang="en-US" smtClean="0"/>
              <a:t>8</a:t>
            </a:fld>
            <a:endParaRPr lang="en-US"/>
          </a:p>
        </p:txBody>
      </p:sp>
      <p:sp>
        <p:nvSpPr>
          <p:cNvPr id="15" name="TextBox 14"/>
          <p:cNvSpPr txBox="1"/>
          <p:nvPr/>
        </p:nvSpPr>
        <p:spPr>
          <a:xfrm>
            <a:off x="4257877" y="6455578"/>
            <a:ext cx="3736572" cy="369332"/>
          </a:xfrm>
          <a:prstGeom prst="rect">
            <a:avLst/>
          </a:prstGeom>
          <a:noFill/>
        </p:spPr>
        <p:txBody>
          <a:bodyPr wrap="square" rtlCol="0">
            <a:spAutoFit/>
          </a:bodyPr>
          <a:lstStyle/>
          <a:p>
            <a:pPr algn="ctr"/>
            <a:r>
              <a:rPr lang="en-US" dirty="0" smtClean="0"/>
              <a:t>The theorem is proven by simulation.</a:t>
            </a:r>
            <a:endParaRPr lang="en-US" dirty="0"/>
          </a:p>
        </p:txBody>
      </p:sp>
      <p:sp>
        <p:nvSpPr>
          <p:cNvPr id="16" name="TextBox 15"/>
          <p:cNvSpPr txBox="1"/>
          <p:nvPr/>
        </p:nvSpPr>
        <p:spPr>
          <a:xfrm>
            <a:off x="1097280" y="3894660"/>
            <a:ext cx="2475914" cy="646331"/>
          </a:xfrm>
          <a:prstGeom prst="rect">
            <a:avLst/>
          </a:prstGeom>
          <a:noFill/>
        </p:spPr>
        <p:txBody>
          <a:bodyPr wrap="square" rtlCol="0">
            <a:spAutoFit/>
          </a:bodyPr>
          <a:lstStyle/>
          <a:p>
            <a:r>
              <a:rPr lang="en-US" dirty="0" smtClean="0"/>
              <a:t>If any variable is </a:t>
            </a:r>
            <a:r>
              <a:rPr lang="en-US" dirty="0" err="1" smtClean="0"/>
              <a:t>ORed</a:t>
            </a:r>
            <a:r>
              <a:rPr lang="en-US" dirty="0" smtClean="0"/>
              <a:t> 1, the result is always 1.</a:t>
            </a:r>
            <a:endParaRPr lang="en-US" dirty="0"/>
          </a:p>
        </p:txBody>
      </p:sp>
    </p:spTree>
    <p:extLst>
      <p:ext uri="{BB962C8B-B14F-4D97-AF65-F5344CB8AC3E}">
        <p14:creationId xmlns:p14="http://schemas.microsoft.com/office/powerpoint/2010/main" val="17073434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 </a:t>
            </a:r>
            <a:r>
              <a:rPr lang="en-US" dirty="0" smtClean="0"/>
              <a:t>7</a:t>
            </a:r>
            <a:endParaRPr lang="en-US" dirty="0"/>
          </a:p>
        </p:txBody>
      </p:sp>
      <p:sp>
        <p:nvSpPr>
          <p:cNvPr id="5" name="TextBox 4"/>
          <p:cNvSpPr txBox="1"/>
          <p:nvPr/>
        </p:nvSpPr>
        <p:spPr>
          <a:xfrm>
            <a:off x="4837849" y="1875178"/>
            <a:ext cx="2576628" cy="369332"/>
          </a:xfrm>
          <a:prstGeom prst="rect">
            <a:avLst/>
          </a:prstGeom>
          <a:noFill/>
        </p:spPr>
        <p:txBody>
          <a:bodyPr wrap="square" rtlCol="0">
            <a:spAutoFit/>
          </a:bodyPr>
          <a:lstStyle/>
          <a:p>
            <a:pPr algn="ctr"/>
            <a:r>
              <a:rPr lang="en-US" dirty="0"/>
              <a:t>Theorem </a:t>
            </a:r>
            <a:r>
              <a:rPr lang="en-US" dirty="0" smtClean="0"/>
              <a:t>7: </a:t>
            </a:r>
            <a:r>
              <a:rPr lang="en-US" dirty="0" err="1"/>
              <a:t>x+x</a:t>
            </a:r>
            <a:r>
              <a:rPr lang="en-US" dirty="0"/>
              <a:t>=x</a:t>
            </a:r>
            <a:endParaRPr lang="en-US" dirty="0">
              <a:solidFill>
                <a:srgbClr val="000000"/>
              </a:solidFill>
              <a:latin typeface="Calibri" panose="020F0502020204030204" pitchFamily="34" charset="0"/>
            </a:endParaRPr>
          </a:p>
        </p:txBody>
      </p:sp>
      <p:sp>
        <p:nvSpPr>
          <p:cNvPr id="9" name="TextBox 8"/>
          <p:cNvSpPr txBox="1"/>
          <p:nvPr/>
        </p:nvSpPr>
        <p:spPr>
          <a:xfrm>
            <a:off x="1845425" y="1871021"/>
            <a:ext cx="1421477" cy="369332"/>
          </a:xfrm>
          <a:prstGeom prst="rect">
            <a:avLst/>
          </a:prstGeom>
          <a:noFill/>
        </p:spPr>
        <p:txBody>
          <a:bodyPr wrap="square" rtlCol="0">
            <a:spAutoFit/>
          </a:bodyPr>
          <a:lstStyle/>
          <a:p>
            <a:r>
              <a:rPr lang="en-US" dirty="0" smtClean="0"/>
              <a:t>Truth Table</a:t>
            </a:r>
          </a:p>
        </p:txBody>
      </p:sp>
      <p:sp>
        <p:nvSpPr>
          <p:cNvPr id="13" name="TextBox 12"/>
          <p:cNvSpPr txBox="1"/>
          <p:nvPr/>
        </p:nvSpPr>
        <p:spPr>
          <a:xfrm>
            <a:off x="1097280" y="5602778"/>
            <a:ext cx="2219498" cy="369332"/>
          </a:xfrm>
          <a:prstGeom prst="rect">
            <a:avLst/>
          </a:prstGeom>
          <a:noFill/>
        </p:spPr>
        <p:txBody>
          <a:bodyPr wrap="square" rtlCol="0">
            <a:spAutoFit/>
          </a:bodyPr>
          <a:lstStyle/>
          <a:p>
            <a:r>
              <a:rPr lang="en-US" dirty="0" smtClean="0">
                <a:hlinkClick r:id="rId2" action="ppaction://hlinkfile"/>
              </a:rPr>
              <a:t>Theorem 7.ms14</a:t>
            </a:r>
            <a:endParaRPr lang="en-US" dirty="0"/>
          </a:p>
        </p:txBody>
      </p:sp>
      <p:pic>
        <p:nvPicPr>
          <p:cNvPr id="4" name="Content Placeholder 3"/>
          <p:cNvPicPr>
            <a:picLocks noGrp="1" noChangeAspect="1"/>
          </p:cNvPicPr>
          <p:nvPr>
            <p:ph idx="1"/>
          </p:nvPr>
        </p:nvPicPr>
        <p:blipFill>
          <a:blip r:embed="rId3"/>
          <a:stretch>
            <a:fillRect/>
          </a:stretch>
        </p:blipFill>
        <p:spPr>
          <a:xfrm>
            <a:off x="4294944" y="3231009"/>
            <a:ext cx="3662438" cy="1253233"/>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3511195860"/>
              </p:ext>
            </p:extLst>
          </p:nvPr>
        </p:nvGraphicFramePr>
        <p:xfrm>
          <a:off x="1845424" y="2240353"/>
          <a:ext cx="689958" cy="1143000"/>
        </p:xfrm>
        <a:graphic>
          <a:graphicData uri="http://schemas.openxmlformats.org/drawingml/2006/table">
            <a:tbl>
              <a:tblPr>
                <a:tableStyleId>{5C22544A-7EE6-4342-B048-85BDC9FD1C3A}</a:tableStyleId>
              </a:tblPr>
              <a:tblGrid>
                <a:gridCol w="344979">
                  <a:extLst>
                    <a:ext uri="{9D8B030D-6E8A-4147-A177-3AD203B41FA5}">
                      <a16:colId xmlns:a16="http://schemas.microsoft.com/office/drawing/2014/main" val="2284517123"/>
                    </a:ext>
                  </a:extLst>
                </a:gridCol>
                <a:gridCol w="344979">
                  <a:extLst>
                    <a:ext uri="{9D8B030D-6E8A-4147-A177-3AD203B41FA5}">
                      <a16:colId xmlns:a16="http://schemas.microsoft.com/office/drawing/2014/main" val="2920303574"/>
                    </a:ext>
                  </a:extLst>
                </a:gridCol>
              </a:tblGrid>
              <a:tr h="190500">
                <a:tc gridSpan="2">
                  <a:txBody>
                    <a:bodyPr/>
                    <a:lstStyle/>
                    <a:p>
                      <a:pPr algn="l" fontAlgn="b"/>
                      <a:r>
                        <a:rPr lang="en-US" sz="1100" u="none" strike="noStrike" dirty="0">
                          <a:effectLst/>
                        </a:rPr>
                        <a:t>Theorem 7</a:t>
                      </a:r>
                      <a:endParaRPr lang="en-US" sz="1100" b="1"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extLst>
                  <a:ext uri="{0D108BD9-81ED-4DB2-BD59-A6C34878D82A}">
                    <a16:rowId xmlns:a16="http://schemas.microsoft.com/office/drawing/2014/main" val="2869414880"/>
                  </a:ext>
                </a:extLst>
              </a:tr>
              <a:tr h="190500">
                <a:tc gridSpan="2">
                  <a:txBody>
                    <a:bodyPr/>
                    <a:lstStyle/>
                    <a:p>
                      <a:pPr algn="l" fontAlgn="b"/>
                      <a:r>
                        <a:rPr lang="en-US" sz="1100" u="none" strike="noStrike" dirty="0" err="1">
                          <a:effectLst/>
                        </a:rPr>
                        <a:t>x+x</a:t>
                      </a:r>
                      <a:r>
                        <a:rPr lang="en-US" sz="1100" u="none" strike="noStrike" dirty="0">
                          <a:effectLst/>
                        </a:rPr>
                        <a:t>=x</a:t>
                      </a:r>
                      <a:endParaRPr lang="en-US"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extLst>
                  <a:ext uri="{0D108BD9-81ED-4DB2-BD59-A6C34878D82A}">
                    <a16:rowId xmlns:a16="http://schemas.microsoft.com/office/drawing/2014/main" val="2808154224"/>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16070739"/>
                  </a:ext>
                </a:extLst>
              </a:tr>
              <a:tr h="190500">
                <a:tc>
                  <a:txBody>
                    <a:bodyPr/>
                    <a:lstStyle/>
                    <a:p>
                      <a:pPr algn="l" fontAlgn="b"/>
                      <a:r>
                        <a:rPr lang="en-US" sz="1100" u="none" strike="noStrike">
                          <a:effectLst/>
                        </a:rPr>
                        <a:t>x</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36349674"/>
                  </a:ext>
                </a:extLst>
              </a:tr>
              <a:tr h="190500">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84498707"/>
                  </a:ext>
                </a:extLst>
              </a:tr>
              <a:tr h="190500">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83748088"/>
                  </a:ext>
                </a:extLst>
              </a:tr>
            </a:tbl>
          </a:graphicData>
        </a:graphic>
      </p:graphicFrame>
      <p:sp>
        <p:nvSpPr>
          <p:cNvPr id="3" name="Slide Number Placeholder 2"/>
          <p:cNvSpPr>
            <a:spLocks noGrp="1"/>
          </p:cNvSpPr>
          <p:nvPr>
            <p:ph type="sldNum" sz="quarter" idx="12"/>
          </p:nvPr>
        </p:nvSpPr>
        <p:spPr/>
        <p:txBody>
          <a:bodyPr/>
          <a:lstStyle/>
          <a:p>
            <a:fld id="{4E73DFE8-7421-4BE9-A66E-B444972B53A8}" type="slidenum">
              <a:rPr lang="en-US" smtClean="0"/>
              <a:t>9</a:t>
            </a:fld>
            <a:endParaRPr lang="en-US"/>
          </a:p>
        </p:txBody>
      </p:sp>
      <p:sp>
        <p:nvSpPr>
          <p:cNvPr id="11" name="TextBox 10"/>
          <p:cNvSpPr txBox="1"/>
          <p:nvPr/>
        </p:nvSpPr>
        <p:spPr>
          <a:xfrm>
            <a:off x="4257877" y="6455578"/>
            <a:ext cx="3736572" cy="369332"/>
          </a:xfrm>
          <a:prstGeom prst="rect">
            <a:avLst/>
          </a:prstGeom>
          <a:noFill/>
        </p:spPr>
        <p:txBody>
          <a:bodyPr wrap="square" rtlCol="0">
            <a:spAutoFit/>
          </a:bodyPr>
          <a:lstStyle/>
          <a:p>
            <a:pPr algn="ctr"/>
            <a:r>
              <a:rPr lang="en-US" dirty="0" smtClean="0"/>
              <a:t>The theorem is proven by simulation.</a:t>
            </a:r>
            <a:endParaRPr lang="en-US" dirty="0"/>
          </a:p>
        </p:txBody>
      </p:sp>
      <p:sp>
        <p:nvSpPr>
          <p:cNvPr id="12" name="TextBox 11"/>
          <p:cNvSpPr txBox="1"/>
          <p:nvPr/>
        </p:nvSpPr>
        <p:spPr>
          <a:xfrm>
            <a:off x="1097280" y="3894660"/>
            <a:ext cx="2475914" cy="923330"/>
          </a:xfrm>
          <a:prstGeom prst="rect">
            <a:avLst/>
          </a:prstGeom>
          <a:noFill/>
        </p:spPr>
        <p:txBody>
          <a:bodyPr wrap="square" rtlCol="0">
            <a:spAutoFit/>
          </a:bodyPr>
          <a:lstStyle/>
          <a:p>
            <a:r>
              <a:rPr lang="en-US" dirty="0" smtClean="0"/>
              <a:t>If any variable is </a:t>
            </a:r>
            <a:r>
              <a:rPr lang="en-US" dirty="0" err="1" smtClean="0"/>
              <a:t>ORed</a:t>
            </a:r>
            <a:r>
              <a:rPr lang="en-US" dirty="0" smtClean="0"/>
              <a:t> with itself, the result is that variable.</a:t>
            </a:r>
            <a:endParaRPr lang="en-US" dirty="0"/>
          </a:p>
        </p:txBody>
      </p:sp>
    </p:spTree>
    <p:extLst>
      <p:ext uri="{BB962C8B-B14F-4D97-AF65-F5344CB8AC3E}">
        <p14:creationId xmlns:p14="http://schemas.microsoft.com/office/powerpoint/2010/main" val="4184957444"/>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523</TotalTime>
  <Words>1022</Words>
  <Application>Microsoft Office PowerPoint</Application>
  <PresentationFormat>Widescreen</PresentationFormat>
  <Paragraphs>399</Paragraphs>
  <Slides>17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Calibri</vt:lpstr>
      <vt:lpstr>Calibri Light</vt:lpstr>
      <vt:lpstr>Retrospect</vt:lpstr>
      <vt:lpstr>Theorems and Proofs</vt:lpstr>
      <vt:lpstr>Methodology</vt:lpstr>
      <vt:lpstr>Theorem 1</vt:lpstr>
      <vt:lpstr>Theorem 2</vt:lpstr>
      <vt:lpstr>Theorem 3</vt:lpstr>
      <vt:lpstr>Theorem 4</vt:lpstr>
      <vt:lpstr>Theorem 5</vt:lpstr>
      <vt:lpstr>Theorem 6</vt:lpstr>
      <vt:lpstr>Theorem 7</vt:lpstr>
      <vt:lpstr>Theorem 8</vt:lpstr>
      <vt:lpstr>Theorem 13a</vt:lpstr>
      <vt:lpstr>Theorem 13b</vt:lpstr>
      <vt:lpstr>Theorem 14</vt:lpstr>
      <vt:lpstr>Theorem 15a</vt:lpstr>
      <vt:lpstr>Theorem 15b</vt:lpstr>
      <vt:lpstr>Theorem 16</vt:lpstr>
      <vt:lpstr>Theorem 17</vt:lpstr>
    </vt:vector>
  </TitlesOfParts>
  <Company>Ivy Tech Community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Nathaniel  Paulus</dc:creator>
  <cp:lastModifiedBy>Nathaniel  Paulus</cp:lastModifiedBy>
  <cp:revision>286</cp:revision>
  <dcterms:created xsi:type="dcterms:W3CDTF">2017-12-09T01:02:01Z</dcterms:created>
  <dcterms:modified xsi:type="dcterms:W3CDTF">2017-12-16T02:50:56Z</dcterms:modified>
</cp:coreProperties>
</file>