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6" r:id="rId1"/>
  </p:sldMasterIdLst>
  <p:notesMasterIdLst>
    <p:notesMasterId r:id="rId18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6" r:id="rId11"/>
    <p:sldId id="265" r:id="rId12"/>
    <p:sldId id="268" r:id="rId13"/>
    <p:sldId id="267" r:id="rId14"/>
    <p:sldId id="270" r:id="rId15"/>
    <p:sldId id="269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86F13087-5FF9-4B69-A443-AE5DFFC6961A}">
          <p14:sldIdLst>
            <p14:sldId id="256"/>
          </p14:sldIdLst>
        </p14:section>
        <p14:section name="Part 1" id="{F73B76ED-A77B-4E8C-B779-DF10CCDC1D56}">
          <p14:sldIdLst>
            <p14:sldId id="257"/>
            <p14:sldId id="260"/>
          </p14:sldIdLst>
        </p14:section>
        <p14:section name="Part 2" id="{85A61438-90D0-46FB-A9AF-6C9F8ABD5612}">
          <p14:sldIdLst>
            <p14:sldId id="258"/>
            <p14:sldId id="259"/>
          </p14:sldIdLst>
        </p14:section>
        <p14:section name="Part 3" id="{FB1AF235-4324-4537-B00F-0BA8135CC610}">
          <p14:sldIdLst>
            <p14:sldId id="261"/>
            <p14:sldId id="262"/>
          </p14:sldIdLst>
        </p14:section>
        <p14:section name="Part 4" id="{F770A139-EADC-4B58-B072-BCD9B3E34DBF}">
          <p14:sldIdLst>
            <p14:sldId id="263"/>
            <p14:sldId id="264"/>
          </p14:sldIdLst>
        </p14:section>
        <p14:section name="Part 5" id="{F6AF4FC8-54F6-45F9-A038-2922DB75B949}">
          <p14:sldIdLst>
            <p14:sldId id="266"/>
            <p14:sldId id="265"/>
          </p14:sldIdLst>
        </p14:section>
        <p14:section name="Part 6" id="{516AF930-A84C-4710-8438-40721F869968}">
          <p14:sldIdLst>
            <p14:sldId id="268"/>
            <p14:sldId id="267"/>
          </p14:sldIdLst>
        </p14:section>
        <p14:section name="Part 7" id="{AC07B0EE-5AEB-479D-8515-8F01C925E7B9}">
          <p14:sldIdLst>
            <p14:sldId id="270"/>
            <p14:sldId id="269"/>
          </p14:sldIdLst>
        </p14:section>
        <p14:section name="Part Pi" id="{D761BB45-0184-4AF7-8544-9A2EE31E851E}">
          <p14:sldIdLst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EECT%20111\How%20to%20notes\6%20RC\Rc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EECT%20111\How%20to%20notes\7%20LC\LC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Frequency v XC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Sheet1!$A$8:$A$35</c:f>
              <c:numCache>
                <c:formatCode>General</c:formatCode>
                <c:ptCount val="28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200</c:v>
                </c:pt>
                <c:pt idx="11">
                  <c:v>300</c:v>
                </c:pt>
                <c:pt idx="12">
                  <c:v>400</c:v>
                </c:pt>
                <c:pt idx="13">
                  <c:v>500</c:v>
                </c:pt>
                <c:pt idx="14">
                  <c:v>600</c:v>
                </c:pt>
                <c:pt idx="15">
                  <c:v>700</c:v>
                </c:pt>
                <c:pt idx="16">
                  <c:v>800</c:v>
                </c:pt>
                <c:pt idx="17">
                  <c:v>900</c:v>
                </c:pt>
                <c:pt idx="18">
                  <c:v>1000</c:v>
                </c:pt>
                <c:pt idx="19">
                  <c:v>2000</c:v>
                </c:pt>
                <c:pt idx="20">
                  <c:v>3000</c:v>
                </c:pt>
                <c:pt idx="21">
                  <c:v>4000</c:v>
                </c:pt>
                <c:pt idx="22">
                  <c:v>5000</c:v>
                </c:pt>
                <c:pt idx="23">
                  <c:v>6000</c:v>
                </c:pt>
                <c:pt idx="24">
                  <c:v>7000</c:v>
                </c:pt>
                <c:pt idx="25">
                  <c:v>8000</c:v>
                </c:pt>
                <c:pt idx="26">
                  <c:v>9000</c:v>
                </c:pt>
                <c:pt idx="27">
                  <c:v>10000</c:v>
                </c:pt>
              </c:numCache>
            </c:numRef>
          </c:xVal>
          <c:yVal>
            <c:numRef>
              <c:f>Sheet1!$B$8:$B$35</c:f>
              <c:numCache>
                <c:formatCode>##0.00E+0</c:formatCode>
                <c:ptCount val="28"/>
                <c:pt idx="0">
                  <c:v>3386.2753849339438</c:v>
                </c:pt>
                <c:pt idx="1">
                  <c:v>1693.1376924669719</c:v>
                </c:pt>
                <c:pt idx="2">
                  <c:v>1128.7584616446479</c:v>
                </c:pt>
                <c:pt idx="3">
                  <c:v>846.56884623348594</c:v>
                </c:pt>
                <c:pt idx="4">
                  <c:v>677.25507698678871</c:v>
                </c:pt>
                <c:pt idx="5">
                  <c:v>564.37923082232396</c:v>
                </c:pt>
                <c:pt idx="6">
                  <c:v>483.75362641913483</c:v>
                </c:pt>
                <c:pt idx="7">
                  <c:v>423.28442311674297</c:v>
                </c:pt>
                <c:pt idx="8">
                  <c:v>376.25282054821594</c:v>
                </c:pt>
                <c:pt idx="9">
                  <c:v>338.62753849339435</c:v>
                </c:pt>
                <c:pt idx="10">
                  <c:v>169.31376924669718</c:v>
                </c:pt>
                <c:pt idx="11">
                  <c:v>112.87584616446479</c:v>
                </c:pt>
                <c:pt idx="12">
                  <c:v>84.656884623348589</c:v>
                </c:pt>
                <c:pt idx="13">
                  <c:v>67.725507698678882</c:v>
                </c:pt>
                <c:pt idx="14">
                  <c:v>56.437923082232395</c:v>
                </c:pt>
                <c:pt idx="15">
                  <c:v>48.375362641913483</c:v>
                </c:pt>
                <c:pt idx="16">
                  <c:v>42.328442311674294</c:v>
                </c:pt>
                <c:pt idx="17">
                  <c:v>37.625282054821596</c:v>
                </c:pt>
                <c:pt idx="18">
                  <c:v>33.862753849339441</c:v>
                </c:pt>
                <c:pt idx="19">
                  <c:v>16.931376924669721</c:v>
                </c:pt>
                <c:pt idx="20">
                  <c:v>11.287584616446479</c:v>
                </c:pt>
                <c:pt idx="21">
                  <c:v>8.4656884623348603</c:v>
                </c:pt>
                <c:pt idx="22">
                  <c:v>6.7725507698678866</c:v>
                </c:pt>
                <c:pt idx="23">
                  <c:v>5.6437923082232393</c:v>
                </c:pt>
                <c:pt idx="24">
                  <c:v>4.837536264191348</c:v>
                </c:pt>
                <c:pt idx="25">
                  <c:v>4.2328442311674301</c:v>
                </c:pt>
                <c:pt idx="26">
                  <c:v>3.7625282054821594</c:v>
                </c:pt>
                <c:pt idx="27">
                  <c:v>3.3862753849339433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D5A-4CBB-9E0B-DF3B55553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8174207"/>
        <c:axId val="2058161727"/>
      </c:scatterChart>
      <c:valAx>
        <c:axId val="2058174207"/>
        <c:scaling>
          <c:logBase val="10"/>
          <c:orientation val="minMax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161727"/>
        <c:crosses val="autoZero"/>
        <c:crossBetween val="midCat"/>
      </c:valAx>
      <c:valAx>
        <c:axId val="20581617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0.00E+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17420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Frequency v XL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Sheet1!$A$8:$A$35</c:f>
              <c:numCache>
                <c:formatCode>General</c:formatCode>
                <c:ptCount val="28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200</c:v>
                </c:pt>
                <c:pt idx="11">
                  <c:v>300</c:v>
                </c:pt>
                <c:pt idx="12">
                  <c:v>400</c:v>
                </c:pt>
                <c:pt idx="13">
                  <c:v>500</c:v>
                </c:pt>
                <c:pt idx="14">
                  <c:v>600</c:v>
                </c:pt>
                <c:pt idx="15">
                  <c:v>700</c:v>
                </c:pt>
                <c:pt idx="16">
                  <c:v>800</c:v>
                </c:pt>
                <c:pt idx="17">
                  <c:v>900</c:v>
                </c:pt>
                <c:pt idx="18">
                  <c:v>1000</c:v>
                </c:pt>
                <c:pt idx="19">
                  <c:v>2000</c:v>
                </c:pt>
                <c:pt idx="20">
                  <c:v>3000</c:v>
                </c:pt>
                <c:pt idx="21">
                  <c:v>4000</c:v>
                </c:pt>
                <c:pt idx="22">
                  <c:v>5000</c:v>
                </c:pt>
                <c:pt idx="23">
                  <c:v>6000</c:v>
                </c:pt>
                <c:pt idx="24">
                  <c:v>7000</c:v>
                </c:pt>
                <c:pt idx="25">
                  <c:v>8000</c:v>
                </c:pt>
                <c:pt idx="26">
                  <c:v>9000</c:v>
                </c:pt>
                <c:pt idx="27">
                  <c:v>10000</c:v>
                </c:pt>
              </c:numCache>
            </c:numRef>
          </c:xVal>
          <c:yVal>
            <c:numRef>
              <c:f>Sheet1!$B$8:$B$35</c:f>
              <c:numCache>
                <c:formatCode>##0.00E+0</c:formatCode>
                <c:ptCount val="28"/>
                <c:pt idx="0">
                  <c:v>394.78417604357435</c:v>
                </c:pt>
                <c:pt idx="1">
                  <c:v>789.5683520871487</c:v>
                </c:pt>
                <c:pt idx="2">
                  <c:v>1184.3525281307229</c:v>
                </c:pt>
                <c:pt idx="3">
                  <c:v>1579.1367041742974</c:v>
                </c:pt>
                <c:pt idx="4">
                  <c:v>1973.9208802178716</c:v>
                </c:pt>
                <c:pt idx="5">
                  <c:v>2368.7050562614459</c:v>
                </c:pt>
                <c:pt idx="6">
                  <c:v>2763.4892323050203</c:v>
                </c:pt>
                <c:pt idx="7">
                  <c:v>3158.2734083485948</c:v>
                </c:pt>
                <c:pt idx="8">
                  <c:v>3553.0575843921688</c:v>
                </c:pt>
                <c:pt idx="9">
                  <c:v>3947.8417604357433</c:v>
                </c:pt>
                <c:pt idx="10">
                  <c:v>7895.6835208714865</c:v>
                </c:pt>
                <c:pt idx="11">
                  <c:v>11843.525281307229</c:v>
                </c:pt>
                <c:pt idx="12">
                  <c:v>15791.367041742973</c:v>
                </c:pt>
                <c:pt idx="13">
                  <c:v>19739.208802178717</c:v>
                </c:pt>
                <c:pt idx="14">
                  <c:v>23687.050562614459</c:v>
                </c:pt>
                <c:pt idx="15">
                  <c:v>27634.892323050204</c:v>
                </c:pt>
                <c:pt idx="16">
                  <c:v>31582.734083485946</c:v>
                </c:pt>
                <c:pt idx="17">
                  <c:v>35530.575843921688</c:v>
                </c:pt>
                <c:pt idx="18">
                  <c:v>39478.417604357433</c:v>
                </c:pt>
                <c:pt idx="19">
                  <c:v>78956.835208714867</c:v>
                </c:pt>
                <c:pt idx="20">
                  <c:v>118435.25281307229</c:v>
                </c:pt>
                <c:pt idx="21">
                  <c:v>157913.67041742973</c:v>
                </c:pt>
                <c:pt idx="22">
                  <c:v>197392.08802178715</c:v>
                </c:pt>
                <c:pt idx="23">
                  <c:v>236870.50562614459</c:v>
                </c:pt>
                <c:pt idx="24">
                  <c:v>276348.923230502</c:v>
                </c:pt>
                <c:pt idx="25">
                  <c:v>315827.34083485947</c:v>
                </c:pt>
                <c:pt idx="26">
                  <c:v>355305.75843921688</c:v>
                </c:pt>
                <c:pt idx="27">
                  <c:v>394784.17604357429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D92-4E03-9A0D-08CD4BE637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8174207"/>
        <c:axId val="2058161727"/>
      </c:scatterChart>
      <c:valAx>
        <c:axId val="2058174207"/>
        <c:scaling>
          <c:logBase val="10"/>
          <c:orientation val="minMax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161727"/>
        <c:crosses val="autoZero"/>
        <c:crossBetween val="midCat"/>
      </c:valAx>
      <c:valAx>
        <c:axId val="20581617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0.00E+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17420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3A363-E1DD-44B5-99C6-D6D1B9373D51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FF19D5-CB5C-43E3-9A18-E54BD2246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55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967725AD-4528-4691-B6F9-ED60BE900FC7}" type="datetime1">
              <a:rPr lang="en-US" smtClean="0"/>
              <a:t>12/14/2017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82F9838-37B8-4A5C-B9D1-CA038BC6E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7603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81683-738C-4F32-BFE0-B5A918721E39}" type="datetime1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7714-E1BF-466E-B976-41B0FB4B45F9}" type="datetime1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0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3EC51-CCDC-48D3-A4C2-E7D88FB7529A}" type="datetime1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88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0224681-3E4E-49A1-919E-B7B09B18E137}" type="datetime1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082F9838-37B8-4A5C-B9D1-CA038BC6E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936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FEF94-D088-4E6F-B215-19C26C814DF2}" type="datetime1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67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6936-4E48-4FDB-A812-8EACE0E7035F}" type="datetime1">
              <a:rPr lang="en-US" smtClean="0"/>
              <a:t>12/14/2017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95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6BECE-C362-4C1D-9E9D-C6734B4357B6}" type="datetime1">
              <a:rPr lang="en-US" smtClean="0"/>
              <a:t>12/14/2017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78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C8B4F-59F1-469D-AC03-E28B263BF520}" type="datetime1">
              <a:rPr lang="en-US" smtClean="0"/>
              <a:t>12/14/2017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953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A420-ADA0-4553-ADC2-5A8F0F67CC54}" type="datetime1">
              <a:rPr lang="en-US" smtClean="0"/>
              <a:t>12/14/2017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082F9838-37B8-4A5C-B9D1-CA038BC6E78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61006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61E4CC8-49B4-49CF-8ABA-9576AE8C14E4}" type="datetime1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082F9838-37B8-4A5C-B9D1-CA038BC6E78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8847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r="9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019E24D-B615-4A17-B4D6-B92682419712}" type="datetime1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82F9838-37B8-4A5C-B9D1-CA038BC6E7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12268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5%20inductors/Inductors.xlsx" TargetMode="External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5%20inductors/Inductors.ms1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5" Type="http://schemas.openxmlformats.org/officeDocument/2006/relationships/hyperlink" Target="6%20RC/RC.ms14" TargetMode="External"/><Relationship Id="rId4" Type="http://schemas.openxmlformats.org/officeDocument/2006/relationships/hyperlink" Target="6%20RC/RC.xlsx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5" Type="http://schemas.openxmlformats.org/officeDocument/2006/relationships/hyperlink" Target="6%20RC/RC.ms14" TargetMode="External"/><Relationship Id="rId4" Type="http://schemas.openxmlformats.org/officeDocument/2006/relationships/hyperlink" Target="6%20RC/RC.xlsx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1%20Resistors%20in%20series%20and%20parallel/Resistors%20combining%20in%20series%20and%20parallel.xlsx" TargetMode="Externa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hyperlink" Target="1%20Resistors%20in%20series%20and%20parallel/Resistors%20in%20series%20and%20parallel.ms1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hyperlink" Target="2%20RT,%20IT,%20and%20PT/RT,%20IT,%20and%20PT.ms14" TargetMode="External"/><Relationship Id="rId5" Type="http://schemas.openxmlformats.org/officeDocument/2006/relationships/hyperlink" Target="2%20RT,%20IT,%20and%20PT/RT,%20IT,%20and%20PT.xlsx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hyperlink" Target="3%20Thevenin%20resistance%20and%20voltage/Thevenin.ms14" TargetMode="External"/><Relationship Id="rId5" Type="http://schemas.openxmlformats.org/officeDocument/2006/relationships/hyperlink" Target="3%20Thevenin%20resistance%20and%20voltage/Thevenin.xlsx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hyperlink" Target="4%20Capacitors/Capacitors.ms14" TargetMode="External"/><Relationship Id="rId4" Type="http://schemas.openxmlformats.org/officeDocument/2006/relationships/hyperlink" Target="4%20Capacitors/Capacitors.xlsx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Do Seven Random Things</a:t>
            </a:r>
            <a:br>
              <a:rPr lang="en-US" dirty="0" smtClean="0"/>
            </a:br>
            <a:r>
              <a:rPr lang="en-US" dirty="0" smtClean="0"/>
              <a:t>Nathaniel Paulus &amp; Seth Wills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94100" indent="-457200">
              <a:buFont typeface="+mj-lt"/>
              <a:buAutoNum type="arabicPeriod"/>
            </a:pPr>
            <a:r>
              <a:rPr lang="en-US" dirty="0" smtClean="0"/>
              <a:t>Combining resistors in series and parallel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 smtClean="0"/>
              <a:t>Calculating RT, IT, and PT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 smtClean="0"/>
              <a:t>Calculating </a:t>
            </a:r>
            <a:r>
              <a:rPr lang="en-US" dirty="0" err="1" smtClean="0"/>
              <a:t>Thevenin</a:t>
            </a:r>
            <a:r>
              <a:rPr lang="en-US" dirty="0" smtClean="0"/>
              <a:t> resistance and voltage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 smtClean="0"/>
              <a:t>Calculate capacitance in series and in parallel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 smtClean="0"/>
              <a:t>Calculate inductance in series and in parallel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 smtClean="0"/>
              <a:t>Calculate XC in an RC circuit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 smtClean="0"/>
              <a:t>Calculate XL in an RL circuit</a:t>
            </a:r>
          </a:p>
          <a:p>
            <a:pPr marL="4941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71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Inductors in Series and Parallel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5795" y="1840979"/>
            <a:ext cx="4159405" cy="501702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66800" y="5374888"/>
            <a:ext cx="1501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file"/>
              </a:rPr>
              <a:t>Excel</a:t>
            </a:r>
            <a:endParaRPr lang="en-US" dirty="0" smtClean="0"/>
          </a:p>
          <a:p>
            <a:r>
              <a:rPr lang="en-US" dirty="0" smtClean="0">
                <a:hlinkClick r:id="rId4" action="ppaction://hlinkfile"/>
              </a:rPr>
              <a:t>Multisim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0626" y="1840979"/>
            <a:ext cx="4991344" cy="339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72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Inductors in Series and Parallel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11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27541" y="2014194"/>
            <a:ext cx="3336917" cy="4754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96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RC Frequency v XC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052" y="3782695"/>
            <a:ext cx="2831587" cy="268787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0140" y="2014194"/>
            <a:ext cx="7860004" cy="17685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66800" y="6035675"/>
            <a:ext cx="1501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 action="ppaction://hlinkfile"/>
              </a:rPr>
              <a:t>Excel</a:t>
            </a:r>
            <a:endParaRPr lang="en-US" dirty="0" smtClean="0"/>
          </a:p>
          <a:p>
            <a:r>
              <a:rPr lang="en-US" dirty="0" smtClean="0">
                <a:hlinkClick r:id="rId5" action="ppaction://hlinkfile"/>
              </a:rPr>
              <a:t>Multisim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09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RC Frequency v XC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6610474"/>
              </p:ext>
            </p:extLst>
          </p:nvPr>
        </p:nvGraphicFramePr>
        <p:xfrm>
          <a:off x="1066800" y="2103438"/>
          <a:ext cx="10058400" cy="3932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360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RC Frequency v </a:t>
            </a:r>
            <a:r>
              <a:rPr lang="en-US" dirty="0" smtClean="0"/>
              <a:t>XL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052" y="3782695"/>
            <a:ext cx="2831587" cy="268787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0140" y="2014194"/>
            <a:ext cx="7860004" cy="17685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6800" y="6035675"/>
            <a:ext cx="1501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 action="ppaction://hlinkfile"/>
              </a:rPr>
              <a:t>Excel</a:t>
            </a:r>
            <a:endParaRPr lang="en-US" dirty="0" smtClean="0"/>
          </a:p>
          <a:p>
            <a:r>
              <a:rPr lang="en-US" dirty="0" smtClean="0">
                <a:hlinkClick r:id="rId5" action="ppaction://hlinkfile"/>
              </a:rPr>
              <a:t>Multisim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79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RC Frequency v XL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1216240"/>
              </p:ext>
            </p:extLst>
          </p:nvPr>
        </p:nvGraphicFramePr>
        <p:xfrm>
          <a:off x="1066800" y="2103438"/>
          <a:ext cx="10058400" cy="3932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8466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Raspberry Pi Pie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441" y="2014247"/>
            <a:ext cx="8611117" cy="484375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68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Series and Parallel Resistors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8554" y="2014194"/>
            <a:ext cx="7054891" cy="417473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66800" y="5374888"/>
            <a:ext cx="1501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file"/>
              </a:rPr>
              <a:t>Excel</a:t>
            </a:r>
            <a:endParaRPr lang="en-US" dirty="0" smtClean="0"/>
          </a:p>
          <a:p>
            <a:r>
              <a:rPr lang="en-US" dirty="0" smtClean="0">
                <a:hlinkClick r:id="rId4" action="ppaction://hlinkfile"/>
              </a:rPr>
              <a:t>Multisim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15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Series and Parallel Resistors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5230" y="1657036"/>
            <a:ext cx="4337824" cy="520096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2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Calculating RT, IT, and 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4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33605" y="2014194"/>
            <a:ext cx="3524790" cy="47528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9105" y="5037563"/>
            <a:ext cx="1714500" cy="1600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7205" y="2108626"/>
            <a:ext cx="1676400" cy="14954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66800" y="5374888"/>
            <a:ext cx="1501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5" action="ppaction://hlinkfile"/>
              </a:rPr>
              <a:t>Excel</a:t>
            </a:r>
            <a:endParaRPr lang="en-US" dirty="0" smtClean="0"/>
          </a:p>
          <a:p>
            <a:r>
              <a:rPr lang="en-US" dirty="0" smtClean="0">
                <a:hlinkClick r:id="rId6" action="ppaction://hlinkfile"/>
              </a:rPr>
              <a:t>Multisim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25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Calculating RT, IT, and 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5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63376" y="1741655"/>
            <a:ext cx="1906858" cy="511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24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</a:t>
            </a:r>
            <a:r>
              <a:rPr lang="en-US" dirty="0" err="1" smtClean="0"/>
              <a:t>Thevenin</a:t>
            </a:r>
            <a:r>
              <a:rPr lang="en-US" dirty="0" smtClean="0"/>
              <a:t> Voltage and Resistance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3971" y="2014194"/>
            <a:ext cx="7804057" cy="21233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3971" y="4137496"/>
            <a:ext cx="1714500" cy="1600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4035" y="4137496"/>
            <a:ext cx="1714500" cy="1600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66800" y="5374888"/>
            <a:ext cx="1501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5" action="ppaction://hlinkfile"/>
              </a:rPr>
              <a:t>Excel</a:t>
            </a:r>
            <a:endParaRPr lang="en-US" dirty="0" smtClean="0"/>
          </a:p>
          <a:p>
            <a:r>
              <a:rPr lang="en-US" dirty="0" smtClean="0">
                <a:hlinkClick r:id="rId6" action="ppaction://hlinkfile"/>
              </a:rPr>
              <a:t>Multisim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3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Thevenin</a:t>
            </a:r>
            <a:r>
              <a:rPr lang="en-US" dirty="0"/>
              <a:t> Voltage and Resistance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59767" y="1693451"/>
            <a:ext cx="3668750" cy="516454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6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Capacitors in Series and Parallel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7832" y="2014194"/>
            <a:ext cx="6547368" cy="445637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53" y="2631688"/>
            <a:ext cx="3535680" cy="31669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6800" y="5374888"/>
            <a:ext cx="1501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 action="ppaction://hlinkfile"/>
              </a:rPr>
              <a:t>Excel</a:t>
            </a:r>
            <a:endParaRPr lang="en-US" dirty="0" smtClean="0"/>
          </a:p>
          <a:p>
            <a:r>
              <a:rPr lang="en-US" dirty="0" smtClean="0">
                <a:hlinkClick r:id="rId5" action="ppaction://hlinkfile"/>
              </a:rPr>
              <a:t>Multisim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0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Capacitors in Series and Parallel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63498" y="2103438"/>
            <a:ext cx="3065003" cy="436712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9838-37B8-4A5C-B9D1-CA038BC6E78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9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2">
      <a:dk1>
        <a:srgbClr val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234</TotalTime>
  <Words>183</Words>
  <Application>Microsoft Office PowerPoint</Application>
  <PresentationFormat>Widescreen</PresentationFormat>
  <Paragraphs>55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Calibri</vt:lpstr>
      <vt:lpstr>Garamond</vt:lpstr>
      <vt:lpstr>Savon</vt:lpstr>
      <vt:lpstr>How to Do Seven Random Things Nathaniel Paulus &amp; Seth Wills</vt:lpstr>
      <vt:lpstr>1. Series and Parallel Resistors</vt:lpstr>
      <vt:lpstr>1. Series and Parallel Resistors</vt:lpstr>
      <vt:lpstr>2. Calculating RT, IT, and PT</vt:lpstr>
      <vt:lpstr>2. Calculating RT, IT, and PT</vt:lpstr>
      <vt:lpstr>3. Thevenin Voltage and Resistance</vt:lpstr>
      <vt:lpstr>3. Thevenin Voltage and Resistance</vt:lpstr>
      <vt:lpstr>4. Capacitors in Series and Parallel</vt:lpstr>
      <vt:lpstr>4. Capacitors in Series and Parallel</vt:lpstr>
      <vt:lpstr>5. Inductors in Series and Parallel</vt:lpstr>
      <vt:lpstr>5. Inductors in Series and Parallel</vt:lpstr>
      <vt:lpstr>6. RC Frequency v XC</vt:lpstr>
      <vt:lpstr>6. RC Frequency v XC</vt:lpstr>
      <vt:lpstr>6. RC Frequency v XL</vt:lpstr>
      <vt:lpstr>6. RC Frequency v XL</vt:lpstr>
      <vt:lpstr>Raspberry Pi Pie</vt:lpstr>
    </vt:vector>
  </TitlesOfParts>
  <Company>Ivy Tech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Do Seven Random Things Nathaniel Paulus &amp; Seth Wills</dc:title>
  <dc:creator>Nathaniel  Paulus</dc:creator>
  <cp:lastModifiedBy>Nathaniel  Paulus</cp:lastModifiedBy>
  <cp:revision>43</cp:revision>
  <dcterms:created xsi:type="dcterms:W3CDTF">2017-12-14T21:06:11Z</dcterms:created>
  <dcterms:modified xsi:type="dcterms:W3CDTF">2017-12-15T02:06:58Z</dcterms:modified>
</cp:coreProperties>
</file>