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sldIdLst>
    <p:sldId id="256" r:id="rId2"/>
    <p:sldId id="285" r:id="rId3"/>
    <p:sldId id="257" r:id="rId4"/>
    <p:sldId id="258" r:id="rId5"/>
    <p:sldId id="259" r:id="rId6"/>
    <p:sldId id="260" r:id="rId7"/>
    <p:sldId id="261" r:id="rId8"/>
    <p:sldId id="283" r:id="rId9"/>
    <p:sldId id="284" r:id="rId10"/>
    <p:sldId id="262" r:id="rId11"/>
    <p:sldId id="263" r:id="rId12"/>
    <p:sldId id="264" r:id="rId13"/>
    <p:sldId id="265" r:id="rId14"/>
    <p:sldId id="266" r:id="rId15"/>
    <p:sldId id="267" r:id="rId16"/>
    <p:sldId id="268" r:id="rId17"/>
    <p:sldId id="269" r:id="rId18"/>
    <p:sldId id="270" r:id="rId19"/>
    <p:sldId id="271" r:id="rId20"/>
    <p:sldId id="272" r:id="rId21"/>
    <p:sldId id="274" r:id="rId22"/>
    <p:sldId id="275" r:id="rId23"/>
    <p:sldId id="273" r:id="rId24"/>
    <p:sldId id="276" r:id="rId25"/>
    <p:sldId id="277" r:id="rId26"/>
    <p:sldId id="278" r:id="rId27"/>
    <p:sldId id="279" r:id="rId28"/>
    <p:sldId id="280" r:id="rId29"/>
    <p:sldId id="281" r:id="rId30"/>
    <p:sldId id="282"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9" r:id="rId54"/>
    <p:sldId id="308" r:id="rId55"/>
    <p:sldId id="310" r:id="rId56"/>
    <p:sldId id="311" r:id="rId57"/>
    <p:sldId id="312" r:id="rId58"/>
    <p:sldId id="313" r:id="rId59"/>
    <p:sldId id="314"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6395" autoAdjust="0"/>
  </p:normalViewPr>
  <p:slideViewPr>
    <p:cSldViewPr snapToGrid="0">
      <p:cViewPr varScale="1">
        <p:scale>
          <a:sx n="87" d="100"/>
          <a:sy n="87" d="100"/>
        </p:scale>
        <p:origin x="69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5C1982E-CAB4-4D2C-9365-6F825A25E395}"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DE966-C495-4D08-8AD4-E514DCA9D61B}" type="slidenum">
              <a:rPr lang="en-US" smtClean="0"/>
              <a:t>‹#›</a:t>
            </a:fld>
            <a:endParaRPr lang="en-US"/>
          </a:p>
        </p:txBody>
      </p:sp>
    </p:spTree>
    <p:extLst>
      <p:ext uri="{BB962C8B-B14F-4D97-AF65-F5344CB8AC3E}">
        <p14:creationId xmlns:p14="http://schemas.microsoft.com/office/powerpoint/2010/main" val="607882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5C1982E-CAB4-4D2C-9365-6F825A25E395}" type="datetimeFigureOut">
              <a:rPr lang="en-US" smtClean="0"/>
              <a:t>11/26/2018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DE966-C495-4D08-8AD4-E514DCA9D61B}" type="slidenum">
              <a:rPr lang="en-US" smtClean="0"/>
              <a:t>‹#›</a:t>
            </a:fld>
            <a:endParaRPr lang="en-US"/>
          </a:p>
        </p:txBody>
      </p:sp>
    </p:spTree>
    <p:extLst>
      <p:ext uri="{BB962C8B-B14F-4D97-AF65-F5344CB8AC3E}">
        <p14:creationId xmlns:p14="http://schemas.microsoft.com/office/powerpoint/2010/main" val="2927393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5C1982E-CAB4-4D2C-9365-6F825A25E395}"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DE966-C495-4D08-8AD4-E514DCA9D61B}" type="slidenum">
              <a:rPr lang="en-US" smtClean="0"/>
              <a:t>‹#›</a:t>
            </a:fld>
            <a:endParaRPr lang="en-US"/>
          </a:p>
        </p:txBody>
      </p:sp>
    </p:spTree>
    <p:extLst>
      <p:ext uri="{BB962C8B-B14F-4D97-AF65-F5344CB8AC3E}">
        <p14:creationId xmlns:p14="http://schemas.microsoft.com/office/powerpoint/2010/main" val="3856564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Edit Master text styles</a:t>
            </a:r>
          </a:p>
        </p:txBody>
      </p:sp>
      <p:sp>
        <p:nvSpPr>
          <p:cNvPr id="4" name="Date Placeholder 3"/>
          <p:cNvSpPr>
            <a:spLocks noGrp="1"/>
          </p:cNvSpPr>
          <p:nvPr>
            <p:ph type="dt" sz="half" idx="10"/>
          </p:nvPr>
        </p:nvSpPr>
        <p:spPr/>
        <p:txBody>
          <a:bodyPr/>
          <a:lstStyle/>
          <a:p>
            <a:fld id="{15C1982E-CAB4-4D2C-9365-6F825A25E395}"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DE966-C495-4D08-8AD4-E514DCA9D61B}" type="slidenum">
              <a:rPr lang="en-US" smtClean="0"/>
              <a:t>‹#›</a:t>
            </a:fld>
            <a:endParaRPr lang="en-US"/>
          </a:p>
        </p:txBody>
      </p:sp>
    </p:spTree>
    <p:extLst>
      <p:ext uri="{BB962C8B-B14F-4D97-AF65-F5344CB8AC3E}">
        <p14:creationId xmlns:p14="http://schemas.microsoft.com/office/powerpoint/2010/main" val="3431127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Edit Master text styles</a:t>
            </a:r>
          </a:p>
        </p:txBody>
      </p:sp>
      <p:sp>
        <p:nvSpPr>
          <p:cNvPr id="4" name="Date Placeholder 3"/>
          <p:cNvSpPr>
            <a:spLocks noGrp="1"/>
          </p:cNvSpPr>
          <p:nvPr>
            <p:ph type="dt" sz="half" idx="10"/>
          </p:nvPr>
        </p:nvSpPr>
        <p:spPr/>
        <p:txBody>
          <a:bodyPr/>
          <a:lstStyle/>
          <a:p>
            <a:fld id="{15C1982E-CAB4-4D2C-9365-6F825A25E395}"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DE966-C495-4D08-8AD4-E514DCA9D61B}" type="slidenum">
              <a:rPr lang="en-US" smtClean="0"/>
              <a:t>‹#›</a:t>
            </a:fld>
            <a:endParaRPr lang="en-US"/>
          </a:p>
        </p:txBody>
      </p:sp>
    </p:spTree>
    <p:extLst>
      <p:ext uri="{BB962C8B-B14F-4D97-AF65-F5344CB8AC3E}">
        <p14:creationId xmlns:p14="http://schemas.microsoft.com/office/powerpoint/2010/main" val="3914456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5C1982E-CAB4-4D2C-9365-6F825A25E395}"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DE966-C495-4D08-8AD4-E514DCA9D61B}" type="slidenum">
              <a:rPr lang="en-US" smtClean="0"/>
              <a:t>‹#›</a:t>
            </a:fld>
            <a:endParaRPr lang="en-US"/>
          </a:p>
        </p:txBody>
      </p:sp>
    </p:spTree>
    <p:extLst>
      <p:ext uri="{BB962C8B-B14F-4D97-AF65-F5344CB8AC3E}">
        <p14:creationId xmlns:p14="http://schemas.microsoft.com/office/powerpoint/2010/main" val="1995239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5C1982E-CAB4-4D2C-9365-6F825A25E395}"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DE966-C495-4D08-8AD4-E514DCA9D61B}" type="slidenum">
              <a:rPr lang="en-US" smtClean="0"/>
              <a:t>‹#›</a:t>
            </a:fld>
            <a:endParaRPr lang="en-US"/>
          </a:p>
        </p:txBody>
      </p:sp>
    </p:spTree>
    <p:extLst>
      <p:ext uri="{BB962C8B-B14F-4D97-AF65-F5344CB8AC3E}">
        <p14:creationId xmlns:p14="http://schemas.microsoft.com/office/powerpoint/2010/main" val="3286879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5C1982E-CAB4-4D2C-9365-6F825A25E395}"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DE966-C495-4D08-8AD4-E514DCA9D61B}" type="slidenum">
              <a:rPr lang="en-US" smtClean="0"/>
              <a:t>‹#›</a:t>
            </a:fld>
            <a:endParaRPr lang="en-US"/>
          </a:p>
        </p:txBody>
      </p:sp>
    </p:spTree>
    <p:extLst>
      <p:ext uri="{BB962C8B-B14F-4D97-AF65-F5344CB8AC3E}">
        <p14:creationId xmlns:p14="http://schemas.microsoft.com/office/powerpoint/2010/main" val="3982063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5C1982E-CAB4-4D2C-9365-6F825A25E395}"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DE966-C495-4D08-8AD4-E514DCA9D61B}" type="slidenum">
              <a:rPr lang="en-US" smtClean="0"/>
              <a:t>‹#›</a:t>
            </a:fld>
            <a:endParaRPr lang="en-US"/>
          </a:p>
        </p:txBody>
      </p:sp>
    </p:spTree>
    <p:extLst>
      <p:ext uri="{BB962C8B-B14F-4D97-AF65-F5344CB8AC3E}">
        <p14:creationId xmlns:p14="http://schemas.microsoft.com/office/powerpoint/2010/main" val="221400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5C1982E-CAB4-4D2C-9365-6F825A25E395}"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DE966-C495-4D08-8AD4-E514DCA9D61B}" type="slidenum">
              <a:rPr lang="en-US" smtClean="0"/>
              <a:t>‹#›</a:t>
            </a:fld>
            <a:endParaRPr lang="en-US"/>
          </a:p>
        </p:txBody>
      </p:sp>
    </p:spTree>
    <p:extLst>
      <p:ext uri="{BB962C8B-B14F-4D97-AF65-F5344CB8AC3E}">
        <p14:creationId xmlns:p14="http://schemas.microsoft.com/office/powerpoint/2010/main" val="3702165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5C1982E-CAB4-4D2C-9365-6F825A25E395}"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DE966-C495-4D08-8AD4-E514DCA9D61B}" type="slidenum">
              <a:rPr lang="en-US" smtClean="0"/>
              <a:t>‹#›</a:t>
            </a:fld>
            <a:endParaRPr lang="en-US"/>
          </a:p>
        </p:txBody>
      </p:sp>
    </p:spTree>
    <p:extLst>
      <p:ext uri="{BB962C8B-B14F-4D97-AF65-F5344CB8AC3E}">
        <p14:creationId xmlns:p14="http://schemas.microsoft.com/office/powerpoint/2010/main" val="3159845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5C1982E-CAB4-4D2C-9365-6F825A25E395}" type="datetimeFigureOut">
              <a:rPr lang="en-US" smtClean="0"/>
              <a:t>11/26/2018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DE966-C495-4D08-8AD4-E514DCA9D61B}" type="slidenum">
              <a:rPr lang="en-US" smtClean="0"/>
              <a:t>‹#›</a:t>
            </a:fld>
            <a:endParaRPr lang="en-US"/>
          </a:p>
        </p:txBody>
      </p:sp>
    </p:spTree>
    <p:extLst>
      <p:ext uri="{BB962C8B-B14F-4D97-AF65-F5344CB8AC3E}">
        <p14:creationId xmlns:p14="http://schemas.microsoft.com/office/powerpoint/2010/main" val="4191908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C1982E-CAB4-4D2C-9365-6F825A25E395}" type="datetimeFigureOut">
              <a:rPr lang="en-US" smtClean="0"/>
              <a:t>11/26/2018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4DE966-C495-4D08-8AD4-E514DCA9D61B}" type="slidenum">
              <a:rPr lang="en-US" smtClean="0"/>
              <a:t>‹#›</a:t>
            </a:fld>
            <a:endParaRPr lang="en-US"/>
          </a:p>
        </p:txBody>
      </p:sp>
    </p:spTree>
    <p:extLst>
      <p:ext uri="{BB962C8B-B14F-4D97-AF65-F5344CB8AC3E}">
        <p14:creationId xmlns:p14="http://schemas.microsoft.com/office/powerpoint/2010/main" val="3726346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5C1982E-CAB4-4D2C-9365-6F825A25E395}" type="datetimeFigureOut">
              <a:rPr lang="en-US" smtClean="0"/>
              <a:t>11/26/2018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4DE966-C495-4D08-8AD4-E514DCA9D61B}" type="slidenum">
              <a:rPr lang="en-US" smtClean="0"/>
              <a:t>‹#›</a:t>
            </a:fld>
            <a:endParaRPr lang="en-US"/>
          </a:p>
        </p:txBody>
      </p:sp>
    </p:spTree>
    <p:extLst>
      <p:ext uri="{BB962C8B-B14F-4D97-AF65-F5344CB8AC3E}">
        <p14:creationId xmlns:p14="http://schemas.microsoft.com/office/powerpoint/2010/main" val="370783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C1982E-CAB4-4D2C-9365-6F825A25E395}" type="datetimeFigureOut">
              <a:rPr lang="en-US" smtClean="0"/>
              <a:t>11/26/2018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4DE966-C495-4D08-8AD4-E514DCA9D61B}" type="slidenum">
              <a:rPr lang="en-US" smtClean="0"/>
              <a:t>‹#›</a:t>
            </a:fld>
            <a:endParaRPr lang="en-US"/>
          </a:p>
        </p:txBody>
      </p:sp>
    </p:spTree>
    <p:extLst>
      <p:ext uri="{BB962C8B-B14F-4D97-AF65-F5344CB8AC3E}">
        <p14:creationId xmlns:p14="http://schemas.microsoft.com/office/powerpoint/2010/main" val="3786622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5C1982E-CAB4-4D2C-9365-6F825A25E395}" type="datetimeFigureOut">
              <a:rPr lang="en-US" smtClean="0"/>
              <a:t>11/26/2018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DE966-C495-4D08-8AD4-E514DCA9D61B}" type="slidenum">
              <a:rPr lang="en-US" smtClean="0"/>
              <a:t>‹#›</a:t>
            </a:fld>
            <a:endParaRPr lang="en-US"/>
          </a:p>
        </p:txBody>
      </p:sp>
    </p:spTree>
    <p:extLst>
      <p:ext uri="{BB962C8B-B14F-4D97-AF65-F5344CB8AC3E}">
        <p14:creationId xmlns:p14="http://schemas.microsoft.com/office/powerpoint/2010/main" val="3453474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6399212" y="5883275"/>
            <a:ext cx="914400" cy="365125"/>
          </a:xfrm>
        </p:spPr>
        <p:txBody>
          <a:bodyPr/>
          <a:lstStyle/>
          <a:p>
            <a:fld id="{15C1982E-CAB4-4D2C-9365-6F825A25E395}" type="datetimeFigureOut">
              <a:rPr lang="en-US" smtClean="0"/>
              <a:t>11/26/2018</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AC4DE966-C495-4D08-8AD4-E514DCA9D61B}" type="slidenum">
              <a:rPr lang="en-US" smtClean="0"/>
              <a:t>‹#›</a:t>
            </a:fld>
            <a:endParaRPr lang="en-US"/>
          </a:p>
        </p:txBody>
      </p:sp>
    </p:spTree>
    <p:extLst>
      <p:ext uri="{BB962C8B-B14F-4D97-AF65-F5344CB8AC3E}">
        <p14:creationId xmlns:p14="http://schemas.microsoft.com/office/powerpoint/2010/main" val="3722361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15C1982E-CAB4-4D2C-9365-6F825A25E395}" type="datetimeFigureOut">
              <a:rPr lang="en-US" smtClean="0"/>
              <a:t>11/26/2018</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AC4DE966-C495-4D08-8AD4-E514DCA9D61B}" type="slidenum">
              <a:rPr lang="en-US" smtClean="0"/>
              <a:t>‹#›</a:t>
            </a:fld>
            <a:endParaRPr lang="en-US"/>
          </a:p>
        </p:txBody>
      </p:sp>
    </p:spTree>
    <p:extLst>
      <p:ext uri="{BB962C8B-B14F-4D97-AF65-F5344CB8AC3E}">
        <p14:creationId xmlns:p14="http://schemas.microsoft.com/office/powerpoint/2010/main" val="2648994386"/>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le-www-live-s.legocdn.com/sc/media/files/user-guides/mm/9688-energy-meter-guide-e526319e083ac417918f4fa7c1563fc1.pdf" TargetMode="External"/><Relationship Id="rId2" Type="http://schemas.openxmlformats.org/officeDocument/2006/relationships/hyperlink" Target="https://www.youtube.com/watch?v=BPRCWqifcz0&amp;t=181s" TargetMode="External"/><Relationship Id="rId1" Type="http://schemas.openxmlformats.org/officeDocument/2006/relationships/slideLayout" Target="../slideLayouts/slideLayout2.xml"/><Relationship Id="rId4" Type="http://schemas.openxmlformats.org/officeDocument/2006/relationships/hyperlink" Target="http://www.hdidakt.hu/adat/dw_anyagok/dw_55.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data.energizer.com/pdfs/nh15-2300.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n1vphpzKJt0" TargetMode="External"/><Relationship Id="rId2" Type="http://schemas.openxmlformats.org/officeDocument/2006/relationships/hyperlink" Target="https://www.youtube.com/watch?v=BPRCWqifcz0"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7484" y="157656"/>
            <a:ext cx="8676222" cy="3200400"/>
          </a:xfrm>
        </p:spPr>
        <p:txBody>
          <a:bodyPr>
            <a:normAutofit/>
          </a:bodyPr>
          <a:lstStyle/>
          <a:p>
            <a:r>
              <a:rPr lang="en-US" dirty="0" smtClean="0"/>
              <a:t>EECT 175: Intro to Sustainable Energy Lab Notebook</a:t>
            </a:r>
            <a:br>
              <a:rPr lang="en-US" dirty="0" smtClean="0"/>
            </a:br>
            <a:endParaRPr lang="en-US" dirty="0"/>
          </a:p>
        </p:txBody>
      </p:sp>
      <p:sp>
        <p:nvSpPr>
          <p:cNvPr id="3" name="Subtitle 2"/>
          <p:cNvSpPr>
            <a:spLocks noGrp="1"/>
          </p:cNvSpPr>
          <p:nvPr>
            <p:ph type="subTitle" idx="1"/>
          </p:nvPr>
        </p:nvSpPr>
        <p:spPr>
          <a:xfrm>
            <a:off x="-624326" y="3949262"/>
            <a:ext cx="8676222" cy="1905000"/>
          </a:xfrm>
        </p:spPr>
        <p:txBody>
          <a:bodyPr/>
          <a:lstStyle/>
          <a:p>
            <a:r>
              <a:rPr lang="en-US" dirty="0" smtClean="0"/>
              <a:t>By: Jarred Clark</a:t>
            </a:r>
          </a:p>
        </p:txBody>
      </p:sp>
      <p:pic>
        <p:nvPicPr>
          <p:cNvPr id="4" name="Picture 3"/>
          <p:cNvPicPr>
            <a:picLocks noChangeAspect="1"/>
          </p:cNvPicPr>
          <p:nvPr/>
        </p:nvPicPr>
        <p:blipFill>
          <a:blip r:embed="rId2"/>
          <a:stretch>
            <a:fillRect/>
          </a:stretch>
        </p:blipFill>
        <p:spPr>
          <a:xfrm>
            <a:off x="7285626" y="2179583"/>
            <a:ext cx="4317794" cy="3810000"/>
          </a:xfrm>
          <a:prstGeom prst="rect">
            <a:avLst/>
          </a:prstGeom>
        </p:spPr>
      </p:pic>
    </p:spTree>
    <p:extLst>
      <p:ext uri="{BB962C8B-B14F-4D97-AF65-F5344CB8AC3E}">
        <p14:creationId xmlns:p14="http://schemas.microsoft.com/office/powerpoint/2010/main" val="2716887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268" y="0"/>
            <a:ext cx="9905998" cy="1905000"/>
          </a:xfrm>
        </p:spPr>
        <p:txBody>
          <a:bodyPr/>
          <a:lstStyle/>
          <a:p>
            <a:r>
              <a:rPr lang="en-US" dirty="0" smtClean="0"/>
              <a:t>Lab 1: Observations</a:t>
            </a:r>
            <a:endParaRPr lang="en-US" dirty="0"/>
          </a:p>
        </p:txBody>
      </p:sp>
      <p:sp>
        <p:nvSpPr>
          <p:cNvPr id="3" name="Content Placeholder 2"/>
          <p:cNvSpPr>
            <a:spLocks noGrp="1"/>
          </p:cNvSpPr>
          <p:nvPr>
            <p:ph idx="1"/>
          </p:nvPr>
        </p:nvSpPr>
        <p:spPr>
          <a:xfrm>
            <a:off x="1120392" y="1905000"/>
            <a:ext cx="9905998" cy="3124201"/>
          </a:xfrm>
        </p:spPr>
        <p:txBody>
          <a:bodyPr/>
          <a:lstStyle/>
          <a:p>
            <a:pPr marL="0" indent="0">
              <a:buNone/>
            </a:pPr>
            <a:r>
              <a:rPr lang="en-US" dirty="0" smtClean="0"/>
              <a:t>In order for the Wind Turbine to successfully work, You have to create a schematic on the Lego programmer to download onto the </a:t>
            </a:r>
            <a:r>
              <a:rPr lang="en-US" dirty="0" err="1" smtClean="0"/>
              <a:t>Nxt</a:t>
            </a:r>
            <a:r>
              <a:rPr lang="en-US" dirty="0" smtClean="0"/>
              <a:t>, so it knows the desired functionality to enable to the wind turbine to move. Also the energy meter sends energy to the Motor to move the Turbine in the desired directly that is switched to.</a:t>
            </a:r>
            <a:endParaRPr lang="en-US" dirty="0"/>
          </a:p>
        </p:txBody>
      </p:sp>
    </p:spTree>
    <p:extLst>
      <p:ext uri="{BB962C8B-B14F-4D97-AF65-F5344CB8AC3E}">
        <p14:creationId xmlns:p14="http://schemas.microsoft.com/office/powerpoint/2010/main" val="1978999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44" y="294290"/>
            <a:ext cx="8380960" cy="1650124"/>
          </a:xfrm>
        </p:spPr>
        <p:txBody>
          <a:bodyPr>
            <a:normAutofit fontScale="90000"/>
          </a:bodyPr>
          <a:lstStyle/>
          <a:p>
            <a:r>
              <a:rPr lang="en-US" dirty="0" smtClean="0"/>
              <a:t>Lab 2: Measuring solar energy using the solar panel and measuring the charging voltage of the </a:t>
            </a:r>
            <a:r>
              <a:rPr lang="en-US" dirty="0"/>
              <a:t>energy meter</a:t>
            </a:r>
            <a:br>
              <a:rPr lang="en-US" dirty="0"/>
            </a:br>
            <a:r>
              <a:rPr lang="en-US" dirty="0" smtClean="0"/>
              <a:t> </a:t>
            </a:r>
            <a:endParaRPr lang="en-US" dirty="0"/>
          </a:p>
        </p:txBody>
      </p:sp>
      <p:sp>
        <p:nvSpPr>
          <p:cNvPr id="3" name="Content Placeholder 2"/>
          <p:cNvSpPr>
            <a:spLocks noGrp="1"/>
          </p:cNvSpPr>
          <p:nvPr>
            <p:ph idx="1"/>
          </p:nvPr>
        </p:nvSpPr>
        <p:spPr>
          <a:xfrm>
            <a:off x="258544" y="2665687"/>
            <a:ext cx="5711332" cy="3124201"/>
          </a:xfrm>
        </p:spPr>
        <p:txBody>
          <a:bodyPr/>
          <a:lstStyle/>
          <a:p>
            <a:pPr marL="0" indent="0">
              <a:buNone/>
            </a:pPr>
            <a:endParaRPr lang="en-US" dirty="0" smtClean="0"/>
          </a:p>
          <a:p>
            <a:r>
              <a:rPr lang="en-US" dirty="0" smtClean="0"/>
              <a:t>The purpose of this lab is to test and design a solar panel using a lamp and the Lego </a:t>
            </a:r>
            <a:r>
              <a:rPr lang="en-US" dirty="0" err="1" smtClean="0"/>
              <a:t>mindtorm</a:t>
            </a:r>
            <a:r>
              <a:rPr lang="en-US" dirty="0" smtClean="0"/>
              <a:t>. Then determine the different measurements of how much power is coming off the solar panel depending on the angle of it. Also, to learn how to measure the charging voltage coming to the energy meter.</a:t>
            </a:r>
          </a:p>
          <a:p>
            <a:endParaRPr lang="en-US" dirty="0"/>
          </a:p>
          <a:p>
            <a:endParaRPr lang="en-US" dirty="0"/>
          </a:p>
        </p:txBody>
      </p:sp>
      <p:sp>
        <p:nvSpPr>
          <p:cNvPr id="4" name="TextBox 3"/>
          <p:cNvSpPr txBox="1"/>
          <p:nvPr/>
        </p:nvSpPr>
        <p:spPr>
          <a:xfrm>
            <a:off x="6537434" y="2911366"/>
            <a:ext cx="4866290" cy="2308324"/>
          </a:xfrm>
          <a:prstGeom prst="rect">
            <a:avLst/>
          </a:prstGeom>
          <a:noFill/>
        </p:spPr>
        <p:txBody>
          <a:bodyPr wrap="square" rtlCol="0">
            <a:spAutoFit/>
          </a:bodyPr>
          <a:lstStyle/>
          <a:p>
            <a:r>
              <a:rPr lang="en-US" dirty="0" smtClean="0"/>
              <a:t>Equipment needed:</a:t>
            </a:r>
          </a:p>
          <a:p>
            <a:endParaRPr lang="en-US" dirty="0"/>
          </a:p>
          <a:p>
            <a:r>
              <a:rPr lang="en-US" dirty="0" smtClean="0"/>
              <a:t>Energy </a:t>
            </a:r>
            <a:r>
              <a:rPr lang="en-US" dirty="0"/>
              <a:t>Meter</a:t>
            </a:r>
          </a:p>
          <a:p>
            <a:r>
              <a:rPr lang="en-US" dirty="0" smtClean="0"/>
              <a:t>LEGO® MINDSTORMS</a:t>
            </a:r>
            <a:r>
              <a:rPr lang="en-US" dirty="0"/>
              <a:t>® </a:t>
            </a:r>
            <a:r>
              <a:rPr lang="en-US" dirty="0" smtClean="0"/>
              <a:t>NXT</a:t>
            </a:r>
          </a:p>
          <a:p>
            <a:r>
              <a:rPr lang="en-US" dirty="0" smtClean="0"/>
              <a:t>Power </a:t>
            </a:r>
            <a:r>
              <a:rPr lang="en-US" dirty="0"/>
              <a:t>Lamp</a:t>
            </a:r>
          </a:p>
          <a:p>
            <a:r>
              <a:rPr lang="en-US" dirty="0" smtClean="0"/>
              <a:t>Lego </a:t>
            </a:r>
            <a:r>
              <a:rPr lang="en-US" dirty="0"/>
              <a:t>Solar Panel </a:t>
            </a:r>
          </a:p>
          <a:p>
            <a:r>
              <a:rPr lang="en-US" dirty="0" err="1" smtClean="0"/>
              <a:t>Gwinstek</a:t>
            </a:r>
            <a:r>
              <a:rPr lang="en-US" dirty="0" smtClean="0"/>
              <a:t> </a:t>
            </a:r>
            <a:r>
              <a:rPr lang="en-US" dirty="0" err="1" smtClean="0"/>
              <a:t>Multimeter</a:t>
            </a:r>
            <a:endParaRPr lang="en-US" dirty="0" smtClean="0"/>
          </a:p>
          <a:p>
            <a:r>
              <a:rPr lang="en-US" dirty="0" smtClean="0"/>
              <a:t>2- 1.2k ohm resistors</a:t>
            </a:r>
            <a:endParaRPr lang="en-US" dirty="0"/>
          </a:p>
        </p:txBody>
      </p:sp>
    </p:spTree>
    <p:extLst>
      <p:ext uri="{BB962C8B-B14F-4D97-AF65-F5344CB8AC3E}">
        <p14:creationId xmlns:p14="http://schemas.microsoft.com/office/powerpoint/2010/main" val="656110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261" y="-115614"/>
            <a:ext cx="9905998" cy="1905000"/>
          </a:xfrm>
        </p:spPr>
        <p:txBody>
          <a:bodyPr/>
          <a:lstStyle/>
          <a:p>
            <a:r>
              <a:rPr lang="en-US" dirty="0" smtClean="0"/>
              <a:t>Lab 2: Part two</a:t>
            </a:r>
            <a:endParaRPr lang="en-US" dirty="0"/>
          </a:p>
        </p:txBody>
      </p:sp>
      <p:sp>
        <p:nvSpPr>
          <p:cNvPr id="3" name="Content Placeholder 2"/>
          <p:cNvSpPr>
            <a:spLocks noGrp="1"/>
          </p:cNvSpPr>
          <p:nvPr>
            <p:ph idx="1"/>
          </p:nvPr>
        </p:nvSpPr>
        <p:spPr>
          <a:xfrm>
            <a:off x="479261" y="2194033"/>
            <a:ext cx="9905998" cy="3124201"/>
          </a:xfrm>
        </p:spPr>
        <p:txBody>
          <a:bodyPr>
            <a:normAutofit fontScale="92500" lnSpcReduction="20000"/>
          </a:bodyPr>
          <a:lstStyle/>
          <a:p>
            <a:r>
              <a:rPr lang="en-US" dirty="0" smtClean="0"/>
              <a:t>Hypothesis: Depending on what angle the solar panel is displayed, the different amount of energy it is going to give off.</a:t>
            </a:r>
          </a:p>
          <a:p>
            <a:endParaRPr lang="en-US" dirty="0" smtClean="0"/>
          </a:p>
          <a:p>
            <a:pPr marL="0" indent="0">
              <a:buNone/>
            </a:pPr>
            <a:r>
              <a:rPr lang="en-US" dirty="0" smtClean="0"/>
              <a:t>Research Notes: </a:t>
            </a:r>
          </a:p>
          <a:p>
            <a:pPr marL="0" indent="0">
              <a:buNone/>
            </a:pPr>
            <a:endParaRPr lang="en-US" dirty="0" smtClean="0"/>
          </a:p>
          <a:p>
            <a:r>
              <a:rPr lang="en-US" dirty="0">
                <a:hlinkClick r:id="rId2"/>
              </a:rPr>
              <a:t>https://</a:t>
            </a:r>
            <a:r>
              <a:rPr lang="en-US" dirty="0" smtClean="0">
                <a:hlinkClick r:id="rId2"/>
              </a:rPr>
              <a:t>www.youtube.com/watch?v=BPRCWqifcz0&amp;t=181s</a:t>
            </a:r>
            <a:endParaRPr lang="en-US" dirty="0" smtClean="0"/>
          </a:p>
          <a:p>
            <a:r>
              <a:rPr lang="en-US" dirty="0">
                <a:hlinkClick r:id="rId3"/>
              </a:rPr>
              <a:t>https://</a:t>
            </a:r>
            <a:r>
              <a:rPr lang="en-US" dirty="0" smtClean="0">
                <a:hlinkClick r:id="rId3"/>
              </a:rPr>
              <a:t>le-www-live-s.legocdn.com/sc/media/files/user-guides/mm/9688-energy-meter-guide-e526319e083ac417918f4fa7c1563fc1.pdf</a:t>
            </a:r>
            <a:endParaRPr lang="en-US" dirty="0" smtClean="0"/>
          </a:p>
          <a:p>
            <a:r>
              <a:rPr lang="en-US" dirty="0">
                <a:hlinkClick r:id="rId4"/>
              </a:rPr>
              <a:t>http://</a:t>
            </a:r>
            <a:r>
              <a:rPr lang="en-US" dirty="0" smtClean="0">
                <a:hlinkClick r:id="rId4"/>
              </a:rPr>
              <a:t>www.hdidakt.hu/adat/dw_anyagok/dw_55.pdf</a:t>
            </a:r>
            <a:endParaRPr lang="en-US" dirty="0" smtClean="0"/>
          </a:p>
          <a:p>
            <a:endParaRPr lang="en-US" dirty="0"/>
          </a:p>
          <a:p>
            <a:endParaRPr lang="en-US" dirty="0"/>
          </a:p>
          <a:p>
            <a:endParaRPr lang="en-US" dirty="0"/>
          </a:p>
        </p:txBody>
      </p:sp>
    </p:spTree>
    <p:extLst>
      <p:ext uri="{BB962C8B-B14F-4D97-AF65-F5344CB8AC3E}">
        <p14:creationId xmlns:p14="http://schemas.microsoft.com/office/powerpoint/2010/main" val="2487024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68" y="-588579"/>
            <a:ext cx="9905998" cy="1905000"/>
          </a:xfrm>
        </p:spPr>
        <p:txBody>
          <a:bodyPr/>
          <a:lstStyle/>
          <a:p>
            <a:r>
              <a:rPr lang="en-US" dirty="0" smtClean="0"/>
              <a:t>Lab 2: Part three</a:t>
            </a:r>
            <a:endParaRPr lang="en-US" dirty="0"/>
          </a:p>
        </p:txBody>
      </p:sp>
      <p:sp>
        <p:nvSpPr>
          <p:cNvPr id="3" name="Content Placeholder 2"/>
          <p:cNvSpPr>
            <a:spLocks noGrp="1"/>
          </p:cNvSpPr>
          <p:nvPr>
            <p:ph idx="1"/>
          </p:nvPr>
        </p:nvSpPr>
        <p:spPr>
          <a:xfrm>
            <a:off x="79868" y="-451945"/>
            <a:ext cx="9905998" cy="3124201"/>
          </a:xfrm>
        </p:spPr>
        <p:txBody>
          <a:bodyPr/>
          <a:lstStyle/>
          <a:p>
            <a:pPr marL="0" indent="0">
              <a:buNone/>
            </a:pPr>
            <a:r>
              <a:rPr lang="en-US" dirty="0" smtClean="0"/>
              <a:t>Charging the energy meter and measuring the voltage that it is receiving</a:t>
            </a:r>
          </a:p>
          <a:p>
            <a:pPr marL="0" indent="0">
              <a:buNone/>
            </a:pPr>
            <a:endParaRPr lang="en-US" dirty="0" smtClean="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308" y="1316421"/>
            <a:ext cx="5349765" cy="401232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6717" y="1316421"/>
            <a:ext cx="5286702" cy="3965026"/>
          </a:xfrm>
          <a:prstGeom prst="rect">
            <a:avLst/>
          </a:prstGeom>
        </p:spPr>
      </p:pic>
      <p:sp>
        <p:nvSpPr>
          <p:cNvPr id="8" name="TextBox 7"/>
          <p:cNvSpPr txBox="1"/>
          <p:nvPr/>
        </p:nvSpPr>
        <p:spPr>
          <a:xfrm>
            <a:off x="357349" y="5906814"/>
            <a:ext cx="5307724" cy="646331"/>
          </a:xfrm>
          <a:prstGeom prst="rect">
            <a:avLst/>
          </a:prstGeom>
          <a:noFill/>
        </p:spPr>
        <p:txBody>
          <a:bodyPr wrap="square" rtlCol="0">
            <a:spAutoFit/>
          </a:bodyPr>
          <a:lstStyle/>
          <a:p>
            <a:r>
              <a:rPr lang="en-US" dirty="0" smtClean="0"/>
              <a:t>This how we measured the output voltage</a:t>
            </a:r>
          </a:p>
          <a:p>
            <a:r>
              <a:rPr lang="en-US" dirty="0" smtClean="0"/>
              <a:t>For charging the energy meter</a:t>
            </a:r>
            <a:endParaRPr lang="en-US" dirty="0"/>
          </a:p>
        </p:txBody>
      </p:sp>
      <p:sp>
        <p:nvSpPr>
          <p:cNvPr id="9" name="TextBox 8"/>
          <p:cNvSpPr txBox="1"/>
          <p:nvPr/>
        </p:nvSpPr>
        <p:spPr>
          <a:xfrm>
            <a:off x="6737131" y="5675586"/>
            <a:ext cx="4719145" cy="646331"/>
          </a:xfrm>
          <a:prstGeom prst="rect">
            <a:avLst/>
          </a:prstGeom>
          <a:noFill/>
        </p:spPr>
        <p:txBody>
          <a:bodyPr wrap="square" rtlCol="0">
            <a:spAutoFit/>
          </a:bodyPr>
          <a:lstStyle/>
          <a:p>
            <a:r>
              <a:rPr lang="en-US" dirty="0" smtClean="0"/>
              <a:t>This is the reading that we got from the energy meter which is 6.149 volts</a:t>
            </a:r>
            <a:endParaRPr lang="en-US" dirty="0"/>
          </a:p>
        </p:txBody>
      </p:sp>
    </p:spTree>
    <p:extLst>
      <p:ext uri="{BB962C8B-B14F-4D97-AF65-F5344CB8AC3E}">
        <p14:creationId xmlns:p14="http://schemas.microsoft.com/office/powerpoint/2010/main" val="94119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40" y="-294290"/>
            <a:ext cx="9905998" cy="1905000"/>
          </a:xfrm>
        </p:spPr>
        <p:txBody>
          <a:bodyPr/>
          <a:lstStyle/>
          <a:p>
            <a:r>
              <a:rPr lang="en-US" dirty="0" smtClean="0"/>
              <a:t>Lab 2: part Four</a:t>
            </a:r>
            <a:endParaRPr lang="en-US" dirty="0"/>
          </a:p>
        </p:txBody>
      </p:sp>
      <p:pic>
        <p:nvPicPr>
          <p:cNvPr id="4" name="Picture 3"/>
          <p:cNvPicPr>
            <a:picLocks noChangeAspect="1"/>
          </p:cNvPicPr>
          <p:nvPr/>
        </p:nvPicPr>
        <p:blipFill>
          <a:blip r:embed="rId2"/>
          <a:stretch>
            <a:fillRect/>
          </a:stretch>
        </p:blipFill>
        <p:spPr>
          <a:xfrm>
            <a:off x="736216" y="1515296"/>
            <a:ext cx="6464408" cy="4108077"/>
          </a:xfrm>
          <a:prstGeom prst="rect">
            <a:avLst/>
          </a:prstGeom>
        </p:spPr>
      </p:pic>
      <p:sp>
        <p:nvSpPr>
          <p:cNvPr id="5" name="TextBox 4"/>
          <p:cNvSpPr txBox="1"/>
          <p:nvPr/>
        </p:nvSpPr>
        <p:spPr>
          <a:xfrm>
            <a:off x="7588470" y="2333297"/>
            <a:ext cx="4393324" cy="923330"/>
          </a:xfrm>
          <a:prstGeom prst="rect">
            <a:avLst/>
          </a:prstGeom>
          <a:noFill/>
        </p:spPr>
        <p:txBody>
          <a:bodyPr wrap="square" rtlCol="0">
            <a:spAutoFit/>
          </a:bodyPr>
          <a:lstStyle/>
          <a:p>
            <a:r>
              <a:rPr lang="en-US" dirty="0" smtClean="0"/>
              <a:t>This is the Lego </a:t>
            </a:r>
            <a:r>
              <a:rPr lang="en-US" dirty="0" err="1" smtClean="0"/>
              <a:t>Mindstorm</a:t>
            </a:r>
            <a:r>
              <a:rPr lang="en-US" dirty="0" smtClean="0"/>
              <a:t> schematic that we used to continue charging the energy meter</a:t>
            </a:r>
            <a:endParaRPr lang="en-US" dirty="0"/>
          </a:p>
        </p:txBody>
      </p:sp>
    </p:spTree>
    <p:extLst>
      <p:ext uri="{BB962C8B-B14F-4D97-AF65-F5344CB8AC3E}">
        <p14:creationId xmlns:p14="http://schemas.microsoft.com/office/powerpoint/2010/main" val="1753286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0"/>
            <a:ext cx="9905998" cy="1905000"/>
          </a:xfrm>
        </p:spPr>
        <p:txBody>
          <a:bodyPr>
            <a:normAutofit fontScale="90000"/>
          </a:bodyPr>
          <a:lstStyle/>
          <a:p>
            <a:r>
              <a:rPr lang="en-US" dirty="0" smtClean="0"/>
              <a:t>Lab 2 Part five</a:t>
            </a:r>
            <a:br>
              <a:rPr lang="en-US" dirty="0" smtClean="0"/>
            </a:br>
            <a:r>
              <a:rPr lang="en-US" dirty="0"/>
              <a:t/>
            </a:r>
            <a:br>
              <a:rPr lang="en-US" dirty="0"/>
            </a:br>
            <a:r>
              <a:rPr lang="en-US" dirty="0" smtClean="0"/>
              <a:t>Testing the Amount of Energy from the solar panel at different Angles.</a:t>
            </a:r>
            <a:endParaRPr lang="en-US" dirty="0"/>
          </a:p>
        </p:txBody>
      </p:sp>
      <p:sp>
        <p:nvSpPr>
          <p:cNvPr id="3" name="Content Placeholder 2"/>
          <p:cNvSpPr>
            <a:spLocks noGrp="1"/>
          </p:cNvSpPr>
          <p:nvPr>
            <p:ph idx="1"/>
          </p:nvPr>
        </p:nvSpPr>
        <p:spPr>
          <a:xfrm>
            <a:off x="73573" y="2451538"/>
            <a:ext cx="9905998" cy="3124201"/>
          </a:xfrm>
        </p:spPr>
        <p:txBody>
          <a:bodyPr/>
          <a:lstStyle/>
          <a:p>
            <a:pPr marL="0" indent="0">
              <a:buNone/>
            </a:pPr>
            <a:r>
              <a:rPr lang="en-US" dirty="0" smtClean="0"/>
              <a:t>There is direct light coming from the lamp to the solar panel, which is angled at 180 degrees</a:t>
            </a:r>
          </a:p>
          <a:p>
            <a:pPr marL="0" indent="0">
              <a:buNone/>
            </a:pPr>
            <a:r>
              <a:rPr lang="en-US" dirty="0" smtClean="0"/>
              <a:t>The Lamp is 6 inches from the solar panel</a:t>
            </a:r>
          </a:p>
          <a:p>
            <a:pPr marL="0" indent="0">
              <a:buNone/>
            </a:pPr>
            <a:r>
              <a:rPr lang="en-US" dirty="0" smtClean="0"/>
              <a:t>The Energy meter starts flickering and getting a read when the solar panel hits 90 degrees</a:t>
            </a:r>
          </a:p>
          <a:p>
            <a:pPr marL="0" indent="0">
              <a:buNone/>
            </a:pPr>
            <a:r>
              <a:rPr lang="en-US" dirty="0" smtClean="0"/>
              <a:t>You get very different calculations depending on the angle of the lamp and how far it is from the solar panel and measurements vary depending on the angle of the solar panel.</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286066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668" y="210207"/>
            <a:ext cx="9905998" cy="1905000"/>
          </a:xfrm>
        </p:spPr>
        <p:txBody>
          <a:bodyPr/>
          <a:lstStyle/>
          <a:p>
            <a:r>
              <a:rPr lang="en-US" dirty="0" smtClean="0"/>
              <a:t>Lab 2: Part six</a:t>
            </a:r>
            <a:endParaRPr lang="en-US" dirty="0"/>
          </a:p>
        </p:txBody>
      </p:sp>
      <p:sp>
        <p:nvSpPr>
          <p:cNvPr id="6" name="TextBox 5"/>
          <p:cNvSpPr txBox="1"/>
          <p:nvPr/>
        </p:nvSpPr>
        <p:spPr>
          <a:xfrm>
            <a:off x="6926317" y="2115207"/>
            <a:ext cx="4256690" cy="2308324"/>
          </a:xfrm>
          <a:prstGeom prst="rect">
            <a:avLst/>
          </a:prstGeom>
          <a:noFill/>
        </p:spPr>
        <p:txBody>
          <a:bodyPr wrap="square" rtlCol="0">
            <a:spAutoFit/>
          </a:bodyPr>
          <a:lstStyle/>
          <a:p>
            <a:r>
              <a:rPr lang="en-US" dirty="0" smtClean="0"/>
              <a:t>This is a picture of the test data depending on the different variants of the location of the solar panel.</a:t>
            </a:r>
          </a:p>
          <a:p>
            <a:r>
              <a:rPr lang="en-US" dirty="0" smtClean="0"/>
              <a:t>For these calculations, the lamp is direct light and 6 inches from the panel. The light already generated in the room has some effect on the measurements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208214835"/>
              </p:ext>
            </p:extLst>
          </p:nvPr>
        </p:nvGraphicFramePr>
        <p:xfrm>
          <a:off x="792818" y="1845879"/>
          <a:ext cx="4788174" cy="4071441"/>
        </p:xfrm>
        <a:graphic>
          <a:graphicData uri="http://schemas.openxmlformats.org/drawingml/2006/table">
            <a:tbl>
              <a:tblPr>
                <a:tableStyleId>{5C22544A-7EE6-4342-B048-85BDC9FD1C3A}</a:tableStyleId>
              </a:tblPr>
              <a:tblGrid>
                <a:gridCol w="1962366">
                  <a:extLst>
                    <a:ext uri="{9D8B030D-6E8A-4147-A177-3AD203B41FA5}">
                      <a16:colId xmlns:a16="http://schemas.microsoft.com/office/drawing/2014/main" val="1322740383"/>
                    </a:ext>
                  </a:extLst>
                </a:gridCol>
                <a:gridCol w="941936">
                  <a:extLst>
                    <a:ext uri="{9D8B030D-6E8A-4147-A177-3AD203B41FA5}">
                      <a16:colId xmlns:a16="http://schemas.microsoft.com/office/drawing/2014/main" val="1374849696"/>
                    </a:ext>
                  </a:extLst>
                </a:gridCol>
                <a:gridCol w="941936">
                  <a:extLst>
                    <a:ext uri="{9D8B030D-6E8A-4147-A177-3AD203B41FA5}">
                      <a16:colId xmlns:a16="http://schemas.microsoft.com/office/drawing/2014/main" val="949991908"/>
                    </a:ext>
                  </a:extLst>
                </a:gridCol>
                <a:gridCol w="941936">
                  <a:extLst>
                    <a:ext uri="{9D8B030D-6E8A-4147-A177-3AD203B41FA5}">
                      <a16:colId xmlns:a16="http://schemas.microsoft.com/office/drawing/2014/main" val="682771540"/>
                    </a:ext>
                  </a:extLst>
                </a:gridCol>
              </a:tblGrid>
              <a:tr h="575278">
                <a:tc>
                  <a:txBody>
                    <a:bodyPr/>
                    <a:lstStyle/>
                    <a:p>
                      <a:pPr algn="l" fontAlgn="b"/>
                      <a:r>
                        <a:rPr lang="en-US" sz="1100" u="none" strike="noStrike">
                          <a:effectLst/>
                        </a:rPr>
                        <a:t>Angle of Solar Panel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Voltage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Amps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Wattage</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36532251"/>
                  </a:ext>
                </a:extLst>
              </a:tr>
              <a:tr h="317833">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7813185"/>
                  </a:ext>
                </a:extLst>
              </a:tr>
              <a:tr h="317833">
                <a:tc>
                  <a:txBody>
                    <a:bodyPr/>
                    <a:lstStyle/>
                    <a:p>
                      <a:pPr algn="l" fontAlgn="b"/>
                      <a:r>
                        <a:rPr lang="en-US" sz="1100" u="none" strike="noStrike">
                          <a:effectLst/>
                        </a:rPr>
                        <a:t>0 degrees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34498527"/>
                  </a:ext>
                </a:extLst>
              </a:tr>
              <a:tr h="317833">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9765348"/>
                  </a:ext>
                </a:extLst>
              </a:tr>
              <a:tr h="317833">
                <a:tc>
                  <a:txBody>
                    <a:bodyPr/>
                    <a:lstStyle/>
                    <a:p>
                      <a:pPr algn="l" fontAlgn="b"/>
                      <a:r>
                        <a:rPr lang="en-US" sz="1100" u="none" strike="noStrike">
                          <a:effectLst/>
                        </a:rPr>
                        <a:t>120 degrees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0.009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0.018</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87564612"/>
                  </a:ext>
                </a:extLst>
              </a:tr>
              <a:tr h="317833">
                <a:tc>
                  <a:txBody>
                    <a:bodyPr/>
                    <a:lstStyle/>
                    <a:p>
                      <a:pPr algn="l" fontAlgn="b"/>
                      <a:r>
                        <a:rPr lang="en-US" sz="1100" u="none" strike="noStrike">
                          <a:effectLst/>
                        </a:rPr>
                        <a:t>145 degrees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0.041</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32941179"/>
                  </a:ext>
                </a:extLst>
              </a:tr>
              <a:tr h="317833">
                <a:tc>
                  <a:txBody>
                    <a:bodyPr/>
                    <a:lstStyle/>
                    <a:p>
                      <a:pPr algn="l" fontAlgn="b"/>
                      <a:r>
                        <a:rPr lang="en-US" sz="1100" u="none" strike="noStrike">
                          <a:effectLst/>
                        </a:rPr>
                        <a:t>180 degrees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0.068</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69901535"/>
                  </a:ext>
                </a:extLst>
              </a:tr>
              <a:tr h="317833">
                <a:tc>
                  <a:txBody>
                    <a:bodyPr/>
                    <a:lstStyle/>
                    <a:p>
                      <a:pPr algn="l" fontAlgn="b"/>
                      <a:r>
                        <a:rPr lang="en-US" sz="1100" u="none" strike="noStrike">
                          <a:effectLst/>
                        </a:rPr>
                        <a:t>220 Degrees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0.011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0.026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45999508"/>
                  </a:ext>
                </a:extLst>
              </a:tr>
              <a:tr h="317833">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5907301"/>
                  </a:ext>
                </a:extLst>
              </a:tr>
              <a:tr h="317833">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18031838"/>
                  </a:ext>
                </a:extLst>
              </a:tr>
              <a:tr h="317833">
                <a:tc>
                  <a:txBody>
                    <a:bodyPr/>
                    <a:lstStyle/>
                    <a:p>
                      <a:pPr algn="l" fontAlgn="b"/>
                      <a:r>
                        <a:rPr lang="en-US" sz="1100" u="none" strike="noStrike">
                          <a:effectLst/>
                        </a:rPr>
                        <a:t>Light Source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60 Watts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95027514"/>
                  </a:ext>
                </a:extLst>
              </a:tr>
              <a:tr h="317833">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8812881"/>
                  </a:ext>
                </a:extLst>
              </a:tr>
            </a:tbl>
          </a:graphicData>
        </a:graphic>
      </p:graphicFrame>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4086685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9360"/>
            <a:ext cx="9905998" cy="1905000"/>
          </a:xfrm>
        </p:spPr>
        <p:txBody>
          <a:bodyPr/>
          <a:lstStyle/>
          <a:p>
            <a:r>
              <a:rPr lang="en-US" dirty="0" smtClean="0"/>
              <a:t>Lab 2 Part Seven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0944" y="616450"/>
            <a:ext cx="3530672" cy="470756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659" y="616450"/>
            <a:ext cx="4486169" cy="4936732"/>
          </a:xfrm>
          <a:prstGeom prst="rect">
            <a:avLst/>
          </a:prstGeom>
        </p:spPr>
      </p:pic>
      <p:sp>
        <p:nvSpPr>
          <p:cNvPr id="6" name="TextBox 5"/>
          <p:cNvSpPr txBox="1"/>
          <p:nvPr/>
        </p:nvSpPr>
        <p:spPr>
          <a:xfrm>
            <a:off x="349321" y="5763802"/>
            <a:ext cx="4397340" cy="646331"/>
          </a:xfrm>
          <a:prstGeom prst="rect">
            <a:avLst/>
          </a:prstGeom>
          <a:noFill/>
        </p:spPr>
        <p:txBody>
          <a:bodyPr wrap="square" rtlCol="0">
            <a:spAutoFit/>
          </a:bodyPr>
          <a:lstStyle/>
          <a:p>
            <a:r>
              <a:rPr lang="en-US" dirty="0" smtClean="0"/>
              <a:t>This is the experiment set up for measuring the solar energy</a:t>
            </a:r>
            <a:endParaRPr lang="en-US" dirty="0"/>
          </a:p>
        </p:txBody>
      </p:sp>
      <p:sp>
        <p:nvSpPr>
          <p:cNvPr id="7" name="TextBox 6"/>
          <p:cNvSpPr txBox="1"/>
          <p:nvPr/>
        </p:nvSpPr>
        <p:spPr>
          <a:xfrm>
            <a:off x="6421348" y="5763802"/>
            <a:ext cx="4551452" cy="646331"/>
          </a:xfrm>
          <a:prstGeom prst="rect">
            <a:avLst/>
          </a:prstGeom>
          <a:noFill/>
        </p:spPr>
        <p:txBody>
          <a:bodyPr wrap="square" rtlCol="0">
            <a:spAutoFit/>
          </a:bodyPr>
          <a:lstStyle/>
          <a:p>
            <a:r>
              <a:rPr lang="en-US" dirty="0" smtClean="0"/>
              <a:t>These are the measurements for the solar panel being at 120 degrees</a:t>
            </a:r>
            <a:endParaRPr lang="en-US" dirty="0"/>
          </a:p>
        </p:txBody>
      </p:sp>
    </p:spTree>
    <p:extLst>
      <p:ext uri="{BB962C8B-B14F-4D97-AF65-F5344CB8AC3E}">
        <p14:creationId xmlns:p14="http://schemas.microsoft.com/office/powerpoint/2010/main" val="3718224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496" y="0"/>
            <a:ext cx="9905998" cy="1905000"/>
          </a:xfrm>
        </p:spPr>
        <p:txBody>
          <a:bodyPr/>
          <a:lstStyle/>
          <a:p>
            <a:r>
              <a:rPr lang="en-US" dirty="0" smtClean="0"/>
              <a:t>Lab 2 Conclusion</a:t>
            </a:r>
            <a:endParaRPr lang="en-US" dirty="0"/>
          </a:p>
        </p:txBody>
      </p:sp>
      <p:sp>
        <p:nvSpPr>
          <p:cNvPr id="3" name="Content Placeholder 2"/>
          <p:cNvSpPr>
            <a:spLocks noGrp="1"/>
          </p:cNvSpPr>
          <p:nvPr>
            <p:ph idx="1"/>
          </p:nvPr>
        </p:nvSpPr>
        <p:spPr>
          <a:xfrm>
            <a:off x="432496" y="1464922"/>
            <a:ext cx="9905998" cy="3124201"/>
          </a:xfrm>
        </p:spPr>
        <p:txBody>
          <a:bodyPr/>
          <a:lstStyle/>
          <a:p>
            <a:pPr marL="0" indent="0">
              <a:buNone/>
            </a:pPr>
            <a:r>
              <a:rPr lang="en-US" dirty="0" smtClean="0"/>
              <a:t>There is a couple variations with the measurements. Depending on how far and what angle the light is to the solar panel, it gives off significantly different measurements. Also, the angle of the solar panel will give you different measurements as well.  There were also a couple issues with the energy meter not reading any joules. Previous students have also determined that.</a:t>
            </a:r>
            <a:endParaRPr lang="en-US" dirty="0"/>
          </a:p>
        </p:txBody>
      </p:sp>
    </p:spTree>
    <p:extLst>
      <p:ext uri="{BB962C8B-B14F-4D97-AF65-F5344CB8AC3E}">
        <p14:creationId xmlns:p14="http://schemas.microsoft.com/office/powerpoint/2010/main" val="3648003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288" y="141889"/>
            <a:ext cx="9905998" cy="1905000"/>
          </a:xfrm>
        </p:spPr>
        <p:txBody>
          <a:bodyPr/>
          <a:lstStyle/>
          <a:p>
            <a:r>
              <a:rPr lang="en-US" dirty="0" smtClean="0"/>
              <a:t>Lab 3: DISCHARGING BATTERIES and charging batteries</a:t>
            </a:r>
            <a:br>
              <a:rPr lang="en-US" dirty="0" smtClean="0"/>
            </a:br>
            <a:r>
              <a:rPr lang="en-US" dirty="0" smtClean="0"/>
              <a:t>09-17-18</a:t>
            </a:r>
            <a:endParaRPr lang="en-US" dirty="0"/>
          </a:p>
        </p:txBody>
      </p:sp>
      <p:sp>
        <p:nvSpPr>
          <p:cNvPr id="3" name="Content Placeholder 2"/>
          <p:cNvSpPr>
            <a:spLocks noGrp="1"/>
          </p:cNvSpPr>
          <p:nvPr>
            <p:ph idx="1"/>
          </p:nvPr>
        </p:nvSpPr>
        <p:spPr>
          <a:xfrm>
            <a:off x="294288" y="716018"/>
            <a:ext cx="9905998" cy="3124201"/>
          </a:xfrm>
        </p:spPr>
        <p:txBody>
          <a:bodyPr/>
          <a:lstStyle/>
          <a:p>
            <a:pPr marL="0" indent="0">
              <a:buNone/>
            </a:pPr>
            <a:r>
              <a:rPr lang="en-US" dirty="0" smtClean="0"/>
              <a:t>The purpose of this lab is to determine how much is taken away from the batteries voltage while being connected into a battery box.</a:t>
            </a:r>
            <a:endParaRPr lang="en-US" dirty="0"/>
          </a:p>
        </p:txBody>
      </p:sp>
      <p:sp>
        <p:nvSpPr>
          <p:cNvPr id="4" name="TextBox 3"/>
          <p:cNvSpPr txBox="1"/>
          <p:nvPr/>
        </p:nvSpPr>
        <p:spPr>
          <a:xfrm>
            <a:off x="204949" y="2663058"/>
            <a:ext cx="9900745" cy="3970318"/>
          </a:xfrm>
          <a:prstGeom prst="rect">
            <a:avLst/>
          </a:prstGeom>
          <a:noFill/>
        </p:spPr>
        <p:txBody>
          <a:bodyPr wrap="square" rtlCol="0">
            <a:spAutoFit/>
          </a:bodyPr>
          <a:lstStyle/>
          <a:p>
            <a:r>
              <a:rPr lang="en-US" dirty="0" smtClean="0"/>
              <a:t>Hypothesis: When the batteries are inserted into the battery box, they will have less voltage than first measured.</a:t>
            </a:r>
          </a:p>
          <a:p>
            <a:endParaRPr lang="en-US" dirty="0"/>
          </a:p>
          <a:p>
            <a:endParaRPr lang="en-US" dirty="0" smtClean="0"/>
          </a:p>
          <a:p>
            <a:r>
              <a:rPr lang="en-US" dirty="0" smtClean="0"/>
              <a:t>Equipment needed: </a:t>
            </a:r>
          </a:p>
          <a:p>
            <a:r>
              <a:rPr lang="en-US" dirty="0" err="1" smtClean="0"/>
              <a:t>Gwinstek</a:t>
            </a:r>
            <a:r>
              <a:rPr lang="en-US" dirty="0" smtClean="0"/>
              <a:t> Digital </a:t>
            </a:r>
            <a:r>
              <a:rPr lang="en-US" dirty="0" err="1" smtClean="0"/>
              <a:t>Multimeter</a:t>
            </a:r>
            <a:endParaRPr lang="en-US" dirty="0" smtClean="0"/>
          </a:p>
          <a:p>
            <a:r>
              <a:rPr lang="en-US" dirty="0" smtClean="0"/>
              <a:t>Battery Pack</a:t>
            </a:r>
          </a:p>
          <a:p>
            <a:r>
              <a:rPr lang="en-US" dirty="0" smtClean="0"/>
              <a:t>energizer AA Batteries</a:t>
            </a:r>
          </a:p>
          <a:p>
            <a:r>
              <a:rPr lang="en-US" dirty="0" smtClean="0"/>
              <a:t>330 ohm resistor</a:t>
            </a:r>
          </a:p>
          <a:p>
            <a:r>
              <a:rPr lang="en-US" dirty="0" smtClean="0"/>
              <a:t>Green LED</a:t>
            </a:r>
          </a:p>
          <a:p>
            <a:endParaRPr lang="en-US" dirty="0" smtClean="0"/>
          </a:p>
          <a:p>
            <a:r>
              <a:rPr lang="en-US" dirty="0" smtClean="0"/>
              <a:t>Datasheet </a:t>
            </a:r>
            <a:r>
              <a:rPr lang="en-US" dirty="0"/>
              <a:t>for Batteries: </a:t>
            </a:r>
            <a:r>
              <a:rPr lang="en-US" dirty="0">
                <a:hlinkClick r:id="rId2"/>
              </a:rPr>
              <a:t>http://</a:t>
            </a:r>
            <a:r>
              <a:rPr lang="en-US" dirty="0" smtClean="0">
                <a:hlinkClick r:id="rId2"/>
              </a:rPr>
              <a:t>data.energizer.com/pdfs/nh15-2300.pdf</a:t>
            </a:r>
            <a:endParaRPr lang="en-US" dirty="0" smtClean="0"/>
          </a:p>
          <a:p>
            <a:endParaRPr lang="en-US" dirty="0" smtClean="0"/>
          </a:p>
          <a:p>
            <a:endParaRPr lang="en-US" dirty="0"/>
          </a:p>
        </p:txBody>
      </p:sp>
    </p:spTree>
    <p:extLst>
      <p:ext uri="{BB962C8B-B14F-4D97-AF65-F5344CB8AC3E}">
        <p14:creationId xmlns:p14="http://schemas.microsoft.com/office/powerpoint/2010/main" val="3429693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606" y="-262759"/>
            <a:ext cx="9905998" cy="1905000"/>
          </a:xfrm>
        </p:spPr>
        <p:txBody>
          <a:bodyPr/>
          <a:lstStyle/>
          <a:p>
            <a:r>
              <a:rPr lang="en-US" dirty="0" smtClean="0"/>
              <a:t>Table of Contents</a:t>
            </a:r>
            <a:endParaRPr lang="en-US" dirty="0"/>
          </a:p>
        </p:txBody>
      </p:sp>
      <p:sp>
        <p:nvSpPr>
          <p:cNvPr id="5" name="Rectangle 4"/>
          <p:cNvSpPr/>
          <p:nvPr/>
        </p:nvSpPr>
        <p:spPr>
          <a:xfrm>
            <a:off x="489770" y="1792040"/>
            <a:ext cx="11449981" cy="3416320"/>
          </a:xfrm>
          <a:prstGeom prst="rect">
            <a:avLst/>
          </a:prstGeom>
        </p:spPr>
        <p:txBody>
          <a:bodyPr wrap="square">
            <a:spAutoFit/>
          </a:bodyPr>
          <a:lstStyle/>
          <a:p>
            <a:r>
              <a:rPr lang="en-US" dirty="0"/>
              <a:t>Lab 1: Wind turbine using the </a:t>
            </a:r>
            <a:r>
              <a:rPr lang="en-US" dirty="0" smtClean="0"/>
              <a:t>Lego mind storm </a:t>
            </a:r>
            <a:r>
              <a:rPr lang="en-US" dirty="0"/>
              <a:t>and the energy </a:t>
            </a:r>
            <a:r>
              <a:rPr lang="en-US" dirty="0" smtClean="0"/>
              <a:t>meter                                Page.  3</a:t>
            </a:r>
          </a:p>
          <a:p>
            <a:endParaRPr lang="en-US" dirty="0"/>
          </a:p>
          <a:p>
            <a:r>
              <a:rPr lang="en-US" dirty="0" smtClean="0"/>
              <a:t>Lab 2: Measuring </a:t>
            </a:r>
            <a:r>
              <a:rPr lang="en-US" dirty="0"/>
              <a:t>solar energy using the solar panel and measuring </a:t>
            </a:r>
            <a:r>
              <a:rPr lang="en-US" dirty="0" smtClean="0"/>
              <a:t>                                   Page.  11 </a:t>
            </a:r>
          </a:p>
          <a:p>
            <a:r>
              <a:rPr lang="en-US" dirty="0" smtClean="0"/>
              <a:t>the </a:t>
            </a:r>
            <a:r>
              <a:rPr lang="en-US" dirty="0"/>
              <a:t>charging </a:t>
            </a:r>
            <a:r>
              <a:rPr lang="en-US" dirty="0" smtClean="0"/>
              <a:t>voltage</a:t>
            </a:r>
          </a:p>
          <a:p>
            <a:r>
              <a:rPr lang="en-US" dirty="0" smtClean="0"/>
              <a:t>of </a:t>
            </a:r>
            <a:r>
              <a:rPr lang="en-US" dirty="0"/>
              <a:t>the energy meter</a:t>
            </a:r>
            <a:br>
              <a:rPr lang="en-US" dirty="0"/>
            </a:br>
            <a:endParaRPr lang="en-US" dirty="0"/>
          </a:p>
          <a:p>
            <a:r>
              <a:rPr lang="en-US" dirty="0" smtClean="0"/>
              <a:t>Lab </a:t>
            </a:r>
            <a:r>
              <a:rPr lang="en-US" dirty="0"/>
              <a:t>3: </a:t>
            </a:r>
            <a:r>
              <a:rPr lang="en-US" dirty="0" smtClean="0"/>
              <a:t>Discharging batteries and </a:t>
            </a:r>
            <a:r>
              <a:rPr lang="en-US" dirty="0"/>
              <a:t>charging </a:t>
            </a:r>
            <a:r>
              <a:rPr lang="en-US" dirty="0" smtClean="0"/>
              <a:t>batteries                                                               Page.   19</a:t>
            </a:r>
          </a:p>
          <a:p>
            <a:endParaRPr lang="en-US" dirty="0" smtClean="0"/>
          </a:p>
          <a:p>
            <a:r>
              <a:rPr lang="en-US" dirty="0" smtClean="0"/>
              <a:t>Sight Audit for the Solar Panel at Ivy Tech Community College                                             Page.   33 </a:t>
            </a:r>
            <a:endParaRPr lang="en-US" dirty="0"/>
          </a:p>
          <a:p>
            <a:endParaRPr lang="en-US" dirty="0" smtClean="0"/>
          </a:p>
          <a:p>
            <a:r>
              <a:rPr lang="en-US" dirty="0" smtClean="0"/>
              <a:t>Lab 4: Solar Panel Build and testing                                                                                            Page.   43</a:t>
            </a:r>
            <a:r>
              <a:rPr lang="en-US" dirty="0"/>
              <a:t/>
            </a:r>
            <a:br>
              <a:rPr lang="en-US" dirty="0"/>
            </a:br>
            <a:endParaRPr lang="en-US" dirty="0"/>
          </a:p>
        </p:txBody>
      </p:sp>
    </p:spTree>
    <p:extLst>
      <p:ext uri="{BB962C8B-B14F-4D97-AF65-F5344CB8AC3E}">
        <p14:creationId xmlns:p14="http://schemas.microsoft.com/office/powerpoint/2010/main" val="819013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606" y="0"/>
            <a:ext cx="9905998" cy="1905000"/>
          </a:xfrm>
        </p:spPr>
        <p:txBody>
          <a:bodyPr/>
          <a:lstStyle/>
          <a:p>
            <a:r>
              <a:rPr lang="en-US" dirty="0" smtClean="0"/>
              <a:t>Lab 3 Part two</a:t>
            </a:r>
            <a:endParaRPr lang="en-US" dirty="0"/>
          </a:p>
        </p:txBody>
      </p:sp>
      <p:pic>
        <p:nvPicPr>
          <p:cNvPr id="4" name="Content Placeholder 3"/>
          <p:cNvPicPr>
            <a:picLocks noGrp="1" noChangeAspect="1"/>
          </p:cNvPicPr>
          <p:nvPr>
            <p:ph idx="1"/>
          </p:nvPr>
        </p:nvPicPr>
        <p:blipFill>
          <a:blip r:embed="rId2"/>
          <a:stretch>
            <a:fillRect/>
          </a:stretch>
        </p:blipFill>
        <p:spPr>
          <a:xfrm>
            <a:off x="6287055" y="218582"/>
            <a:ext cx="5263814" cy="6271779"/>
          </a:xfrm>
          <a:prstGeom prst="rect">
            <a:avLst/>
          </a:prstGeom>
        </p:spPr>
      </p:pic>
      <p:sp>
        <p:nvSpPr>
          <p:cNvPr id="5" name="TextBox 4"/>
          <p:cNvSpPr txBox="1"/>
          <p:nvPr/>
        </p:nvSpPr>
        <p:spPr>
          <a:xfrm>
            <a:off x="756745" y="3031305"/>
            <a:ext cx="4393324" cy="646331"/>
          </a:xfrm>
          <a:prstGeom prst="rect">
            <a:avLst/>
          </a:prstGeom>
          <a:noFill/>
        </p:spPr>
        <p:txBody>
          <a:bodyPr wrap="square" rtlCol="0">
            <a:spAutoFit/>
          </a:bodyPr>
          <a:lstStyle/>
          <a:p>
            <a:r>
              <a:rPr lang="en-US" dirty="0" smtClean="0"/>
              <a:t>This is the datasheet for the energizer battery</a:t>
            </a:r>
            <a:endParaRPr lang="en-US" dirty="0"/>
          </a:p>
        </p:txBody>
      </p:sp>
    </p:spTree>
    <p:extLst>
      <p:ext uri="{BB962C8B-B14F-4D97-AF65-F5344CB8AC3E}">
        <p14:creationId xmlns:p14="http://schemas.microsoft.com/office/powerpoint/2010/main" val="2666846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3" y="0"/>
            <a:ext cx="9905998" cy="1905000"/>
          </a:xfrm>
        </p:spPr>
        <p:txBody>
          <a:bodyPr/>
          <a:lstStyle/>
          <a:p>
            <a:r>
              <a:rPr lang="en-US" dirty="0" smtClean="0"/>
              <a:t>Lab 3 Part three</a:t>
            </a:r>
            <a:endParaRPr lang="en-US" dirty="0"/>
          </a:p>
        </p:txBody>
      </p:sp>
      <p:sp>
        <p:nvSpPr>
          <p:cNvPr id="3" name="Content Placeholder 2"/>
          <p:cNvSpPr>
            <a:spLocks noGrp="1"/>
          </p:cNvSpPr>
          <p:nvPr>
            <p:ph idx="1"/>
          </p:nvPr>
        </p:nvSpPr>
        <p:spPr>
          <a:xfrm>
            <a:off x="531813" y="1905000"/>
            <a:ext cx="9905998" cy="3124201"/>
          </a:xfrm>
        </p:spPr>
        <p:txBody>
          <a:bodyPr/>
          <a:lstStyle/>
          <a:p>
            <a:pPr marL="0" indent="0">
              <a:buNone/>
            </a:pPr>
            <a:r>
              <a:rPr lang="en-US" dirty="0" smtClean="0"/>
              <a:t>We used an led and a resistor to drain the batteries. Each battery was reading roughly 1.2 volts. after that we have to check to see what the drainage voltage is of the batteries.</a:t>
            </a:r>
          </a:p>
          <a:p>
            <a:pPr marL="0" indent="0">
              <a:buNone/>
            </a:pPr>
            <a:r>
              <a:rPr lang="en-US" dirty="0" smtClean="0"/>
              <a:t>After the drainage and the recording of the batteries. We then will place the batteries in a solar 2 in 1 folding panel and then we will begin charging the batteries back up.</a:t>
            </a:r>
          </a:p>
          <a:p>
            <a:pPr marL="0" indent="0">
              <a:buNone/>
            </a:pPr>
            <a:r>
              <a:rPr lang="en-US" dirty="0" smtClean="0"/>
              <a:t>The Batteries drain very slowly with the circuit but we found out that it does work better than just a resistor</a:t>
            </a:r>
            <a:endParaRPr lang="en-US" dirty="0"/>
          </a:p>
        </p:txBody>
      </p:sp>
    </p:spTree>
    <p:extLst>
      <p:ext uri="{BB962C8B-B14F-4D97-AF65-F5344CB8AC3E}">
        <p14:creationId xmlns:p14="http://schemas.microsoft.com/office/powerpoint/2010/main" val="1787663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034" y="-504496"/>
            <a:ext cx="9905998" cy="1905000"/>
          </a:xfrm>
        </p:spPr>
        <p:txBody>
          <a:bodyPr/>
          <a:lstStyle/>
          <a:p>
            <a:r>
              <a:rPr lang="en-US" dirty="0" smtClean="0"/>
              <a:t>Lab 3 Part four</a:t>
            </a:r>
            <a:endParaRPr lang="en-US" dirty="0"/>
          </a:p>
        </p:txBody>
      </p:sp>
      <p:pic>
        <p:nvPicPr>
          <p:cNvPr id="4" name="Content Placeholder 3"/>
          <p:cNvPicPr>
            <a:picLocks noGrp="1" noChangeAspect="1"/>
          </p:cNvPicPr>
          <p:nvPr>
            <p:ph idx="1"/>
          </p:nvPr>
        </p:nvPicPr>
        <p:blipFill>
          <a:blip r:embed="rId2"/>
          <a:stretch>
            <a:fillRect/>
          </a:stretch>
        </p:blipFill>
        <p:spPr>
          <a:xfrm>
            <a:off x="1186767" y="974834"/>
            <a:ext cx="4504942" cy="4044657"/>
          </a:xfrm>
          <a:prstGeom prst="rect">
            <a:avLst/>
          </a:prstGeom>
        </p:spPr>
      </p:pic>
      <p:pic>
        <p:nvPicPr>
          <p:cNvPr id="5" name="Picture 4"/>
          <p:cNvPicPr>
            <a:picLocks noChangeAspect="1"/>
          </p:cNvPicPr>
          <p:nvPr/>
        </p:nvPicPr>
        <p:blipFill>
          <a:blip r:embed="rId3"/>
          <a:stretch>
            <a:fillRect/>
          </a:stretch>
        </p:blipFill>
        <p:spPr>
          <a:xfrm>
            <a:off x="6045074" y="974834"/>
            <a:ext cx="4226746" cy="4052103"/>
          </a:xfrm>
          <a:prstGeom prst="rect">
            <a:avLst/>
          </a:prstGeom>
        </p:spPr>
      </p:pic>
      <p:sp>
        <p:nvSpPr>
          <p:cNvPr id="6" name="TextBox 5"/>
          <p:cNvSpPr txBox="1"/>
          <p:nvPr/>
        </p:nvSpPr>
        <p:spPr>
          <a:xfrm>
            <a:off x="1376855" y="5623034"/>
            <a:ext cx="3930869" cy="923330"/>
          </a:xfrm>
          <a:prstGeom prst="rect">
            <a:avLst/>
          </a:prstGeom>
          <a:noFill/>
        </p:spPr>
        <p:txBody>
          <a:bodyPr wrap="square" rtlCol="0">
            <a:spAutoFit/>
          </a:bodyPr>
          <a:lstStyle/>
          <a:p>
            <a:r>
              <a:rPr lang="en-US" dirty="0" smtClean="0"/>
              <a:t>We used two of these four AA Batteries that were used in this experiment</a:t>
            </a:r>
            <a:endParaRPr lang="en-US" dirty="0"/>
          </a:p>
        </p:txBody>
      </p:sp>
      <p:sp>
        <p:nvSpPr>
          <p:cNvPr id="7" name="TextBox 6"/>
          <p:cNvSpPr txBox="1"/>
          <p:nvPr/>
        </p:nvSpPr>
        <p:spPr>
          <a:xfrm>
            <a:off x="6630441" y="5360276"/>
            <a:ext cx="4951959" cy="923330"/>
          </a:xfrm>
          <a:prstGeom prst="rect">
            <a:avLst/>
          </a:prstGeom>
          <a:noFill/>
        </p:spPr>
        <p:txBody>
          <a:bodyPr wrap="square" rtlCol="0">
            <a:spAutoFit/>
          </a:bodyPr>
          <a:lstStyle/>
          <a:p>
            <a:r>
              <a:rPr lang="en-US" dirty="0" smtClean="0"/>
              <a:t>This is how we tested the voltage of each battery before we started the draining process</a:t>
            </a:r>
            <a:endParaRPr lang="en-US" dirty="0"/>
          </a:p>
        </p:txBody>
      </p:sp>
    </p:spTree>
    <p:extLst>
      <p:ext uri="{BB962C8B-B14F-4D97-AF65-F5344CB8AC3E}">
        <p14:creationId xmlns:p14="http://schemas.microsoft.com/office/powerpoint/2010/main" val="2990212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02" y="-241738"/>
            <a:ext cx="9905998" cy="1905000"/>
          </a:xfrm>
        </p:spPr>
        <p:txBody>
          <a:bodyPr/>
          <a:lstStyle/>
          <a:p>
            <a:r>
              <a:rPr lang="en-US" dirty="0" smtClean="0"/>
              <a:t>Lab 3 Part four</a:t>
            </a:r>
            <a:endParaRPr lang="en-US" dirty="0"/>
          </a:p>
        </p:txBody>
      </p:sp>
      <p:pic>
        <p:nvPicPr>
          <p:cNvPr id="4" name="Content Placeholder 3"/>
          <p:cNvPicPr>
            <a:picLocks noGrp="1" noChangeAspect="1"/>
          </p:cNvPicPr>
          <p:nvPr>
            <p:ph idx="1"/>
          </p:nvPr>
        </p:nvPicPr>
        <p:blipFill>
          <a:blip r:embed="rId2"/>
          <a:stretch>
            <a:fillRect/>
          </a:stretch>
        </p:blipFill>
        <p:spPr>
          <a:xfrm>
            <a:off x="6531959" y="354724"/>
            <a:ext cx="3590541" cy="4787388"/>
          </a:xfrm>
          <a:prstGeom prst="rect">
            <a:avLst/>
          </a:prstGeom>
        </p:spPr>
      </p:pic>
      <p:sp>
        <p:nvSpPr>
          <p:cNvPr id="7" name="TextBox 6"/>
          <p:cNvSpPr txBox="1"/>
          <p:nvPr/>
        </p:nvSpPr>
        <p:spPr>
          <a:xfrm>
            <a:off x="6723529" y="5389581"/>
            <a:ext cx="4346090" cy="646331"/>
          </a:xfrm>
          <a:prstGeom prst="rect">
            <a:avLst/>
          </a:prstGeom>
          <a:noFill/>
        </p:spPr>
        <p:txBody>
          <a:bodyPr wrap="square" rtlCol="0">
            <a:spAutoFit/>
          </a:bodyPr>
          <a:lstStyle/>
          <a:p>
            <a:r>
              <a:rPr lang="en-US" dirty="0" smtClean="0"/>
              <a:t>This is one of the readings from the batteries which is 1.2979 volts</a:t>
            </a:r>
            <a:endParaRPr lang="en-US" dirty="0"/>
          </a:p>
        </p:txBody>
      </p:sp>
      <p:pic>
        <p:nvPicPr>
          <p:cNvPr id="9" name="Picture 8"/>
          <p:cNvPicPr>
            <a:picLocks noChangeAspect="1"/>
          </p:cNvPicPr>
          <p:nvPr/>
        </p:nvPicPr>
        <p:blipFill>
          <a:blip r:embed="rId3"/>
          <a:stretch>
            <a:fillRect/>
          </a:stretch>
        </p:blipFill>
        <p:spPr>
          <a:xfrm>
            <a:off x="1035339" y="1458866"/>
            <a:ext cx="4042270" cy="2840043"/>
          </a:xfrm>
          <a:prstGeom prst="rect">
            <a:avLst/>
          </a:prstGeom>
        </p:spPr>
      </p:pic>
      <p:sp>
        <p:nvSpPr>
          <p:cNvPr id="10" name="TextBox 9"/>
          <p:cNvSpPr txBox="1"/>
          <p:nvPr/>
        </p:nvSpPr>
        <p:spPr>
          <a:xfrm>
            <a:off x="651641" y="4960883"/>
            <a:ext cx="4698125" cy="646331"/>
          </a:xfrm>
          <a:prstGeom prst="rect">
            <a:avLst/>
          </a:prstGeom>
          <a:noFill/>
        </p:spPr>
        <p:txBody>
          <a:bodyPr wrap="square" rtlCol="0">
            <a:spAutoFit/>
          </a:bodyPr>
          <a:lstStyle/>
          <a:p>
            <a:r>
              <a:rPr lang="en-US" dirty="0" smtClean="0"/>
              <a:t>This is the schematic used for the circuit to drain the batteries</a:t>
            </a:r>
            <a:endParaRPr lang="en-US" dirty="0"/>
          </a:p>
        </p:txBody>
      </p:sp>
    </p:spTree>
    <p:extLst>
      <p:ext uri="{BB962C8B-B14F-4D97-AF65-F5344CB8AC3E}">
        <p14:creationId xmlns:p14="http://schemas.microsoft.com/office/powerpoint/2010/main" val="3789725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200" y="126124"/>
            <a:ext cx="9905998" cy="1905000"/>
          </a:xfrm>
        </p:spPr>
        <p:txBody>
          <a:bodyPr/>
          <a:lstStyle/>
          <a:p>
            <a:r>
              <a:rPr lang="en-US" dirty="0" smtClean="0"/>
              <a:t>Lab 3 Part five</a:t>
            </a:r>
            <a:endParaRPr lang="en-US" dirty="0"/>
          </a:p>
        </p:txBody>
      </p:sp>
      <p:pic>
        <p:nvPicPr>
          <p:cNvPr id="4" name="Content Placeholder 3"/>
          <p:cNvPicPr>
            <a:picLocks noGrp="1" noChangeAspect="1"/>
          </p:cNvPicPr>
          <p:nvPr>
            <p:ph idx="1"/>
          </p:nvPr>
        </p:nvPicPr>
        <p:blipFill>
          <a:blip r:embed="rId2"/>
          <a:stretch>
            <a:fillRect/>
          </a:stretch>
        </p:blipFill>
        <p:spPr>
          <a:xfrm>
            <a:off x="700853" y="1563413"/>
            <a:ext cx="4743505" cy="3557629"/>
          </a:xfrm>
          <a:prstGeom prst="rect">
            <a:avLst/>
          </a:prstGeom>
        </p:spPr>
      </p:pic>
      <p:pic>
        <p:nvPicPr>
          <p:cNvPr id="5" name="Picture 4"/>
          <p:cNvPicPr>
            <a:picLocks noChangeAspect="1"/>
          </p:cNvPicPr>
          <p:nvPr/>
        </p:nvPicPr>
        <p:blipFill>
          <a:blip r:embed="rId3"/>
          <a:stretch>
            <a:fillRect/>
          </a:stretch>
        </p:blipFill>
        <p:spPr>
          <a:xfrm>
            <a:off x="6812729" y="126124"/>
            <a:ext cx="3794122" cy="5058829"/>
          </a:xfrm>
          <a:prstGeom prst="rect">
            <a:avLst/>
          </a:prstGeom>
        </p:spPr>
      </p:pic>
      <p:sp>
        <p:nvSpPr>
          <p:cNvPr id="6" name="TextBox 5"/>
          <p:cNvSpPr txBox="1"/>
          <p:nvPr/>
        </p:nvSpPr>
        <p:spPr>
          <a:xfrm>
            <a:off x="700853" y="5580993"/>
            <a:ext cx="4743505" cy="646331"/>
          </a:xfrm>
          <a:prstGeom prst="rect">
            <a:avLst/>
          </a:prstGeom>
          <a:noFill/>
        </p:spPr>
        <p:txBody>
          <a:bodyPr wrap="square" rtlCol="0">
            <a:spAutoFit/>
          </a:bodyPr>
          <a:lstStyle/>
          <a:p>
            <a:r>
              <a:rPr lang="en-US" dirty="0" smtClean="0"/>
              <a:t>This is the circuit and how we wired the battery pack up to light the led</a:t>
            </a:r>
            <a:endParaRPr lang="en-US" dirty="0"/>
          </a:p>
        </p:txBody>
      </p:sp>
      <p:sp>
        <p:nvSpPr>
          <p:cNvPr id="7" name="TextBox 6"/>
          <p:cNvSpPr txBox="1"/>
          <p:nvPr/>
        </p:nvSpPr>
        <p:spPr>
          <a:xfrm>
            <a:off x="7020910" y="5696607"/>
            <a:ext cx="3972911" cy="646331"/>
          </a:xfrm>
          <a:prstGeom prst="rect">
            <a:avLst/>
          </a:prstGeom>
          <a:noFill/>
        </p:spPr>
        <p:txBody>
          <a:bodyPr wrap="square" rtlCol="0">
            <a:spAutoFit/>
          </a:bodyPr>
          <a:lstStyle/>
          <a:p>
            <a:r>
              <a:rPr lang="en-US" dirty="0" smtClean="0"/>
              <a:t>This is the resistor reading which is 327.30 ohms</a:t>
            </a:r>
            <a:endParaRPr lang="en-US" dirty="0"/>
          </a:p>
        </p:txBody>
      </p:sp>
    </p:spTree>
    <p:extLst>
      <p:ext uri="{BB962C8B-B14F-4D97-AF65-F5344CB8AC3E}">
        <p14:creationId xmlns:p14="http://schemas.microsoft.com/office/powerpoint/2010/main" val="2561719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5998" cy="1905000"/>
          </a:xfrm>
        </p:spPr>
        <p:txBody>
          <a:bodyPr/>
          <a:lstStyle/>
          <a:p>
            <a:r>
              <a:rPr lang="en-US" dirty="0"/>
              <a:t>Lab 3 Part </a:t>
            </a:r>
            <a:r>
              <a:rPr lang="en-US" dirty="0" smtClean="0"/>
              <a:t>six</a:t>
            </a:r>
            <a:endParaRPr lang="en-US" dirty="0"/>
          </a:p>
        </p:txBody>
      </p:sp>
      <p:pic>
        <p:nvPicPr>
          <p:cNvPr id="4" name="Content Placeholder 3"/>
          <p:cNvPicPr>
            <a:picLocks noGrp="1" noChangeAspect="1"/>
          </p:cNvPicPr>
          <p:nvPr>
            <p:ph idx="1"/>
          </p:nvPr>
        </p:nvPicPr>
        <p:blipFill>
          <a:blip r:embed="rId2"/>
          <a:stretch>
            <a:fillRect/>
          </a:stretch>
        </p:blipFill>
        <p:spPr>
          <a:xfrm>
            <a:off x="5402317" y="848709"/>
            <a:ext cx="5517931" cy="5367599"/>
          </a:xfrm>
          <a:prstGeom prst="rect">
            <a:avLst/>
          </a:prstGeom>
        </p:spPr>
      </p:pic>
      <p:sp>
        <p:nvSpPr>
          <p:cNvPr id="5" name="TextBox 4"/>
          <p:cNvSpPr txBox="1"/>
          <p:nvPr/>
        </p:nvSpPr>
        <p:spPr>
          <a:xfrm>
            <a:off x="641131" y="2953407"/>
            <a:ext cx="3962400" cy="923330"/>
          </a:xfrm>
          <a:prstGeom prst="rect">
            <a:avLst/>
          </a:prstGeom>
          <a:noFill/>
        </p:spPr>
        <p:txBody>
          <a:bodyPr wrap="square" rtlCol="0">
            <a:spAutoFit/>
          </a:bodyPr>
          <a:lstStyle/>
          <a:p>
            <a:r>
              <a:rPr lang="en-US" dirty="0" smtClean="0"/>
              <a:t>This is a picture of the LED being lit up by the connection of the batteries of a power source</a:t>
            </a:r>
            <a:endParaRPr lang="en-US" dirty="0"/>
          </a:p>
        </p:txBody>
      </p:sp>
    </p:spTree>
    <p:extLst>
      <p:ext uri="{BB962C8B-B14F-4D97-AF65-F5344CB8AC3E}">
        <p14:creationId xmlns:p14="http://schemas.microsoft.com/office/powerpoint/2010/main" val="1839503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514" y="-367862"/>
            <a:ext cx="9905998" cy="1905000"/>
          </a:xfrm>
        </p:spPr>
        <p:txBody>
          <a:bodyPr/>
          <a:lstStyle/>
          <a:p>
            <a:r>
              <a:rPr lang="en-US" dirty="0" smtClean="0"/>
              <a:t>Lab 3 Part seven</a:t>
            </a:r>
            <a:endParaRPr lang="en-US" dirty="0"/>
          </a:p>
        </p:txBody>
      </p:sp>
      <p:pic>
        <p:nvPicPr>
          <p:cNvPr id="4" name="Content Placeholder 3"/>
          <p:cNvPicPr>
            <a:picLocks noGrp="1" noChangeAspect="1"/>
          </p:cNvPicPr>
          <p:nvPr>
            <p:ph idx="1"/>
          </p:nvPr>
        </p:nvPicPr>
        <p:blipFill>
          <a:blip r:embed="rId2"/>
          <a:stretch>
            <a:fillRect/>
          </a:stretch>
        </p:blipFill>
        <p:spPr>
          <a:xfrm>
            <a:off x="4982734" y="147145"/>
            <a:ext cx="7032521" cy="6285186"/>
          </a:xfrm>
          <a:prstGeom prst="rect">
            <a:avLst/>
          </a:prstGeom>
        </p:spPr>
      </p:pic>
      <p:sp>
        <p:nvSpPr>
          <p:cNvPr id="5" name="TextBox 4"/>
          <p:cNvSpPr txBox="1"/>
          <p:nvPr/>
        </p:nvSpPr>
        <p:spPr>
          <a:xfrm>
            <a:off x="451945" y="2882462"/>
            <a:ext cx="3678621" cy="646331"/>
          </a:xfrm>
          <a:prstGeom prst="rect">
            <a:avLst/>
          </a:prstGeom>
          <a:noFill/>
        </p:spPr>
        <p:txBody>
          <a:bodyPr wrap="square" rtlCol="0">
            <a:spAutoFit/>
          </a:bodyPr>
          <a:lstStyle/>
          <a:p>
            <a:r>
              <a:rPr lang="en-US" dirty="0" smtClean="0"/>
              <a:t>This the LED datasheet that is used for this experiment</a:t>
            </a:r>
            <a:endParaRPr lang="en-US" dirty="0"/>
          </a:p>
        </p:txBody>
      </p:sp>
    </p:spTree>
    <p:extLst>
      <p:ext uri="{BB962C8B-B14F-4D97-AF65-F5344CB8AC3E}">
        <p14:creationId xmlns:p14="http://schemas.microsoft.com/office/powerpoint/2010/main" val="748484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668" y="-73572"/>
            <a:ext cx="9905998" cy="1905000"/>
          </a:xfrm>
        </p:spPr>
        <p:txBody>
          <a:bodyPr/>
          <a:lstStyle/>
          <a:p>
            <a:r>
              <a:rPr lang="en-US" dirty="0" smtClean="0"/>
              <a:t>Lab 3 Part Eight</a:t>
            </a:r>
            <a:endParaRPr lang="en-US" dirty="0"/>
          </a:p>
        </p:txBody>
      </p:sp>
      <p:pic>
        <p:nvPicPr>
          <p:cNvPr id="4" name="Content Placeholder 3"/>
          <p:cNvPicPr>
            <a:picLocks noGrp="1" noChangeAspect="1"/>
          </p:cNvPicPr>
          <p:nvPr>
            <p:ph idx="1"/>
          </p:nvPr>
        </p:nvPicPr>
        <p:blipFill>
          <a:blip r:embed="rId2"/>
          <a:stretch>
            <a:fillRect/>
          </a:stretch>
        </p:blipFill>
        <p:spPr>
          <a:xfrm>
            <a:off x="1128603" y="1426779"/>
            <a:ext cx="3748196" cy="4997595"/>
          </a:xfrm>
          <a:prstGeom prst="rect">
            <a:avLst/>
          </a:prstGeom>
        </p:spPr>
      </p:pic>
      <p:sp>
        <p:nvSpPr>
          <p:cNvPr id="6" name="TextBox 5"/>
          <p:cNvSpPr txBox="1"/>
          <p:nvPr/>
        </p:nvSpPr>
        <p:spPr>
          <a:xfrm>
            <a:off x="5337667" y="2742906"/>
            <a:ext cx="5749158" cy="923330"/>
          </a:xfrm>
          <a:prstGeom prst="rect">
            <a:avLst/>
          </a:prstGeom>
          <a:noFill/>
        </p:spPr>
        <p:txBody>
          <a:bodyPr wrap="square" rtlCol="0">
            <a:spAutoFit/>
          </a:bodyPr>
          <a:lstStyle/>
          <a:p>
            <a:r>
              <a:rPr lang="en-US" dirty="0" smtClean="0"/>
              <a:t>After one week of discharging the batteries they went from 1.2979 Volts down to 1.1975 Volts. So the batteries approximately discharged 1 Volt</a:t>
            </a:r>
          </a:p>
        </p:txBody>
      </p:sp>
    </p:spTree>
    <p:extLst>
      <p:ext uri="{BB962C8B-B14F-4D97-AF65-F5344CB8AC3E}">
        <p14:creationId xmlns:p14="http://schemas.microsoft.com/office/powerpoint/2010/main" val="855259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99" y="-220717"/>
            <a:ext cx="9905998" cy="1905000"/>
          </a:xfrm>
        </p:spPr>
        <p:txBody>
          <a:bodyPr/>
          <a:lstStyle/>
          <a:p>
            <a:r>
              <a:rPr lang="en-US" dirty="0" smtClean="0"/>
              <a:t>Lab 3 Part nine</a:t>
            </a:r>
            <a:endParaRPr lang="en-US" dirty="0"/>
          </a:p>
        </p:txBody>
      </p:sp>
      <p:sp>
        <p:nvSpPr>
          <p:cNvPr id="3" name="Content Placeholder 2"/>
          <p:cNvSpPr>
            <a:spLocks noGrp="1"/>
          </p:cNvSpPr>
          <p:nvPr>
            <p:ph idx="1"/>
          </p:nvPr>
        </p:nvSpPr>
        <p:spPr>
          <a:xfrm>
            <a:off x="195483" y="501869"/>
            <a:ext cx="9905998" cy="3124201"/>
          </a:xfrm>
        </p:spPr>
        <p:txBody>
          <a:bodyPr/>
          <a:lstStyle/>
          <a:p>
            <a:pPr marL="0" indent="0">
              <a:buNone/>
            </a:pPr>
            <a:r>
              <a:rPr lang="en-US" dirty="0" smtClean="0"/>
              <a:t>After discharging both Energizer AA batteries down 1 volt we are ready to start charging them with the 2 in 1 Folding panel.</a:t>
            </a:r>
          </a:p>
          <a:p>
            <a:pPr marL="0" indent="0">
              <a:buNone/>
            </a:pPr>
            <a:r>
              <a:rPr lang="en-US" dirty="0" smtClean="0"/>
              <a:t>Our goal is to charge them back up to the full potential voltage </a:t>
            </a:r>
            <a:endParaRPr lang="en-US" dirty="0"/>
          </a:p>
        </p:txBody>
      </p:sp>
      <p:pic>
        <p:nvPicPr>
          <p:cNvPr id="4" name="Picture 3"/>
          <p:cNvPicPr>
            <a:picLocks noChangeAspect="1"/>
          </p:cNvPicPr>
          <p:nvPr/>
        </p:nvPicPr>
        <p:blipFill rotWithShape="1">
          <a:blip r:embed="rId2"/>
          <a:srcRect l="30079" t="-1894" r="31009" b="1894"/>
          <a:stretch/>
        </p:blipFill>
        <p:spPr>
          <a:xfrm rot="16200000">
            <a:off x="4357671" y="-982208"/>
            <a:ext cx="3250323" cy="11137320"/>
          </a:xfrm>
          <a:prstGeom prst="rect">
            <a:avLst/>
          </a:prstGeom>
        </p:spPr>
      </p:pic>
    </p:spTree>
    <p:extLst>
      <p:ext uri="{BB962C8B-B14F-4D97-AF65-F5344CB8AC3E}">
        <p14:creationId xmlns:p14="http://schemas.microsoft.com/office/powerpoint/2010/main" val="1111601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178" y="84083"/>
            <a:ext cx="9905998" cy="1905000"/>
          </a:xfrm>
        </p:spPr>
        <p:txBody>
          <a:bodyPr/>
          <a:lstStyle/>
          <a:p>
            <a:r>
              <a:rPr lang="en-US" dirty="0" smtClean="0"/>
              <a:t>Lab 3 Part ten</a:t>
            </a:r>
            <a:endParaRPr lang="en-US" dirty="0"/>
          </a:p>
        </p:txBody>
      </p:sp>
      <p:pic>
        <p:nvPicPr>
          <p:cNvPr id="4" name="Content Placeholder 3"/>
          <p:cNvPicPr>
            <a:picLocks noGrp="1" noChangeAspect="1"/>
          </p:cNvPicPr>
          <p:nvPr>
            <p:ph idx="1"/>
          </p:nvPr>
        </p:nvPicPr>
        <p:blipFill>
          <a:blip r:embed="rId2"/>
          <a:stretch>
            <a:fillRect/>
          </a:stretch>
        </p:blipFill>
        <p:spPr>
          <a:xfrm>
            <a:off x="647719" y="1615965"/>
            <a:ext cx="7590805" cy="4269828"/>
          </a:xfrm>
          <a:prstGeom prst="rect">
            <a:avLst/>
          </a:prstGeom>
        </p:spPr>
      </p:pic>
      <p:sp>
        <p:nvSpPr>
          <p:cNvPr id="5" name="TextBox 4"/>
          <p:cNvSpPr txBox="1"/>
          <p:nvPr/>
        </p:nvSpPr>
        <p:spPr>
          <a:xfrm>
            <a:off x="8771921" y="2767115"/>
            <a:ext cx="3058510" cy="923330"/>
          </a:xfrm>
          <a:prstGeom prst="rect">
            <a:avLst/>
          </a:prstGeom>
          <a:noFill/>
        </p:spPr>
        <p:txBody>
          <a:bodyPr wrap="square" rtlCol="0">
            <a:spAutoFit/>
          </a:bodyPr>
          <a:lstStyle/>
          <a:p>
            <a:r>
              <a:rPr lang="en-US" dirty="0" smtClean="0"/>
              <a:t>This is our setup using the 2 in 1 panel to charge the AA batteries</a:t>
            </a:r>
            <a:endParaRPr lang="en-US" dirty="0"/>
          </a:p>
        </p:txBody>
      </p:sp>
    </p:spTree>
    <p:extLst>
      <p:ext uri="{BB962C8B-B14F-4D97-AF65-F5344CB8AC3E}">
        <p14:creationId xmlns:p14="http://schemas.microsoft.com/office/powerpoint/2010/main" val="174781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033" y="0"/>
            <a:ext cx="9905998" cy="1905000"/>
          </a:xfrm>
        </p:spPr>
        <p:txBody>
          <a:bodyPr/>
          <a:lstStyle/>
          <a:p>
            <a:r>
              <a:rPr lang="en-US" dirty="0" smtClean="0"/>
              <a:t>Lab 1: Wind turbine using the </a:t>
            </a:r>
            <a:r>
              <a:rPr lang="en-US" dirty="0" err="1" smtClean="0"/>
              <a:t>lego</a:t>
            </a:r>
            <a:r>
              <a:rPr lang="en-US" dirty="0" smtClean="0"/>
              <a:t> </a:t>
            </a:r>
            <a:r>
              <a:rPr lang="en-US" dirty="0" err="1" smtClean="0"/>
              <a:t>Mindstorm</a:t>
            </a:r>
            <a:r>
              <a:rPr lang="en-US" dirty="0" smtClean="0"/>
              <a:t> and the energy meter</a:t>
            </a:r>
            <a:br>
              <a:rPr lang="en-US" dirty="0" smtClean="0"/>
            </a:br>
            <a:endParaRPr lang="en-US" dirty="0"/>
          </a:p>
        </p:txBody>
      </p:sp>
      <p:sp>
        <p:nvSpPr>
          <p:cNvPr id="3" name="Content Placeholder 2"/>
          <p:cNvSpPr>
            <a:spLocks noGrp="1"/>
          </p:cNvSpPr>
          <p:nvPr>
            <p:ph idx="1"/>
          </p:nvPr>
        </p:nvSpPr>
        <p:spPr>
          <a:xfrm>
            <a:off x="594874" y="2067908"/>
            <a:ext cx="10209759" cy="4017581"/>
          </a:xfrm>
        </p:spPr>
        <p:txBody>
          <a:bodyPr>
            <a:normAutofit fontScale="92500" lnSpcReduction="20000"/>
          </a:bodyPr>
          <a:lstStyle/>
          <a:p>
            <a:r>
              <a:rPr lang="en-US" dirty="0" smtClean="0"/>
              <a:t>The purpose of this Lab was to demonstrate how to use the </a:t>
            </a:r>
            <a:r>
              <a:rPr lang="en-US" dirty="0" err="1" smtClean="0"/>
              <a:t>lego</a:t>
            </a:r>
            <a:r>
              <a:rPr lang="en-US" dirty="0" smtClean="0"/>
              <a:t> </a:t>
            </a:r>
            <a:r>
              <a:rPr lang="en-US" dirty="0" err="1" smtClean="0"/>
              <a:t>mindstorm</a:t>
            </a:r>
            <a:r>
              <a:rPr lang="en-US" dirty="0" smtClean="0"/>
              <a:t>. We created a schematic in order to download the material to the </a:t>
            </a:r>
            <a:r>
              <a:rPr lang="en-US" dirty="0" err="1" smtClean="0"/>
              <a:t>Nxt</a:t>
            </a:r>
            <a:r>
              <a:rPr lang="en-US" dirty="0" smtClean="0"/>
              <a:t> then the information was transmitted to the Energy meter which sent energy to the fan in ordered it to move in the direction desired.</a:t>
            </a:r>
          </a:p>
          <a:p>
            <a:r>
              <a:rPr lang="en-US" dirty="0" smtClean="0"/>
              <a:t>Equipment Needed: Energy Meter</a:t>
            </a:r>
          </a:p>
          <a:p>
            <a:pPr marL="0" indent="0">
              <a:buNone/>
            </a:pPr>
            <a:r>
              <a:rPr lang="en-US" dirty="0"/>
              <a:t> </a:t>
            </a:r>
            <a:r>
              <a:rPr lang="en-US" dirty="0" smtClean="0"/>
              <a:t>                           </a:t>
            </a:r>
            <a:r>
              <a:rPr lang="en-US" dirty="0" err="1" smtClean="0"/>
              <a:t>Mindstorm</a:t>
            </a:r>
            <a:r>
              <a:rPr lang="en-US" dirty="0" smtClean="0"/>
              <a:t> Programmer</a:t>
            </a:r>
          </a:p>
          <a:p>
            <a:pPr marL="0" indent="0">
              <a:buNone/>
            </a:pPr>
            <a:r>
              <a:rPr lang="en-US" dirty="0"/>
              <a:t>	</a:t>
            </a:r>
            <a:r>
              <a:rPr lang="en-US" dirty="0" smtClean="0"/>
              <a:t>			Built construction of the Fan</a:t>
            </a:r>
          </a:p>
          <a:p>
            <a:pPr marL="0" indent="0">
              <a:buNone/>
            </a:pPr>
            <a:r>
              <a:rPr lang="en-US" dirty="0"/>
              <a:t>	</a:t>
            </a:r>
            <a:r>
              <a:rPr lang="en-US" dirty="0" smtClean="0"/>
              <a:t>			Charging port for the Energy Meter </a:t>
            </a:r>
          </a:p>
          <a:p>
            <a:pPr marL="0" indent="0">
              <a:buNone/>
            </a:pPr>
            <a:r>
              <a:rPr lang="en-US" dirty="0"/>
              <a:t>	</a:t>
            </a:r>
            <a:r>
              <a:rPr lang="en-US" dirty="0" smtClean="0"/>
              <a:t>			A DC Motor</a:t>
            </a:r>
          </a:p>
          <a:p>
            <a:pPr marL="0" indent="0">
              <a:buNone/>
            </a:pPr>
            <a:endParaRPr lang="en-US" dirty="0"/>
          </a:p>
          <a:p>
            <a:pPr marL="0" indent="0">
              <a:buNone/>
            </a:pPr>
            <a:r>
              <a:rPr lang="en-US" dirty="0" smtClean="0"/>
              <a:t>Hypothesis: The Energy meters will run the fan with simultaneously movements and will move the fan in different periods of time</a:t>
            </a:r>
          </a:p>
        </p:txBody>
      </p:sp>
    </p:spTree>
    <p:extLst>
      <p:ext uri="{BB962C8B-B14F-4D97-AF65-F5344CB8AC3E}">
        <p14:creationId xmlns:p14="http://schemas.microsoft.com/office/powerpoint/2010/main" val="838756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585" y="-115614"/>
            <a:ext cx="9905998" cy="1905000"/>
          </a:xfrm>
        </p:spPr>
        <p:txBody>
          <a:bodyPr/>
          <a:lstStyle/>
          <a:p>
            <a:r>
              <a:rPr lang="en-US" dirty="0" smtClean="0"/>
              <a:t>Lab 3 Part Eleven</a:t>
            </a:r>
            <a:endParaRPr lang="en-US" dirty="0"/>
          </a:p>
        </p:txBody>
      </p:sp>
      <p:pic>
        <p:nvPicPr>
          <p:cNvPr id="4" name="Content Placeholder 3"/>
          <p:cNvPicPr>
            <a:picLocks noGrp="1" noChangeAspect="1"/>
          </p:cNvPicPr>
          <p:nvPr>
            <p:ph idx="1"/>
          </p:nvPr>
        </p:nvPicPr>
        <p:blipFill>
          <a:blip r:embed="rId2"/>
          <a:stretch>
            <a:fillRect/>
          </a:stretch>
        </p:blipFill>
        <p:spPr>
          <a:xfrm>
            <a:off x="951348" y="1405759"/>
            <a:ext cx="6127531" cy="4595648"/>
          </a:xfrm>
          <a:prstGeom prst="rect">
            <a:avLst/>
          </a:prstGeom>
        </p:spPr>
      </p:pic>
      <p:sp>
        <p:nvSpPr>
          <p:cNvPr id="5" name="TextBox 4"/>
          <p:cNvSpPr txBox="1"/>
          <p:nvPr/>
        </p:nvSpPr>
        <p:spPr>
          <a:xfrm>
            <a:off x="7556938" y="2091559"/>
            <a:ext cx="3752193" cy="2308324"/>
          </a:xfrm>
          <a:prstGeom prst="rect">
            <a:avLst/>
          </a:prstGeom>
          <a:noFill/>
        </p:spPr>
        <p:txBody>
          <a:bodyPr wrap="square" rtlCol="0">
            <a:spAutoFit/>
          </a:bodyPr>
          <a:lstStyle/>
          <a:p>
            <a:r>
              <a:rPr lang="en-US" dirty="0" smtClean="0"/>
              <a:t>We decided to take a box and cut a hole the size of the lamp to make sure that the solar panel that is charging the batteries is getting direct light in stead of the miscommunications between the light in the room</a:t>
            </a:r>
            <a:endParaRPr lang="en-US" dirty="0"/>
          </a:p>
        </p:txBody>
      </p:sp>
    </p:spTree>
    <p:extLst>
      <p:ext uri="{BB962C8B-B14F-4D97-AF65-F5344CB8AC3E}">
        <p14:creationId xmlns:p14="http://schemas.microsoft.com/office/powerpoint/2010/main" val="3743349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44" y="136634"/>
            <a:ext cx="9905998" cy="1905000"/>
          </a:xfrm>
        </p:spPr>
        <p:txBody>
          <a:bodyPr/>
          <a:lstStyle/>
          <a:p>
            <a:r>
              <a:rPr lang="en-US" dirty="0" smtClean="0"/>
              <a:t>Lab 3 Part Twelve</a:t>
            </a:r>
            <a:endParaRPr lang="en-US" dirty="0"/>
          </a:p>
        </p:txBody>
      </p:sp>
      <p:pic>
        <p:nvPicPr>
          <p:cNvPr id="4" name="Content Placeholder 3"/>
          <p:cNvPicPr>
            <a:picLocks noGrp="1" noChangeAspect="1"/>
          </p:cNvPicPr>
          <p:nvPr>
            <p:ph idx="1"/>
          </p:nvPr>
        </p:nvPicPr>
        <p:blipFill>
          <a:blip r:embed="rId2"/>
          <a:stretch>
            <a:fillRect/>
          </a:stretch>
        </p:blipFill>
        <p:spPr>
          <a:xfrm>
            <a:off x="1016165" y="1826173"/>
            <a:ext cx="5580992" cy="4185744"/>
          </a:xfrm>
          <a:prstGeom prst="rect">
            <a:avLst/>
          </a:prstGeom>
        </p:spPr>
      </p:pic>
      <p:sp>
        <p:nvSpPr>
          <p:cNvPr id="5" name="TextBox 4"/>
          <p:cNvSpPr txBox="1"/>
          <p:nvPr/>
        </p:nvSpPr>
        <p:spPr>
          <a:xfrm>
            <a:off x="7399283" y="1524000"/>
            <a:ext cx="3594538" cy="1477328"/>
          </a:xfrm>
          <a:prstGeom prst="rect">
            <a:avLst/>
          </a:prstGeom>
          <a:noFill/>
        </p:spPr>
        <p:txBody>
          <a:bodyPr wrap="square" rtlCol="0">
            <a:spAutoFit/>
          </a:bodyPr>
          <a:lstStyle/>
          <a:p>
            <a:r>
              <a:rPr lang="en-US" dirty="0" smtClean="0"/>
              <a:t>After an hour and </a:t>
            </a:r>
            <a:r>
              <a:rPr lang="en-US" dirty="0" err="1" smtClean="0"/>
              <a:t>fourty</a:t>
            </a:r>
            <a:r>
              <a:rPr lang="en-US" dirty="0" smtClean="0"/>
              <a:t> five minutes the batteries charged up to 1.2039 volts using the solar panel and the battery </a:t>
            </a:r>
            <a:r>
              <a:rPr lang="en-US" dirty="0" err="1" smtClean="0"/>
              <a:t>packl</a:t>
            </a:r>
            <a:endParaRPr lang="en-US" dirty="0"/>
          </a:p>
        </p:txBody>
      </p:sp>
    </p:spTree>
    <p:extLst>
      <p:ext uri="{BB962C8B-B14F-4D97-AF65-F5344CB8AC3E}">
        <p14:creationId xmlns:p14="http://schemas.microsoft.com/office/powerpoint/2010/main" val="1512366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3 Observations</a:t>
            </a:r>
            <a:endParaRPr lang="en-US" dirty="0"/>
          </a:p>
        </p:txBody>
      </p:sp>
      <p:sp>
        <p:nvSpPr>
          <p:cNvPr id="3" name="Content Placeholder 2"/>
          <p:cNvSpPr>
            <a:spLocks noGrp="1"/>
          </p:cNvSpPr>
          <p:nvPr>
            <p:ph idx="1"/>
          </p:nvPr>
        </p:nvSpPr>
        <p:spPr>
          <a:xfrm>
            <a:off x="773551" y="2088930"/>
            <a:ext cx="9905998" cy="3124201"/>
          </a:xfrm>
        </p:spPr>
        <p:txBody>
          <a:bodyPr/>
          <a:lstStyle/>
          <a:p>
            <a:pPr marL="0" indent="0">
              <a:buNone/>
            </a:pPr>
            <a:r>
              <a:rPr lang="en-US" dirty="0" smtClean="0"/>
              <a:t>Discharging the batteries took a couple tries because they were not discharging fast enough. It took about 2 weeks to fully get this lab done. Then after we found a better way to discharge them we then charge the batteries using the 2 in 1 solar panel and charged them back up to about fully charged</a:t>
            </a:r>
            <a:endParaRPr lang="en-US" dirty="0"/>
          </a:p>
        </p:txBody>
      </p:sp>
    </p:spTree>
    <p:extLst>
      <p:ext uri="{BB962C8B-B14F-4D97-AF65-F5344CB8AC3E}">
        <p14:creationId xmlns:p14="http://schemas.microsoft.com/office/powerpoint/2010/main" val="17455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482" y="-257505"/>
            <a:ext cx="9905998" cy="1905000"/>
          </a:xfrm>
        </p:spPr>
        <p:txBody>
          <a:bodyPr/>
          <a:lstStyle/>
          <a:p>
            <a:r>
              <a:rPr lang="en-US" dirty="0" smtClean="0"/>
              <a:t>SITE AUDIT for the 100 Watt Solar Panel</a:t>
            </a:r>
            <a:endParaRPr lang="en-US" dirty="0"/>
          </a:p>
        </p:txBody>
      </p:sp>
      <p:sp>
        <p:nvSpPr>
          <p:cNvPr id="3" name="Content Placeholder 2"/>
          <p:cNvSpPr>
            <a:spLocks noGrp="1"/>
          </p:cNvSpPr>
          <p:nvPr>
            <p:ph idx="1"/>
          </p:nvPr>
        </p:nvSpPr>
        <p:spPr>
          <a:xfrm>
            <a:off x="321607" y="2215053"/>
            <a:ext cx="5648269" cy="3838906"/>
          </a:xfrm>
        </p:spPr>
        <p:txBody>
          <a:bodyPr>
            <a:normAutofit/>
          </a:bodyPr>
          <a:lstStyle/>
          <a:p>
            <a:pPr marL="0" indent="0">
              <a:buNone/>
            </a:pPr>
            <a:r>
              <a:rPr lang="en-US" dirty="0" smtClean="0"/>
              <a:t>BY: Jarred Clark</a:t>
            </a:r>
          </a:p>
          <a:p>
            <a:pPr marL="0" indent="0">
              <a:buNone/>
            </a:pPr>
            <a:r>
              <a:rPr lang="en-US" dirty="0" smtClean="0"/>
              <a:t>10/08/18 </a:t>
            </a:r>
          </a:p>
          <a:p>
            <a:pPr marL="0" indent="0">
              <a:buNone/>
            </a:pPr>
            <a:endParaRPr lang="en-US" dirty="0"/>
          </a:p>
          <a:p>
            <a:pPr marL="0" indent="0">
              <a:buNone/>
            </a:pPr>
            <a:r>
              <a:rPr lang="en-US" dirty="0" smtClean="0"/>
              <a:t>This site audit is about determining the best spot to place the solar panel to get maximum energy received at all times. This is going to be determined by the evaluating the site for the solar panel, the path of the sun across the sky, the obstacle survey, doing the site survey, and the end result for the site audit.</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6268155" y="1647495"/>
            <a:ext cx="5247569" cy="3500437"/>
          </a:xfrm>
          <a:prstGeom prst="rect">
            <a:avLst/>
          </a:prstGeom>
        </p:spPr>
      </p:pic>
    </p:spTree>
    <p:extLst>
      <p:ext uri="{BB962C8B-B14F-4D97-AF65-F5344CB8AC3E}">
        <p14:creationId xmlns:p14="http://schemas.microsoft.com/office/powerpoint/2010/main" val="878129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263" y="-171450"/>
            <a:ext cx="9905998" cy="1905000"/>
          </a:xfrm>
        </p:spPr>
        <p:txBody>
          <a:bodyPr/>
          <a:lstStyle/>
          <a:p>
            <a:r>
              <a:rPr lang="en-US" dirty="0" smtClean="0"/>
              <a:t>Table of contents</a:t>
            </a:r>
            <a:endParaRPr lang="en-US" dirty="0"/>
          </a:p>
        </p:txBody>
      </p:sp>
      <p:sp>
        <p:nvSpPr>
          <p:cNvPr id="3" name="Content Placeholder 2"/>
          <p:cNvSpPr>
            <a:spLocks noGrp="1"/>
          </p:cNvSpPr>
          <p:nvPr>
            <p:ph idx="1"/>
          </p:nvPr>
        </p:nvSpPr>
        <p:spPr>
          <a:xfrm>
            <a:off x="322263" y="1733550"/>
            <a:ext cx="9905998" cy="4171951"/>
          </a:xfrm>
        </p:spPr>
        <p:txBody>
          <a:bodyPr>
            <a:normAutofit fontScale="92500" lnSpcReduction="20000"/>
          </a:bodyPr>
          <a:lstStyle/>
          <a:p>
            <a:r>
              <a:rPr lang="en-US" dirty="0" smtClean="0"/>
              <a:t>Evaluating your site for solar energy</a:t>
            </a:r>
          </a:p>
          <a:p>
            <a:endParaRPr lang="en-US" dirty="0" smtClean="0"/>
          </a:p>
          <a:p>
            <a:r>
              <a:rPr lang="en-US" dirty="0" smtClean="0"/>
              <a:t>Path of the sun across the sky</a:t>
            </a:r>
          </a:p>
          <a:p>
            <a:endParaRPr lang="en-US" dirty="0" smtClean="0"/>
          </a:p>
          <a:p>
            <a:r>
              <a:rPr lang="en-US" dirty="0" smtClean="0"/>
              <a:t>Obstacle survey</a:t>
            </a:r>
          </a:p>
          <a:p>
            <a:endParaRPr lang="en-US" dirty="0" smtClean="0"/>
          </a:p>
          <a:p>
            <a:r>
              <a:rPr lang="en-US" dirty="0" smtClean="0"/>
              <a:t>Doing the site survey</a:t>
            </a:r>
          </a:p>
          <a:p>
            <a:endParaRPr lang="en-US" dirty="0" smtClean="0"/>
          </a:p>
          <a:p>
            <a:r>
              <a:rPr lang="en-US" dirty="0" smtClean="0"/>
              <a:t>End result </a:t>
            </a:r>
          </a:p>
          <a:p>
            <a:endParaRPr lang="en-US" dirty="0" smtClean="0"/>
          </a:p>
          <a:p>
            <a:r>
              <a:rPr lang="en-US" dirty="0" smtClean="0"/>
              <a:t>Resources</a:t>
            </a:r>
          </a:p>
          <a:p>
            <a:endParaRPr lang="en-US" dirty="0"/>
          </a:p>
        </p:txBody>
      </p:sp>
    </p:spTree>
    <p:extLst>
      <p:ext uri="{BB962C8B-B14F-4D97-AF65-F5344CB8AC3E}">
        <p14:creationId xmlns:p14="http://schemas.microsoft.com/office/powerpoint/2010/main" val="393287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033" y="0"/>
            <a:ext cx="9905998" cy="1905000"/>
          </a:xfrm>
        </p:spPr>
        <p:txBody>
          <a:bodyPr/>
          <a:lstStyle/>
          <a:p>
            <a:r>
              <a:rPr lang="en-US" dirty="0" smtClean="0"/>
              <a:t>Evaluating your site for solar energy</a:t>
            </a:r>
            <a:endParaRPr lang="en-US" dirty="0"/>
          </a:p>
        </p:txBody>
      </p:sp>
      <p:sp>
        <p:nvSpPr>
          <p:cNvPr id="3" name="Content Placeholder 2"/>
          <p:cNvSpPr>
            <a:spLocks noGrp="1"/>
          </p:cNvSpPr>
          <p:nvPr>
            <p:ph idx="1"/>
          </p:nvPr>
        </p:nvSpPr>
        <p:spPr>
          <a:xfrm>
            <a:off x="248033" y="1763767"/>
            <a:ext cx="6730835" cy="3775185"/>
          </a:xfrm>
        </p:spPr>
        <p:txBody>
          <a:bodyPr>
            <a:normAutofit fontScale="92500" lnSpcReduction="20000"/>
          </a:bodyPr>
          <a:lstStyle/>
          <a:p>
            <a:pPr marL="0" indent="0">
              <a:buNone/>
            </a:pPr>
            <a:r>
              <a:rPr lang="en-US" sz="2600" dirty="0" smtClean="0"/>
              <a:t>Questions to be asked that can create a hassle while using the Solar Panel</a:t>
            </a:r>
          </a:p>
          <a:p>
            <a:pPr marL="0" indent="0">
              <a:buNone/>
            </a:pPr>
            <a:endParaRPr lang="en-US" sz="2600" dirty="0" smtClean="0"/>
          </a:p>
          <a:p>
            <a:pPr marL="0" indent="0">
              <a:buNone/>
            </a:pPr>
            <a:r>
              <a:rPr lang="en-US" dirty="0" smtClean="0"/>
              <a:t>Does the amount of sunlight hitting the solar panel determine how much energy is produced?</a:t>
            </a:r>
          </a:p>
          <a:p>
            <a:pPr marL="0" indent="0">
              <a:buNone/>
            </a:pPr>
            <a:endParaRPr lang="en-US" dirty="0"/>
          </a:p>
          <a:p>
            <a:pPr marL="0" indent="0">
              <a:buNone/>
            </a:pPr>
            <a:r>
              <a:rPr lang="en-US" dirty="0" smtClean="0"/>
              <a:t>Does the location chosen get enough sun all the way around the area?</a:t>
            </a:r>
          </a:p>
          <a:p>
            <a:pPr marL="0" indent="0">
              <a:buNone/>
            </a:pPr>
            <a:endParaRPr lang="en-US" dirty="0"/>
          </a:p>
          <a:p>
            <a:pPr marL="0" indent="0">
              <a:buNone/>
            </a:pPr>
            <a:r>
              <a:rPr lang="en-US" dirty="0" smtClean="0"/>
              <a:t>Is their any nearby obstacles that block the amount of sunlight that is being received? </a:t>
            </a:r>
          </a:p>
        </p:txBody>
      </p:sp>
      <p:pic>
        <p:nvPicPr>
          <p:cNvPr id="4" name="Picture 3"/>
          <p:cNvPicPr>
            <a:picLocks noChangeAspect="1"/>
          </p:cNvPicPr>
          <p:nvPr/>
        </p:nvPicPr>
        <p:blipFill>
          <a:blip r:embed="rId2"/>
          <a:stretch>
            <a:fillRect/>
          </a:stretch>
        </p:blipFill>
        <p:spPr>
          <a:xfrm>
            <a:off x="6978867" y="1584140"/>
            <a:ext cx="5000557" cy="4396246"/>
          </a:xfrm>
          <a:prstGeom prst="rect">
            <a:avLst/>
          </a:prstGeom>
        </p:spPr>
      </p:pic>
    </p:spTree>
    <p:extLst>
      <p:ext uri="{BB962C8B-B14F-4D97-AF65-F5344CB8AC3E}">
        <p14:creationId xmlns:p14="http://schemas.microsoft.com/office/powerpoint/2010/main" val="3874603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03" y="-220718"/>
            <a:ext cx="9905998" cy="1905000"/>
          </a:xfrm>
        </p:spPr>
        <p:txBody>
          <a:bodyPr/>
          <a:lstStyle/>
          <a:p>
            <a:r>
              <a:rPr lang="en-US" dirty="0" smtClean="0"/>
              <a:t>Average Daily radiation per month that the sun gives off</a:t>
            </a:r>
            <a:endParaRPr lang="en-US" dirty="0"/>
          </a:p>
        </p:txBody>
      </p:sp>
      <p:pic>
        <p:nvPicPr>
          <p:cNvPr id="5" name="Picture 4"/>
          <p:cNvPicPr>
            <a:picLocks noChangeAspect="1"/>
          </p:cNvPicPr>
          <p:nvPr/>
        </p:nvPicPr>
        <p:blipFill>
          <a:blip r:embed="rId2"/>
          <a:stretch>
            <a:fillRect/>
          </a:stretch>
        </p:blipFill>
        <p:spPr>
          <a:xfrm>
            <a:off x="4468210" y="1337441"/>
            <a:ext cx="7543800" cy="4953658"/>
          </a:xfrm>
          <a:prstGeom prst="rect">
            <a:avLst/>
          </a:prstGeom>
        </p:spPr>
      </p:pic>
      <p:sp>
        <p:nvSpPr>
          <p:cNvPr id="6" name="TextBox 5"/>
          <p:cNvSpPr txBox="1"/>
          <p:nvPr/>
        </p:nvSpPr>
        <p:spPr>
          <a:xfrm>
            <a:off x="315310" y="1912883"/>
            <a:ext cx="3636580" cy="4247317"/>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In all of the 50 states in the United States of America according to this chart, all of the states receive enough radiation in order to receive power from solar panels.</a:t>
            </a:r>
          </a:p>
          <a:p>
            <a:endParaRPr lang="en-US" dirty="0"/>
          </a:p>
          <a:p>
            <a:pPr marL="285750" indent="-285750">
              <a:buFont typeface="Arial" panose="020B0604020202020204" pitchFamily="34" charset="0"/>
              <a:buChar char="•"/>
            </a:pPr>
            <a:r>
              <a:rPr lang="en-US" dirty="0" smtClean="0"/>
              <a:t>From the data received from this chart of the United States, Indiana receives 4 to 5 kWh/m2/day and  the northern part receives a little more than the central and the south area.</a:t>
            </a:r>
          </a:p>
        </p:txBody>
      </p:sp>
    </p:spTree>
    <p:extLst>
      <p:ext uri="{BB962C8B-B14F-4D97-AF65-F5344CB8AC3E}">
        <p14:creationId xmlns:p14="http://schemas.microsoft.com/office/powerpoint/2010/main" val="2610451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3665" y="206101"/>
            <a:ext cx="10850411" cy="3724768"/>
          </a:xfrm>
          <a:prstGeom prst="rect">
            <a:avLst/>
          </a:prstGeom>
        </p:spPr>
      </p:pic>
      <p:sp>
        <p:nvSpPr>
          <p:cNvPr id="5" name="TextBox 4"/>
          <p:cNvSpPr txBox="1"/>
          <p:nvPr/>
        </p:nvSpPr>
        <p:spPr>
          <a:xfrm>
            <a:off x="683665" y="4424855"/>
            <a:ext cx="10572914" cy="1754326"/>
          </a:xfrm>
          <a:prstGeom prst="rect">
            <a:avLst/>
          </a:prstGeom>
          <a:noFill/>
        </p:spPr>
        <p:txBody>
          <a:bodyPr wrap="square" rtlCol="0">
            <a:spAutoFit/>
          </a:bodyPr>
          <a:lstStyle/>
          <a:p>
            <a:r>
              <a:rPr lang="en-US" dirty="0" smtClean="0"/>
              <a:t>This some information that was found on the web about the latitude tilt radiation over the past 29 years over each month.</a:t>
            </a:r>
          </a:p>
          <a:p>
            <a:endParaRPr lang="en-US" dirty="0"/>
          </a:p>
          <a:p>
            <a:r>
              <a:rPr lang="en-US" dirty="0" smtClean="0"/>
              <a:t>The latitude and longitude of the location that is being used in the chosen location determines the amount of energy that will be received from the solar panel depending on the angle of the sun.</a:t>
            </a:r>
            <a:endParaRPr lang="en-US" dirty="0"/>
          </a:p>
        </p:txBody>
      </p:sp>
    </p:spTree>
    <p:extLst>
      <p:ext uri="{BB962C8B-B14F-4D97-AF65-F5344CB8AC3E}">
        <p14:creationId xmlns:p14="http://schemas.microsoft.com/office/powerpoint/2010/main" val="2771801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64691" y="165536"/>
            <a:ext cx="9187998" cy="1978573"/>
          </a:xfrm>
          <a:prstGeom prst="rect">
            <a:avLst/>
          </a:prstGeom>
        </p:spPr>
      </p:pic>
      <p:pic>
        <p:nvPicPr>
          <p:cNvPr id="5" name="Picture 4"/>
          <p:cNvPicPr>
            <a:picLocks noChangeAspect="1"/>
          </p:cNvPicPr>
          <p:nvPr/>
        </p:nvPicPr>
        <p:blipFill>
          <a:blip r:embed="rId3"/>
          <a:stretch>
            <a:fillRect/>
          </a:stretch>
        </p:blipFill>
        <p:spPr>
          <a:xfrm>
            <a:off x="1264691" y="3217642"/>
            <a:ext cx="9187998" cy="2139728"/>
          </a:xfrm>
          <a:prstGeom prst="rect">
            <a:avLst/>
          </a:prstGeom>
        </p:spPr>
      </p:pic>
      <p:sp>
        <p:nvSpPr>
          <p:cNvPr id="6" name="TextBox 5"/>
          <p:cNvSpPr txBox="1"/>
          <p:nvPr/>
        </p:nvSpPr>
        <p:spPr>
          <a:xfrm>
            <a:off x="1040524" y="2249214"/>
            <a:ext cx="9648497" cy="646331"/>
          </a:xfrm>
          <a:prstGeom prst="rect">
            <a:avLst/>
          </a:prstGeom>
          <a:noFill/>
        </p:spPr>
        <p:txBody>
          <a:bodyPr wrap="square" rtlCol="0">
            <a:spAutoFit/>
          </a:bodyPr>
          <a:lstStyle/>
          <a:p>
            <a:r>
              <a:rPr lang="en-US" dirty="0" smtClean="0"/>
              <a:t>This is a small datasheet where It shows the difference between the climate at multiple times of year. This is a huge factor when it comes to using solar panels.</a:t>
            </a:r>
            <a:endParaRPr lang="en-US" dirty="0"/>
          </a:p>
        </p:txBody>
      </p:sp>
      <p:sp>
        <p:nvSpPr>
          <p:cNvPr id="8" name="Rectangle 7"/>
          <p:cNvSpPr/>
          <p:nvPr/>
        </p:nvSpPr>
        <p:spPr>
          <a:xfrm>
            <a:off x="1402303" y="5679467"/>
            <a:ext cx="8912773" cy="923330"/>
          </a:xfrm>
          <a:prstGeom prst="rect">
            <a:avLst/>
          </a:prstGeom>
        </p:spPr>
        <p:txBody>
          <a:bodyPr wrap="square">
            <a:spAutoFit/>
          </a:bodyPr>
          <a:lstStyle/>
          <a:p>
            <a:r>
              <a:rPr lang="en-US" dirty="0"/>
              <a:t>This is a small datasheet where It shows the difference between the </a:t>
            </a:r>
            <a:r>
              <a:rPr lang="en-US" dirty="0" smtClean="0"/>
              <a:t>tilt of the solar panel </a:t>
            </a:r>
            <a:r>
              <a:rPr lang="en-US" dirty="0"/>
              <a:t>at multiple times of year. This is a huge factor when it comes to using solar panels.</a:t>
            </a:r>
          </a:p>
        </p:txBody>
      </p:sp>
    </p:spTree>
    <p:extLst>
      <p:ext uri="{BB962C8B-B14F-4D97-AF65-F5344CB8AC3E}">
        <p14:creationId xmlns:p14="http://schemas.microsoft.com/office/powerpoint/2010/main" val="9654631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075" y="0"/>
            <a:ext cx="9905998" cy="1905000"/>
          </a:xfrm>
        </p:spPr>
        <p:txBody>
          <a:bodyPr/>
          <a:lstStyle/>
          <a:p>
            <a:r>
              <a:rPr lang="en-US" dirty="0" smtClean="0"/>
              <a:t>Obstacle survey for the chosen spot for our solar panel</a:t>
            </a:r>
            <a:endParaRPr lang="en-US" dirty="0"/>
          </a:p>
        </p:txBody>
      </p:sp>
      <p:pic>
        <p:nvPicPr>
          <p:cNvPr id="4" name="Picture 3"/>
          <p:cNvPicPr>
            <a:picLocks noChangeAspect="1"/>
          </p:cNvPicPr>
          <p:nvPr/>
        </p:nvPicPr>
        <p:blipFill>
          <a:blip r:embed="rId2"/>
          <a:stretch>
            <a:fillRect/>
          </a:stretch>
        </p:blipFill>
        <p:spPr>
          <a:xfrm>
            <a:off x="627719" y="1688881"/>
            <a:ext cx="5258074" cy="4762500"/>
          </a:xfrm>
          <a:prstGeom prst="rect">
            <a:avLst/>
          </a:prstGeom>
        </p:spPr>
      </p:pic>
      <p:sp>
        <p:nvSpPr>
          <p:cNvPr id="5" name="TextBox 4"/>
          <p:cNvSpPr txBox="1"/>
          <p:nvPr/>
        </p:nvSpPr>
        <p:spPr>
          <a:xfrm>
            <a:off x="6674069" y="1432035"/>
            <a:ext cx="4172607" cy="2031325"/>
          </a:xfrm>
          <a:prstGeom prst="rect">
            <a:avLst/>
          </a:prstGeom>
          <a:noFill/>
        </p:spPr>
        <p:txBody>
          <a:bodyPr wrap="square" rtlCol="0">
            <a:spAutoFit/>
          </a:bodyPr>
          <a:lstStyle/>
          <a:p>
            <a:r>
              <a:rPr lang="en-US" dirty="0" smtClean="0"/>
              <a:t>It is important to know all specifications for the chosen spot for our solar panel. We need to observe the best spot with the least amount of obstacles and the greatest amount of sunlight received 24 hours a day.</a:t>
            </a:r>
            <a:endParaRPr lang="en-US" dirty="0"/>
          </a:p>
        </p:txBody>
      </p:sp>
      <p:sp>
        <p:nvSpPr>
          <p:cNvPr id="6" name="TextBox 5"/>
          <p:cNvSpPr txBox="1"/>
          <p:nvPr/>
        </p:nvSpPr>
        <p:spPr>
          <a:xfrm>
            <a:off x="6747641" y="3920359"/>
            <a:ext cx="4498428" cy="1754326"/>
          </a:xfrm>
          <a:prstGeom prst="rect">
            <a:avLst/>
          </a:prstGeom>
          <a:noFill/>
        </p:spPr>
        <p:txBody>
          <a:bodyPr wrap="square" rtlCol="0">
            <a:spAutoFit/>
          </a:bodyPr>
          <a:lstStyle/>
          <a:p>
            <a:r>
              <a:rPr lang="en-US" dirty="0" smtClean="0"/>
              <a:t>Latitude and Longitude of chosen location.</a:t>
            </a:r>
          </a:p>
          <a:p>
            <a:endParaRPr lang="en-US" dirty="0"/>
          </a:p>
          <a:p>
            <a:r>
              <a:rPr lang="en-US" dirty="0" err="1" smtClean="0"/>
              <a:t>Lat</a:t>
            </a:r>
            <a:r>
              <a:rPr lang="en-US" dirty="0" smtClean="0"/>
              <a:t>- 41.123615 North</a:t>
            </a:r>
          </a:p>
          <a:p>
            <a:endParaRPr lang="en-US" dirty="0"/>
          </a:p>
          <a:p>
            <a:r>
              <a:rPr lang="en-US" dirty="0" smtClean="0"/>
              <a:t>Long- -85.098479 West</a:t>
            </a:r>
            <a:endParaRPr lang="en-US" dirty="0"/>
          </a:p>
        </p:txBody>
      </p:sp>
    </p:spTree>
    <p:extLst>
      <p:ext uri="{BB962C8B-B14F-4D97-AF65-F5344CB8AC3E}">
        <p14:creationId xmlns:p14="http://schemas.microsoft.com/office/powerpoint/2010/main" val="3111431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 Part two</a:t>
            </a:r>
            <a:endParaRPr lang="en-US" dirty="0"/>
          </a:p>
        </p:txBody>
      </p:sp>
      <p:sp>
        <p:nvSpPr>
          <p:cNvPr id="3" name="Content Placeholder 2"/>
          <p:cNvSpPr>
            <a:spLocks noGrp="1"/>
          </p:cNvSpPr>
          <p:nvPr>
            <p:ph idx="1"/>
          </p:nvPr>
        </p:nvSpPr>
        <p:spPr/>
        <p:txBody>
          <a:bodyPr>
            <a:normAutofit lnSpcReduction="10000"/>
          </a:bodyPr>
          <a:lstStyle/>
          <a:p>
            <a:r>
              <a:rPr lang="en-US" dirty="0" smtClean="0"/>
              <a:t>Research for the experiment: We used the instruction manual to learn what the basic functions were for the </a:t>
            </a:r>
            <a:r>
              <a:rPr lang="en-US" dirty="0" err="1" smtClean="0"/>
              <a:t>lego</a:t>
            </a:r>
            <a:r>
              <a:rPr lang="en-US" dirty="0" smtClean="0"/>
              <a:t> </a:t>
            </a:r>
            <a:r>
              <a:rPr lang="en-US" dirty="0" err="1" smtClean="0"/>
              <a:t>mindstorm</a:t>
            </a:r>
            <a:r>
              <a:rPr lang="en-US" dirty="0" smtClean="0"/>
              <a:t>. Then we also used a couple </a:t>
            </a:r>
            <a:r>
              <a:rPr lang="en-US" dirty="0" err="1" smtClean="0"/>
              <a:t>youtube</a:t>
            </a:r>
            <a:r>
              <a:rPr lang="en-US" dirty="0" smtClean="0"/>
              <a:t> videos in order to learn how it work.</a:t>
            </a:r>
          </a:p>
          <a:p>
            <a:pPr marL="0" indent="0">
              <a:buNone/>
            </a:pPr>
            <a:r>
              <a:rPr lang="en-US" dirty="0">
                <a:hlinkClick r:id="rId2"/>
              </a:rPr>
              <a:t>https</a:t>
            </a:r>
            <a:r>
              <a:rPr lang="en-US" dirty="0" smtClean="0">
                <a:hlinkClick r:id="rId2"/>
              </a:rPr>
              <a:t>://www.youtube.com/watch?v=BPRCWqifcz0</a:t>
            </a:r>
            <a:endParaRPr lang="en-US" dirty="0" smtClean="0"/>
          </a:p>
          <a:p>
            <a:pPr marL="0" indent="0">
              <a:buNone/>
            </a:pPr>
            <a:r>
              <a:rPr lang="en-US" dirty="0">
                <a:hlinkClick r:id="rId3"/>
              </a:rPr>
              <a:t>https://</a:t>
            </a:r>
            <a:r>
              <a:rPr lang="en-US" dirty="0" smtClean="0">
                <a:hlinkClick r:id="rId3"/>
              </a:rPr>
              <a:t>www.youtube.com/watch?v=n1vphpzKJt0</a:t>
            </a:r>
            <a:endParaRPr lang="en-US" dirty="0" smtClean="0"/>
          </a:p>
          <a:p>
            <a:pPr marL="0" indent="0">
              <a:buNone/>
            </a:pPr>
            <a:endParaRPr lang="en-US" dirty="0"/>
          </a:p>
          <a:p>
            <a:pPr marL="0" indent="0">
              <a:buNone/>
            </a:pPr>
            <a:r>
              <a:rPr lang="en-US" dirty="0" smtClean="0"/>
              <a:t>After applying the power in order to charge the Energy Meter is instantly gave off 100 jolts.</a:t>
            </a:r>
          </a:p>
          <a:p>
            <a:pPr marL="0" indent="0">
              <a:buNone/>
            </a:pPr>
            <a:endParaRPr lang="en-US" dirty="0"/>
          </a:p>
        </p:txBody>
      </p:sp>
    </p:spTree>
    <p:extLst>
      <p:ext uri="{BB962C8B-B14F-4D97-AF65-F5344CB8AC3E}">
        <p14:creationId xmlns:p14="http://schemas.microsoft.com/office/powerpoint/2010/main" val="1677914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482" y="-451945"/>
            <a:ext cx="9905998" cy="1905000"/>
          </a:xfrm>
        </p:spPr>
        <p:txBody>
          <a:bodyPr/>
          <a:lstStyle/>
          <a:p>
            <a:r>
              <a:rPr lang="en-US" dirty="0" smtClean="0"/>
              <a:t>Path of the Sun Across the sky</a:t>
            </a:r>
            <a:endParaRPr lang="en-US" dirty="0"/>
          </a:p>
        </p:txBody>
      </p:sp>
      <p:sp>
        <p:nvSpPr>
          <p:cNvPr id="4" name="TextBox 3"/>
          <p:cNvSpPr txBox="1"/>
          <p:nvPr/>
        </p:nvSpPr>
        <p:spPr>
          <a:xfrm>
            <a:off x="374158" y="4845269"/>
            <a:ext cx="11471001" cy="1323439"/>
          </a:xfrm>
          <a:prstGeom prst="rect">
            <a:avLst/>
          </a:prstGeom>
          <a:noFill/>
        </p:spPr>
        <p:txBody>
          <a:bodyPr wrap="square" rtlCol="0">
            <a:spAutoFit/>
          </a:bodyPr>
          <a:lstStyle/>
          <a:p>
            <a:r>
              <a:rPr lang="en-US" sz="2000" dirty="0" smtClean="0"/>
              <a:t>The path of the sun across the sky changes or varies throughout each year. In order to do an obstacle survey. You want to choose a location where there are no obstacle and the sun hits the solar panel 24 hours a day and 365 days a year. If chose the wrong location you can run into a lot of obstacles into trying to get the max energy from the solar panel.</a:t>
            </a:r>
            <a:endParaRPr lang="en-US" sz="2000" dirty="0"/>
          </a:p>
        </p:txBody>
      </p:sp>
      <p:pic>
        <p:nvPicPr>
          <p:cNvPr id="6" name="Picture 5"/>
          <p:cNvPicPr>
            <a:picLocks noChangeAspect="1"/>
          </p:cNvPicPr>
          <p:nvPr/>
        </p:nvPicPr>
        <p:blipFill>
          <a:blip r:embed="rId2"/>
          <a:stretch>
            <a:fillRect/>
          </a:stretch>
        </p:blipFill>
        <p:spPr>
          <a:xfrm>
            <a:off x="1991105" y="948953"/>
            <a:ext cx="7594329" cy="3665087"/>
          </a:xfrm>
          <a:prstGeom prst="rect">
            <a:avLst/>
          </a:prstGeom>
        </p:spPr>
      </p:pic>
    </p:spTree>
    <p:extLst>
      <p:ext uri="{BB962C8B-B14F-4D97-AF65-F5344CB8AC3E}">
        <p14:creationId xmlns:p14="http://schemas.microsoft.com/office/powerpoint/2010/main" val="1865979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1885" y="482896"/>
            <a:ext cx="6622390" cy="5791780"/>
          </a:xfrm>
          <a:prstGeom prst="rect">
            <a:avLst/>
          </a:prstGeom>
        </p:spPr>
      </p:pic>
      <p:sp>
        <p:nvSpPr>
          <p:cNvPr id="5" name="Rectangle 4"/>
          <p:cNvSpPr/>
          <p:nvPr/>
        </p:nvSpPr>
        <p:spPr>
          <a:xfrm>
            <a:off x="7315200" y="622170"/>
            <a:ext cx="4099034" cy="5355312"/>
          </a:xfrm>
          <a:prstGeom prst="rect">
            <a:avLst/>
          </a:prstGeom>
        </p:spPr>
        <p:txBody>
          <a:bodyPr wrap="square">
            <a:spAutoFit/>
          </a:bodyPr>
          <a:lstStyle/>
          <a:p>
            <a:r>
              <a:rPr lang="en-US" dirty="0"/>
              <a:t>- At the two equinoxes, the sun rises due east and sets due west.  At solar noon on the equinoxes, the altitude of the sun is 90 minus the local latitude. The spring equinox occurs on Mar 21st, and the fall equinox on Sept 21st.</a:t>
            </a:r>
            <a:br>
              <a:rPr lang="en-US" dirty="0"/>
            </a:br>
            <a:r>
              <a:rPr lang="en-US" dirty="0"/>
              <a:t/>
            </a:r>
            <a:br>
              <a:rPr lang="en-US" dirty="0"/>
            </a:br>
            <a:r>
              <a:rPr lang="en-US" dirty="0"/>
              <a:t>- The winter solstice is the shortest day of the year and occurs on Dec 21st. On this day the sun will rise well to the south of east, and will set well to the south of west.</a:t>
            </a:r>
            <a:br>
              <a:rPr lang="en-US" dirty="0"/>
            </a:br>
            <a:r>
              <a:rPr lang="en-US" dirty="0"/>
              <a:t/>
            </a:r>
            <a:br>
              <a:rPr lang="en-US" dirty="0"/>
            </a:br>
            <a:r>
              <a:rPr lang="en-US" dirty="0"/>
              <a:t>- The summer solstice is the longest day of the year and occurs on June 21st. On this day the sun will rise well to the north of east, and will set well to the north of west. </a:t>
            </a:r>
          </a:p>
        </p:txBody>
      </p:sp>
    </p:spTree>
    <p:extLst>
      <p:ext uri="{BB962C8B-B14F-4D97-AF65-F5344CB8AC3E}">
        <p14:creationId xmlns:p14="http://schemas.microsoft.com/office/powerpoint/2010/main" val="1900963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19" y="0"/>
            <a:ext cx="9905998" cy="1905000"/>
          </a:xfrm>
        </p:spPr>
        <p:txBody>
          <a:bodyPr/>
          <a:lstStyle/>
          <a:p>
            <a:r>
              <a:rPr lang="en-US" dirty="0" smtClean="0"/>
              <a:t>Basic Setup and function of a solar Panel</a:t>
            </a:r>
            <a:br>
              <a:rPr lang="en-US" dirty="0" smtClean="0"/>
            </a:br>
            <a:r>
              <a:rPr lang="en-US" dirty="0" smtClean="0"/>
              <a:t>Also known as how it begins to function</a:t>
            </a:r>
            <a:endParaRPr lang="en-US" dirty="0"/>
          </a:p>
        </p:txBody>
      </p:sp>
      <p:pic>
        <p:nvPicPr>
          <p:cNvPr id="4" name="Picture 3"/>
          <p:cNvPicPr>
            <a:picLocks noChangeAspect="1"/>
          </p:cNvPicPr>
          <p:nvPr/>
        </p:nvPicPr>
        <p:blipFill>
          <a:blip r:embed="rId2"/>
          <a:stretch>
            <a:fillRect/>
          </a:stretch>
        </p:blipFill>
        <p:spPr>
          <a:xfrm>
            <a:off x="258544" y="1729609"/>
            <a:ext cx="6983084" cy="4418388"/>
          </a:xfrm>
          <a:prstGeom prst="rect">
            <a:avLst/>
          </a:prstGeom>
        </p:spPr>
      </p:pic>
      <p:sp>
        <p:nvSpPr>
          <p:cNvPr id="5" name="TextBox 4"/>
          <p:cNvSpPr txBox="1"/>
          <p:nvPr/>
        </p:nvSpPr>
        <p:spPr>
          <a:xfrm>
            <a:off x="7746125" y="2186152"/>
            <a:ext cx="3142593" cy="3139321"/>
          </a:xfrm>
          <a:prstGeom prst="rect">
            <a:avLst/>
          </a:prstGeom>
          <a:noFill/>
        </p:spPr>
        <p:txBody>
          <a:bodyPr wrap="square" rtlCol="0">
            <a:spAutoFit/>
          </a:bodyPr>
          <a:lstStyle/>
          <a:p>
            <a:r>
              <a:rPr lang="en-US" dirty="0" smtClean="0"/>
              <a:t>This picture shows the basic setup for a standard solar panel without any modifications. This the diagram that we will use when we setup our solar panel outside the Steel Dynamics Technology Building at Ivy Tech Community College in Fort Wayne, Indiana</a:t>
            </a:r>
            <a:endParaRPr lang="en-US" dirty="0"/>
          </a:p>
        </p:txBody>
      </p:sp>
    </p:spTree>
    <p:extLst>
      <p:ext uri="{BB962C8B-B14F-4D97-AF65-F5344CB8AC3E}">
        <p14:creationId xmlns:p14="http://schemas.microsoft.com/office/powerpoint/2010/main" val="3892846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202" y="-113607"/>
            <a:ext cx="9905998" cy="1905000"/>
          </a:xfrm>
        </p:spPr>
        <p:txBody>
          <a:bodyPr/>
          <a:lstStyle/>
          <a:p>
            <a:r>
              <a:rPr lang="en-US" dirty="0" smtClean="0"/>
              <a:t>Solar Panel Build and Testing Lab for </a:t>
            </a:r>
            <a:br>
              <a:rPr lang="en-US" dirty="0" smtClean="0"/>
            </a:br>
            <a:r>
              <a:rPr lang="en-US" dirty="0" smtClean="0"/>
              <a:t>11-05-18</a:t>
            </a:r>
            <a:endParaRPr lang="en-US" dirty="0"/>
          </a:p>
        </p:txBody>
      </p:sp>
      <p:sp>
        <p:nvSpPr>
          <p:cNvPr id="3" name="Content Placeholder 2"/>
          <p:cNvSpPr>
            <a:spLocks noGrp="1"/>
          </p:cNvSpPr>
          <p:nvPr>
            <p:ph idx="1"/>
          </p:nvPr>
        </p:nvSpPr>
        <p:spPr>
          <a:xfrm>
            <a:off x="285202" y="1586345"/>
            <a:ext cx="9454021" cy="4639888"/>
          </a:xfrm>
        </p:spPr>
        <p:txBody>
          <a:bodyPr>
            <a:normAutofit fontScale="92500" lnSpcReduction="10000"/>
          </a:bodyPr>
          <a:lstStyle/>
          <a:p>
            <a:pPr marL="0" indent="0">
              <a:buNone/>
            </a:pPr>
            <a:r>
              <a:rPr lang="en-US" dirty="0" smtClean="0"/>
              <a:t>The purpose of this lab is to design and build and test the 100 watt solar panel and evaluate the different voltages coming out of each specific part.</a:t>
            </a:r>
          </a:p>
          <a:p>
            <a:pPr marL="0" indent="0">
              <a:buNone/>
            </a:pPr>
            <a:r>
              <a:rPr lang="en-US" dirty="0" smtClean="0"/>
              <a:t>Equipment needed:</a:t>
            </a:r>
          </a:p>
          <a:p>
            <a:pPr marL="0" indent="0">
              <a:buNone/>
            </a:pPr>
            <a:r>
              <a:rPr lang="en-US" dirty="0" smtClean="0"/>
              <a:t>100 Watt Solar Panel</a:t>
            </a:r>
          </a:p>
          <a:p>
            <a:pPr marL="0" indent="0">
              <a:buNone/>
            </a:pPr>
            <a:r>
              <a:rPr lang="en-US" dirty="0" smtClean="0"/>
              <a:t>2 12 Volts deep cycle batteries</a:t>
            </a:r>
          </a:p>
          <a:p>
            <a:pPr marL="0" indent="0">
              <a:buNone/>
            </a:pPr>
            <a:r>
              <a:rPr lang="en-US" dirty="0" smtClean="0"/>
              <a:t>Battery Connectors</a:t>
            </a:r>
          </a:p>
          <a:p>
            <a:pPr marL="0" indent="0">
              <a:buNone/>
            </a:pPr>
            <a:r>
              <a:rPr lang="en-US" dirty="0" smtClean="0"/>
              <a:t>Battery Charger</a:t>
            </a:r>
          </a:p>
          <a:p>
            <a:pPr marL="0" indent="0">
              <a:buNone/>
            </a:pPr>
            <a:r>
              <a:rPr lang="en-US" dirty="0" smtClean="0"/>
              <a:t>500 Watt Off-grid Inverter</a:t>
            </a:r>
          </a:p>
          <a:p>
            <a:pPr marL="0" indent="0">
              <a:buNone/>
            </a:pPr>
            <a:r>
              <a:rPr lang="en-US" dirty="0" smtClean="0"/>
              <a:t>14 Gauge wires</a:t>
            </a:r>
          </a:p>
          <a:p>
            <a:pPr marL="0" indent="0">
              <a:buNone/>
            </a:pPr>
            <a:r>
              <a:rPr lang="en-US" dirty="0" smtClean="0"/>
              <a:t>Mc4 Connectors</a:t>
            </a:r>
          </a:p>
          <a:p>
            <a:pPr marL="0" indent="0">
              <a:buNone/>
            </a:pPr>
            <a:r>
              <a:rPr lang="en-US" dirty="0" smtClean="0"/>
              <a:t>Digital </a:t>
            </a:r>
            <a:r>
              <a:rPr lang="en-US" dirty="0" err="1" smtClean="0"/>
              <a:t>Multimeter</a:t>
            </a:r>
            <a:endParaRPr lang="en-US" dirty="0" smtClean="0"/>
          </a:p>
          <a:p>
            <a:pPr marL="0" indent="0">
              <a:buNone/>
            </a:pPr>
            <a:r>
              <a:rPr lang="en-US" dirty="0" smtClean="0"/>
              <a:t>2 Lamps powered by the 500 Watt Inverter</a:t>
            </a:r>
            <a:endParaRPr lang="en-US" dirty="0"/>
          </a:p>
        </p:txBody>
      </p:sp>
    </p:spTree>
    <p:extLst>
      <p:ext uri="{BB962C8B-B14F-4D97-AF65-F5344CB8AC3E}">
        <p14:creationId xmlns:p14="http://schemas.microsoft.com/office/powerpoint/2010/main" val="4144193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136" y="-246611"/>
            <a:ext cx="9905998" cy="1905000"/>
          </a:xfrm>
        </p:spPr>
        <p:txBody>
          <a:bodyPr/>
          <a:lstStyle/>
          <a:p>
            <a:r>
              <a:rPr lang="en-US" dirty="0" smtClean="0"/>
              <a:t>Solar panel Part 2</a:t>
            </a:r>
            <a:endParaRPr lang="en-US" dirty="0"/>
          </a:p>
        </p:txBody>
      </p:sp>
      <p:pic>
        <p:nvPicPr>
          <p:cNvPr id="4" name="Picture 3"/>
          <p:cNvPicPr>
            <a:picLocks noChangeAspect="1"/>
          </p:cNvPicPr>
          <p:nvPr/>
        </p:nvPicPr>
        <p:blipFill>
          <a:blip r:embed="rId2"/>
          <a:stretch>
            <a:fillRect/>
          </a:stretch>
        </p:blipFill>
        <p:spPr>
          <a:xfrm>
            <a:off x="4531893" y="618066"/>
            <a:ext cx="7506900" cy="5537199"/>
          </a:xfrm>
          <a:prstGeom prst="rect">
            <a:avLst/>
          </a:prstGeom>
        </p:spPr>
      </p:pic>
      <p:sp>
        <p:nvSpPr>
          <p:cNvPr id="5" name="TextBox 4"/>
          <p:cNvSpPr txBox="1"/>
          <p:nvPr/>
        </p:nvSpPr>
        <p:spPr>
          <a:xfrm>
            <a:off x="465003" y="1845733"/>
            <a:ext cx="3514331" cy="1754326"/>
          </a:xfrm>
          <a:prstGeom prst="rect">
            <a:avLst/>
          </a:prstGeom>
          <a:noFill/>
        </p:spPr>
        <p:txBody>
          <a:bodyPr wrap="square" rtlCol="0">
            <a:spAutoFit/>
          </a:bodyPr>
          <a:lstStyle/>
          <a:p>
            <a:r>
              <a:rPr lang="en-US" dirty="0" smtClean="0"/>
              <a:t>This is the parts list in order to hook up the solar panel, but their were some minor changes such as the bolts we had to change them from 5/16 to a ¼ bolt.</a:t>
            </a:r>
            <a:endParaRPr lang="en-US" dirty="0"/>
          </a:p>
        </p:txBody>
      </p:sp>
    </p:spTree>
    <p:extLst>
      <p:ext uri="{BB962C8B-B14F-4D97-AF65-F5344CB8AC3E}">
        <p14:creationId xmlns:p14="http://schemas.microsoft.com/office/powerpoint/2010/main" val="2199379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62" y="-105295"/>
            <a:ext cx="9905998" cy="1905000"/>
          </a:xfrm>
        </p:spPr>
        <p:txBody>
          <a:bodyPr/>
          <a:lstStyle/>
          <a:p>
            <a:r>
              <a:rPr lang="en-US" dirty="0" smtClean="0"/>
              <a:t>Solar panel Part 3</a:t>
            </a:r>
            <a:endParaRPr lang="en-US" dirty="0"/>
          </a:p>
        </p:txBody>
      </p:sp>
      <p:pic>
        <p:nvPicPr>
          <p:cNvPr id="4" name="Picture 3"/>
          <p:cNvPicPr>
            <a:picLocks noChangeAspect="1"/>
          </p:cNvPicPr>
          <p:nvPr/>
        </p:nvPicPr>
        <p:blipFill>
          <a:blip r:embed="rId2"/>
          <a:stretch>
            <a:fillRect/>
          </a:stretch>
        </p:blipFill>
        <p:spPr>
          <a:xfrm>
            <a:off x="3294113" y="1263533"/>
            <a:ext cx="8567109" cy="4911437"/>
          </a:xfrm>
          <a:prstGeom prst="rect">
            <a:avLst/>
          </a:prstGeom>
        </p:spPr>
      </p:pic>
      <p:sp>
        <p:nvSpPr>
          <p:cNvPr id="5" name="TextBox 4"/>
          <p:cNvSpPr txBox="1"/>
          <p:nvPr/>
        </p:nvSpPr>
        <p:spPr>
          <a:xfrm>
            <a:off x="455465" y="2435629"/>
            <a:ext cx="2576945" cy="1754326"/>
          </a:xfrm>
          <a:prstGeom prst="rect">
            <a:avLst/>
          </a:prstGeom>
          <a:noFill/>
        </p:spPr>
        <p:txBody>
          <a:bodyPr wrap="square" rtlCol="0">
            <a:spAutoFit/>
          </a:bodyPr>
          <a:lstStyle/>
          <a:p>
            <a:r>
              <a:rPr lang="en-US" dirty="0" smtClean="0"/>
              <a:t>This is the diagram that I made in order to hook up the 100 Watt Solar Panel, with the minor changes</a:t>
            </a:r>
            <a:endParaRPr lang="en-US" dirty="0"/>
          </a:p>
        </p:txBody>
      </p:sp>
    </p:spTree>
    <p:extLst>
      <p:ext uri="{BB962C8B-B14F-4D97-AF65-F5344CB8AC3E}">
        <p14:creationId xmlns:p14="http://schemas.microsoft.com/office/powerpoint/2010/main" val="3474625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437804"/>
            <a:ext cx="9905998" cy="1905000"/>
          </a:xfrm>
        </p:spPr>
        <p:txBody>
          <a:bodyPr/>
          <a:lstStyle/>
          <a:p>
            <a:r>
              <a:rPr lang="en-US" dirty="0" smtClean="0"/>
              <a:t>Solar Panel Part 4</a:t>
            </a:r>
            <a:endParaRPr lang="en-US" dirty="0"/>
          </a:p>
        </p:txBody>
      </p:sp>
      <p:pic>
        <p:nvPicPr>
          <p:cNvPr id="4" name="Picture 3"/>
          <p:cNvPicPr>
            <a:picLocks noChangeAspect="1"/>
          </p:cNvPicPr>
          <p:nvPr/>
        </p:nvPicPr>
        <p:blipFill>
          <a:blip r:embed="rId2"/>
          <a:stretch>
            <a:fillRect/>
          </a:stretch>
        </p:blipFill>
        <p:spPr>
          <a:xfrm>
            <a:off x="3502377" y="806796"/>
            <a:ext cx="7986889" cy="5990167"/>
          </a:xfrm>
          <a:prstGeom prst="rect">
            <a:avLst/>
          </a:prstGeom>
        </p:spPr>
      </p:pic>
      <p:sp>
        <p:nvSpPr>
          <p:cNvPr id="5" name="TextBox 4"/>
          <p:cNvSpPr txBox="1"/>
          <p:nvPr/>
        </p:nvSpPr>
        <p:spPr>
          <a:xfrm>
            <a:off x="457200" y="2463800"/>
            <a:ext cx="2582333" cy="923330"/>
          </a:xfrm>
          <a:prstGeom prst="rect">
            <a:avLst/>
          </a:prstGeom>
          <a:noFill/>
        </p:spPr>
        <p:txBody>
          <a:bodyPr wrap="square" rtlCol="0">
            <a:spAutoFit/>
          </a:bodyPr>
          <a:lstStyle/>
          <a:p>
            <a:r>
              <a:rPr lang="en-US" dirty="0" smtClean="0"/>
              <a:t>This is the complete setup for the 100 Watt Solar Panel</a:t>
            </a:r>
            <a:endParaRPr lang="en-US" dirty="0"/>
          </a:p>
        </p:txBody>
      </p:sp>
    </p:spTree>
    <p:extLst>
      <p:ext uri="{BB962C8B-B14F-4D97-AF65-F5344CB8AC3E}">
        <p14:creationId xmlns:p14="http://schemas.microsoft.com/office/powerpoint/2010/main" val="768146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260" y="-504305"/>
            <a:ext cx="9905998" cy="1905000"/>
          </a:xfrm>
        </p:spPr>
        <p:txBody>
          <a:bodyPr/>
          <a:lstStyle/>
          <a:p>
            <a:r>
              <a:rPr lang="en-US" dirty="0" smtClean="0"/>
              <a:t>Solar Panel Part 5</a:t>
            </a:r>
            <a:endParaRPr lang="en-US" dirty="0"/>
          </a:p>
        </p:txBody>
      </p:sp>
      <p:pic>
        <p:nvPicPr>
          <p:cNvPr id="4" name="Picture 3"/>
          <p:cNvPicPr>
            <a:picLocks noChangeAspect="1"/>
          </p:cNvPicPr>
          <p:nvPr/>
        </p:nvPicPr>
        <p:blipFill>
          <a:blip r:embed="rId2"/>
          <a:stretch>
            <a:fillRect/>
          </a:stretch>
        </p:blipFill>
        <p:spPr>
          <a:xfrm>
            <a:off x="5669801" y="756458"/>
            <a:ext cx="5781675" cy="4501861"/>
          </a:xfrm>
          <a:prstGeom prst="rect">
            <a:avLst/>
          </a:prstGeom>
        </p:spPr>
      </p:pic>
      <p:pic>
        <p:nvPicPr>
          <p:cNvPr id="5" name="Picture 4"/>
          <p:cNvPicPr>
            <a:picLocks noChangeAspect="1"/>
          </p:cNvPicPr>
          <p:nvPr/>
        </p:nvPicPr>
        <p:blipFill>
          <a:blip r:embed="rId3"/>
          <a:stretch>
            <a:fillRect/>
          </a:stretch>
        </p:blipFill>
        <p:spPr>
          <a:xfrm>
            <a:off x="306070" y="756458"/>
            <a:ext cx="5363731" cy="4501861"/>
          </a:xfrm>
          <a:prstGeom prst="rect">
            <a:avLst/>
          </a:prstGeom>
        </p:spPr>
      </p:pic>
      <p:sp>
        <p:nvSpPr>
          <p:cNvPr id="6" name="TextBox 5"/>
          <p:cNvSpPr txBox="1"/>
          <p:nvPr/>
        </p:nvSpPr>
        <p:spPr>
          <a:xfrm>
            <a:off x="989215" y="5636029"/>
            <a:ext cx="10108276" cy="369332"/>
          </a:xfrm>
          <a:prstGeom prst="rect">
            <a:avLst/>
          </a:prstGeom>
          <a:noFill/>
        </p:spPr>
        <p:txBody>
          <a:bodyPr wrap="square" rtlCol="0">
            <a:spAutoFit/>
          </a:bodyPr>
          <a:lstStyle/>
          <a:p>
            <a:r>
              <a:rPr lang="en-US" dirty="0" smtClean="0"/>
              <a:t>This is how I tested the to batteries where both batteries were functioning at 12.42 VDC</a:t>
            </a:r>
            <a:endParaRPr lang="en-US" dirty="0"/>
          </a:p>
        </p:txBody>
      </p:sp>
    </p:spTree>
    <p:extLst>
      <p:ext uri="{BB962C8B-B14F-4D97-AF65-F5344CB8AC3E}">
        <p14:creationId xmlns:p14="http://schemas.microsoft.com/office/powerpoint/2010/main" val="23910009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63" y="-471054"/>
            <a:ext cx="9905998" cy="1905000"/>
          </a:xfrm>
        </p:spPr>
        <p:txBody>
          <a:bodyPr/>
          <a:lstStyle/>
          <a:p>
            <a:r>
              <a:rPr lang="en-US" dirty="0" smtClean="0"/>
              <a:t>Solar Panel Part 6</a:t>
            </a:r>
            <a:endParaRPr lang="en-US" dirty="0"/>
          </a:p>
        </p:txBody>
      </p:sp>
      <p:pic>
        <p:nvPicPr>
          <p:cNvPr id="4" name="Picture 3"/>
          <p:cNvPicPr>
            <a:picLocks noChangeAspect="1"/>
          </p:cNvPicPr>
          <p:nvPr/>
        </p:nvPicPr>
        <p:blipFill rotWithShape="1">
          <a:blip r:embed="rId2"/>
          <a:srcRect l="21002" r="28245" b="14928"/>
          <a:stretch/>
        </p:blipFill>
        <p:spPr>
          <a:xfrm rot="16200000">
            <a:off x="1034072" y="678522"/>
            <a:ext cx="4848220" cy="5685731"/>
          </a:xfrm>
          <a:prstGeom prst="rect">
            <a:avLst/>
          </a:prstGeom>
        </p:spPr>
      </p:pic>
      <p:sp>
        <p:nvSpPr>
          <p:cNvPr id="5" name="TextBox 4"/>
          <p:cNvSpPr txBox="1"/>
          <p:nvPr/>
        </p:nvSpPr>
        <p:spPr>
          <a:xfrm>
            <a:off x="6932814" y="1753983"/>
            <a:ext cx="4222866" cy="2031325"/>
          </a:xfrm>
          <a:prstGeom prst="rect">
            <a:avLst/>
          </a:prstGeom>
          <a:noFill/>
        </p:spPr>
        <p:txBody>
          <a:bodyPr wrap="square" rtlCol="0">
            <a:spAutoFit/>
          </a:bodyPr>
          <a:lstStyle/>
          <a:p>
            <a:r>
              <a:rPr lang="en-US" dirty="0" smtClean="0"/>
              <a:t>This is the battery charger that is being charged by the batteries and the solar panel is producing a voltage of 12.5 Volts. So the solar panel being inside with the light is producing a steady 12.5 volts without any interruptions.</a:t>
            </a:r>
            <a:endParaRPr lang="en-US" dirty="0"/>
          </a:p>
        </p:txBody>
      </p:sp>
    </p:spTree>
    <p:extLst>
      <p:ext uri="{BB962C8B-B14F-4D97-AF65-F5344CB8AC3E}">
        <p14:creationId xmlns:p14="http://schemas.microsoft.com/office/powerpoint/2010/main" val="1082439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96" y="-437803"/>
            <a:ext cx="9905998" cy="1905000"/>
          </a:xfrm>
        </p:spPr>
        <p:txBody>
          <a:bodyPr/>
          <a:lstStyle/>
          <a:p>
            <a:r>
              <a:rPr lang="en-US" dirty="0" smtClean="0"/>
              <a:t>Solar Panel Part 7</a:t>
            </a:r>
            <a:endParaRPr lang="en-US" dirty="0"/>
          </a:p>
        </p:txBody>
      </p:sp>
      <p:pic>
        <p:nvPicPr>
          <p:cNvPr id="4" name="Picture 3"/>
          <p:cNvPicPr>
            <a:picLocks noChangeAspect="1"/>
          </p:cNvPicPr>
          <p:nvPr/>
        </p:nvPicPr>
        <p:blipFill>
          <a:blip r:embed="rId2"/>
          <a:stretch>
            <a:fillRect/>
          </a:stretch>
        </p:blipFill>
        <p:spPr>
          <a:xfrm>
            <a:off x="573576" y="1181946"/>
            <a:ext cx="6504043" cy="4878032"/>
          </a:xfrm>
          <a:prstGeom prst="rect">
            <a:avLst/>
          </a:prstGeom>
        </p:spPr>
      </p:pic>
      <p:sp>
        <p:nvSpPr>
          <p:cNvPr id="5" name="TextBox 4"/>
          <p:cNvSpPr txBox="1"/>
          <p:nvPr/>
        </p:nvSpPr>
        <p:spPr>
          <a:xfrm>
            <a:off x="7656021" y="2378592"/>
            <a:ext cx="3682538" cy="923330"/>
          </a:xfrm>
          <a:prstGeom prst="rect">
            <a:avLst/>
          </a:prstGeom>
          <a:noFill/>
        </p:spPr>
        <p:txBody>
          <a:bodyPr wrap="square" rtlCol="0">
            <a:spAutoFit/>
          </a:bodyPr>
          <a:lstStyle/>
          <a:p>
            <a:r>
              <a:rPr lang="en-US" dirty="0" smtClean="0"/>
              <a:t>This is the setup for the batteries being connected to the Battery Charger</a:t>
            </a:r>
            <a:endParaRPr lang="en-US" dirty="0"/>
          </a:p>
        </p:txBody>
      </p:sp>
    </p:spTree>
    <p:extLst>
      <p:ext uri="{BB962C8B-B14F-4D97-AF65-F5344CB8AC3E}">
        <p14:creationId xmlns:p14="http://schemas.microsoft.com/office/powerpoint/2010/main" val="2404293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336330"/>
            <a:ext cx="9905998" cy="1905000"/>
          </a:xfrm>
        </p:spPr>
        <p:txBody>
          <a:bodyPr/>
          <a:lstStyle/>
          <a:p>
            <a:r>
              <a:rPr lang="en-US" dirty="0" smtClean="0"/>
              <a:t>Lab 1: Part three</a:t>
            </a:r>
            <a:endParaRPr lang="en-US" dirty="0"/>
          </a:p>
        </p:txBody>
      </p:sp>
      <p:pic>
        <p:nvPicPr>
          <p:cNvPr id="4" name="Content Placeholder 3"/>
          <p:cNvPicPr>
            <a:picLocks noGrp="1" noChangeAspect="1"/>
          </p:cNvPicPr>
          <p:nvPr>
            <p:ph idx="1"/>
          </p:nvPr>
        </p:nvPicPr>
        <p:blipFill>
          <a:blip r:embed="rId2"/>
          <a:stretch>
            <a:fillRect/>
          </a:stretch>
        </p:blipFill>
        <p:spPr>
          <a:xfrm>
            <a:off x="687233" y="1332186"/>
            <a:ext cx="3937320" cy="3660227"/>
          </a:xfrm>
          <a:prstGeom prst="rect">
            <a:avLst/>
          </a:prstGeom>
        </p:spPr>
      </p:pic>
      <p:sp>
        <p:nvSpPr>
          <p:cNvPr id="5" name="TextBox 4"/>
          <p:cNvSpPr txBox="1"/>
          <p:nvPr/>
        </p:nvSpPr>
        <p:spPr>
          <a:xfrm>
            <a:off x="525517" y="5510048"/>
            <a:ext cx="4487917" cy="646331"/>
          </a:xfrm>
          <a:prstGeom prst="rect">
            <a:avLst/>
          </a:prstGeom>
          <a:noFill/>
        </p:spPr>
        <p:txBody>
          <a:bodyPr wrap="square" rtlCol="0">
            <a:spAutoFit/>
          </a:bodyPr>
          <a:lstStyle/>
          <a:p>
            <a:r>
              <a:rPr lang="en-US" dirty="0" smtClean="0"/>
              <a:t>This is our schematic that we used to download to the </a:t>
            </a:r>
            <a:r>
              <a:rPr lang="en-US" dirty="0" err="1" smtClean="0"/>
              <a:t>lego</a:t>
            </a:r>
            <a:r>
              <a:rPr lang="en-US" dirty="0" smtClean="0"/>
              <a:t> </a:t>
            </a:r>
            <a:r>
              <a:rPr lang="en-US" dirty="0" err="1" smtClean="0"/>
              <a:t>Mindstorm</a:t>
            </a:r>
            <a:r>
              <a:rPr lang="en-US" dirty="0" smtClean="0"/>
              <a:t> </a:t>
            </a:r>
            <a:r>
              <a:rPr lang="en-US" dirty="0" err="1" smtClean="0"/>
              <a:t>Nxt</a:t>
            </a:r>
            <a:endParaRPr lang="en-US" dirty="0"/>
          </a:p>
        </p:txBody>
      </p:sp>
      <p:pic>
        <p:nvPicPr>
          <p:cNvPr id="6" name="Picture 5"/>
          <p:cNvPicPr>
            <a:picLocks noChangeAspect="1"/>
          </p:cNvPicPr>
          <p:nvPr/>
        </p:nvPicPr>
        <p:blipFill>
          <a:blip r:embed="rId3"/>
          <a:stretch>
            <a:fillRect/>
          </a:stretch>
        </p:blipFill>
        <p:spPr>
          <a:xfrm>
            <a:off x="6259894" y="327134"/>
            <a:ext cx="4846911" cy="4665279"/>
          </a:xfrm>
          <a:prstGeom prst="rect">
            <a:avLst/>
          </a:prstGeom>
        </p:spPr>
      </p:pic>
      <p:sp>
        <p:nvSpPr>
          <p:cNvPr id="7" name="TextBox 6"/>
          <p:cNvSpPr txBox="1"/>
          <p:nvPr/>
        </p:nvSpPr>
        <p:spPr>
          <a:xfrm>
            <a:off x="6463862" y="5402317"/>
            <a:ext cx="4642943" cy="646331"/>
          </a:xfrm>
          <a:prstGeom prst="rect">
            <a:avLst/>
          </a:prstGeom>
          <a:noFill/>
        </p:spPr>
        <p:txBody>
          <a:bodyPr wrap="square" rtlCol="0">
            <a:spAutoFit/>
          </a:bodyPr>
          <a:lstStyle/>
          <a:p>
            <a:r>
              <a:rPr lang="en-US" dirty="0" smtClean="0"/>
              <a:t>This is the picture of the Energy Meter reading 51 Jolts.</a:t>
            </a:r>
            <a:endParaRPr lang="en-US" dirty="0"/>
          </a:p>
        </p:txBody>
      </p:sp>
    </p:spTree>
    <p:extLst>
      <p:ext uri="{BB962C8B-B14F-4D97-AF65-F5344CB8AC3E}">
        <p14:creationId xmlns:p14="http://schemas.microsoft.com/office/powerpoint/2010/main" val="902759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84" y="-362989"/>
            <a:ext cx="9905998" cy="1905000"/>
          </a:xfrm>
        </p:spPr>
        <p:txBody>
          <a:bodyPr/>
          <a:lstStyle/>
          <a:p>
            <a:r>
              <a:rPr lang="en-US" dirty="0" smtClean="0"/>
              <a:t>Solar Panel Part 8</a:t>
            </a:r>
            <a:endParaRPr lang="en-US" dirty="0"/>
          </a:p>
        </p:txBody>
      </p:sp>
      <p:pic>
        <p:nvPicPr>
          <p:cNvPr id="4" name="Picture 3"/>
          <p:cNvPicPr>
            <a:picLocks noChangeAspect="1"/>
          </p:cNvPicPr>
          <p:nvPr/>
        </p:nvPicPr>
        <p:blipFill>
          <a:blip r:embed="rId2"/>
          <a:stretch>
            <a:fillRect/>
          </a:stretch>
        </p:blipFill>
        <p:spPr>
          <a:xfrm>
            <a:off x="315884" y="1009996"/>
            <a:ext cx="5396165" cy="3553692"/>
          </a:xfrm>
          <a:prstGeom prst="rect">
            <a:avLst/>
          </a:prstGeom>
        </p:spPr>
      </p:pic>
      <p:sp>
        <p:nvSpPr>
          <p:cNvPr id="5" name="TextBox 4"/>
          <p:cNvSpPr txBox="1"/>
          <p:nvPr/>
        </p:nvSpPr>
        <p:spPr>
          <a:xfrm>
            <a:off x="1438102" y="4796443"/>
            <a:ext cx="3674226" cy="1200329"/>
          </a:xfrm>
          <a:prstGeom prst="rect">
            <a:avLst/>
          </a:prstGeom>
          <a:noFill/>
        </p:spPr>
        <p:txBody>
          <a:bodyPr wrap="square" rtlCol="0">
            <a:spAutoFit/>
          </a:bodyPr>
          <a:lstStyle/>
          <a:p>
            <a:r>
              <a:rPr lang="en-US" dirty="0" smtClean="0"/>
              <a:t>This is the setup for the 500 Watt off grid inverter being connected to the 12 volt deep cycle batteries</a:t>
            </a:r>
            <a:endParaRPr lang="en-US" dirty="0"/>
          </a:p>
        </p:txBody>
      </p:sp>
      <p:pic>
        <p:nvPicPr>
          <p:cNvPr id="6" name="Picture 5"/>
          <p:cNvPicPr>
            <a:picLocks noChangeAspect="1"/>
          </p:cNvPicPr>
          <p:nvPr/>
        </p:nvPicPr>
        <p:blipFill>
          <a:blip r:embed="rId3"/>
          <a:stretch>
            <a:fillRect/>
          </a:stretch>
        </p:blipFill>
        <p:spPr>
          <a:xfrm>
            <a:off x="5827699" y="1009996"/>
            <a:ext cx="5261479" cy="3553692"/>
          </a:xfrm>
          <a:prstGeom prst="rect">
            <a:avLst/>
          </a:prstGeom>
        </p:spPr>
      </p:pic>
      <p:sp>
        <p:nvSpPr>
          <p:cNvPr id="8" name="TextBox 7"/>
          <p:cNvSpPr txBox="1"/>
          <p:nvPr/>
        </p:nvSpPr>
        <p:spPr>
          <a:xfrm>
            <a:off x="6150634" y="4796443"/>
            <a:ext cx="5072332" cy="923330"/>
          </a:xfrm>
          <a:prstGeom prst="rect">
            <a:avLst/>
          </a:prstGeom>
          <a:noFill/>
        </p:spPr>
        <p:txBody>
          <a:bodyPr wrap="square" rtlCol="0">
            <a:spAutoFit/>
          </a:bodyPr>
          <a:lstStyle/>
          <a:p>
            <a:r>
              <a:rPr lang="en-US" dirty="0" smtClean="0"/>
              <a:t>This is the </a:t>
            </a:r>
            <a:r>
              <a:rPr lang="en-US" dirty="0" err="1" smtClean="0"/>
              <a:t>multimeter</a:t>
            </a:r>
            <a:r>
              <a:rPr lang="en-US" dirty="0" smtClean="0"/>
              <a:t> reading coming from the inverter which is producing a total of 12.4 Volts</a:t>
            </a:r>
            <a:endParaRPr lang="en-US" dirty="0"/>
          </a:p>
        </p:txBody>
      </p:sp>
    </p:spTree>
    <p:extLst>
      <p:ext uri="{BB962C8B-B14F-4D97-AF65-F5344CB8AC3E}">
        <p14:creationId xmlns:p14="http://schemas.microsoft.com/office/powerpoint/2010/main" val="985977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6944"/>
            <a:ext cx="9905998" cy="1905000"/>
          </a:xfrm>
        </p:spPr>
        <p:txBody>
          <a:bodyPr/>
          <a:lstStyle/>
          <a:p>
            <a:r>
              <a:rPr lang="en-US" dirty="0" smtClean="0"/>
              <a:t>Solar Panel Part 9</a:t>
            </a:r>
            <a:endParaRPr lang="en-US" dirty="0"/>
          </a:p>
        </p:txBody>
      </p:sp>
      <p:pic>
        <p:nvPicPr>
          <p:cNvPr id="4" name="Picture 3"/>
          <p:cNvPicPr>
            <a:picLocks noChangeAspect="1"/>
          </p:cNvPicPr>
          <p:nvPr/>
        </p:nvPicPr>
        <p:blipFill>
          <a:blip r:embed="rId2"/>
          <a:stretch>
            <a:fillRect/>
          </a:stretch>
        </p:blipFill>
        <p:spPr>
          <a:xfrm>
            <a:off x="452707" y="810883"/>
            <a:ext cx="5128584" cy="4528868"/>
          </a:xfrm>
          <a:prstGeom prst="rect">
            <a:avLst/>
          </a:prstGeom>
        </p:spPr>
      </p:pic>
      <p:pic>
        <p:nvPicPr>
          <p:cNvPr id="5" name="Picture 4"/>
          <p:cNvPicPr>
            <a:picLocks noChangeAspect="1"/>
          </p:cNvPicPr>
          <p:nvPr/>
        </p:nvPicPr>
        <p:blipFill>
          <a:blip r:embed="rId3"/>
          <a:stretch>
            <a:fillRect/>
          </a:stretch>
        </p:blipFill>
        <p:spPr>
          <a:xfrm>
            <a:off x="6033998" y="810883"/>
            <a:ext cx="5490893" cy="4528868"/>
          </a:xfrm>
          <a:prstGeom prst="rect">
            <a:avLst/>
          </a:prstGeom>
        </p:spPr>
      </p:pic>
      <p:sp>
        <p:nvSpPr>
          <p:cNvPr id="6" name="TextBox 5"/>
          <p:cNvSpPr txBox="1"/>
          <p:nvPr/>
        </p:nvSpPr>
        <p:spPr>
          <a:xfrm>
            <a:off x="871268" y="5503653"/>
            <a:ext cx="10765766" cy="923330"/>
          </a:xfrm>
          <a:prstGeom prst="rect">
            <a:avLst/>
          </a:prstGeom>
          <a:noFill/>
        </p:spPr>
        <p:txBody>
          <a:bodyPr wrap="square" rtlCol="0">
            <a:spAutoFit/>
          </a:bodyPr>
          <a:lstStyle/>
          <a:p>
            <a:r>
              <a:rPr lang="en-US" dirty="0" smtClean="0"/>
              <a:t>This is how I measured the AC voltage coming out of terminal one from the output which is reading approximately 93.2 Volts AC and Terminal two was reading approximately 93.3 Volts AC</a:t>
            </a:r>
            <a:endParaRPr lang="en-US" dirty="0"/>
          </a:p>
        </p:txBody>
      </p:sp>
    </p:spTree>
    <p:extLst>
      <p:ext uri="{BB962C8B-B14F-4D97-AF65-F5344CB8AC3E}">
        <p14:creationId xmlns:p14="http://schemas.microsoft.com/office/powerpoint/2010/main" val="28081125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749" y="-451449"/>
            <a:ext cx="9905998" cy="1905000"/>
          </a:xfrm>
        </p:spPr>
        <p:txBody>
          <a:bodyPr/>
          <a:lstStyle/>
          <a:p>
            <a:r>
              <a:rPr lang="en-US" dirty="0" smtClean="0"/>
              <a:t>Solar Panel Part 10</a:t>
            </a:r>
            <a:endParaRPr lang="en-US" dirty="0"/>
          </a:p>
        </p:txBody>
      </p:sp>
      <p:pic>
        <p:nvPicPr>
          <p:cNvPr id="4" name="Picture 3"/>
          <p:cNvPicPr>
            <a:picLocks noChangeAspect="1"/>
          </p:cNvPicPr>
          <p:nvPr/>
        </p:nvPicPr>
        <p:blipFill rotWithShape="1">
          <a:blip r:embed="rId2"/>
          <a:srcRect t="28842"/>
          <a:stretch/>
        </p:blipFill>
        <p:spPr>
          <a:xfrm>
            <a:off x="1281591" y="835826"/>
            <a:ext cx="7940047" cy="4764027"/>
          </a:xfrm>
          <a:prstGeom prst="rect">
            <a:avLst/>
          </a:prstGeom>
        </p:spPr>
      </p:pic>
      <p:sp>
        <p:nvSpPr>
          <p:cNvPr id="5" name="TextBox 4"/>
          <p:cNvSpPr txBox="1"/>
          <p:nvPr/>
        </p:nvSpPr>
        <p:spPr>
          <a:xfrm>
            <a:off x="1035170" y="5822830"/>
            <a:ext cx="9092241" cy="646331"/>
          </a:xfrm>
          <a:prstGeom prst="rect">
            <a:avLst/>
          </a:prstGeom>
          <a:noFill/>
        </p:spPr>
        <p:txBody>
          <a:bodyPr wrap="square" rtlCol="0">
            <a:spAutoFit/>
          </a:bodyPr>
          <a:lstStyle/>
          <a:p>
            <a:r>
              <a:rPr lang="en-US" dirty="0" smtClean="0"/>
              <a:t>This is a picture of the Battery Charger reading with the Battery reading at 12 volts and the load being received is  Amps</a:t>
            </a:r>
            <a:endParaRPr lang="en-US" dirty="0"/>
          </a:p>
        </p:txBody>
      </p:sp>
    </p:spTree>
    <p:extLst>
      <p:ext uri="{BB962C8B-B14F-4D97-AF65-F5344CB8AC3E}">
        <p14:creationId xmlns:p14="http://schemas.microsoft.com/office/powerpoint/2010/main" val="11954565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748" y="-356558"/>
            <a:ext cx="9905998" cy="1905000"/>
          </a:xfrm>
        </p:spPr>
        <p:txBody>
          <a:bodyPr/>
          <a:lstStyle/>
          <a:p>
            <a:r>
              <a:rPr lang="en-US" dirty="0" smtClean="0"/>
              <a:t>Solar Panel Part 11</a:t>
            </a:r>
            <a:endParaRPr lang="en-US" dirty="0"/>
          </a:p>
        </p:txBody>
      </p:sp>
      <p:pic>
        <p:nvPicPr>
          <p:cNvPr id="4" name="Picture 3"/>
          <p:cNvPicPr>
            <a:picLocks noChangeAspect="1"/>
          </p:cNvPicPr>
          <p:nvPr/>
        </p:nvPicPr>
        <p:blipFill>
          <a:blip r:embed="rId2"/>
          <a:stretch>
            <a:fillRect/>
          </a:stretch>
        </p:blipFill>
        <p:spPr>
          <a:xfrm>
            <a:off x="5472742" y="897146"/>
            <a:ext cx="5814932" cy="5391511"/>
          </a:xfrm>
          <a:prstGeom prst="rect">
            <a:avLst/>
          </a:prstGeom>
        </p:spPr>
      </p:pic>
      <p:sp>
        <p:nvSpPr>
          <p:cNvPr id="5" name="TextBox 4"/>
          <p:cNvSpPr txBox="1"/>
          <p:nvPr/>
        </p:nvSpPr>
        <p:spPr>
          <a:xfrm>
            <a:off x="560716" y="2898475"/>
            <a:ext cx="4261449" cy="1200329"/>
          </a:xfrm>
          <a:prstGeom prst="rect">
            <a:avLst/>
          </a:prstGeom>
          <a:noFill/>
        </p:spPr>
        <p:txBody>
          <a:bodyPr wrap="square" rtlCol="0">
            <a:spAutoFit/>
          </a:bodyPr>
          <a:lstStyle/>
          <a:p>
            <a:r>
              <a:rPr lang="en-US" dirty="0" smtClean="0"/>
              <a:t>This is a picture of me testing the voltage coming from the solar panel with no load present with the voltage being 14.3 Volts</a:t>
            </a:r>
            <a:endParaRPr lang="en-US" dirty="0"/>
          </a:p>
        </p:txBody>
      </p:sp>
    </p:spTree>
    <p:extLst>
      <p:ext uri="{BB962C8B-B14F-4D97-AF65-F5344CB8AC3E}">
        <p14:creationId xmlns:p14="http://schemas.microsoft.com/office/powerpoint/2010/main" val="33702707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64" y="-563592"/>
            <a:ext cx="9905998" cy="1905000"/>
          </a:xfrm>
        </p:spPr>
        <p:txBody>
          <a:bodyPr/>
          <a:lstStyle/>
          <a:p>
            <a:r>
              <a:rPr lang="en-US" dirty="0" smtClean="0"/>
              <a:t>Solar Panel Part 12</a:t>
            </a:r>
            <a:endParaRPr lang="en-US" dirty="0"/>
          </a:p>
        </p:txBody>
      </p:sp>
      <p:pic>
        <p:nvPicPr>
          <p:cNvPr id="4" name="Picture 3"/>
          <p:cNvPicPr>
            <a:picLocks noChangeAspect="1"/>
          </p:cNvPicPr>
          <p:nvPr/>
        </p:nvPicPr>
        <p:blipFill>
          <a:blip r:embed="rId2"/>
          <a:stretch>
            <a:fillRect/>
          </a:stretch>
        </p:blipFill>
        <p:spPr>
          <a:xfrm>
            <a:off x="776377" y="779933"/>
            <a:ext cx="5175849" cy="3455637"/>
          </a:xfrm>
          <a:prstGeom prst="rect">
            <a:avLst/>
          </a:prstGeom>
        </p:spPr>
      </p:pic>
      <p:pic>
        <p:nvPicPr>
          <p:cNvPr id="5" name="Picture 4"/>
          <p:cNvPicPr>
            <a:picLocks noChangeAspect="1"/>
          </p:cNvPicPr>
          <p:nvPr/>
        </p:nvPicPr>
        <p:blipFill>
          <a:blip r:embed="rId3"/>
          <a:stretch>
            <a:fillRect/>
          </a:stretch>
        </p:blipFill>
        <p:spPr>
          <a:xfrm>
            <a:off x="5952225" y="779933"/>
            <a:ext cx="5572665" cy="3455637"/>
          </a:xfrm>
          <a:prstGeom prst="rect">
            <a:avLst/>
          </a:prstGeom>
        </p:spPr>
      </p:pic>
      <p:sp>
        <p:nvSpPr>
          <p:cNvPr id="6" name="TextBox 5"/>
          <p:cNvSpPr txBox="1"/>
          <p:nvPr/>
        </p:nvSpPr>
        <p:spPr>
          <a:xfrm>
            <a:off x="931653" y="4932764"/>
            <a:ext cx="10653622" cy="646331"/>
          </a:xfrm>
          <a:prstGeom prst="rect">
            <a:avLst/>
          </a:prstGeom>
          <a:noFill/>
        </p:spPr>
        <p:txBody>
          <a:bodyPr wrap="square" rtlCol="0">
            <a:spAutoFit/>
          </a:bodyPr>
          <a:lstStyle/>
          <a:p>
            <a:r>
              <a:rPr lang="en-US" dirty="0" smtClean="0"/>
              <a:t>This is me testing the voltage coming from the </a:t>
            </a:r>
            <a:r>
              <a:rPr lang="en-US" dirty="0" err="1" smtClean="0"/>
              <a:t>usb</a:t>
            </a:r>
            <a:r>
              <a:rPr lang="en-US" dirty="0" smtClean="0"/>
              <a:t> port on the inverter which is reading a voltage of 5.04 Volts DC </a:t>
            </a:r>
            <a:endParaRPr lang="en-US" dirty="0"/>
          </a:p>
        </p:txBody>
      </p:sp>
    </p:spTree>
    <p:extLst>
      <p:ext uri="{BB962C8B-B14F-4D97-AF65-F5344CB8AC3E}">
        <p14:creationId xmlns:p14="http://schemas.microsoft.com/office/powerpoint/2010/main" val="29638139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66" y="-132272"/>
            <a:ext cx="9905998" cy="1905000"/>
          </a:xfrm>
        </p:spPr>
        <p:txBody>
          <a:bodyPr/>
          <a:lstStyle/>
          <a:p>
            <a:r>
              <a:rPr lang="en-US" dirty="0" smtClean="0"/>
              <a:t>Solar Panel Lab Observations</a:t>
            </a:r>
            <a:endParaRPr lang="en-US" dirty="0"/>
          </a:p>
        </p:txBody>
      </p:sp>
      <p:sp>
        <p:nvSpPr>
          <p:cNvPr id="3" name="Content Placeholder 2"/>
          <p:cNvSpPr>
            <a:spLocks noGrp="1"/>
          </p:cNvSpPr>
          <p:nvPr>
            <p:ph idx="1"/>
          </p:nvPr>
        </p:nvSpPr>
        <p:spPr>
          <a:xfrm>
            <a:off x="244265" y="1191882"/>
            <a:ext cx="11366889" cy="4587816"/>
          </a:xfrm>
        </p:spPr>
        <p:txBody>
          <a:bodyPr/>
          <a:lstStyle/>
          <a:p>
            <a:pPr marL="0" indent="0">
              <a:buNone/>
            </a:pPr>
            <a:r>
              <a:rPr lang="en-US" dirty="0" smtClean="0"/>
              <a:t>From terminal 1, the smaller Lamp was getting an input of 93.2 volts AC and that is enough voltage to power both lamps and terminal 2 was getting 93.3 Volts Ac for the input. The voltage from the solar panel to the battery charger tends to change up and down quite often. When the light in the desired room are turned off then the battery charger drops to 3.5 volts instantly but the Lamps stay lit for  quite some time. Covering the solar panel with your hand in multiple spots can cause a voltage drop coming from the output of the solar panel.</a:t>
            </a:r>
            <a:endParaRPr lang="en-US" dirty="0"/>
          </a:p>
        </p:txBody>
      </p:sp>
    </p:spTree>
    <p:extLst>
      <p:ext uri="{BB962C8B-B14F-4D97-AF65-F5344CB8AC3E}">
        <p14:creationId xmlns:p14="http://schemas.microsoft.com/office/powerpoint/2010/main" val="32411948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Powering googly eyes with a solar power and a power boost 11/26/18 My lab partner was Nathaniel Paulus</a:t>
            </a:r>
            <a:endParaRPr lang="en-US" dirty="0"/>
          </a:p>
        </p:txBody>
      </p:sp>
      <p:sp>
        <p:nvSpPr>
          <p:cNvPr id="3" name="Content Placeholder 2"/>
          <p:cNvSpPr>
            <a:spLocks noGrp="1"/>
          </p:cNvSpPr>
          <p:nvPr>
            <p:ph idx="1"/>
          </p:nvPr>
        </p:nvSpPr>
        <p:spPr>
          <a:xfrm>
            <a:off x="1141413" y="2193273"/>
            <a:ext cx="9905998" cy="3124201"/>
          </a:xfrm>
        </p:spPr>
        <p:txBody>
          <a:bodyPr/>
          <a:lstStyle/>
          <a:p>
            <a:pPr marL="0" indent="0">
              <a:buNone/>
            </a:pPr>
            <a:r>
              <a:rPr lang="en-US" dirty="0" smtClean="0"/>
              <a:t>The purpose of this lab is to use a 3.7 battery and a solar panel by </a:t>
            </a:r>
            <a:r>
              <a:rPr lang="en-US" dirty="0" err="1" smtClean="0"/>
              <a:t>usng</a:t>
            </a:r>
            <a:r>
              <a:rPr lang="en-US" dirty="0" smtClean="0"/>
              <a:t> a power boost in order to power up the googly eyes</a:t>
            </a:r>
            <a:endParaRPr lang="en-US" dirty="0"/>
          </a:p>
        </p:txBody>
      </p:sp>
    </p:spTree>
    <p:extLst>
      <p:ext uri="{BB962C8B-B14F-4D97-AF65-F5344CB8AC3E}">
        <p14:creationId xmlns:p14="http://schemas.microsoft.com/office/powerpoint/2010/main" val="37440561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722" y="0"/>
            <a:ext cx="9905998" cy="1905000"/>
          </a:xfrm>
        </p:spPr>
        <p:txBody>
          <a:bodyPr/>
          <a:lstStyle/>
          <a:p>
            <a:r>
              <a:rPr lang="en-US" dirty="0" smtClean="0"/>
              <a:t>Part 2</a:t>
            </a:r>
            <a:endParaRPr lang="en-US" dirty="0"/>
          </a:p>
        </p:txBody>
      </p:sp>
      <p:pic>
        <p:nvPicPr>
          <p:cNvPr id="4" name="Picture 3"/>
          <p:cNvPicPr>
            <a:picLocks noChangeAspect="1"/>
          </p:cNvPicPr>
          <p:nvPr/>
        </p:nvPicPr>
        <p:blipFill>
          <a:blip r:embed="rId2"/>
          <a:stretch>
            <a:fillRect/>
          </a:stretch>
        </p:blipFill>
        <p:spPr>
          <a:xfrm>
            <a:off x="1002534" y="1393176"/>
            <a:ext cx="4330337" cy="3344078"/>
          </a:xfrm>
          <a:prstGeom prst="rect">
            <a:avLst/>
          </a:prstGeom>
        </p:spPr>
      </p:pic>
      <p:pic>
        <p:nvPicPr>
          <p:cNvPr id="5" name="Picture 4"/>
          <p:cNvPicPr>
            <a:picLocks noChangeAspect="1"/>
          </p:cNvPicPr>
          <p:nvPr/>
        </p:nvPicPr>
        <p:blipFill>
          <a:blip r:embed="rId3"/>
          <a:stretch>
            <a:fillRect/>
          </a:stretch>
        </p:blipFill>
        <p:spPr>
          <a:xfrm>
            <a:off x="6676222" y="1393176"/>
            <a:ext cx="3382178" cy="3344078"/>
          </a:xfrm>
          <a:prstGeom prst="rect">
            <a:avLst/>
          </a:prstGeom>
        </p:spPr>
      </p:pic>
      <p:sp>
        <p:nvSpPr>
          <p:cNvPr id="6" name="TextBox 5"/>
          <p:cNvSpPr txBox="1"/>
          <p:nvPr/>
        </p:nvSpPr>
        <p:spPr>
          <a:xfrm>
            <a:off x="1311007" y="5155894"/>
            <a:ext cx="7370285" cy="923330"/>
          </a:xfrm>
          <a:prstGeom prst="rect">
            <a:avLst/>
          </a:prstGeom>
          <a:noFill/>
        </p:spPr>
        <p:txBody>
          <a:bodyPr wrap="square" rtlCol="0">
            <a:spAutoFit/>
          </a:bodyPr>
          <a:lstStyle/>
          <a:p>
            <a:r>
              <a:rPr lang="en-US" dirty="0" smtClean="0"/>
              <a:t>This is the picture of the solder joints to the capacitor for the Power Boost</a:t>
            </a:r>
          </a:p>
          <a:p>
            <a:endParaRPr lang="en-US" dirty="0"/>
          </a:p>
        </p:txBody>
      </p:sp>
    </p:spTree>
    <p:extLst>
      <p:ext uri="{BB962C8B-B14F-4D97-AF65-F5344CB8AC3E}">
        <p14:creationId xmlns:p14="http://schemas.microsoft.com/office/powerpoint/2010/main" val="15901187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194631"/>
            <a:ext cx="9905998" cy="1905000"/>
          </a:xfrm>
        </p:spPr>
        <p:txBody>
          <a:bodyPr/>
          <a:lstStyle/>
          <a:p>
            <a:r>
              <a:rPr lang="en-US" dirty="0" smtClean="0"/>
              <a:t>Part 3</a:t>
            </a:r>
            <a:endParaRPr lang="en-US" dirty="0"/>
          </a:p>
        </p:txBody>
      </p:sp>
      <p:pic>
        <p:nvPicPr>
          <p:cNvPr id="4" name="Picture 3"/>
          <p:cNvPicPr>
            <a:picLocks noChangeAspect="1"/>
          </p:cNvPicPr>
          <p:nvPr/>
        </p:nvPicPr>
        <p:blipFill>
          <a:blip r:embed="rId2"/>
          <a:stretch>
            <a:fillRect/>
          </a:stretch>
        </p:blipFill>
        <p:spPr>
          <a:xfrm>
            <a:off x="759416" y="1156770"/>
            <a:ext cx="3603264" cy="3866923"/>
          </a:xfrm>
          <a:prstGeom prst="rect">
            <a:avLst/>
          </a:prstGeom>
        </p:spPr>
      </p:pic>
      <p:pic>
        <p:nvPicPr>
          <p:cNvPr id="5" name="Picture 4"/>
          <p:cNvPicPr>
            <a:picLocks noChangeAspect="1"/>
          </p:cNvPicPr>
          <p:nvPr/>
        </p:nvPicPr>
        <p:blipFill>
          <a:blip r:embed="rId3"/>
          <a:stretch>
            <a:fillRect/>
          </a:stretch>
        </p:blipFill>
        <p:spPr>
          <a:xfrm>
            <a:off x="5563516" y="757869"/>
            <a:ext cx="5916059" cy="4109293"/>
          </a:xfrm>
          <a:prstGeom prst="rect">
            <a:avLst/>
          </a:prstGeom>
        </p:spPr>
      </p:pic>
      <p:sp>
        <p:nvSpPr>
          <p:cNvPr id="6" name="TextBox 5"/>
          <p:cNvSpPr txBox="1"/>
          <p:nvPr/>
        </p:nvSpPr>
        <p:spPr>
          <a:xfrm>
            <a:off x="5739788" y="5277080"/>
            <a:ext cx="5530467" cy="646331"/>
          </a:xfrm>
          <a:prstGeom prst="rect">
            <a:avLst/>
          </a:prstGeom>
          <a:noFill/>
        </p:spPr>
        <p:txBody>
          <a:bodyPr wrap="square" rtlCol="0">
            <a:spAutoFit/>
          </a:bodyPr>
          <a:lstStyle/>
          <a:p>
            <a:r>
              <a:rPr lang="en-US" dirty="0" smtClean="0"/>
              <a:t>This is the whole setup for the Power Source to the googly eyes</a:t>
            </a:r>
            <a:endParaRPr lang="en-US" dirty="0"/>
          </a:p>
        </p:txBody>
      </p:sp>
      <p:sp>
        <p:nvSpPr>
          <p:cNvPr id="7" name="TextBox 6"/>
          <p:cNvSpPr txBox="1"/>
          <p:nvPr/>
        </p:nvSpPr>
        <p:spPr>
          <a:xfrm>
            <a:off x="638978" y="5600245"/>
            <a:ext cx="3844887" cy="646331"/>
          </a:xfrm>
          <a:prstGeom prst="rect">
            <a:avLst/>
          </a:prstGeom>
          <a:noFill/>
        </p:spPr>
        <p:txBody>
          <a:bodyPr wrap="square" rtlCol="0">
            <a:spAutoFit/>
          </a:bodyPr>
          <a:lstStyle/>
          <a:p>
            <a:r>
              <a:rPr lang="en-US" dirty="0" smtClean="0"/>
              <a:t>This is the battery that is powering up the Power Booster</a:t>
            </a:r>
            <a:endParaRPr lang="en-US" dirty="0"/>
          </a:p>
        </p:txBody>
      </p:sp>
    </p:spTree>
    <p:extLst>
      <p:ext uri="{BB962C8B-B14F-4D97-AF65-F5344CB8AC3E}">
        <p14:creationId xmlns:p14="http://schemas.microsoft.com/office/powerpoint/2010/main" val="32237957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080" y="-414969"/>
            <a:ext cx="9905998" cy="1905000"/>
          </a:xfrm>
        </p:spPr>
        <p:txBody>
          <a:bodyPr/>
          <a:lstStyle/>
          <a:p>
            <a:r>
              <a:rPr lang="en-US" dirty="0" smtClean="0"/>
              <a:t>Part 4</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080" y="944695"/>
            <a:ext cx="5563519" cy="4172639"/>
          </a:xfrm>
          <a:prstGeom prst="rect">
            <a:avLst/>
          </a:prstGeom>
        </p:spPr>
      </p:pic>
      <p:pic>
        <p:nvPicPr>
          <p:cNvPr id="5" name="Picture 4"/>
          <p:cNvPicPr>
            <a:picLocks noChangeAspect="1"/>
          </p:cNvPicPr>
          <p:nvPr/>
        </p:nvPicPr>
        <p:blipFill>
          <a:blip r:embed="rId3"/>
          <a:stretch>
            <a:fillRect/>
          </a:stretch>
        </p:blipFill>
        <p:spPr>
          <a:xfrm>
            <a:off x="5955535" y="944695"/>
            <a:ext cx="6005111" cy="4172639"/>
          </a:xfrm>
          <a:prstGeom prst="rect">
            <a:avLst/>
          </a:prstGeom>
        </p:spPr>
      </p:pic>
      <p:sp>
        <p:nvSpPr>
          <p:cNvPr id="6" name="TextBox 5"/>
          <p:cNvSpPr txBox="1"/>
          <p:nvPr/>
        </p:nvSpPr>
        <p:spPr>
          <a:xfrm>
            <a:off x="539827" y="5475383"/>
            <a:ext cx="5100809" cy="646331"/>
          </a:xfrm>
          <a:prstGeom prst="rect">
            <a:avLst/>
          </a:prstGeom>
          <a:noFill/>
        </p:spPr>
        <p:txBody>
          <a:bodyPr wrap="square" rtlCol="0">
            <a:spAutoFit/>
          </a:bodyPr>
          <a:lstStyle/>
          <a:p>
            <a:r>
              <a:rPr lang="en-US" dirty="0" smtClean="0"/>
              <a:t>This is the complete set up for the Googly Eyes and the power source.</a:t>
            </a:r>
            <a:endParaRPr lang="en-US" dirty="0"/>
          </a:p>
        </p:txBody>
      </p:sp>
      <p:sp>
        <p:nvSpPr>
          <p:cNvPr id="7" name="TextBox 6"/>
          <p:cNvSpPr txBox="1"/>
          <p:nvPr/>
        </p:nvSpPr>
        <p:spPr>
          <a:xfrm>
            <a:off x="5955535" y="5486400"/>
            <a:ext cx="6005111" cy="369332"/>
          </a:xfrm>
          <a:prstGeom prst="rect">
            <a:avLst/>
          </a:prstGeom>
          <a:noFill/>
        </p:spPr>
        <p:txBody>
          <a:bodyPr wrap="square" rtlCol="0">
            <a:spAutoFit/>
          </a:bodyPr>
          <a:lstStyle/>
          <a:p>
            <a:r>
              <a:rPr lang="en-US" dirty="0" smtClean="0"/>
              <a:t>This is the display for the googly eyes</a:t>
            </a:r>
            <a:endParaRPr lang="en-US" dirty="0"/>
          </a:p>
        </p:txBody>
      </p:sp>
    </p:spTree>
    <p:extLst>
      <p:ext uri="{BB962C8B-B14F-4D97-AF65-F5344CB8AC3E}">
        <p14:creationId xmlns:p14="http://schemas.microsoft.com/office/powerpoint/2010/main" val="3284069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09" y="-367862"/>
            <a:ext cx="9905998" cy="1905000"/>
          </a:xfrm>
        </p:spPr>
        <p:txBody>
          <a:bodyPr/>
          <a:lstStyle/>
          <a:p>
            <a:r>
              <a:rPr lang="en-US" dirty="0" smtClean="0"/>
              <a:t>Lab 1: part Four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90951" y="1668516"/>
            <a:ext cx="4165600" cy="31242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1406" y="727390"/>
            <a:ext cx="5010532" cy="3757899"/>
          </a:xfrm>
          <a:prstGeom prst="rect">
            <a:avLst/>
          </a:prstGeom>
        </p:spPr>
      </p:pic>
      <p:sp>
        <p:nvSpPr>
          <p:cNvPr id="6" name="TextBox 5"/>
          <p:cNvSpPr txBox="1"/>
          <p:nvPr/>
        </p:nvSpPr>
        <p:spPr>
          <a:xfrm>
            <a:off x="6001407" y="5055476"/>
            <a:ext cx="5097517" cy="646331"/>
          </a:xfrm>
          <a:prstGeom prst="rect">
            <a:avLst/>
          </a:prstGeom>
          <a:noFill/>
        </p:spPr>
        <p:txBody>
          <a:bodyPr wrap="square" rtlCol="0">
            <a:spAutoFit/>
          </a:bodyPr>
          <a:lstStyle/>
          <a:p>
            <a:r>
              <a:rPr lang="en-US" dirty="0" smtClean="0"/>
              <a:t>This the picture with the Lego </a:t>
            </a:r>
            <a:r>
              <a:rPr lang="en-US" dirty="0" err="1" smtClean="0"/>
              <a:t>Mindstorm</a:t>
            </a:r>
            <a:r>
              <a:rPr lang="en-US" dirty="0" smtClean="0"/>
              <a:t>, Energy meter and the fan hooked up.</a:t>
            </a:r>
            <a:endParaRPr lang="en-US" dirty="0"/>
          </a:p>
        </p:txBody>
      </p:sp>
      <p:sp>
        <p:nvSpPr>
          <p:cNvPr id="7" name="TextBox 6"/>
          <p:cNvSpPr txBox="1"/>
          <p:nvPr/>
        </p:nvSpPr>
        <p:spPr>
          <a:xfrm>
            <a:off x="693683" y="5602014"/>
            <a:ext cx="4193627" cy="646331"/>
          </a:xfrm>
          <a:prstGeom prst="rect">
            <a:avLst/>
          </a:prstGeom>
          <a:noFill/>
        </p:spPr>
        <p:txBody>
          <a:bodyPr wrap="square" rtlCol="0">
            <a:spAutoFit/>
          </a:bodyPr>
          <a:lstStyle/>
          <a:p>
            <a:r>
              <a:rPr lang="en-US" dirty="0" smtClean="0"/>
              <a:t>This is a picture of the Lego </a:t>
            </a:r>
            <a:r>
              <a:rPr lang="en-US" dirty="0" err="1" smtClean="0"/>
              <a:t>Mindstorm</a:t>
            </a:r>
            <a:r>
              <a:rPr lang="en-US" dirty="0" smtClean="0"/>
              <a:t> </a:t>
            </a:r>
            <a:r>
              <a:rPr lang="en-US" dirty="0" err="1" smtClean="0"/>
              <a:t>Nxt</a:t>
            </a:r>
            <a:r>
              <a:rPr lang="en-US" dirty="0" smtClean="0"/>
              <a:t>.</a:t>
            </a:r>
            <a:endParaRPr lang="en-US" dirty="0"/>
          </a:p>
        </p:txBody>
      </p:sp>
    </p:spTree>
    <p:extLst>
      <p:ext uri="{BB962C8B-B14F-4D97-AF65-F5344CB8AC3E}">
        <p14:creationId xmlns:p14="http://schemas.microsoft.com/office/powerpoint/2010/main" val="2475206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054" y="0"/>
            <a:ext cx="9905998" cy="1905000"/>
          </a:xfrm>
        </p:spPr>
        <p:txBody>
          <a:bodyPr/>
          <a:lstStyle/>
          <a:p>
            <a:r>
              <a:rPr lang="en-US" dirty="0" smtClean="0"/>
              <a:t>Lab 1: part five</a:t>
            </a:r>
            <a:endParaRPr lang="en-US" dirty="0"/>
          </a:p>
        </p:txBody>
      </p:sp>
      <p:pic>
        <p:nvPicPr>
          <p:cNvPr id="4" name="20180827_195948_00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46235" y="1468821"/>
            <a:ext cx="5712920" cy="4674856"/>
          </a:xfrm>
        </p:spPr>
      </p:pic>
      <p:sp>
        <p:nvSpPr>
          <p:cNvPr id="5" name="TextBox 4"/>
          <p:cNvSpPr txBox="1"/>
          <p:nvPr/>
        </p:nvSpPr>
        <p:spPr>
          <a:xfrm>
            <a:off x="7168056" y="3031194"/>
            <a:ext cx="4056993" cy="646331"/>
          </a:xfrm>
          <a:prstGeom prst="rect">
            <a:avLst/>
          </a:prstGeom>
          <a:noFill/>
        </p:spPr>
        <p:txBody>
          <a:bodyPr wrap="square" rtlCol="0">
            <a:spAutoFit/>
          </a:bodyPr>
          <a:lstStyle/>
          <a:p>
            <a:r>
              <a:rPr lang="en-US" dirty="0" smtClean="0"/>
              <a:t>This a video of the Wind Turbine in function</a:t>
            </a:r>
            <a:endParaRPr lang="en-US" dirty="0"/>
          </a:p>
        </p:txBody>
      </p:sp>
    </p:spTree>
    <p:extLst>
      <p:ext uri="{BB962C8B-B14F-4D97-AF65-F5344CB8AC3E}">
        <p14:creationId xmlns:p14="http://schemas.microsoft.com/office/powerpoint/2010/main" val="994685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992" y="-430924"/>
            <a:ext cx="9905998" cy="1905000"/>
          </a:xfrm>
        </p:spPr>
        <p:txBody>
          <a:bodyPr/>
          <a:lstStyle/>
          <a:p>
            <a:r>
              <a:rPr lang="en-US" dirty="0" smtClean="0"/>
              <a:t>Lab 1 Part Six</a:t>
            </a:r>
            <a:endParaRPr lang="en-US" dirty="0"/>
          </a:p>
        </p:txBody>
      </p:sp>
      <p:pic>
        <p:nvPicPr>
          <p:cNvPr id="4" name="Content Placeholder 3"/>
          <p:cNvPicPr>
            <a:picLocks noGrp="1" noChangeAspect="1"/>
          </p:cNvPicPr>
          <p:nvPr>
            <p:ph idx="1"/>
          </p:nvPr>
        </p:nvPicPr>
        <p:blipFill>
          <a:blip r:embed="rId2"/>
          <a:stretch>
            <a:fillRect/>
          </a:stretch>
        </p:blipFill>
        <p:spPr>
          <a:xfrm>
            <a:off x="850416" y="989888"/>
            <a:ext cx="4972315" cy="5558057"/>
          </a:xfrm>
          <a:prstGeom prst="rect">
            <a:avLst/>
          </a:prstGeom>
        </p:spPr>
      </p:pic>
      <p:pic>
        <p:nvPicPr>
          <p:cNvPr id="5" name="Picture 4"/>
          <p:cNvPicPr>
            <a:picLocks noChangeAspect="1"/>
          </p:cNvPicPr>
          <p:nvPr/>
        </p:nvPicPr>
        <p:blipFill>
          <a:blip r:embed="rId3"/>
          <a:stretch>
            <a:fillRect/>
          </a:stretch>
        </p:blipFill>
        <p:spPr>
          <a:xfrm>
            <a:off x="6543125" y="989888"/>
            <a:ext cx="4487045" cy="5511262"/>
          </a:xfrm>
          <a:prstGeom prst="rect">
            <a:avLst/>
          </a:prstGeom>
        </p:spPr>
      </p:pic>
    </p:spTree>
    <p:extLst>
      <p:ext uri="{BB962C8B-B14F-4D97-AF65-F5344CB8AC3E}">
        <p14:creationId xmlns:p14="http://schemas.microsoft.com/office/powerpoint/2010/main" val="955827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565" y="147144"/>
            <a:ext cx="9905998" cy="1905000"/>
          </a:xfrm>
        </p:spPr>
        <p:txBody>
          <a:bodyPr/>
          <a:lstStyle/>
          <a:p>
            <a:r>
              <a:rPr lang="en-US" dirty="0" smtClean="0"/>
              <a:t>Lab 1 Part seven</a:t>
            </a:r>
            <a:endParaRPr lang="en-US" dirty="0"/>
          </a:p>
        </p:txBody>
      </p:sp>
      <p:sp>
        <p:nvSpPr>
          <p:cNvPr id="3" name="Content Placeholder 2"/>
          <p:cNvSpPr>
            <a:spLocks noGrp="1"/>
          </p:cNvSpPr>
          <p:nvPr>
            <p:ph idx="1"/>
          </p:nvPr>
        </p:nvSpPr>
        <p:spPr>
          <a:xfrm>
            <a:off x="468751" y="1961492"/>
            <a:ext cx="9905998" cy="3124201"/>
          </a:xfrm>
        </p:spPr>
        <p:txBody>
          <a:bodyPr>
            <a:normAutofit fontScale="92500"/>
          </a:bodyPr>
          <a:lstStyle/>
          <a:p>
            <a:r>
              <a:rPr lang="en-US" dirty="0" smtClean="0"/>
              <a:t>The datasheets on the Previous slide gave me some information about renewable energy using fans and also it gave me the right formulas to use for the calculations</a:t>
            </a:r>
          </a:p>
          <a:p>
            <a:endParaRPr lang="en-US" dirty="0"/>
          </a:p>
          <a:p>
            <a:r>
              <a:rPr lang="en-US" dirty="0" smtClean="0"/>
              <a:t>Using the fan from the Lego </a:t>
            </a:r>
            <a:r>
              <a:rPr lang="en-US" dirty="0" err="1" smtClean="0"/>
              <a:t>mindstorms</a:t>
            </a:r>
            <a:r>
              <a:rPr lang="en-US" dirty="0" smtClean="0"/>
              <a:t> kit varies a lot from the actual numbers used for the big wind turbines</a:t>
            </a:r>
          </a:p>
          <a:p>
            <a:endParaRPr lang="en-US" dirty="0"/>
          </a:p>
          <a:p>
            <a:r>
              <a:rPr lang="en-US" dirty="0" smtClean="0"/>
              <a:t>Depending on how fast the wind turns the turbine determines how much energy will be received from the desired turbine that is functioning</a:t>
            </a:r>
          </a:p>
          <a:p>
            <a:endParaRPr lang="en-US" dirty="0"/>
          </a:p>
        </p:txBody>
      </p:sp>
    </p:spTree>
    <p:extLst>
      <p:ext uri="{BB962C8B-B14F-4D97-AF65-F5344CB8AC3E}">
        <p14:creationId xmlns:p14="http://schemas.microsoft.com/office/powerpoint/2010/main" val="1656638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TM03457485[[fn=Mesh]]</Template>
  <TotalTime>770</TotalTime>
  <Words>2678</Words>
  <Application>Microsoft Office PowerPoint</Application>
  <PresentationFormat>Widescreen</PresentationFormat>
  <Paragraphs>251</Paragraphs>
  <Slides>59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Arial</vt:lpstr>
      <vt:lpstr>Calibri</vt:lpstr>
      <vt:lpstr>Century Gothic</vt:lpstr>
      <vt:lpstr>Mesh</vt:lpstr>
      <vt:lpstr>EECT 175: Intro to Sustainable Energy Lab Notebook </vt:lpstr>
      <vt:lpstr>Table of Contents</vt:lpstr>
      <vt:lpstr>Lab 1: Wind turbine using the lego Mindstorm and the energy meter </vt:lpstr>
      <vt:lpstr>Lab 1: Part two</vt:lpstr>
      <vt:lpstr>Lab 1: Part three</vt:lpstr>
      <vt:lpstr>Lab 1: part Four</vt:lpstr>
      <vt:lpstr>Lab 1: part five</vt:lpstr>
      <vt:lpstr>Lab 1 Part Six</vt:lpstr>
      <vt:lpstr>Lab 1 Part seven</vt:lpstr>
      <vt:lpstr>Lab 1: Observations</vt:lpstr>
      <vt:lpstr>Lab 2: Measuring solar energy using the solar panel and measuring the charging voltage of the energy meter  </vt:lpstr>
      <vt:lpstr>Lab 2: Part two</vt:lpstr>
      <vt:lpstr>Lab 2: Part three</vt:lpstr>
      <vt:lpstr>Lab 2: part Four</vt:lpstr>
      <vt:lpstr>Lab 2 Part five  Testing the Amount of Energy from the solar panel at different Angles.</vt:lpstr>
      <vt:lpstr>Lab 2: Part six</vt:lpstr>
      <vt:lpstr>Lab 2 Part Seven</vt:lpstr>
      <vt:lpstr>Lab 2 Conclusion</vt:lpstr>
      <vt:lpstr>Lab 3: DISCHARGING BATTERIES and charging batteries 09-17-18</vt:lpstr>
      <vt:lpstr>Lab 3 Part two</vt:lpstr>
      <vt:lpstr>Lab 3 Part three</vt:lpstr>
      <vt:lpstr>Lab 3 Part four</vt:lpstr>
      <vt:lpstr>Lab 3 Part four</vt:lpstr>
      <vt:lpstr>Lab 3 Part five</vt:lpstr>
      <vt:lpstr>Lab 3 Part six</vt:lpstr>
      <vt:lpstr>Lab 3 Part seven</vt:lpstr>
      <vt:lpstr>Lab 3 Part Eight</vt:lpstr>
      <vt:lpstr>Lab 3 Part nine</vt:lpstr>
      <vt:lpstr>Lab 3 Part ten</vt:lpstr>
      <vt:lpstr>Lab 3 Part Eleven</vt:lpstr>
      <vt:lpstr>Lab 3 Part Twelve</vt:lpstr>
      <vt:lpstr>Lab 3 Observations</vt:lpstr>
      <vt:lpstr>SITE AUDIT for the 100 Watt Solar Panel</vt:lpstr>
      <vt:lpstr>Table of contents</vt:lpstr>
      <vt:lpstr>Evaluating your site for solar energy</vt:lpstr>
      <vt:lpstr>Average Daily radiation per month that the sun gives off</vt:lpstr>
      <vt:lpstr>PowerPoint Presentation</vt:lpstr>
      <vt:lpstr>PowerPoint Presentation</vt:lpstr>
      <vt:lpstr>Obstacle survey for the chosen spot for our solar panel</vt:lpstr>
      <vt:lpstr>Path of the Sun Across the sky</vt:lpstr>
      <vt:lpstr>PowerPoint Presentation</vt:lpstr>
      <vt:lpstr>Basic Setup and function of a solar Panel Also known as how it begins to function</vt:lpstr>
      <vt:lpstr>Solar Panel Build and Testing Lab for  11-05-18</vt:lpstr>
      <vt:lpstr>Solar panel Part 2</vt:lpstr>
      <vt:lpstr>Solar panel Part 3</vt:lpstr>
      <vt:lpstr>Solar Panel Part 4</vt:lpstr>
      <vt:lpstr>Solar Panel Part 5</vt:lpstr>
      <vt:lpstr>Solar Panel Part 6</vt:lpstr>
      <vt:lpstr>Solar Panel Part 7</vt:lpstr>
      <vt:lpstr>Solar Panel Part 8</vt:lpstr>
      <vt:lpstr>Solar Panel Part 9</vt:lpstr>
      <vt:lpstr>Solar Panel Part 10</vt:lpstr>
      <vt:lpstr>Solar Panel Part 11</vt:lpstr>
      <vt:lpstr>Solar Panel Part 12</vt:lpstr>
      <vt:lpstr>Solar Panel Lab Observations</vt:lpstr>
      <vt:lpstr>Powering googly eyes with a solar power and a power boost 11/26/18 My lab partner was Nathaniel Paulus</vt:lpstr>
      <vt:lpstr>Part 2</vt:lpstr>
      <vt:lpstr>Part 3</vt:lpstr>
      <vt:lpstr>Part 4</vt:lpstr>
    </vt:vector>
  </TitlesOfParts>
  <Company>Ivy Tech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EECT 175: Intro to Sustainable Energy Lab Notebook </dc:title>
  <dc:creator>Jarred E Clark</dc:creator>
  <cp:lastModifiedBy>Jarred E Clark</cp:lastModifiedBy>
  <cp:revision>48</cp:revision>
  <dcterms:created xsi:type="dcterms:W3CDTF">2018-08-27T22:42:07Z</dcterms:created>
  <dcterms:modified xsi:type="dcterms:W3CDTF">2018-11-27T00:28:01Z</dcterms:modified>
</cp:coreProperties>
</file>