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60" r:id="rId3"/>
    <p:sldId id="256" r:id="rId4"/>
    <p:sldId id="259" r:id="rId5"/>
    <p:sldId id="261" r:id="rId6"/>
    <p:sldId id="262" r:id="rId7"/>
    <p:sldId id="263" r:id="rId8"/>
    <p:sldId id="264" r:id="rId9"/>
    <p:sldId id="258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8" r:id="rId19"/>
    <p:sldId id="277" r:id="rId20"/>
    <p:sldId id="284" r:id="rId21"/>
    <p:sldId id="273" r:id="rId22"/>
    <p:sldId id="276" r:id="rId23"/>
    <p:sldId id="274" r:id="rId24"/>
    <p:sldId id="275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18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>
            <a:extLst>
              <a:ext uri="{FF2B5EF4-FFF2-40B4-BE49-F238E27FC236}">
                <a16:creationId xmlns:a16="http://schemas.microsoft.com/office/drawing/2014/main" id="{1AD4D4CF-ABC5-4A7B-BE05-05F16E8DF594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647BA16-EC8D-4789-A713-E7E02C8A9512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15145B3-0181-467E-844E-DB694C272F2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7CB3EA0F-1227-49A9-BD64-DFA1CB6181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AAB8D39C-CC94-41B0-8E7A-819A205501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90DB96-460C-46D5-957B-EA22C139FA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FA35-20F5-4420-BA57-91DE01E2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117CA-5FCC-4504-A1A8-6836A0336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D9181-B952-41E1-915B-E2747553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057-FE2C-4370-B3A8-5AD79A33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CDF5-1103-470E-9A05-7CB67EA0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E307D-793B-4BD2-A321-FA80CC6CD3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593547"/>
      </p:ext>
    </p:extLst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C59B60-86CC-47F1-ADCF-1D5D52A8C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609600"/>
            <a:ext cx="21336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F78EC-F12C-4C30-823C-81BA2FFB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248400" cy="6019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25AB3-DEFA-4E57-8AC4-A7ECFC99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C67CD-CE21-43E2-8C58-FC85AA0A0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AEA5A-C1CB-4981-AF01-18999E22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74276-E986-45AC-8C33-D60357FDA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680688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E308-DA2E-4295-961B-9298C1C0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F465C-4BAF-4512-9750-61C839F4B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DC4DF-37A3-4899-B748-3B73B10C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F9FD6-B59E-4A50-8A08-2901A4B83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CBDEB-866B-4B41-8F69-DC9889CDB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633DD-2741-42B5-9AD5-DB8650B5FA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116964"/>
      </p:ext>
    </p:extLst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F9D1-19CE-4C5A-8A02-EB35941A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919D0-C0A7-4A4E-AADF-93BFA05B4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DD064-91BC-4F29-92E2-6ACFEE1A7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BF7-3948-424F-89EA-38F102CA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5586D-716A-422A-B569-4B95B9C1D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7A8AB-0FA6-49F7-B28A-30FAF395D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223431"/>
      </p:ext>
    </p:extLst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649A8-38F1-41ED-BD81-8E7968D7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EE731-3362-48CC-9376-111803744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1000" cy="464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171D57-AB63-41C8-B998-527449FDE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64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DFFDE-BBEE-4EB8-A73E-4B1DC681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60CA9-3E5A-4A3B-A7D6-FF1B7306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011CC-CEFB-42C3-88F6-91572AD5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18A45-01FD-4034-8EA0-5E43DFA0BF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00234"/>
      </p:ext>
    </p:extLst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E7463-708C-4446-B7E4-68AC5440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C3FED-24AE-462E-A8C1-6F44D26AB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C2168-E0F2-48FB-ADC7-25CAEE48A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A1ED8-7727-4639-B8E2-E585E15C5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E6941A-A4C7-4E98-AB92-FEF09E4E8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0E6186-B88A-4D88-B7E4-F28089EEC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39B9C-3C38-41E4-991E-816EAD4B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8F71A-FDAA-4259-92CB-AB88DA1B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A9920-28E1-48E8-9060-FBCD2734B4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248956"/>
      </p:ext>
    </p:extLst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072E5-9367-4760-B88A-F03A1B6F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9BDB6-26D6-429C-B9F4-645967E0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7E2AA-76DD-45C4-975A-41FF1535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B80BC-1482-4D72-A8B5-070097E0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1306F-E625-45AD-8081-1AEF88FB54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454675"/>
      </p:ext>
    </p:extLst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ADE0C-A493-4D77-BA0E-12285796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FCA8D5-BE8E-4EF3-B63E-85979F74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8A42C5-960D-4DD8-B6D1-A2EC6693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8FB8B-B443-495F-A45C-EEC2B5AEDE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110536"/>
      </p:ext>
    </p:extLst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6569-ED88-4351-9FCF-89AAC7F90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FC9B-6B35-409E-BC25-79C118637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2A949-4488-49D4-99E6-3AE6EDDC2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8F6F8-3091-4514-87E5-2FD0F8BD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757B7-2A18-47C2-8275-5B5A248BA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F0D63-FA49-4B54-BACC-30C4F8D1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CF6DE-879E-4C3E-A98D-DEC167BA4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887178"/>
      </p:ext>
    </p:extLst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645DB-F9B7-4D7C-B67E-9DE86F14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C1AD6-1566-4221-B2AA-DAC0C420C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109E4-70D0-4E69-B3CE-E074020D3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27183-3A2C-4140-9C2A-84A9FE3F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26181-4351-4123-BFAD-C3781F184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7F97B-B24F-4DAD-8742-DCDDDB494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A8F77-18F4-4ED4-ACA3-82394F8E4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54952"/>
      </p:ext>
    </p:extLst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>
            <a:extLst>
              <a:ext uri="{FF2B5EF4-FFF2-40B4-BE49-F238E27FC236}">
                <a16:creationId xmlns:a16="http://schemas.microsoft.com/office/drawing/2014/main" id="{1D066A5C-4348-4E66-BFB5-10AA4ABC8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534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2F58C8E-C0A1-493B-829C-AB3B6C223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8534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35971DB-48E1-4DE8-AD27-C2D43BF8AF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9CE4767D-4DD1-4798-B3ED-23EFB1F42C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BF131560-582B-42F6-A6D8-0729558691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1AE07949-2F79-49ED-9875-6232B380F8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rallaxinc.com/downloads/Documentation/Basic%20Stamps/BASIC%20Stamp%201%20App%20Notes%20v1.9.pdf" TargetMode="External"/><Relationship Id="rId2" Type="http://schemas.openxmlformats.org/officeDocument/2006/relationships/hyperlink" Target="http://parallaxinc.com/downloads/Documentation/Basic%20Stamps/BASIC%20Stamp%20Manual%20v2.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arallaxinc.com/downloads/software/BASIC_Stamps/Setup%20Stamp%20Editor.exe" TargetMode="External"/><Relationship Id="rId4" Type="http://schemas.openxmlformats.org/officeDocument/2006/relationships/hyperlink" Target="http://parallaxinc.com/downloads/Documentation/Basic%20Stamps/BASIC%20Stamp%202%20App%20Notes%20v1.9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404B25D-F2B9-45B8-9BA2-4B017ED1ED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Basic Stamp Quick Start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F1AF32-37EA-44B0-AC63-F30D717A0A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02375E7-F70B-447D-80FD-4297CC388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Pins on the BS2 package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797D527-52B2-4A3A-A8BD-077A0D280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(1) Sout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(2) Sin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(3) ATN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Serial connection to PC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DB9 pins 2,3,4</a:t>
            </a:r>
          </a:p>
          <a:p>
            <a:pPr>
              <a:lnSpc>
                <a:spcPct val="90000"/>
              </a:lnSpc>
            </a:pPr>
            <a:r>
              <a:rPr lang="en-US" altLang="en-US"/>
              <a:t>(4) Vss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Ground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Pin 5 on DB9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Also connect DB9 pin 6 to DB9 pin 7</a:t>
            </a:r>
          </a:p>
        </p:txBody>
      </p:sp>
      <p:pic>
        <p:nvPicPr>
          <p:cNvPr id="16389" name="Picture 5" descr="C:\Documents and Settings\hudson\My Documents\Teaching\HCI-833\Slides\Support Images\bs2_serial_pins.jpg">
            <a:extLst>
              <a:ext uri="{FF2B5EF4-FFF2-40B4-BE49-F238E27FC236}">
                <a16:creationId xmlns:a16="http://schemas.microsoft.com/office/drawing/2014/main" id="{0F9970DE-4CAC-4D6D-84F6-7F92D6CE8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2514600"/>
            <a:ext cx="4025900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0366635-0A8F-4809-97A5-FD090138B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Pins on the BS2 package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AF2F3FE-DA11-49C3-A9BD-8B66768CB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(24) Vin</a:t>
            </a:r>
          </a:p>
          <a:p>
            <a:pPr lvl="1"/>
            <a:r>
              <a:rPr lang="en-US" altLang="en-US" sz="2400"/>
              <a:t>Power in</a:t>
            </a:r>
          </a:p>
          <a:p>
            <a:pPr lvl="1"/>
            <a:r>
              <a:rPr lang="en-US" altLang="en-US" sz="2400"/>
              <a:t>5.5-15v unregulated</a:t>
            </a:r>
          </a:p>
          <a:p>
            <a:pPr lvl="1"/>
            <a:r>
              <a:rPr lang="en-US" altLang="en-US" sz="2400"/>
              <a:t>Red wire of 9v battery</a:t>
            </a:r>
          </a:p>
          <a:p>
            <a:r>
              <a:rPr lang="en-US" altLang="en-US" sz="2800"/>
              <a:t>(23) Vss (same as pin 4)</a:t>
            </a:r>
          </a:p>
          <a:p>
            <a:pPr lvl="1"/>
            <a:r>
              <a:rPr lang="en-US" altLang="en-US" sz="2400"/>
              <a:t>Ground (black wire of 9v)</a:t>
            </a:r>
          </a:p>
          <a:p>
            <a:pPr lvl="1"/>
            <a:r>
              <a:rPr lang="en-US" altLang="en-US" sz="2400"/>
              <a:t>Connect to blue bus</a:t>
            </a:r>
          </a:p>
          <a:p>
            <a:r>
              <a:rPr lang="en-US" altLang="en-US" sz="2800"/>
              <a:t>(22) Vdd</a:t>
            </a:r>
          </a:p>
          <a:p>
            <a:pPr lvl="1"/>
            <a:r>
              <a:rPr lang="en-US" altLang="en-US" sz="2400"/>
              <a:t>+5v out (regulated)</a:t>
            </a:r>
          </a:p>
          <a:p>
            <a:pPr lvl="1"/>
            <a:r>
              <a:rPr lang="en-US" altLang="en-US" sz="2400"/>
              <a:t>Connect to red bus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BEF2036C-D68F-4DC7-A3F7-173234CED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3259138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2C6F82D-7C50-45DA-86DC-4BD5CCD7D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Pins on the BS2 package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6F593C7-7945-43A1-8DD5-1AE34BEF2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(5…12) I/O pins </a:t>
            </a:r>
          </a:p>
          <a:p>
            <a:pPr lvl="1"/>
            <a:r>
              <a:rPr lang="en-US" altLang="en-US"/>
              <a:t>P0…P7</a:t>
            </a:r>
          </a:p>
          <a:p>
            <a:pPr lvl="1"/>
            <a:r>
              <a:rPr lang="en-US" altLang="en-US"/>
              <a:t>Each has 20mA out limit</a:t>
            </a:r>
          </a:p>
          <a:p>
            <a:pPr lvl="1"/>
            <a:r>
              <a:rPr lang="en-US" altLang="en-US"/>
              <a:t>Each has 25mA in limit</a:t>
            </a:r>
          </a:p>
          <a:p>
            <a:pPr lvl="1"/>
            <a:r>
              <a:rPr lang="en-US" altLang="en-US"/>
              <a:t>50mA max total</a:t>
            </a:r>
          </a:p>
          <a:p>
            <a:r>
              <a:rPr lang="en-US" altLang="en-US"/>
              <a:t>(13…20) I/O pins </a:t>
            </a:r>
          </a:p>
          <a:p>
            <a:pPr lvl="1"/>
            <a:r>
              <a:rPr lang="en-US" altLang="en-US"/>
              <a:t>P8…P15</a:t>
            </a:r>
          </a:p>
          <a:p>
            <a:pPr lvl="1"/>
            <a:r>
              <a:rPr lang="en-US" altLang="en-US"/>
              <a:t>Same current limits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ADDABA4D-2433-4D0D-B992-63BEC3FBD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3259138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61D647A-564F-4119-94F2-E5362AE13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Connect and try it…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442D41B-D608-42F0-BDF8-1B206F4EC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Run programming environment</a:t>
            </a:r>
          </a:p>
          <a:p>
            <a:pPr>
              <a:lnSpc>
                <a:spcPct val="90000"/>
              </a:lnSpc>
            </a:pPr>
            <a:r>
              <a:rPr lang="en-US" altLang="en-US"/>
              <a:t>Type in this program: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debug “Hello world!”, cr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end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Save your program! (ctrl-S)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Environment will hang on occasion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Run it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Type ctrl-R, press “play” icon, or </a:t>
            </a:r>
            <a:br>
              <a:rPr lang="en-US" altLang="en-US"/>
            </a:br>
            <a:r>
              <a:rPr lang="en-US" altLang="en-US"/>
              <a:t>choose from “Run” menu</a:t>
            </a:r>
          </a:p>
        </p:txBody>
      </p:sp>
    </p:spTree>
  </p:cSld>
  <p:clrMapOvr>
    <a:masterClrMapping/>
  </p:clrMapOvr>
  <p:transition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E41FF58-859D-4DB9-938C-80EFB5AD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Hello World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C8D103F-2921-46AE-BE2B-768DDDD7A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Pop quiz:</a:t>
            </a:r>
          </a:p>
          <a:p>
            <a:pPr lvl="1"/>
            <a:r>
              <a:rPr lang="en-US" altLang="en-US"/>
              <a:t>We want to drive this LED </a:t>
            </a:r>
            <a:br>
              <a:rPr lang="en-US" altLang="en-US"/>
            </a:br>
            <a:r>
              <a:rPr lang="en-US" altLang="en-US"/>
              <a:t>at about 10mA </a:t>
            </a:r>
          </a:p>
          <a:p>
            <a:pPr lvl="1"/>
            <a:r>
              <a:rPr lang="en-US" altLang="en-US"/>
              <a:t>What’s the value of the </a:t>
            </a:r>
            <a:br>
              <a:rPr lang="en-US" altLang="en-US"/>
            </a:br>
            <a:r>
              <a:rPr lang="en-US" altLang="en-US"/>
              <a:t>resistor?</a:t>
            </a:r>
          </a:p>
        </p:txBody>
      </p:sp>
      <p:grpSp>
        <p:nvGrpSpPr>
          <p:cNvPr id="18441" name="Group 9">
            <a:extLst>
              <a:ext uri="{FF2B5EF4-FFF2-40B4-BE49-F238E27FC236}">
                <a16:creationId xmlns:a16="http://schemas.microsoft.com/office/drawing/2014/main" id="{F887D784-0E63-40CE-8B94-D30CC6B4AB9C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362200"/>
            <a:ext cx="3048000" cy="4114800"/>
            <a:chOff x="3120" y="1488"/>
            <a:chExt cx="1920" cy="2592"/>
          </a:xfrm>
        </p:grpSpPr>
        <p:pic>
          <p:nvPicPr>
            <p:cNvPr id="18437" name="Picture 5">
              <a:extLst>
                <a:ext uri="{FF2B5EF4-FFF2-40B4-BE49-F238E27FC236}">
                  <a16:creationId xmlns:a16="http://schemas.microsoft.com/office/drawing/2014/main" id="{4C9CB868-18B7-47A5-AFF6-C33919BF7F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488"/>
              <a:ext cx="1494" cy="2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438" name="Text Box 6">
              <a:extLst>
                <a:ext uri="{FF2B5EF4-FFF2-40B4-BE49-F238E27FC236}">
                  <a16:creationId xmlns:a16="http://schemas.microsoft.com/office/drawing/2014/main" id="{F43AC563-DB00-4240-A28D-DA38CE28D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632"/>
              <a:ext cx="432" cy="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P0</a:t>
              </a:r>
            </a:p>
          </p:txBody>
        </p:sp>
      </p:grp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D1BE6CEE-1DF3-4371-AE70-A6D62209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505200"/>
            <a:ext cx="8382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46F80E9-B32B-4816-B041-9377D17E5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Hello World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3336ED0-8CFA-4D7E-A8F7-595BD81D5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500</a:t>
            </a:r>
            <a:r>
              <a:rPr lang="en-US" altLang="en-US" sz="2800">
                <a:cs typeface="Arial" panose="020B0604020202020204" pitchFamily="34" charset="0"/>
              </a:rPr>
              <a:t>Ω</a:t>
            </a:r>
            <a:r>
              <a:rPr lang="en-US" altLang="en-US" sz="2800"/>
              <a:t> (but only had 470</a:t>
            </a:r>
            <a:r>
              <a:rPr lang="en-US" altLang="en-US" sz="2800">
                <a:cs typeface="Arial" panose="020B0604020202020204" pitchFamily="34" charset="0"/>
              </a:rPr>
              <a:t>Ω…)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panose="020B0604020202020204" pitchFamily="34" charset="0"/>
              </a:rPr>
              <a:t>Wire this…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Arial" panose="020B0604020202020204" pitchFamily="34" charset="0"/>
              </a:rPr>
              <a:t>Long wire on LED </a:t>
            </a:r>
            <a:br>
              <a:rPr lang="en-US" altLang="en-US" sz="2400">
                <a:cs typeface="Arial" panose="020B0604020202020204" pitchFamily="34" charset="0"/>
              </a:rPr>
            </a:br>
            <a:r>
              <a:rPr lang="en-US" altLang="en-US" sz="2400">
                <a:cs typeface="Arial" panose="020B0604020202020204" pitchFamily="34" charset="0"/>
              </a:rPr>
              <a:t>is positive side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Arial" panose="020B0604020202020204" pitchFamily="34" charset="0"/>
              </a:rPr>
              <a:t>Program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out_pin con 0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top: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  high out_pin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  pause 500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  low out_pin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  pause 500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  <a:cs typeface="Arial" panose="020B0604020202020204" pitchFamily="34" charset="0"/>
              </a:rPr>
              <a:t>goto top</a:t>
            </a:r>
          </a:p>
          <a:p>
            <a:pPr>
              <a:lnSpc>
                <a:spcPct val="90000"/>
              </a:lnSpc>
            </a:pPr>
            <a:endParaRPr lang="en-US" altLang="en-US" sz="3600" b="1">
              <a:latin typeface="Courier New" panose="02070309020205020404" pitchFamily="49" charset="0"/>
            </a:endParaRPr>
          </a:p>
        </p:txBody>
      </p:sp>
      <p:grpSp>
        <p:nvGrpSpPr>
          <p:cNvPr id="19460" name="Group 4">
            <a:extLst>
              <a:ext uri="{FF2B5EF4-FFF2-40B4-BE49-F238E27FC236}">
                <a16:creationId xmlns:a16="http://schemas.microsoft.com/office/drawing/2014/main" id="{4AA544CB-D187-40C4-9D87-FDC1ED00D9A3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362200"/>
            <a:ext cx="3048000" cy="4114800"/>
            <a:chOff x="3120" y="1488"/>
            <a:chExt cx="1920" cy="2592"/>
          </a:xfrm>
        </p:grpSpPr>
        <p:pic>
          <p:nvPicPr>
            <p:cNvPr id="19461" name="Picture 5">
              <a:extLst>
                <a:ext uri="{FF2B5EF4-FFF2-40B4-BE49-F238E27FC236}">
                  <a16:creationId xmlns:a16="http://schemas.microsoft.com/office/drawing/2014/main" id="{744F76B2-DFA7-41AC-BCE9-1D9AA3B678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488"/>
              <a:ext cx="1494" cy="2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CB6B2F5D-40B3-48DE-9D05-8138CF81D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632"/>
              <a:ext cx="432" cy="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Arial" panose="020B0604020202020204" pitchFamily="34" charset="0"/>
                </a:rPr>
                <a:t>P0</a:t>
              </a:r>
            </a:p>
          </p:txBody>
        </p:sp>
      </p:grpSp>
    </p:spTree>
  </p:cSld>
  <p:clrMapOvr>
    <a:masterClrMapping/>
  </p:clrMapOvr>
  <p:transition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2F8A464-7278-45F4-AEC6-9D78E0AB7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About the Program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795EE7F-8281-4D0F-B6B2-F82495E3D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out_pin con 0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’const declaration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top:		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’label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  high out_pin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’pull pin high (+5v)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  pause 500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’delay 500ms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  low out_pin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’pull pin low (0v)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  pause 500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’delay 500ms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>
                <a:latin typeface="Courier New" panose="02070309020205020404" pitchFamily="49" charset="0"/>
                <a:cs typeface="Arial" panose="020B0604020202020204" pitchFamily="34" charset="0"/>
              </a:rPr>
              <a:t>goto top			</a:t>
            </a:r>
            <a:r>
              <a:rPr lang="en-US" altLang="en-US" sz="3600">
                <a:solidFill>
                  <a:schemeClr val="hlink"/>
                </a:solidFill>
                <a:cs typeface="Arial" panose="020B0604020202020204" pitchFamily="34" charset="0"/>
              </a:rPr>
              <a:t>’do it again</a:t>
            </a:r>
          </a:p>
          <a:p>
            <a:endParaRPr lang="en-US" altLang="en-US" sz="280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A5C21AE-E54B-48B1-B029-1F338F35E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Button Input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276F395-9293-4421-B2AE-A82CAE969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What’s the difference?</a:t>
            </a:r>
          </a:p>
        </p:txBody>
      </p:sp>
      <p:pic>
        <p:nvPicPr>
          <p:cNvPr id="21508" name="Picture 4" descr="C:\Documents and Settings\hudson\My Documents\Teaching\HCI-833\Slides\Support Images\switches_schematic.jpg">
            <a:extLst>
              <a:ext uri="{FF2B5EF4-FFF2-40B4-BE49-F238E27FC236}">
                <a16:creationId xmlns:a16="http://schemas.microsoft.com/office/drawing/2014/main" id="{4B6DD84C-B7D5-4918-B36B-DC9D343FF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4953000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47ADB1D-32CD-44EC-A0BA-C8ECF32D0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Button Input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3F51853-377F-4EED-A223-B89085E6C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What’s the difference?</a:t>
            </a:r>
          </a:p>
          <a:p>
            <a:pPr lvl="1"/>
            <a:r>
              <a:rPr lang="en-US" altLang="en-US"/>
              <a:t>Active high (right) vs. active low (left)</a:t>
            </a:r>
          </a:p>
          <a:p>
            <a:endParaRPr lang="en-US" altLang="en-US"/>
          </a:p>
          <a:p>
            <a:r>
              <a:rPr lang="en-US" altLang="en-US"/>
              <a:t>Why 10K?</a:t>
            </a:r>
          </a:p>
        </p:txBody>
      </p:sp>
      <p:pic>
        <p:nvPicPr>
          <p:cNvPr id="27652" name="Picture 4" descr="C:\Documents and Settings\hudson\My Documents\Teaching\HCI-833\Slides\Support Images\switches_schematic.jpg">
            <a:extLst>
              <a:ext uri="{FF2B5EF4-FFF2-40B4-BE49-F238E27FC236}">
                <a16:creationId xmlns:a16="http://schemas.microsoft.com/office/drawing/2014/main" id="{DD56BCE0-632F-4B30-BB84-F0E89C6F1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4953000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C344718-F592-4D2F-9CCE-D9769F0EF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Button Input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35AD1E4-8086-4904-BE23-EFC2A85AC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What’s the difference?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Active high (right) vs. active low (left)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Why 10K?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critical,but</a:t>
            </a:r>
            <a:br>
              <a:rPr lang="en-US" altLang="en-US"/>
            </a:br>
            <a:r>
              <a:rPr lang="en-US" altLang="en-US"/>
              <a:t>don’t need </a:t>
            </a:r>
            <a:br>
              <a:rPr lang="en-US" altLang="en-US"/>
            </a:br>
            <a:r>
              <a:rPr lang="en-US" altLang="en-US"/>
              <a:t>much current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6628" name="Picture 4" descr="C:\Documents and Settings\hudson\My Documents\Teaching\HCI-833\Slides\Support Images\switches_schematic.jpg">
            <a:extLst>
              <a:ext uri="{FF2B5EF4-FFF2-40B4-BE49-F238E27FC236}">
                <a16:creationId xmlns:a16="http://schemas.microsoft.com/office/drawing/2014/main" id="{55F31CB7-EDBF-4467-8710-20370D622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4953000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550FF4-0DB5-4AAF-9CF1-21EBF3701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Stamp II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B9BCE6E-A853-4165-AE41-110AAFC7E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Self contained computer</a:t>
            </a:r>
          </a:p>
          <a:p>
            <a:pPr lvl="1"/>
            <a:r>
              <a:rPr lang="en-US" altLang="en-US"/>
              <a:t>“Micro-controller” </a:t>
            </a:r>
          </a:p>
          <a:p>
            <a:pPr lvl="2"/>
            <a:r>
              <a:rPr lang="en-US" altLang="en-US"/>
              <a:t>Specialized for “embedded”</a:t>
            </a:r>
            <a:br>
              <a:rPr lang="en-US" altLang="en-US"/>
            </a:br>
            <a:r>
              <a:rPr lang="en-US" altLang="en-US"/>
              <a:t>computing  (sensing and controlling things)</a:t>
            </a:r>
          </a:p>
          <a:p>
            <a:pPr lvl="1"/>
            <a:r>
              <a:rPr lang="en-US" altLang="en-US"/>
              <a:t>Built in programming language</a:t>
            </a:r>
          </a:p>
          <a:p>
            <a:pPr lvl="2"/>
            <a:r>
              <a:rPr lang="en-US" altLang="en-US"/>
              <a:t>PicBasic (interpreted)</a:t>
            </a:r>
          </a:p>
          <a:p>
            <a:pPr lvl="2"/>
            <a:r>
              <a:rPr lang="en-US" altLang="en-US"/>
              <a:t>Small programming environment runs on a PC</a:t>
            </a:r>
          </a:p>
          <a:p>
            <a:pPr lvl="3"/>
            <a:r>
              <a:rPr lang="en-US" altLang="en-US"/>
              <a:t>Connected with a serial cable</a:t>
            </a:r>
          </a:p>
        </p:txBody>
      </p:sp>
      <p:pic>
        <p:nvPicPr>
          <p:cNvPr id="9220" name="Picture 4" descr="C:\Documents and Settings\hudson\My Documents\Teaching\PICs\stamp2_module_m.gif">
            <a:extLst>
              <a:ext uri="{FF2B5EF4-FFF2-40B4-BE49-F238E27FC236}">
                <a16:creationId xmlns:a16="http://schemas.microsoft.com/office/drawing/2014/main" id="{FDD93808-75FE-4F22-800A-3B0471D26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24000"/>
            <a:ext cx="3436938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75DD37F-8D4E-4259-BF37-F0FFC52A8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Button Input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C5BEE6F-7F2F-4564-B0F6-066638703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What’s the difference?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Active high (right) vs. active low (left)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Why 10K?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critical,but</a:t>
            </a:r>
            <a:br>
              <a:rPr lang="en-US" altLang="en-US"/>
            </a:br>
            <a:r>
              <a:rPr lang="en-US" altLang="en-US"/>
              <a:t>don’t need </a:t>
            </a:r>
            <a:br>
              <a:rPr lang="en-US" altLang="en-US"/>
            </a:br>
            <a:r>
              <a:rPr lang="en-US" altLang="en-US"/>
              <a:t>much current </a:t>
            </a:r>
          </a:p>
          <a:p>
            <a:pPr>
              <a:lnSpc>
                <a:spcPct val="90000"/>
              </a:lnSpc>
            </a:pPr>
            <a:r>
              <a:rPr lang="en-US" altLang="en-US"/>
              <a:t>We’ll use this </a:t>
            </a:r>
            <a:br>
              <a:rPr lang="en-US" altLang="en-US"/>
            </a:br>
            <a:r>
              <a:rPr lang="en-US" altLang="en-US"/>
              <a:t>one</a:t>
            </a:r>
          </a:p>
        </p:txBody>
      </p:sp>
      <p:pic>
        <p:nvPicPr>
          <p:cNvPr id="33796" name="Picture 4" descr="C:\Documents and Settings\hudson\My Documents\Teaching\HCI-833\Slides\Support Images\switches_schematic.jpg">
            <a:extLst>
              <a:ext uri="{FF2B5EF4-FFF2-40B4-BE49-F238E27FC236}">
                <a16:creationId xmlns:a16="http://schemas.microsoft.com/office/drawing/2014/main" id="{1831B3DA-4654-46D1-BBA7-B513F9CAB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4953000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Oval 5">
            <a:extLst>
              <a:ext uri="{FF2B5EF4-FFF2-40B4-BE49-F238E27FC236}">
                <a16:creationId xmlns:a16="http://schemas.microsoft.com/office/drawing/2014/main" id="{FB6AAAE5-5BC6-4C65-966B-BE1802B95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00400"/>
            <a:ext cx="2362200" cy="3505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59EC1E6E-3349-44DC-942F-0420A833B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00400"/>
            <a:ext cx="1981200" cy="3429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C6C76C6-50D0-4433-BC29-C6FD5BCFD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Push Button Input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29B8595-8522-49D0-A9B9-57B3D075F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Program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led var out0      ' declare out to be same as pin 0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sw  var in1       ' declare in to be same as pin 1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cnt var byte      ' counter var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input sw		   ' init pin directions and values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output led : low led	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cnt=0 		   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loop: 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  cnt = cnt + 1   ' count times through loop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  led = sw &amp; cnt  ' LED when sw &amp; every other loop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  pause 100 	   ‘ leave LED on/off for a bit</a:t>
            </a:r>
          </a:p>
          <a:p>
            <a:pPr lvl="1"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Courier New" panose="02070309020205020404" pitchFamily="49" charset="0"/>
              </a:rPr>
              <a:t>goto loop</a:t>
            </a:r>
          </a:p>
          <a:p>
            <a:endParaRPr lang="en-US" altLang="en-US" sz="24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5A56EA0-7206-4A54-AB28-C9C2DC77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Sound output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755EEE1-3FD4-4A8D-A224-768355895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latin typeface="Courier New" panose="02070309020205020404" pitchFamily="49" charset="0"/>
              </a:rPr>
              <a:t>FREQOUT Pin, Len, Freq1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FREQOUT Pin, Len, Freq1, Freq2</a:t>
            </a:r>
          </a:p>
          <a:p>
            <a:endParaRPr lang="en-US" altLang="en-US" b="1"/>
          </a:p>
          <a:p>
            <a:r>
              <a:rPr lang="en-US" altLang="en-US" b="1"/>
              <a:t>Len in ms</a:t>
            </a:r>
          </a:p>
          <a:p>
            <a:r>
              <a:rPr lang="en-US" altLang="en-US" b="1"/>
              <a:t>Freq in Hz</a:t>
            </a:r>
          </a:p>
          <a:p>
            <a:pPr lvl="1"/>
            <a:r>
              <a:rPr lang="en-US" altLang="en-US" b="1"/>
              <a:t>0 for off</a:t>
            </a:r>
          </a:p>
          <a:p>
            <a:endParaRPr lang="en-US" altLang="en-US" b="1">
              <a:latin typeface="Courier New" panose="02070309020205020404" pitchFamily="49" charset="0"/>
            </a:endParaRP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601546F1-9A70-4F4D-AA9C-AC3487579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276600"/>
            <a:ext cx="523875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>
            <a:extLst>
              <a:ext uri="{FF2B5EF4-FFF2-40B4-BE49-F238E27FC236}">
                <a16:creationId xmlns:a16="http://schemas.microsoft.com/office/drawing/2014/main" id="{FC7E0EFD-EF3C-4C20-9735-93FA69279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5"/>
          <a:stretch>
            <a:fillRect/>
          </a:stretch>
        </p:blipFill>
        <p:spPr bwMode="auto">
          <a:xfrm>
            <a:off x="6357938" y="2514600"/>
            <a:ext cx="2633662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4" name="Rectangle 2">
            <a:extLst>
              <a:ext uri="{FF2B5EF4-FFF2-40B4-BE49-F238E27FC236}">
                <a16:creationId xmlns:a16="http://schemas.microsoft.com/office/drawing/2014/main" id="{D5A74FB5-2709-485D-9308-840281F18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Measuring Resistance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D7E116A-EE63-4F86-8BA8-F18D30018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220</a:t>
            </a:r>
            <a:r>
              <a:rPr lang="en-US" altLang="en-US">
                <a:cs typeface="Arial" panose="020B0604020202020204" pitchFamily="34" charset="0"/>
              </a:rPr>
              <a:t>Ω for current limiting if R goes to 0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Arial" panose="020B0604020202020204" pitchFamily="34" charset="0"/>
              </a:rPr>
              <a:t>Most values in 100s ok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Arial" panose="020B0604020202020204" pitchFamily="34" charset="0"/>
              </a:rPr>
              <a:t>Different C’s and R’s will result </a:t>
            </a:r>
            <a:br>
              <a:rPr lang="en-US" altLang="en-US">
                <a:cs typeface="Arial" panose="020B0604020202020204" pitchFamily="34" charset="0"/>
              </a:rPr>
            </a:br>
            <a:r>
              <a:rPr lang="en-US" altLang="en-US">
                <a:cs typeface="Arial" panose="020B0604020202020204" pitchFamily="34" charset="0"/>
              </a:rPr>
              <a:t>in different time ranges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Arial" panose="020B0604020202020204" pitchFamily="34" charset="0"/>
              </a:rPr>
              <a:t>See manual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Arial" panose="020B0604020202020204" pitchFamily="34" charset="0"/>
              </a:rPr>
              <a:t>0.1 µF fine</a:t>
            </a:r>
          </a:p>
          <a:p>
            <a:pPr>
              <a:lnSpc>
                <a:spcPct val="90000"/>
              </a:lnSpc>
            </a:pPr>
            <a:endParaRPr lang="en-US" altLang="en-US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rctime pin, 1, result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Returns time in 2 </a:t>
            </a:r>
            <a:r>
              <a:rPr lang="en-US" altLang="en-US">
                <a:cs typeface="Arial" panose="020B0604020202020204" pitchFamily="34" charset="0"/>
              </a:rPr>
              <a:t>µsec units</a:t>
            </a:r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F18AC3B-470F-42DA-8C2E-30E46AB5F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Does This Work?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B8BD341-054D-425C-9AE1-C4BDCD923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Set pin to output and charge the capacitor</a:t>
            </a:r>
          </a:p>
          <a:p>
            <a:endParaRPr lang="en-US" altLang="en-US"/>
          </a:p>
          <a:p>
            <a:r>
              <a:rPr lang="en-US" altLang="en-US"/>
              <a:t>Flip pin to input and time how long until it drops below the minimum</a:t>
            </a:r>
          </a:p>
          <a:p>
            <a:pPr lvl="1"/>
            <a:r>
              <a:rPr lang="en-US" altLang="en-US"/>
              <a:t>Time depends on C and R </a:t>
            </a:r>
          </a:p>
          <a:p>
            <a:pPr lvl="2"/>
            <a:r>
              <a:rPr lang="en-US" altLang="en-US"/>
              <a:t>For fixed C, depends on R</a:t>
            </a:r>
          </a:p>
          <a:p>
            <a:pPr lvl="1"/>
            <a:r>
              <a:rPr lang="en-US" altLang="en-US"/>
              <a:t>See manual for formula</a:t>
            </a:r>
          </a:p>
        </p:txBody>
      </p:sp>
    </p:spTree>
  </p:cSld>
  <p:clrMapOvr>
    <a:masterClrMapping/>
  </p:clrMapOvr>
  <p:transition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9EB05B8-298D-4FF5-B309-8ECC2384E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DC Motors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AABB9B5-4388-4A3A-87C7-9C702500C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PWM: “Pulse Wave Modulation”</a:t>
            </a:r>
          </a:p>
          <a:p>
            <a:pPr lvl="1"/>
            <a:r>
              <a:rPr lang="en-US" altLang="en-US"/>
              <a:t>Turns pin on a certain % of the time</a:t>
            </a:r>
          </a:p>
          <a:p>
            <a:pPr lvl="1"/>
            <a:r>
              <a:rPr lang="en-US" altLang="en-US"/>
              <a:t>With proper filtering (or for slowly responding devices) gives you a </a:t>
            </a:r>
            <a:br>
              <a:rPr lang="en-US" altLang="en-US"/>
            </a:br>
            <a:r>
              <a:rPr lang="en-US" altLang="en-US"/>
              <a:t>good approximation </a:t>
            </a:r>
            <a:br>
              <a:rPr lang="en-US" altLang="en-US"/>
            </a:br>
            <a:r>
              <a:rPr lang="en-US" altLang="en-US"/>
              <a:t>to an analog output </a:t>
            </a:r>
            <a:br>
              <a:rPr lang="en-US" altLang="en-US"/>
            </a:br>
            <a:r>
              <a:rPr lang="en-US" altLang="en-US"/>
              <a:t>(0…5v)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PWM  pin, duty, ms</a:t>
            </a:r>
          </a:p>
          <a:p>
            <a:pPr lvl="1"/>
            <a:r>
              <a:rPr lang="en-US" altLang="en-US"/>
              <a:t>Duty:  255 = 100%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pic>
        <p:nvPicPr>
          <p:cNvPr id="28676" name="Picture 4" descr="C:\Documents and Settings\hudson\My Documents\Teaching\HCI-833\Slides\Support Images\motor_schematic.jpg">
            <a:extLst>
              <a:ext uri="{FF2B5EF4-FFF2-40B4-BE49-F238E27FC236}">
                <a16:creationId xmlns:a16="http://schemas.microsoft.com/office/drawing/2014/main" id="{69A34133-6FFD-4F5E-824D-E7A8F3E25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57600"/>
            <a:ext cx="4343400" cy="311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1499F4A-3ABF-4734-8DD1-CE6367195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Servo Motors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6B0796C-D62C-4EB1-AEB0-9E2478C69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Servo motors turn to specific angle and hold</a:t>
            </a:r>
          </a:p>
          <a:p>
            <a:pPr lvl="1"/>
            <a:r>
              <a:rPr lang="en-US" altLang="en-US"/>
              <a:t>~0…180</a:t>
            </a:r>
            <a:r>
              <a:rPr lang="en-US" altLang="en-US">
                <a:cs typeface="Arial" panose="020B0604020202020204" pitchFamily="34" charset="0"/>
              </a:rPr>
              <a:t>°</a:t>
            </a:r>
          </a:p>
          <a:p>
            <a:pPr lvl="1"/>
            <a:r>
              <a:rPr lang="en-US" altLang="en-US">
                <a:cs typeface="Arial" panose="020B0604020202020204" pitchFamily="34" charset="0"/>
              </a:rPr>
              <a:t>Used for RC planes, etc.</a:t>
            </a:r>
          </a:p>
          <a:p>
            <a:r>
              <a:rPr lang="en-US" altLang="en-US"/>
              <a:t>Controlled based on pulses of a certain width (time)</a:t>
            </a:r>
          </a:p>
          <a:p>
            <a:pPr lvl="1"/>
            <a:r>
              <a:rPr lang="en-US" altLang="en-US"/>
              <a:t>1ms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r>
              <a:rPr lang="en-US" altLang="en-US"/>
              <a:t> 0</a:t>
            </a:r>
            <a:r>
              <a:rPr lang="en-US" altLang="en-US">
                <a:cs typeface="Arial" panose="020B0604020202020204" pitchFamily="34" charset="0"/>
              </a:rPr>
              <a:t>°</a:t>
            </a:r>
          </a:p>
          <a:p>
            <a:pPr lvl="1"/>
            <a:r>
              <a:rPr lang="en-US" altLang="en-US"/>
              <a:t>2ms 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r>
              <a:rPr lang="en-US" altLang="en-US"/>
              <a:t> 180</a:t>
            </a:r>
            <a:r>
              <a:rPr lang="en-US" altLang="en-US">
                <a:cs typeface="Arial" panose="020B0604020202020204" pitchFamily="34" charset="0"/>
              </a:rPr>
              <a:t>°</a:t>
            </a:r>
          </a:p>
          <a:p>
            <a:pPr lvl="1"/>
            <a:r>
              <a:rPr lang="en-US" altLang="en-US">
                <a:cs typeface="Arial" panose="020B0604020202020204" pitchFamily="34" charset="0"/>
              </a:rPr>
              <a:t>Delivered at </a:t>
            </a:r>
            <a:br>
              <a:rPr lang="en-US" altLang="en-US">
                <a:cs typeface="Arial" panose="020B0604020202020204" pitchFamily="34" charset="0"/>
              </a:rPr>
            </a:br>
            <a:r>
              <a:rPr lang="en-US" altLang="en-US">
                <a:cs typeface="Arial" panose="020B0604020202020204" pitchFamily="34" charset="0"/>
              </a:rPr>
              <a:t>least every 20ms (exact timing there not critical)</a:t>
            </a:r>
            <a:endParaRPr lang="en-US" altLang="en-US"/>
          </a:p>
          <a:p>
            <a:endParaRPr lang="en-US" altLang="en-US"/>
          </a:p>
        </p:txBody>
      </p:sp>
      <p:pic>
        <p:nvPicPr>
          <p:cNvPr id="29700" name="Picture 4" descr="C:\Documents and Settings\hudson\My Documents\Teaching\HCI-833\Slides\Support Images\servo_pulses.jpg">
            <a:extLst>
              <a:ext uri="{FF2B5EF4-FFF2-40B4-BE49-F238E27FC236}">
                <a16:creationId xmlns:a16="http://schemas.microsoft.com/office/drawing/2014/main" id="{9E7F9086-0B08-476E-9C64-BF08A7A31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343400"/>
            <a:ext cx="50673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9707960-D94C-4493-A0E2-1B0617AC1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Servo Motors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4BD239D-5153-4A49-93F0-5A9204F1E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>
                <a:latin typeface="Courier New" panose="02070309020205020404" pitchFamily="49" charset="0"/>
              </a:rPr>
              <a:t>pulseout pin, time</a:t>
            </a:r>
          </a:p>
          <a:p>
            <a:pPr lvl="1"/>
            <a:r>
              <a:rPr lang="en-US" altLang="en-US" sz="2400"/>
              <a:t>Delivers a pulse of given duration </a:t>
            </a:r>
          </a:p>
          <a:p>
            <a:pPr lvl="1"/>
            <a:r>
              <a:rPr lang="en-US" altLang="en-US" sz="2400" b="1">
                <a:latin typeface="Courier New" panose="02070309020205020404" pitchFamily="49" charset="0"/>
              </a:rPr>
              <a:t>time</a:t>
            </a:r>
            <a:r>
              <a:rPr lang="en-US" altLang="en-US" sz="2400"/>
              <a:t> in units of 2 </a:t>
            </a:r>
            <a:r>
              <a:rPr lang="en-US" altLang="en-US" sz="2400">
                <a:cs typeface="Arial" panose="020B0604020202020204" pitchFamily="34" charset="0"/>
              </a:rPr>
              <a:t>µsec</a:t>
            </a:r>
          </a:p>
          <a:p>
            <a:pPr lvl="1"/>
            <a:endParaRPr lang="en-US" altLang="en-US" sz="2400">
              <a:cs typeface="Arial" panose="020B0604020202020204" pitchFamily="34" charset="0"/>
            </a:endParaRPr>
          </a:p>
          <a:p>
            <a:r>
              <a:rPr lang="en-US" altLang="en-US" sz="2800">
                <a:cs typeface="Arial" panose="020B0604020202020204" pitchFamily="34" charset="0"/>
              </a:rPr>
              <a:t>Servos have 3 wires</a:t>
            </a:r>
          </a:p>
          <a:p>
            <a:pPr lvl="1"/>
            <a:r>
              <a:rPr lang="en-US" altLang="en-US" sz="2400">
                <a:cs typeface="Arial" panose="020B0604020202020204" pitchFamily="34" charset="0"/>
              </a:rPr>
              <a:t>Power &amp; Ground (to motor)</a:t>
            </a:r>
          </a:p>
          <a:p>
            <a:pPr lvl="2"/>
            <a:r>
              <a:rPr lang="en-US" altLang="en-US" sz="2000">
                <a:cs typeface="Arial" panose="020B0604020202020204" pitchFamily="34" charset="0"/>
              </a:rPr>
              <a:t>Typically red and black (brown on ours)</a:t>
            </a:r>
          </a:p>
          <a:p>
            <a:pPr lvl="1"/>
            <a:r>
              <a:rPr lang="en-US" altLang="en-US" sz="2400">
                <a:cs typeface="Arial" panose="020B0604020202020204" pitchFamily="34" charset="0"/>
              </a:rPr>
              <a:t>Control (to pin)</a:t>
            </a:r>
          </a:p>
          <a:p>
            <a:pPr lvl="2"/>
            <a:r>
              <a:rPr lang="en-US" altLang="en-US" sz="2000">
                <a:cs typeface="Arial" panose="020B0604020202020204" pitchFamily="34" charset="0"/>
              </a:rPr>
              <a:t>Typically some other color </a:t>
            </a:r>
          </a:p>
          <a:p>
            <a:pPr lvl="1"/>
            <a:r>
              <a:rPr lang="en-US" altLang="en-US" sz="2400">
                <a:cs typeface="Arial" panose="020B0604020202020204" pitchFamily="34" charset="0"/>
              </a:rPr>
              <a:t>Ordered: Ground, Power, Control on 3 pin connector</a:t>
            </a:r>
          </a:p>
        </p:txBody>
      </p:sp>
      <p:pic>
        <p:nvPicPr>
          <p:cNvPr id="30724" name="Picture 4" descr="C:\Documents and Settings\hudson\My Documents\Teaching\HCI-833\Slides\Support Images\servo.jpg">
            <a:extLst>
              <a:ext uri="{FF2B5EF4-FFF2-40B4-BE49-F238E27FC236}">
                <a16:creationId xmlns:a16="http://schemas.microsoft.com/office/drawing/2014/main" id="{3F797B73-6A02-42AB-B4AD-97337BEE9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1600200"/>
            <a:ext cx="3416300" cy="261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59F644D-6C8C-4D11-AD49-0961C0B40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Requested Sensors or Actuators?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04230BF-8E3F-4933-B6A8-A8E708908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4088C62-BFDA-405B-8BD2-6DD04BD83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Parallax Basic Stamp II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77127B4-389C-4C2A-9B64-4876796B5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5257800" cy="4648200"/>
          </a:xfrm>
        </p:spPr>
        <p:txBody>
          <a:bodyPr/>
          <a:lstStyle/>
          <a:p>
            <a:r>
              <a:rPr lang="en-US" altLang="en-US"/>
              <a:t>PIC processor</a:t>
            </a:r>
          </a:p>
          <a:p>
            <a:pPr lvl="1"/>
            <a:r>
              <a:rPr lang="en-US" altLang="en-US"/>
              <a:t>(Very) roughly the computing power on the lunar module (much faster, but much less memory)</a:t>
            </a:r>
          </a:p>
          <a:p>
            <a:pPr lvl="1"/>
            <a:r>
              <a:rPr lang="en-US" altLang="en-US"/>
              <a:t>1 million instructions / sec</a:t>
            </a:r>
          </a:p>
          <a:p>
            <a:r>
              <a:rPr lang="en-US" altLang="en-US"/>
              <a:t>Non-volatile memory</a:t>
            </a:r>
          </a:p>
          <a:p>
            <a:r>
              <a:rPr lang="en-US" altLang="en-US"/>
              <a:t>Power regulation</a:t>
            </a:r>
          </a:p>
          <a:p>
            <a:r>
              <a:rPr lang="en-US" altLang="en-US"/>
              <a:t>Serial interface</a:t>
            </a:r>
          </a:p>
          <a:p>
            <a:endParaRPr lang="en-US" altLang="en-US"/>
          </a:p>
        </p:txBody>
      </p:sp>
      <p:pic>
        <p:nvPicPr>
          <p:cNvPr id="2072" name="Picture 24" descr="C:\Documents and Settings\hudson\My Documents\Teaching\HCI-833\Slides\Support Images\bs2_cleaned.jpg">
            <a:extLst>
              <a:ext uri="{FF2B5EF4-FFF2-40B4-BE49-F238E27FC236}">
                <a16:creationId xmlns:a16="http://schemas.microsoft.com/office/drawing/2014/main" id="{D396B86E-24D2-43F1-A6D8-908129C52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33600"/>
            <a:ext cx="2147888" cy="431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Line 8">
            <a:extLst>
              <a:ext uri="{FF2B5EF4-FFF2-40B4-BE49-F238E27FC236}">
                <a16:creationId xmlns:a16="http://schemas.microsoft.com/office/drawing/2014/main" id="{3107C767-ED83-46FF-BF50-52957A4A4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886200"/>
            <a:ext cx="2209800" cy="1828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1" name="Group 23">
            <a:extLst>
              <a:ext uri="{FF2B5EF4-FFF2-40B4-BE49-F238E27FC236}">
                <a16:creationId xmlns:a16="http://schemas.microsoft.com/office/drawing/2014/main" id="{AEAFA667-08B1-4AE1-A5C6-DDD05E16A777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2057400"/>
            <a:ext cx="2825750" cy="4267200"/>
            <a:chOff x="2304" y="1296"/>
            <a:chExt cx="1780" cy="2688"/>
          </a:xfrm>
        </p:grpSpPr>
        <p:sp>
          <p:nvSpPr>
            <p:cNvPr id="2059" name="Line 11">
              <a:extLst>
                <a:ext uri="{FF2B5EF4-FFF2-40B4-BE49-F238E27FC236}">
                  <a16:creationId xmlns:a16="http://schemas.microsoft.com/office/drawing/2014/main" id="{F785D01B-890B-47DF-84AC-B54669D55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4" y="1728"/>
              <a:ext cx="1536" cy="225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Text Box 12">
              <a:extLst>
                <a:ext uri="{FF2B5EF4-FFF2-40B4-BE49-F238E27FC236}">
                  <a16:creationId xmlns:a16="http://schemas.microsoft.com/office/drawing/2014/main" id="{44785CA2-5757-4459-A661-F14839F10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96"/>
              <a:ext cx="340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chemeClr val="hlink"/>
                  </a:solidFill>
                  <a:latin typeface="Arial" panose="020B0604020202020204" pitchFamily="34" charset="0"/>
                </a:rPr>
                <a:t>{</a:t>
              </a:r>
            </a:p>
          </p:txBody>
        </p:sp>
      </p:grpSp>
      <p:sp>
        <p:nvSpPr>
          <p:cNvPr id="2061" name="Line 13">
            <a:extLst>
              <a:ext uri="{FF2B5EF4-FFF2-40B4-BE49-F238E27FC236}">
                <a16:creationId xmlns:a16="http://schemas.microsoft.com/office/drawing/2014/main" id="{FE37698F-7DAD-430B-BA50-EFACFA089B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733800"/>
            <a:ext cx="2438400" cy="1447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0" name="Group 22">
            <a:extLst>
              <a:ext uri="{FF2B5EF4-FFF2-40B4-BE49-F238E27FC236}">
                <a16:creationId xmlns:a16="http://schemas.microsoft.com/office/drawing/2014/main" id="{83A1DB7D-4FB0-41C6-A46A-5D77397478A5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011363"/>
            <a:ext cx="5035550" cy="3856037"/>
            <a:chOff x="2448" y="1267"/>
            <a:chExt cx="3172" cy="2429"/>
          </a:xfrm>
        </p:grpSpPr>
        <p:sp>
          <p:nvSpPr>
            <p:cNvPr id="2064" name="Line 16">
              <a:extLst>
                <a:ext uri="{FF2B5EF4-FFF2-40B4-BE49-F238E27FC236}">
                  <a16:creationId xmlns:a16="http://schemas.microsoft.com/office/drawing/2014/main" id="{2316D817-627F-4B6D-BAC4-71144FDD85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2016"/>
              <a:ext cx="2928" cy="168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Text Box 17">
              <a:extLst>
                <a:ext uri="{FF2B5EF4-FFF2-40B4-BE49-F238E27FC236}">
                  <a16:creationId xmlns:a16="http://schemas.microsoft.com/office/drawing/2014/main" id="{EE95FF5A-BFA1-473E-98DC-27350E1C2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5280" y="1267"/>
              <a:ext cx="340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chemeClr val="hlink"/>
                  </a:solidFill>
                  <a:latin typeface="Arial" panose="020B0604020202020204" pitchFamily="34" charset="0"/>
                </a:rPr>
                <a:t>}</a:t>
              </a:r>
            </a:p>
          </p:txBody>
        </p:sp>
      </p:grp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57FD1DE-BC5C-4A38-AE76-DD2E755D5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Parallax Basic Stamp II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61019EB-D424-4F8C-9CF0-3B41EEDB2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5257800" cy="4648200"/>
          </a:xfrm>
        </p:spPr>
        <p:txBody>
          <a:bodyPr/>
          <a:lstStyle/>
          <a:p>
            <a:r>
              <a:rPr lang="en-US" altLang="en-US"/>
              <a:t>Input/output pins</a:t>
            </a:r>
          </a:p>
          <a:p>
            <a:pPr lvl="1"/>
            <a:r>
              <a:rPr lang="en-US" altLang="en-US"/>
              <a:t>16 total (P0…P15)</a:t>
            </a:r>
          </a:p>
          <a:p>
            <a:pPr lvl="1"/>
            <a:r>
              <a:rPr lang="en-US" altLang="en-US"/>
              <a:t>This is where the action is</a:t>
            </a:r>
          </a:p>
          <a:p>
            <a:pPr lvl="1"/>
            <a:r>
              <a:rPr lang="en-US" altLang="en-US"/>
              <a:t>Each pin can be accept input or produce output</a:t>
            </a:r>
          </a:p>
          <a:p>
            <a:pPr lvl="2"/>
            <a:r>
              <a:rPr lang="en-US" altLang="en-US"/>
              <a:t>Logic levels (0 or +5v)</a:t>
            </a:r>
          </a:p>
          <a:p>
            <a:pPr lvl="2"/>
            <a:r>
              <a:rPr lang="en-US" altLang="en-US"/>
              <a:t>Also “tricks” for sensing and producing values in between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8205" name="AutoShape 13">
            <a:extLst>
              <a:ext uri="{FF2B5EF4-FFF2-40B4-BE49-F238E27FC236}">
                <a16:creationId xmlns:a16="http://schemas.microsoft.com/office/drawing/2014/main" id="{2897F66B-2C6E-459E-841C-A1B30238078C}"/>
              </a:ext>
            </a:extLst>
          </p:cNvPr>
          <p:cNvSpPr>
            <a:spLocks/>
          </p:cNvSpPr>
          <p:nvPr/>
        </p:nvSpPr>
        <p:spPr bwMode="auto">
          <a:xfrm>
            <a:off x="6172200" y="3657600"/>
            <a:ext cx="228600" cy="2590800"/>
          </a:xfrm>
          <a:prstGeom prst="leftBrace">
            <a:avLst>
              <a:gd name="adj1" fmla="val 94444"/>
              <a:gd name="adj2" fmla="val 50000"/>
            </a:avLst>
          </a:prstGeom>
          <a:noFill/>
          <a:ln w="762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72E98603-A3AC-4A84-A81E-7852F8EF8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209800"/>
            <a:ext cx="251460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AutoShape 16">
            <a:extLst>
              <a:ext uri="{FF2B5EF4-FFF2-40B4-BE49-F238E27FC236}">
                <a16:creationId xmlns:a16="http://schemas.microsoft.com/office/drawing/2014/main" id="{CA8EF5FC-0FD8-4A7C-AA60-5F92F560D60E}"/>
              </a:ext>
            </a:extLst>
          </p:cNvPr>
          <p:cNvSpPr>
            <a:spLocks/>
          </p:cNvSpPr>
          <p:nvPr/>
        </p:nvSpPr>
        <p:spPr bwMode="auto">
          <a:xfrm flipH="1">
            <a:off x="8534400" y="3733800"/>
            <a:ext cx="228600" cy="2590800"/>
          </a:xfrm>
          <a:prstGeom prst="leftBrace">
            <a:avLst>
              <a:gd name="adj1" fmla="val 94444"/>
              <a:gd name="adj2" fmla="val 50000"/>
            </a:avLst>
          </a:prstGeom>
          <a:noFill/>
          <a:ln w="762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10" name="Picture 18" descr="C:\Documents and Settings\hudson\My Documents\Teaching\HCI-833\Slides\Support Images\bs2_cleaned.jpg">
            <a:extLst>
              <a:ext uri="{FF2B5EF4-FFF2-40B4-BE49-F238E27FC236}">
                <a16:creationId xmlns:a16="http://schemas.microsoft.com/office/drawing/2014/main" id="{B807EBE3-87A0-40D5-9126-06A3DC24A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33600"/>
            <a:ext cx="2147888" cy="431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9" name="Line 17">
            <a:extLst>
              <a:ext uri="{FF2B5EF4-FFF2-40B4-BE49-F238E27FC236}">
                <a16:creationId xmlns:a16="http://schemas.microsoft.com/office/drawing/2014/main" id="{9ACD7CA1-B1BD-43CF-BC0F-37F35D082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209800"/>
            <a:ext cx="4724400" cy="1524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C63C40-DEC3-4065-BD16-4D84C471A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Getting Started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53E12A4-0610-47E7-A07C-CBB86B192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648200"/>
          </a:xfrm>
        </p:spPr>
        <p:txBody>
          <a:bodyPr/>
          <a:lstStyle/>
          <a:p>
            <a:r>
              <a:rPr lang="en-US" altLang="en-US"/>
              <a:t>Download the documentation</a:t>
            </a:r>
          </a:p>
          <a:p>
            <a:pPr lvl="1"/>
            <a:r>
              <a:rPr lang="en-US" altLang="en-US"/>
              <a:t>The Basic Stamp Manual v2.0    (2.0MB)</a:t>
            </a:r>
          </a:p>
          <a:p>
            <a:pPr algn="r">
              <a:buFontTx/>
              <a:buNone/>
            </a:pPr>
            <a:r>
              <a:rPr lang="en-US" altLang="en-US" sz="1400">
                <a:hlinkClick r:id="rId2"/>
              </a:rPr>
              <a:t>http://parallaxinc.com/downloads/Documentation/Basic%20Stamps/BASIC%20Stamp%20Manual%20v2.0.pdf</a:t>
            </a:r>
            <a:r>
              <a:rPr lang="en-US" altLang="en-US" sz="1400"/>
              <a:t> </a:t>
            </a:r>
            <a:endParaRPr lang="en-US" altLang="en-US" sz="3600"/>
          </a:p>
          <a:p>
            <a:pPr lvl="2"/>
            <a:r>
              <a:rPr lang="en-US" altLang="en-US"/>
              <a:t>351 pages (probably worth printing [2up, double sided])</a:t>
            </a:r>
          </a:p>
          <a:p>
            <a:pPr lvl="1"/>
            <a:r>
              <a:rPr lang="en-US" altLang="en-US"/>
              <a:t>Basic Stamp I Application Notes</a:t>
            </a:r>
          </a:p>
          <a:p>
            <a:pPr algn="r">
              <a:buFontTx/>
              <a:buNone/>
            </a:pPr>
            <a:r>
              <a:rPr lang="en-US" altLang="en-US" sz="1200">
                <a:hlinkClick r:id="rId3"/>
              </a:rPr>
              <a:t>http://parallaxinc.com/downloads/Documentation/Basic%20Stamps/BASIC%20Stamp%201%20App%20Notes%20v1.9.pdf</a:t>
            </a:r>
            <a:r>
              <a:rPr lang="en-US" altLang="en-US" sz="1200"/>
              <a:t> </a:t>
            </a:r>
          </a:p>
          <a:p>
            <a:pPr lvl="1"/>
            <a:r>
              <a:rPr lang="en-US" altLang="en-US"/>
              <a:t>Basic Stamp II Application Notes</a:t>
            </a:r>
          </a:p>
          <a:p>
            <a:pPr algn="r">
              <a:buFontTx/>
              <a:buNone/>
            </a:pPr>
            <a:r>
              <a:rPr lang="en-US" altLang="en-US" sz="1200">
                <a:hlinkClick r:id="rId4"/>
              </a:rPr>
              <a:t>http://parallaxinc.com/downloads/Documentation/Basic%20Stamps/BASIC%20Stamp%202%20App%20Notes%20v1.9.pdf</a:t>
            </a:r>
            <a:r>
              <a:rPr lang="en-US" altLang="en-US" sz="1200"/>
              <a:t> </a:t>
            </a:r>
          </a:p>
          <a:p>
            <a:r>
              <a:rPr lang="en-US" altLang="en-US"/>
              <a:t>Download the programming environment</a:t>
            </a:r>
          </a:p>
          <a:p>
            <a:pPr algn="r">
              <a:buFontTx/>
              <a:buNone/>
            </a:pPr>
            <a:r>
              <a:rPr lang="en-US" altLang="en-US" sz="1600">
                <a:hlinkClick r:id="rId5"/>
              </a:rPr>
              <a:t>http://parallaxinc.com/downloads/software/BASIC_Stamps/Setup%20Stamp%20Editor.exe</a:t>
            </a:r>
            <a:r>
              <a:rPr lang="en-US" altLang="en-US" sz="1600"/>
              <a:t> </a:t>
            </a:r>
          </a:p>
          <a:p>
            <a:pPr algn="r">
              <a:buFontTx/>
              <a:buNone/>
            </a:pPr>
            <a:endParaRPr lang="en-US" altLang="en-US" sz="1200"/>
          </a:p>
        </p:txBody>
      </p:sp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C385A44-857E-4C0F-A744-6DF944E75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Documentation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0E0241C-8D16-4661-B05F-041B2B597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Manual Covers all types of Basic Stamps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BS1		older, smaller, slower, </a:t>
            </a:r>
            <a:br>
              <a:rPr lang="en-US" altLang="en-US" sz="2400"/>
            </a:br>
            <a:r>
              <a:rPr lang="en-US" altLang="en-US" sz="2400"/>
              <a:t>			lesser lang, cheaper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BS2 		what we are using, 26 bytes for vars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/>
              <a:t>BS2e		8x instruction memory, more pin current</a:t>
            </a:r>
            <a:br>
              <a:rPr lang="en-US" altLang="en-US" sz="2400"/>
            </a:br>
            <a:r>
              <a:rPr lang="en-US" altLang="en-US" sz="2400"/>
              <a:t>			+64 bytes RAM, a few extra features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BS2sx		2.5x faster than BS2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BS2p 24	3x faster than BS2, +128 bytes RAM</a:t>
            </a:r>
            <a:br>
              <a:rPr lang="en-US" altLang="en-US" sz="2400"/>
            </a:br>
            <a:r>
              <a:rPr lang="en-US" altLang="en-US" sz="2400"/>
              <a:t>			many new language &amp; I/O features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BS2p 40	BS2p with 32 I/O pins</a:t>
            </a:r>
          </a:p>
        </p:txBody>
      </p:sp>
      <p:pic>
        <p:nvPicPr>
          <p:cNvPr id="11268" name="Picture 4" descr="C:\Documents and Settings\hudson\My Documents\Teaching\PICs\stamp1_module_m.gif">
            <a:extLst>
              <a:ext uri="{FF2B5EF4-FFF2-40B4-BE49-F238E27FC236}">
                <a16:creationId xmlns:a16="http://schemas.microsoft.com/office/drawing/2014/main" id="{636761A0-EBC6-4A28-916B-791A3D08B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438400"/>
            <a:ext cx="2286000" cy="107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D142493-71FD-46DF-965A-F9F715B9F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Documentation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A89C0F-5BF5-4A6D-9950-F4FF70399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Manual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Covers basic setup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Power and serial connections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Mostly a language reference manual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Very simple (“krufty” / dumb) language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Think of it as a glue to hold together a nice I/O subroutine library</a:t>
            </a:r>
          </a:p>
          <a:p>
            <a:pPr>
              <a:lnSpc>
                <a:spcPct val="90000"/>
              </a:lnSpc>
            </a:pPr>
            <a:r>
              <a:rPr lang="en-US" altLang="en-US"/>
              <a:t>Applications Manual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Examples are here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are in BS1 (have to adapt code and pins)</a:t>
            </a:r>
          </a:p>
        </p:txBody>
      </p:sp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ED29B8D-3674-45AE-A15F-A6D578E53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Let’s Build Stuff…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960F2AE-366C-454C-9439-4201800E7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Solderless breadboard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Component pins / leads or</a:t>
            </a:r>
            <a:br>
              <a:rPr lang="en-US" altLang="en-US" sz="2400"/>
            </a:br>
            <a:r>
              <a:rPr lang="en-US" altLang="en-US" sz="2400"/>
              <a:t>wires push into the wholes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All main rows connected </a:t>
            </a:r>
            <a:br>
              <a:rPr lang="en-US" altLang="en-US" sz="2400"/>
            </a:br>
            <a:r>
              <a:rPr lang="en-US" altLang="en-US" sz="2400"/>
              <a:t>together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Four vertical buses also </a:t>
            </a:r>
            <a:br>
              <a:rPr lang="en-US" altLang="en-US" sz="2400"/>
            </a:br>
            <a:r>
              <a:rPr lang="en-US" altLang="en-US" sz="2400"/>
              <a:t>connected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Push the BS2 in at top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Rows 1…12 across gap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Pin 1 to the top-left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Note simulated notch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pic>
        <p:nvPicPr>
          <p:cNvPr id="13316" name="Picture 4" descr="C:\Documents and Settings\hudson\My Documents\Teaching\HCI-833\Slides\Support Images\BB1.jpg">
            <a:extLst>
              <a:ext uri="{FF2B5EF4-FFF2-40B4-BE49-F238E27FC236}">
                <a16:creationId xmlns:a16="http://schemas.microsoft.com/office/drawing/2014/main" id="{F03D066E-E3AB-4AED-AFC3-F6A9E3742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1"/>
          <a:stretch>
            <a:fillRect/>
          </a:stretch>
        </p:blipFill>
        <p:spPr bwMode="auto">
          <a:xfrm>
            <a:off x="5562600" y="1752600"/>
            <a:ext cx="4113213" cy="457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329" name="Group 17">
            <a:extLst>
              <a:ext uri="{FF2B5EF4-FFF2-40B4-BE49-F238E27FC236}">
                <a16:creationId xmlns:a16="http://schemas.microsoft.com/office/drawing/2014/main" id="{B655BAFA-190C-46F6-9BE0-E5EEAFAC63B7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429000"/>
            <a:ext cx="2667000" cy="381000"/>
            <a:chOff x="2832" y="2160"/>
            <a:chExt cx="1680" cy="240"/>
          </a:xfrm>
        </p:grpSpPr>
        <p:sp>
          <p:nvSpPr>
            <p:cNvPr id="13317" name="Line 5">
              <a:extLst>
                <a:ext uri="{FF2B5EF4-FFF2-40B4-BE49-F238E27FC236}">
                  <a16:creationId xmlns:a16="http://schemas.microsoft.com/office/drawing/2014/main" id="{06869BB1-D445-4765-938A-3D818837D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400"/>
              <a:ext cx="336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Line 7">
              <a:extLst>
                <a:ext uri="{FF2B5EF4-FFF2-40B4-BE49-F238E27FC236}">
                  <a16:creationId xmlns:a16="http://schemas.microsoft.com/office/drawing/2014/main" id="{2626556A-2E63-4EB4-A4BC-016BFE5F8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160"/>
              <a:ext cx="1248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8" name="Group 16">
            <a:extLst>
              <a:ext uri="{FF2B5EF4-FFF2-40B4-BE49-F238E27FC236}">
                <a16:creationId xmlns:a16="http://schemas.microsoft.com/office/drawing/2014/main" id="{00F716C1-7802-456F-A027-B2E857FE1D9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286000"/>
            <a:ext cx="1676400" cy="3505200"/>
            <a:chOff x="2736" y="1440"/>
            <a:chExt cx="1056" cy="2208"/>
          </a:xfrm>
        </p:grpSpPr>
        <p:sp>
          <p:nvSpPr>
            <p:cNvPr id="13321" name="Line 9">
              <a:extLst>
                <a:ext uri="{FF2B5EF4-FFF2-40B4-BE49-F238E27FC236}">
                  <a16:creationId xmlns:a16="http://schemas.microsoft.com/office/drawing/2014/main" id="{86981627-E7FE-4365-8F13-FDD0A4EBA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440"/>
              <a:ext cx="0" cy="220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Line 10">
              <a:extLst>
                <a:ext uri="{FF2B5EF4-FFF2-40B4-BE49-F238E27FC236}">
                  <a16:creationId xmlns:a16="http://schemas.microsoft.com/office/drawing/2014/main" id="{5929B0D2-8663-4EAE-9740-070FC62DB2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40"/>
              <a:ext cx="1008" cy="3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326" name="Picture 14" descr="C:\Documents and Settings\hudson\My Documents\Teaching\HCI-833\Slides\Support Images\bs2_cleaned.jpg">
            <a:extLst>
              <a:ext uri="{FF2B5EF4-FFF2-40B4-BE49-F238E27FC236}">
                <a16:creationId xmlns:a16="http://schemas.microsoft.com/office/drawing/2014/main" id="{94593AAE-9FCB-4DE1-97BD-D637650A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133600"/>
            <a:ext cx="757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D8CB03B-1CD5-4E5E-BEC8-A500EB8FE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Pins on the BS2 package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46B5D8-2871-479C-8C6D-C77365CC9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(1) SOUT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(2) SIN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(3) ATN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Serial connection to PC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DB9 pins 2,3,4</a:t>
            </a:r>
          </a:p>
          <a:p>
            <a:pPr>
              <a:lnSpc>
                <a:spcPct val="90000"/>
              </a:lnSpc>
            </a:pPr>
            <a:r>
              <a:rPr lang="en-US" altLang="en-US"/>
              <a:t>(4) Vss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Ground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Pin 5 on DB9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Also connect DB9 pin 6 to DB9 pin 7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31133CCA-D26B-4DDA-B66C-832A216C8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3259138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833-s02-template">
  <a:themeElements>
    <a:clrScheme name="833-s02-template 1">
      <a:dk1>
        <a:srgbClr val="000000"/>
      </a:dk1>
      <a:lt1>
        <a:srgbClr val="E1D5B9"/>
      </a:lt1>
      <a:dk2>
        <a:srgbClr val="996600"/>
      </a:dk2>
      <a:lt2>
        <a:srgbClr val="868686"/>
      </a:lt2>
      <a:accent1>
        <a:srgbClr val="CC9900"/>
      </a:accent1>
      <a:accent2>
        <a:srgbClr val="669900"/>
      </a:accent2>
      <a:accent3>
        <a:srgbClr val="EEE7D9"/>
      </a:accent3>
      <a:accent4>
        <a:srgbClr val="000000"/>
      </a:accent4>
      <a:accent5>
        <a:srgbClr val="E2CAAA"/>
      </a:accent5>
      <a:accent6>
        <a:srgbClr val="5C8A00"/>
      </a:accent6>
      <a:hlink>
        <a:srgbClr val="FF6633"/>
      </a:hlink>
      <a:folHlink>
        <a:srgbClr val="FFFFFF"/>
      </a:folHlink>
    </a:clrScheme>
    <a:fontScheme name="833-s0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33-s02-template 1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CC9900"/>
        </a:accent1>
        <a:accent2>
          <a:srgbClr val="669900"/>
        </a:accent2>
        <a:accent3>
          <a:srgbClr val="EEE7D9"/>
        </a:accent3>
        <a:accent4>
          <a:srgbClr val="000000"/>
        </a:accent4>
        <a:accent5>
          <a:srgbClr val="E2CAAA"/>
        </a:accent5>
        <a:accent6>
          <a:srgbClr val="5C8A00"/>
        </a:accent6>
        <a:hlink>
          <a:srgbClr val="FF6633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33-s02-template 2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FFCC66"/>
        </a:accent1>
        <a:accent2>
          <a:srgbClr val="00CC66"/>
        </a:accent2>
        <a:accent3>
          <a:srgbClr val="EEE7D9"/>
        </a:accent3>
        <a:accent4>
          <a:srgbClr val="000000"/>
        </a:accent4>
        <a:accent5>
          <a:srgbClr val="FFE2B8"/>
        </a:accent5>
        <a:accent6>
          <a:srgbClr val="00B95C"/>
        </a:accent6>
        <a:hlink>
          <a:srgbClr val="FF9999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33-s02-template 3">
        <a:dk1>
          <a:srgbClr val="000000"/>
        </a:dk1>
        <a:lt1>
          <a:srgbClr val="CBCBCB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969696"/>
        </a:accent2>
        <a:accent3>
          <a:srgbClr val="E2E2E2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Settings\hudson\Application Data\Microsoft\Templates\833-s02-template.pot</Template>
  <TotalTime>937</TotalTime>
  <Words>1324</Words>
  <Application>Microsoft Office PowerPoint</Application>
  <PresentationFormat>On-screen Show (4:3)</PresentationFormat>
  <Paragraphs>226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Times New Roman</vt:lpstr>
      <vt:lpstr>Arial</vt:lpstr>
      <vt:lpstr>Courier New</vt:lpstr>
      <vt:lpstr>Symbol</vt:lpstr>
      <vt:lpstr>833-s02-template</vt:lpstr>
      <vt:lpstr>Basic Stamp Quick Start</vt:lpstr>
      <vt:lpstr>Basic Stamp II</vt:lpstr>
      <vt:lpstr>Parallax Basic Stamp II</vt:lpstr>
      <vt:lpstr>Parallax Basic Stamp II</vt:lpstr>
      <vt:lpstr>Getting Started</vt:lpstr>
      <vt:lpstr>Documentation</vt:lpstr>
      <vt:lpstr>Documentation</vt:lpstr>
      <vt:lpstr>Let’s Build Stuff…</vt:lpstr>
      <vt:lpstr>Pins on the BS2 package</vt:lpstr>
      <vt:lpstr>Pins on the BS2 package</vt:lpstr>
      <vt:lpstr>Pins on the BS2 package</vt:lpstr>
      <vt:lpstr>Pins on the BS2 package</vt:lpstr>
      <vt:lpstr>Connect and try it…</vt:lpstr>
      <vt:lpstr>Hardware Hello World</vt:lpstr>
      <vt:lpstr>Hardware Hello World</vt:lpstr>
      <vt:lpstr>About the Program</vt:lpstr>
      <vt:lpstr>Push Button Input</vt:lpstr>
      <vt:lpstr>Push Button Input</vt:lpstr>
      <vt:lpstr>Push Button Input</vt:lpstr>
      <vt:lpstr>Push Button Input</vt:lpstr>
      <vt:lpstr>Push Button Input</vt:lpstr>
      <vt:lpstr>Sound output</vt:lpstr>
      <vt:lpstr>Measuring Resistance</vt:lpstr>
      <vt:lpstr>How Does This Work?</vt:lpstr>
      <vt:lpstr>DC Motors</vt:lpstr>
      <vt:lpstr>Servo Motors</vt:lpstr>
      <vt:lpstr>Servo Motors</vt:lpstr>
      <vt:lpstr>Other Requested Sensors or Actuators?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Stamp Quick Start</dc:title>
  <dc:creator>Scott Hudson</dc:creator>
  <cp:lastModifiedBy>Andrew Bell</cp:lastModifiedBy>
  <cp:revision>12</cp:revision>
  <dcterms:created xsi:type="dcterms:W3CDTF">2002-04-15T23:22:55Z</dcterms:created>
  <dcterms:modified xsi:type="dcterms:W3CDTF">2020-06-10T13:46:46Z</dcterms:modified>
</cp:coreProperties>
</file>