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sldIdLst>
    <p:sldId id="280" r:id="rId3"/>
    <p:sldId id="256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C238408C-6839-46EE-8131-EDA75C487F2E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87D77045-401A-4D5E-BFE3-54C21A8A66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7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6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0" sz="380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0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1" hangingPunct="1"/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0" lang="en-US" sz="4000" b="1" cap="all" dirty="0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0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sz="20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0" sz="28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0" sz="400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0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sz="2000" b="1"/>
            </a:lvl2pPr>
            <a:lvl3pPr eaLnBrk="1" latinLnBrk="0" hangingPunct="1">
              <a:buNone/>
              <a:defRPr kumimoji="0" sz="1800" b="1"/>
            </a:lvl3pPr>
            <a:lvl4pPr eaLnBrk="1" latinLnBrk="0" hangingPunct="1">
              <a:buNone/>
              <a:defRPr kumimoji="0" sz="1600" b="1"/>
            </a:lvl4pPr>
            <a:lvl5pPr eaLnBrk="1" latinLnBrk="0" hangingPunct="1">
              <a:buNone/>
              <a:defRPr kumimoji="0" sz="1600" b="1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0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sz="2000" b="1"/>
            </a:lvl2pPr>
            <a:lvl3pPr eaLnBrk="1" latinLnBrk="0" hangingPunct="1">
              <a:buNone/>
              <a:defRPr kumimoji="0" sz="1800" b="1"/>
            </a:lvl3pPr>
            <a:lvl4pPr eaLnBrk="1" latinLnBrk="0" hangingPunct="1">
              <a:buNone/>
              <a:defRPr kumimoji="0" sz="1600" b="1"/>
            </a:lvl4pPr>
            <a:lvl5pPr eaLnBrk="1" latinLnBrk="0" hangingPunct="1">
              <a:buNone/>
              <a:defRPr kumimoji="0" sz="1600" b="1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0" sz="4000" cap="none" baseline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0" sz="3600" b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0" sz="1800"/>
            </a:lvl1pPr>
            <a:lvl2pPr eaLnBrk="1" latinLnBrk="0" hangingPunct="1">
              <a:buNone/>
              <a:defRPr kumimoji="0" sz="1200"/>
            </a:lvl2pPr>
            <a:lvl3pPr eaLnBrk="1" latinLnBrk="0" hangingPunct="1">
              <a:buNone/>
              <a:defRPr kumimoji="0" sz="1000"/>
            </a:lvl3pPr>
            <a:lvl4pPr eaLnBrk="1" latinLnBrk="0" hangingPunct="1">
              <a:buNone/>
              <a:defRPr kumimoji="0" sz="900"/>
            </a:lvl4pPr>
            <a:lvl5pPr eaLnBrk="1" latinLnBrk="0" hangingPunct="1">
              <a:buNone/>
              <a:defRPr kumimoji="0" sz="9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0" sz="3200"/>
            </a:lvl1pPr>
            <a:lvl2pPr eaLnBrk="1" latinLnBrk="0" hangingPunct="1">
              <a:defRPr kumimoji="0" sz="2800"/>
            </a:lvl2pPr>
            <a:lvl3pPr eaLnBrk="1" latinLnBrk="0" hangingPunct="1">
              <a:defRPr kumimoji="0" sz="2400"/>
            </a:lvl3pPr>
            <a:lvl4pPr eaLnBrk="1" latinLnBrk="0" hangingPunct="1">
              <a:defRPr kumimoji="0" sz="2000"/>
            </a:lvl4pPr>
            <a:lvl5pPr eaLnBrk="1" latinLnBrk="0" hangingPunct="1">
              <a:defRPr kumimoji="0" sz="20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0" sz="2100" b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0"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0" sz="1400">
                <a:solidFill>
                  <a:srgbClr val="FFFFFF"/>
                </a:solidFill>
              </a:defRPr>
            </a:lvl1pPr>
            <a:lvl2pPr eaLnBrk="1" latinLnBrk="0" hangingPunct="1">
              <a:defRPr kumimoji="0" sz="1200"/>
            </a:lvl2pPr>
            <a:lvl3pPr eaLnBrk="1" latinLnBrk="0" hangingPunct="1">
              <a:defRPr kumimoji="0" sz="1000"/>
            </a:lvl3pPr>
            <a:lvl4pPr eaLnBrk="1" latinLnBrk="0" hangingPunct="1">
              <a:defRPr kumimoji="0" sz="900"/>
            </a:lvl4pPr>
            <a:lvl5pPr eaLnBrk="1" latinLnBrk="0" hangingPunct="1">
              <a:defRPr kumimoji="0" sz="9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kumimoji="0" lang="en-US" smtClean="0"/>
              <a:pPr/>
              <a:t>5/27/2014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1" hangingPunct="1"/>
            <a:r>
              <a:rPr kumimoji="0" 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1" hangingPunct="1"/>
            <a:r>
              <a:rPr kumimoji="0" lang="en-US" smtClean="0"/>
              <a:t>Click to edit Master text styles</a:t>
            </a:r>
          </a:p>
          <a:p>
            <a:pPr lvl="1" eaLnBrk="1" latinLnBrk="1" hangingPunct="1"/>
            <a:r>
              <a:rPr kumimoji="0" lang="en-US" smtClean="0"/>
              <a:t>Second level</a:t>
            </a:r>
          </a:p>
          <a:p>
            <a:pPr lvl="2" eaLnBrk="1" latinLnBrk="1" hangingPunct="1"/>
            <a:r>
              <a:rPr kumimoji="0" lang="en-US" smtClean="0"/>
              <a:t>Third level</a:t>
            </a:r>
          </a:p>
          <a:p>
            <a:pPr lvl="3" eaLnBrk="1" latinLnBrk="1" hangingPunct="1"/>
            <a:r>
              <a:rPr kumimoji="0" lang="en-US" smtClean="0"/>
              <a:t>Fourth level</a:t>
            </a:r>
          </a:p>
          <a:p>
            <a:pPr lvl="4" eaLnBrk="1" latinLnBrk="1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kumimoji="0" lang="en-US" smtClean="0">
                <a:solidFill>
                  <a:schemeClr val="tx2"/>
                </a:solidFill>
              </a:rPr>
              <a:pPr/>
              <a:t>5/27/2014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kumimoji="0" lang="en-US" sz="1200" smtClean="0">
                <a:solidFill>
                  <a:schemeClr val="tx2"/>
                </a:solidFill>
              </a:rPr>
              <a:pPr algn="l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ivTHHyHTjNU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stron.us/wa/product/5960-Dual-Column-Testing-Systems.aspx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METC 143 Lab NOTEBOOK </a:t>
            </a:r>
            <a:br>
              <a:rPr lang="en-US" dirty="0" smtClean="0"/>
            </a:br>
            <a:r>
              <a:rPr lang="en-US" sz="2400" dirty="0" smtClean="0"/>
              <a:t>SPRING 2014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/>
              <a:t>3  </a:t>
            </a:r>
            <a:r>
              <a:rPr lang="en-US" dirty="0" smtClean="0"/>
              <a:t>T9014  Aluminum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352800"/>
            <a:ext cx="2593975" cy="306558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572000" cy="55626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565135" y="1295400"/>
            <a:ext cx="4502665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 </a:t>
            </a:r>
            <a:r>
              <a:rPr lang="en-US" dirty="0" err="1" smtClean="0"/>
              <a:t>Cont</a:t>
            </a:r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27965" y="1796687"/>
            <a:ext cx="3570589" cy="506131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603885" y="1809750"/>
            <a:ext cx="5525212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4: TC1548 Steel Tensile Tester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2058696" y="1519567"/>
            <a:ext cx="4664655" cy="49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4: </a:t>
            </a:r>
            <a:r>
              <a:rPr lang="en-US" dirty="0" err="1" smtClean="0"/>
              <a:t>Cont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12262" y="2590800"/>
            <a:ext cx="4559738" cy="341809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0385" y="2581742"/>
            <a:ext cx="4573616" cy="34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4: </a:t>
            </a:r>
            <a:r>
              <a:rPr lang="en-US" dirty="0" err="1" smtClean="0"/>
              <a:t>Cont</a:t>
            </a:r>
            <a:r>
              <a:rPr lang="en-US" dirty="0" smtClean="0"/>
              <a:t>…..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" y="1435988"/>
            <a:ext cx="4628976" cy="483391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661074" y="1435989"/>
            <a:ext cx="4041775" cy="48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4: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0" y="1435988"/>
            <a:ext cx="9067800" cy="53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Lab 5: </a:t>
            </a:r>
            <a:r>
              <a:rPr lang="en-US" sz="3200" dirty="0" err="1" smtClean="0"/>
              <a:t>Brinell</a:t>
            </a:r>
            <a:r>
              <a:rPr lang="en-US" sz="3200" dirty="0" smtClean="0"/>
              <a:t> &amp; Rockwell Hardness Testing on Cu/Al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2304654" y="1426464"/>
            <a:ext cx="4533106" cy="52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5: </a:t>
            </a:r>
            <a:r>
              <a:rPr lang="en-US" dirty="0" err="1" smtClean="0"/>
              <a:t>Cont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734289" y="2459038"/>
            <a:ext cx="3486010" cy="39592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94187" y="2459038"/>
            <a:ext cx="3943450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5: </a:t>
            </a:r>
            <a:r>
              <a:rPr lang="en-US" dirty="0" err="1" smtClean="0"/>
              <a:t>Cont</a:t>
            </a:r>
            <a:r>
              <a:rPr lang="en-US" dirty="0" smtClean="0"/>
              <a:t>… Cu sample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152400" y="2971800"/>
            <a:ext cx="3706123" cy="38100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905422" y="1426464"/>
            <a:ext cx="1733378" cy="1713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258862"/>
            <a:ext cx="4697251" cy="35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5: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Copper Trend Line </a:t>
            </a:r>
            <a:endParaRPr lang="en-US" dirty="0"/>
          </a:p>
        </p:txBody>
      </p:sp>
      <p:pic>
        <p:nvPicPr>
          <p:cNvPr id="63" name="Content Placeholder 62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05350" y="2832798"/>
            <a:ext cx="4271125" cy="2947595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457200" y="3546475"/>
            <a:ext cx="4060826" cy="1797050"/>
            <a:chOff x="288" y="2234"/>
            <a:chExt cx="2558" cy="1132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8" y="2234"/>
              <a:ext cx="2545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132" y="2234"/>
              <a:ext cx="857" cy="64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28" y="2250"/>
              <a:ext cx="607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Froce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1580" y="2250"/>
              <a:ext cx="501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3000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2015" y="2250"/>
              <a:ext cx="29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kg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328" y="2409"/>
              <a:ext cx="38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PI()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251" y="2409"/>
              <a:ext cx="857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3.141593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28" y="2569"/>
              <a:ext cx="883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Diameter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765" y="2569"/>
              <a:ext cx="303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10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2015" y="2569"/>
              <a:ext cx="42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mm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328" y="2728"/>
              <a:ext cx="211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1620" y="2728"/>
              <a:ext cx="46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6.98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2015" y="2728"/>
              <a:ext cx="42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mm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328" y="2888"/>
              <a:ext cx="43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HB=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1251" y="2888"/>
              <a:ext cx="857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anose="020F0502020204030204" pitchFamily="34" charset="0"/>
                </a:rPr>
                <a:t>67.27172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288" y="2234"/>
              <a:ext cx="84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288" y="2234"/>
              <a:ext cx="844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1132" y="2234"/>
              <a:ext cx="1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1976" y="2234"/>
              <a:ext cx="1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288" y="2393"/>
              <a:ext cx="84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288" y="2393"/>
              <a:ext cx="844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288" y="2553"/>
              <a:ext cx="84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288" y="2553"/>
              <a:ext cx="844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288" y="2712"/>
              <a:ext cx="84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288" y="2712"/>
              <a:ext cx="844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288" y="2872"/>
              <a:ext cx="84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288" y="2872"/>
              <a:ext cx="844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288" y="3031"/>
              <a:ext cx="84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288" y="3031"/>
              <a:ext cx="844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>
              <a:off x="288" y="2234"/>
              <a:ext cx="1" cy="1124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5"/>
            <p:cNvSpPr>
              <a:spLocks noChangeArrowheads="1"/>
            </p:cNvSpPr>
            <p:nvPr/>
          </p:nvSpPr>
          <p:spPr bwMode="auto">
            <a:xfrm>
              <a:off x="288" y="2234"/>
              <a:ext cx="13" cy="1132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>
              <a:off x="1132" y="3039"/>
              <a:ext cx="1" cy="319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1132" y="3039"/>
              <a:ext cx="13" cy="327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>
              <a:off x="1976" y="3039"/>
              <a:ext cx="1" cy="319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9"/>
            <p:cNvSpPr>
              <a:spLocks noChangeArrowheads="1"/>
            </p:cNvSpPr>
            <p:nvPr/>
          </p:nvSpPr>
          <p:spPr bwMode="auto">
            <a:xfrm>
              <a:off x="1976" y="3039"/>
              <a:ext cx="13" cy="327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0"/>
            <p:cNvSpPr>
              <a:spLocks noChangeShapeType="1"/>
            </p:cNvSpPr>
            <p:nvPr/>
          </p:nvSpPr>
          <p:spPr bwMode="auto">
            <a:xfrm>
              <a:off x="2820" y="2234"/>
              <a:ext cx="1" cy="1124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2820" y="2234"/>
              <a:ext cx="13" cy="1132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>
              <a:off x="1989" y="2234"/>
              <a:ext cx="844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3"/>
            <p:cNvSpPr>
              <a:spLocks noChangeArrowheads="1"/>
            </p:cNvSpPr>
            <p:nvPr/>
          </p:nvSpPr>
          <p:spPr bwMode="auto">
            <a:xfrm>
              <a:off x="1989" y="2234"/>
              <a:ext cx="857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4"/>
            <p:cNvSpPr>
              <a:spLocks noChangeShapeType="1"/>
            </p:cNvSpPr>
            <p:nvPr/>
          </p:nvSpPr>
          <p:spPr bwMode="auto">
            <a:xfrm>
              <a:off x="1989" y="2393"/>
              <a:ext cx="844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5"/>
            <p:cNvSpPr>
              <a:spLocks noChangeArrowheads="1"/>
            </p:cNvSpPr>
            <p:nvPr/>
          </p:nvSpPr>
          <p:spPr bwMode="auto">
            <a:xfrm>
              <a:off x="1989" y="2393"/>
              <a:ext cx="857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6"/>
            <p:cNvSpPr>
              <a:spLocks noChangeShapeType="1"/>
            </p:cNvSpPr>
            <p:nvPr/>
          </p:nvSpPr>
          <p:spPr bwMode="auto">
            <a:xfrm>
              <a:off x="1989" y="2553"/>
              <a:ext cx="844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7"/>
            <p:cNvSpPr>
              <a:spLocks noChangeArrowheads="1"/>
            </p:cNvSpPr>
            <p:nvPr/>
          </p:nvSpPr>
          <p:spPr bwMode="auto">
            <a:xfrm>
              <a:off x="1989" y="2553"/>
              <a:ext cx="857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8"/>
            <p:cNvSpPr>
              <a:spLocks noChangeShapeType="1"/>
            </p:cNvSpPr>
            <p:nvPr/>
          </p:nvSpPr>
          <p:spPr bwMode="auto">
            <a:xfrm>
              <a:off x="1989" y="2712"/>
              <a:ext cx="844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1989" y="2712"/>
              <a:ext cx="857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50"/>
            <p:cNvSpPr>
              <a:spLocks noChangeShapeType="1"/>
            </p:cNvSpPr>
            <p:nvPr/>
          </p:nvSpPr>
          <p:spPr bwMode="auto">
            <a:xfrm>
              <a:off x="1989" y="2872"/>
              <a:ext cx="844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51"/>
            <p:cNvSpPr>
              <a:spLocks noChangeArrowheads="1"/>
            </p:cNvSpPr>
            <p:nvPr/>
          </p:nvSpPr>
          <p:spPr bwMode="auto">
            <a:xfrm>
              <a:off x="1989" y="2872"/>
              <a:ext cx="857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52"/>
            <p:cNvSpPr>
              <a:spLocks noChangeShapeType="1"/>
            </p:cNvSpPr>
            <p:nvPr/>
          </p:nvSpPr>
          <p:spPr bwMode="auto">
            <a:xfrm>
              <a:off x="1989" y="3031"/>
              <a:ext cx="844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3"/>
            <p:cNvSpPr>
              <a:spLocks noChangeArrowheads="1"/>
            </p:cNvSpPr>
            <p:nvPr/>
          </p:nvSpPr>
          <p:spPr bwMode="auto">
            <a:xfrm>
              <a:off x="1989" y="3031"/>
              <a:ext cx="857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4"/>
            <p:cNvSpPr>
              <a:spLocks noChangeShapeType="1"/>
            </p:cNvSpPr>
            <p:nvPr/>
          </p:nvSpPr>
          <p:spPr bwMode="auto">
            <a:xfrm>
              <a:off x="288" y="3191"/>
              <a:ext cx="2545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5"/>
            <p:cNvSpPr>
              <a:spLocks noChangeArrowheads="1"/>
            </p:cNvSpPr>
            <p:nvPr/>
          </p:nvSpPr>
          <p:spPr bwMode="auto">
            <a:xfrm>
              <a:off x="288" y="3191"/>
              <a:ext cx="2558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6"/>
            <p:cNvSpPr>
              <a:spLocks noChangeShapeType="1"/>
            </p:cNvSpPr>
            <p:nvPr/>
          </p:nvSpPr>
          <p:spPr bwMode="auto">
            <a:xfrm>
              <a:off x="288" y="3350"/>
              <a:ext cx="2545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7"/>
            <p:cNvSpPr>
              <a:spLocks noChangeArrowheads="1"/>
            </p:cNvSpPr>
            <p:nvPr/>
          </p:nvSpPr>
          <p:spPr bwMode="auto">
            <a:xfrm>
              <a:off x="288" y="3350"/>
              <a:ext cx="2558" cy="8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65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err="1" smtClean="0"/>
              <a:t>Instron</a:t>
            </a:r>
            <a:r>
              <a:rPr lang="en-US" dirty="0" smtClean="0"/>
              <a:t>  5960 </a:t>
            </a:r>
            <a:r>
              <a:rPr lang="en-US" dirty="0"/>
              <a:t>Dual Column </a:t>
            </a:r>
            <a:r>
              <a:rPr lang="en-US" dirty="0" smtClean="0"/>
              <a:t>Table top </a:t>
            </a:r>
            <a:r>
              <a:rPr lang="en-US" dirty="0"/>
              <a:t>Universal Testing System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By: “Wild” Billy </a:t>
            </a:r>
            <a:r>
              <a:rPr lang="en-US" dirty="0" smtClean="0"/>
              <a:t>and Tanner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5: </a:t>
            </a:r>
            <a:r>
              <a:rPr lang="en-US" dirty="0" err="1" smtClean="0"/>
              <a:t>Cont</a:t>
            </a:r>
            <a:r>
              <a:rPr lang="en-US" dirty="0" smtClean="0"/>
              <a:t>…. Al sample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17417" y="2903129"/>
            <a:ext cx="3368449" cy="39592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385866" y="1426464"/>
            <a:ext cx="2968128" cy="3959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480" y="3124200"/>
            <a:ext cx="2801124" cy="37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5: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Al Trend line Curve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57200" y="3239030"/>
            <a:ext cx="4040188" cy="239924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73439" y="2832798"/>
            <a:ext cx="4498975" cy="31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Lab 6: Beginning of Pasco Strength Tester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Making our samples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992585" y="2459038"/>
            <a:ext cx="2969418" cy="39592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1203" y="2459038"/>
            <a:ext cx="2969418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7: </a:t>
            </a:r>
            <a:r>
              <a:rPr lang="en-US" sz="2800" dirty="0" smtClean="0"/>
              <a:t>Rockwell Hardness Test of Al, Steel, &amp; Brass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57200" y="2923642"/>
            <a:ext cx="4040188" cy="303014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52380" y="2459038"/>
            <a:ext cx="2227064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it is.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4191000" cy="4572000"/>
          </a:xfrm>
        </p:spPr>
        <p:txBody>
          <a:bodyPr>
            <a:normAutofit/>
          </a:bodyPr>
          <a:lstStyle/>
          <a:p>
            <a:pPr marL="340614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We know it best as one of our tensile testers</a:t>
            </a:r>
          </a:p>
          <a:p>
            <a:pPr marL="340614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0614" indent="-285750">
              <a:buFont typeface="Arial" panose="020B0604020202020204" pitchFamily="34" charset="0"/>
              <a:buChar char="•"/>
            </a:pPr>
            <a:r>
              <a:rPr lang="en-US" sz="2400" dirty="0"/>
              <a:t>U</a:t>
            </a:r>
            <a:r>
              <a:rPr lang="en-US" sz="2400" dirty="0" smtClean="0"/>
              <a:t>niversal</a:t>
            </a:r>
            <a:r>
              <a:rPr lang="en-US" sz="2400" dirty="0"/>
              <a:t>, static testing systems that perform tensile and compression </a:t>
            </a:r>
            <a:r>
              <a:rPr lang="en-US" sz="2400" dirty="0" smtClean="0"/>
              <a:t>testing</a:t>
            </a:r>
          </a:p>
          <a:p>
            <a:pPr marL="340614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0614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</a:t>
            </a:r>
            <a:r>
              <a:rPr lang="en-US" sz="2400" dirty="0"/>
              <a:t> also perform shear, flexure, peel, tear, cyclic, and bend tests.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4" t="32578" r="16412" b="20582"/>
          <a:stretch/>
        </p:blipFill>
        <p:spPr>
          <a:xfrm>
            <a:off x="5105400" y="2133600"/>
            <a:ext cx="3813390" cy="2923189"/>
          </a:xfrm>
        </p:spPr>
      </p:pic>
    </p:spTree>
    <p:extLst>
      <p:ext uri="{BB962C8B-B14F-4D97-AF65-F5344CB8AC3E}">
        <p14:creationId xmlns:p14="http://schemas.microsoft.com/office/powerpoint/2010/main" val="8548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8229600" cy="4572000"/>
          </a:xfrm>
        </p:spPr>
        <p:txBody>
          <a:bodyPr>
            <a:normAutofit/>
          </a:bodyPr>
          <a:lstStyle/>
          <a:p>
            <a:pPr marL="397764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Load measurement accuracy: +/- 0.5% </a:t>
            </a:r>
            <a:endParaRPr lang="en-US" sz="2400" dirty="0" smtClean="0"/>
          </a:p>
          <a:p>
            <a:pPr marL="397764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Up to 2.5 kHz data acquisition </a:t>
            </a:r>
            <a:r>
              <a:rPr lang="en-US" sz="2400" dirty="0" smtClean="0"/>
              <a:t>rate</a:t>
            </a:r>
          </a:p>
          <a:p>
            <a:pPr marL="397764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Speed range of 0.001 - 3000 </a:t>
            </a:r>
            <a:r>
              <a:rPr lang="en-US" sz="2400" dirty="0" smtClean="0"/>
              <a:t>mm/min</a:t>
            </a:r>
          </a:p>
          <a:p>
            <a:pPr marL="397764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50 </a:t>
            </a:r>
            <a:r>
              <a:rPr lang="en-US" sz="2400" dirty="0" err="1"/>
              <a:t>kN</a:t>
            </a:r>
            <a:r>
              <a:rPr lang="en-US" sz="2400" dirty="0"/>
              <a:t> (11,250 </a:t>
            </a:r>
            <a:r>
              <a:rPr lang="en-US" sz="2400" dirty="0" err="1" smtClean="0"/>
              <a:t>lbs</a:t>
            </a:r>
            <a:r>
              <a:rPr lang="en-US" sz="2400" dirty="0" smtClean="0"/>
              <a:t>) </a:t>
            </a:r>
            <a:r>
              <a:rPr lang="en-US" sz="2400" dirty="0"/>
              <a:t>capacity</a:t>
            </a:r>
          </a:p>
          <a:p>
            <a:pPr marL="397764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1212 mm (47.7 in) vertical test space</a:t>
            </a:r>
          </a:p>
        </p:txBody>
      </p:sp>
    </p:spTree>
    <p:extLst>
      <p:ext uri="{BB962C8B-B14F-4D97-AF65-F5344CB8AC3E}">
        <p14:creationId xmlns:p14="http://schemas.microsoft.com/office/powerpoint/2010/main" val="26201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3886200" cy="4572000"/>
          </a:xfrm>
        </p:spPr>
        <p:txBody>
          <a:bodyPr>
            <a:normAutofit/>
          </a:bodyPr>
          <a:lstStyle/>
          <a:p>
            <a:pPr marL="340614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Pressure is applied from various directions, to test different properties of the metal.</a:t>
            </a:r>
          </a:p>
          <a:p>
            <a:pPr marL="1026414" lvl="1">
              <a:buFont typeface="Arial" panose="020B0604020202020204" pitchFamily="34" charset="0"/>
              <a:buChar char="•"/>
            </a:pPr>
            <a:r>
              <a:rPr lang="en-US" sz="1600" dirty="0" smtClean="0"/>
              <a:t>Compression</a:t>
            </a:r>
          </a:p>
          <a:p>
            <a:pPr marL="1026414" lvl="1">
              <a:buFont typeface="Arial" panose="020B0604020202020204" pitchFamily="34" charset="0"/>
              <a:buChar char="•"/>
            </a:pPr>
            <a:r>
              <a:rPr lang="en-US" sz="1600" dirty="0" smtClean="0"/>
              <a:t>Tension</a:t>
            </a:r>
          </a:p>
          <a:p>
            <a:pPr marL="1026414" lvl="1">
              <a:buFont typeface="Arial" panose="020B0604020202020204" pitchFamily="34" charset="0"/>
              <a:buChar char="•"/>
            </a:pPr>
            <a:r>
              <a:rPr lang="en-US" sz="1600" dirty="0" smtClean="0"/>
              <a:t>As well as a variety of other tests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4" t="32578" r="16412" b="20582"/>
          <a:stretch/>
        </p:blipFill>
        <p:spPr>
          <a:xfrm>
            <a:off x="4712680" y="1752600"/>
            <a:ext cx="4405087" cy="3376760"/>
          </a:xfrm>
        </p:spPr>
      </p:pic>
      <p:sp>
        <p:nvSpPr>
          <p:cNvPr id="6" name="Down Arrow 5"/>
          <p:cNvSpPr/>
          <p:nvPr/>
        </p:nvSpPr>
        <p:spPr>
          <a:xfrm>
            <a:off x="3434661" y="38597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0800000">
            <a:off x="3422541" y="52313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3434661" y="36311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3429000" y="54599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Instron</a:t>
            </a:r>
            <a:r>
              <a:rPr lang="en-US" dirty="0" smtClean="0"/>
              <a:t> in Action!!!!!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www.youtube.com/watch?v=ivTHHyHTjNU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7924800" cy="45720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www.instron.us/wa/product/5960-Dual-Column-Testing-Systems.aspx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2/ Crystallography Lab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Post-Activity Questions</a:t>
            </a:r>
          </a:p>
          <a:p>
            <a:r>
              <a:rPr lang="en-US" dirty="0"/>
              <a:t>1. In this activity, you broke two silicon wafers. One wafer had a (100) crystal surface</a:t>
            </a:r>
          </a:p>
          <a:p>
            <a:r>
              <a:rPr lang="en-US" dirty="0"/>
              <a:t>plane orientation and the other a (111) surface plane orientation. In the making of the</a:t>
            </a:r>
          </a:p>
          <a:p>
            <a:r>
              <a:rPr lang="en-US" dirty="0"/>
              <a:t>original silicon ingot, what determined the crystal orientation of the silicon wafer? The number of surface atoms are </a:t>
            </a:r>
          </a:p>
          <a:p>
            <a:r>
              <a:rPr lang="en-US" dirty="0"/>
              <a:t>2. At what approximate angle did the (111) wafer b</a:t>
            </a:r>
          </a:p>
          <a:p>
            <a:r>
              <a:rPr lang="en-US" dirty="0"/>
              <a:t>break? It broke into 6 separate 60 degree pieces </a:t>
            </a:r>
          </a:p>
          <a:p>
            <a:r>
              <a:rPr lang="en-US" dirty="0"/>
              <a:t>3. At what approximate angle did the (100) wafer break? It broke into 4 separate 90 degrees pieces </a:t>
            </a:r>
          </a:p>
          <a:p>
            <a:r>
              <a:rPr lang="en-US" dirty="0"/>
              <a:t>4. Did each wafer continue to break at the same angle when you broke the smaller pieces?</a:t>
            </a:r>
          </a:p>
          <a:p>
            <a:r>
              <a:rPr lang="en-US" dirty="0"/>
              <a:t>Why or why not? Silicon wafer (100) broke an individual piece for second time the results were not exactly 4 90 degree pieces like before but for the most part rectangles or perfect squares. Silicon wafer (111) when a piece was broken for a second time, broke into 6 almost exact representational pieces of the original broken pieces as the first break was.  </a:t>
            </a:r>
          </a:p>
          <a:p>
            <a:r>
              <a:rPr lang="en-US" dirty="0"/>
              <a:t>5. Which orientation (100) or (111) has more silicon atoms exposed to the wafer's surface? 111 </a:t>
            </a:r>
          </a:p>
          <a:p>
            <a:r>
              <a:rPr lang="en-US" dirty="0"/>
              <a:t>6. Why is crystal orientation important in the fabrication of microsystems? To be able to know and produce a piece of material with the necessary requirements that particular piece of material needs to at hear to.</a:t>
            </a:r>
          </a:p>
          <a:p>
            <a:r>
              <a:rPr lang="en-US" dirty="0"/>
              <a:t>7. Identify the crystal orientation of each of the following pieces of silicon. </a:t>
            </a:r>
          </a:p>
        </p:txBody>
      </p:sp>
    </p:spTree>
    <p:extLst>
      <p:ext uri="{BB962C8B-B14F-4D97-AF65-F5344CB8AC3E}">
        <p14:creationId xmlns:p14="http://schemas.microsoft.com/office/powerpoint/2010/main" val="11482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 </a:t>
            </a:r>
            <a:r>
              <a:rPr lang="en-US" dirty="0" err="1" smtClean="0"/>
              <a:t>Cont</a:t>
            </a:r>
            <a:r>
              <a:rPr lang="en-US" dirty="0" smtClean="0"/>
              <a:t>…..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875" y="1151483"/>
            <a:ext cx="2286000" cy="25717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b="2229"/>
          <a:stretch/>
        </p:blipFill>
        <p:spPr>
          <a:xfrm rot="5400000">
            <a:off x="-291454" y="3899548"/>
            <a:ext cx="3249907" cy="2667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5522" y="1660077"/>
            <a:ext cx="2925756" cy="2194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3029" y="2086633"/>
            <a:ext cx="5281345" cy="3961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5139" y="4518436"/>
            <a:ext cx="2685583" cy="20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PPT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10312F0-786A-45B4-AD29-87F43A6C65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IntroPPT2007</Template>
  <TotalTime>0</TotalTime>
  <Words>492</Words>
  <Application>Microsoft Office PowerPoint</Application>
  <PresentationFormat>On-screen Show (4:3)</PresentationFormat>
  <Paragraphs>70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IntroPPT2007</vt:lpstr>
      <vt:lpstr>METC 143 Lab NOTEBOOK  SPRING 2014</vt:lpstr>
      <vt:lpstr>Instron  5960 Dual Column Table top Universal Testing System</vt:lpstr>
      <vt:lpstr>What it is.</vt:lpstr>
      <vt:lpstr>Features</vt:lpstr>
      <vt:lpstr>How it works</vt:lpstr>
      <vt:lpstr>Instron in Action!!!!!</vt:lpstr>
      <vt:lpstr>Source</vt:lpstr>
      <vt:lpstr>Lab 2/ Crystallography Lab </vt:lpstr>
      <vt:lpstr>Lab 2 Cont…..</vt:lpstr>
      <vt:lpstr>Lab 3  T9014  Aluminum  </vt:lpstr>
      <vt:lpstr>Lab 3 Cont……</vt:lpstr>
      <vt:lpstr>Lab 4: TC1548 Steel Tensile Tester </vt:lpstr>
      <vt:lpstr>Lab 4: Cont….</vt:lpstr>
      <vt:lpstr>Lab 4: Cont…..</vt:lpstr>
      <vt:lpstr>Lab 4: Cont…</vt:lpstr>
      <vt:lpstr>Lab 5: Brinell &amp; Rockwell Hardness Testing on Cu/Al</vt:lpstr>
      <vt:lpstr>Lab 5: Cont….</vt:lpstr>
      <vt:lpstr>Lab 5: Cont… Cu sample</vt:lpstr>
      <vt:lpstr>Lab 5: Cont…</vt:lpstr>
      <vt:lpstr>Lab 5: Cont…. Al sample </vt:lpstr>
      <vt:lpstr>Lab 5: Cont…</vt:lpstr>
      <vt:lpstr>Lab 6: Beginning of Pasco Strength Tester</vt:lpstr>
      <vt:lpstr>Lab 7: Rockwell Hardness Test of Al, Steel, &amp; Brass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2014-01-22T03:48:41Z</dcterms:created>
  <dcterms:modified xsi:type="dcterms:W3CDTF">2014-05-27T21:49:50Z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TC101769269990</vt:lpwstr>
  </property>
</Properties>
</file>