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7"/>
  </p:notesMasterIdLst>
  <p:sldIdLst>
    <p:sldId id="434" r:id="rId2"/>
    <p:sldId id="435" r:id="rId3"/>
    <p:sldId id="438" r:id="rId4"/>
    <p:sldId id="439" r:id="rId5"/>
    <p:sldId id="318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4">
          <p15:clr>
            <a:srgbClr val="A4A3A4"/>
          </p15:clr>
        </p15:guide>
        <p15:guide id="2" orient="horz" pos="4246">
          <p15:clr>
            <a:srgbClr val="A4A3A4"/>
          </p15:clr>
        </p15:guide>
        <p15:guide id="3" orient="horz" pos="2191">
          <p15:clr>
            <a:srgbClr val="A4A3A4"/>
          </p15:clr>
        </p15:guide>
        <p15:guide id="4" orient="horz" pos="598">
          <p15:clr>
            <a:srgbClr val="A4A3A4"/>
          </p15:clr>
        </p15:guide>
        <p15:guide id="5" orient="horz" pos="1519">
          <p15:clr>
            <a:srgbClr val="A4A3A4"/>
          </p15:clr>
        </p15:guide>
        <p15:guide id="6" orient="horz" pos="3006">
          <p15:clr>
            <a:srgbClr val="A4A3A4"/>
          </p15:clr>
        </p15:guide>
        <p15:guide id="7" orient="horz" pos="1218">
          <p15:clr>
            <a:srgbClr val="A4A3A4"/>
          </p15:clr>
        </p15:guide>
        <p15:guide id="8" orient="horz" pos="3152">
          <p15:clr>
            <a:srgbClr val="A4A3A4"/>
          </p15:clr>
        </p15:guide>
        <p15:guide id="9" pos="5669">
          <p15:clr>
            <a:srgbClr val="A4A3A4"/>
          </p15:clr>
        </p15:guide>
        <p15:guide id="10" pos="683">
          <p15:clr>
            <a:srgbClr val="A4A3A4"/>
          </p15:clr>
        </p15:guide>
        <p15:guide id="11" pos="423">
          <p15:clr>
            <a:srgbClr val="A4A3A4"/>
          </p15:clr>
        </p15:guide>
        <p15:guide id="12" pos="597">
          <p15:clr>
            <a:srgbClr val="A4A3A4"/>
          </p15:clr>
        </p15:guide>
        <p15:guide id="13" pos="867">
          <p15:clr>
            <a:srgbClr val="A4A3A4"/>
          </p15:clr>
        </p15:guide>
        <p15:guide id="14" pos="712">
          <p15:clr>
            <a:srgbClr val="A4A3A4"/>
          </p15:clr>
        </p15:guide>
        <p15:guide id="15" pos="2100">
          <p15:clr>
            <a:srgbClr val="A4A3A4"/>
          </p15:clr>
        </p15:guide>
        <p15:guide id="16" pos="39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C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30" autoAdjust="0"/>
    <p:restoredTop sz="96684" autoAdjust="0"/>
  </p:normalViewPr>
  <p:slideViewPr>
    <p:cSldViewPr snapToGrid="0">
      <p:cViewPr varScale="1">
        <p:scale>
          <a:sx n="85" d="100"/>
          <a:sy n="85" d="100"/>
        </p:scale>
        <p:origin x="989" y="48"/>
      </p:cViewPr>
      <p:guideLst>
        <p:guide orient="horz" pos="714"/>
        <p:guide orient="horz" pos="4246"/>
        <p:guide orient="horz" pos="2191"/>
        <p:guide orient="horz" pos="598"/>
        <p:guide orient="horz" pos="1519"/>
        <p:guide orient="horz" pos="3006"/>
        <p:guide orient="horz" pos="1218"/>
        <p:guide orient="horz" pos="3152"/>
        <p:guide pos="5669"/>
        <p:guide pos="683"/>
        <p:guide pos="423"/>
        <p:guide pos="597"/>
        <p:guide pos="867"/>
        <p:guide pos="712"/>
        <p:guide pos="2100"/>
        <p:guide pos="396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Arial" panose="020B0604020202020204" pitchFamily="34" charset="0"/>
              </a:defRPr>
            </a:lvl1pPr>
          </a:lstStyle>
          <a:p>
            <a:fld id="{50D5FE23-C6F0-4016-8522-09EAFDE332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39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ovr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846138"/>
            <a:ext cx="9158288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29200"/>
            <a:ext cx="23622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838200"/>
          </a:xfrm>
        </p:spPr>
        <p:txBody>
          <a:bodyPr anchor="ctr"/>
          <a:lstStyle>
            <a:lvl1pPr marL="0" indent="0">
              <a:buFontTx/>
              <a:buNone/>
              <a:defRPr sz="2600" b="1">
                <a:solidFill>
                  <a:srgbClr val="1F39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5364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7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73025"/>
            <a:ext cx="2128837" cy="6175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0700" y="73025"/>
            <a:ext cx="6237288" cy="6175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80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73025"/>
            <a:ext cx="8505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20700" y="733425"/>
            <a:ext cx="4183063" cy="5514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56163" y="733425"/>
            <a:ext cx="4183062" cy="2681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56163" y="3567113"/>
            <a:ext cx="4183062" cy="2681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2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1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743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0700" y="733425"/>
            <a:ext cx="4183063" cy="5514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733425"/>
            <a:ext cx="4183062" cy="5514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5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1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529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74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659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fc99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0"/>
            <a:ext cx="9148763" cy="639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20700" y="73025"/>
            <a:ext cx="85058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0700" y="733425"/>
            <a:ext cx="851852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0" y="6400800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7"/>
          <p:cNvSpPr txBox="1">
            <a:spLocks noChangeArrowheads="1"/>
          </p:cNvSpPr>
          <p:nvPr userDrawn="1"/>
        </p:nvSpPr>
        <p:spPr bwMode="auto">
          <a:xfrm>
            <a:off x="0" y="6613525"/>
            <a:ext cx="1311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latin typeface="Arial" charset="0"/>
                <a:cs typeface="Arial" charset="0"/>
              </a:rPr>
              <a:t>AGBell – EECT 112</a:t>
            </a:r>
          </a:p>
        </p:txBody>
      </p:sp>
      <p:sp>
        <p:nvSpPr>
          <p:cNvPr id="1031" name="Text Box 8"/>
          <p:cNvSpPr txBox="1">
            <a:spLocks noChangeArrowheads="1"/>
          </p:cNvSpPr>
          <p:nvPr userDrawn="1"/>
        </p:nvSpPr>
        <p:spPr bwMode="auto">
          <a:xfrm>
            <a:off x="8686800" y="6613525"/>
            <a:ext cx="4254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fld id="{A1F46D00-3AC3-4E68-BBFB-26709A2B4B89}" type="slidenum"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‹#›</a:t>
            </a:fld>
            <a:r>
              <a:rPr lang="en-US" altLang="en-US" sz="10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ea typeface="ＭＳ Ｐゴシック" pitchFamily="-1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ea typeface="ＭＳ Ｐゴシック" pitchFamily="-1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ea typeface="ＭＳ Ｐゴシック" pitchFamily="-1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ea typeface="ＭＳ Ｐゴシック" pitchFamily="-12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ea typeface="ＭＳ Ｐゴシック" pitchFamily="-12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ea typeface="ＭＳ Ｐゴシック" pitchFamily="-12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ea typeface="ＭＳ Ｐゴシック" pitchFamily="-12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ea typeface="ＭＳ Ｐゴシック" pitchFamily="-128" charset="-128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urier" pitchFamily="49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urier" pitchFamily="49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urier" pitchFamily="49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urier" pitchFamily="49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urier" pitchFamily="49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3-10 Boolean Theorems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81038" y="3687763"/>
            <a:ext cx="8653462" cy="1381125"/>
            <a:chOff x="429" y="2323"/>
            <a:chExt cx="5451" cy="870"/>
          </a:xfrm>
        </p:grpSpPr>
        <p:pic>
          <p:nvPicPr>
            <p:cNvPr id="3085" name="Picture 10" descr="fg03_02503_AAGTNLT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" y="2354"/>
              <a:ext cx="2770" cy="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6" name="Rectangle 6"/>
            <p:cNvSpPr>
              <a:spLocks noChangeArrowheads="1"/>
            </p:cNvSpPr>
            <p:nvPr/>
          </p:nvSpPr>
          <p:spPr bwMode="auto">
            <a:xfrm>
              <a:off x="3045" y="2323"/>
              <a:ext cx="2835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00">
                  <a:latin typeface="Arial" panose="020B0604020202020204" pitchFamily="34" charset="0"/>
                </a:rPr>
                <a:t>Prove Theorem (3) by trying each case.</a:t>
              </a:r>
              <a:br>
                <a:rPr lang="en-US" altLang="en-US" sz="1600">
                  <a:latin typeface="Arial" panose="020B0604020202020204" pitchFamily="34" charset="0"/>
                </a:rPr>
              </a:br>
              <a:r>
                <a:rPr lang="en-US" altLang="en-US" sz="1600">
                  <a:latin typeface="Arial" panose="020B0604020202020204" pitchFamily="34" charset="0"/>
                </a:rPr>
                <a:t>If </a:t>
              </a:r>
              <a:r>
                <a:rPr lang="en-US" altLang="en-US" sz="1600" i="1">
                  <a:latin typeface="Arial" panose="020B0604020202020204" pitchFamily="34" charset="0"/>
                </a:rPr>
                <a:t>x = </a:t>
              </a:r>
              <a:r>
                <a:rPr lang="en-US" altLang="en-US" sz="1600">
                  <a:latin typeface="Arial" panose="020B0604020202020204" pitchFamily="34" charset="0"/>
                </a:rPr>
                <a:t>0, then 0 </a:t>
              </a:r>
              <a:r>
                <a:rPr lang="en-US" altLang="en-US" sz="1600" b="0"/>
                <a:t>•</a:t>
              </a:r>
              <a:r>
                <a:rPr lang="en-US" altLang="en-US" sz="1600">
                  <a:latin typeface="Arial" panose="020B0604020202020204" pitchFamily="34" charset="0"/>
                </a:rPr>
                <a:t> 0 = 0</a:t>
              </a:r>
            </a:p>
            <a:p>
              <a:pPr algn="ctr" eaLnBrk="1" hangingPunct="1"/>
              <a:r>
                <a:rPr lang="en-US" altLang="en-US" sz="1600">
                  <a:latin typeface="Arial" panose="020B0604020202020204" pitchFamily="34" charset="0"/>
                </a:rPr>
                <a:t>If </a:t>
              </a:r>
              <a:r>
                <a:rPr lang="en-US" altLang="en-US" sz="1600" i="1">
                  <a:latin typeface="Arial" panose="020B0604020202020204" pitchFamily="34" charset="0"/>
                </a:rPr>
                <a:t>x  =</a:t>
              </a:r>
              <a:r>
                <a:rPr lang="en-US" altLang="en-US" sz="1600">
                  <a:latin typeface="Arial" panose="020B0604020202020204" pitchFamily="34" charset="0"/>
                </a:rPr>
                <a:t> 1, then 1 </a:t>
              </a:r>
              <a:r>
                <a:rPr lang="en-US" altLang="en-US" sz="1600" b="0"/>
                <a:t>•</a:t>
              </a:r>
              <a:r>
                <a:rPr lang="en-US" altLang="en-US" sz="1600">
                  <a:latin typeface="Arial" panose="020B0604020202020204" pitchFamily="34" charset="0"/>
                </a:rPr>
                <a:t> 1 =  1</a:t>
              </a:r>
            </a:p>
            <a:p>
              <a:pPr algn="ctr" eaLnBrk="1" hangingPunct="1"/>
              <a:r>
                <a:rPr lang="en-US" altLang="en-US" sz="1600">
                  <a:latin typeface="Arial" panose="020B0604020202020204" pitchFamily="34" charset="0"/>
                </a:rPr>
                <a:t>Thus, </a:t>
              </a:r>
              <a:r>
                <a:rPr lang="en-US" altLang="en-US" sz="1600" i="1">
                  <a:latin typeface="Arial" panose="020B0604020202020204" pitchFamily="34" charset="0"/>
                </a:rPr>
                <a:t>x </a:t>
              </a:r>
              <a:r>
                <a:rPr lang="en-US" altLang="en-US" sz="1600" b="0"/>
                <a:t>•</a:t>
              </a:r>
              <a:r>
                <a:rPr lang="en-US" altLang="en-US" sz="1600" i="1">
                  <a:latin typeface="Arial" panose="020B0604020202020204" pitchFamily="34" charset="0"/>
                </a:rPr>
                <a:t> </a:t>
              </a:r>
              <a:r>
                <a:rPr lang="en-US" altLang="en-US" sz="1600">
                  <a:latin typeface="Arial" panose="020B0604020202020204" pitchFamily="34" charset="0"/>
                </a:rPr>
                <a:t>x = x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25413" y="2236788"/>
            <a:ext cx="8963025" cy="1331912"/>
            <a:chOff x="79" y="1409"/>
            <a:chExt cx="5646" cy="839"/>
          </a:xfrm>
        </p:grpSpPr>
        <p:sp>
          <p:nvSpPr>
            <p:cNvPr id="3083" name="Rectangle 5"/>
            <p:cNvSpPr>
              <a:spLocks noChangeArrowheads="1"/>
            </p:cNvSpPr>
            <p:nvPr/>
          </p:nvSpPr>
          <p:spPr bwMode="auto">
            <a:xfrm>
              <a:off x="79" y="1514"/>
              <a:ext cx="2880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00">
                  <a:latin typeface="Arial" panose="020B0604020202020204" pitchFamily="34" charset="0"/>
                </a:rPr>
                <a:t>Theorem (2) is also obvious</a:t>
              </a:r>
              <a:br>
                <a:rPr lang="en-US" altLang="en-US" sz="1600">
                  <a:latin typeface="Arial" panose="020B0604020202020204" pitchFamily="34" charset="0"/>
                </a:rPr>
              </a:br>
              <a:r>
                <a:rPr lang="en-US" altLang="en-US" sz="1600">
                  <a:latin typeface="Arial" panose="020B0604020202020204" pitchFamily="34" charset="0"/>
                </a:rPr>
                <a:t>by comparison with ordinary</a:t>
              </a:r>
              <a:br>
                <a:rPr lang="en-US" altLang="en-US" sz="1600">
                  <a:latin typeface="Arial" panose="020B0604020202020204" pitchFamily="34" charset="0"/>
                </a:rPr>
              </a:br>
              <a:r>
                <a:rPr lang="en-US" altLang="en-US" sz="1600">
                  <a:latin typeface="Arial" panose="020B0604020202020204" pitchFamily="34" charset="0"/>
                </a:rPr>
                <a:t>multiplication.</a:t>
              </a:r>
            </a:p>
          </p:txBody>
        </p:sp>
        <p:pic>
          <p:nvPicPr>
            <p:cNvPr id="3084" name="Picture 9" descr="fg03_02502_AAGTNLT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5" y="1409"/>
              <a:ext cx="2770" cy="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27000" y="4940300"/>
            <a:ext cx="8980488" cy="1400175"/>
            <a:chOff x="80" y="3112"/>
            <a:chExt cx="5657" cy="882"/>
          </a:xfrm>
        </p:grpSpPr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80" y="3326"/>
              <a:ext cx="2880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00">
                  <a:latin typeface="Arial" panose="020B0604020202020204" pitchFamily="34" charset="0"/>
                </a:rPr>
                <a:t>Theorem (4) can be proved</a:t>
              </a:r>
              <a:br>
                <a:rPr lang="en-US" altLang="en-US" sz="1600">
                  <a:latin typeface="Arial" panose="020B0604020202020204" pitchFamily="34" charset="0"/>
                </a:rPr>
              </a:br>
              <a:r>
                <a:rPr lang="en-US" altLang="en-US" sz="1600">
                  <a:latin typeface="Arial" panose="020B0604020202020204" pitchFamily="34" charset="0"/>
                </a:rPr>
                <a:t>in the same manner.</a:t>
              </a:r>
              <a:br>
                <a:rPr lang="en-US" altLang="en-US" sz="1600">
                  <a:latin typeface="Arial" panose="020B0604020202020204" pitchFamily="34" charset="0"/>
                </a:rPr>
              </a:br>
              <a:endParaRPr lang="en-US" altLang="en-US" sz="1600">
                <a:latin typeface="Arial" panose="020B0604020202020204" pitchFamily="34" charset="0"/>
              </a:endParaRPr>
            </a:p>
          </p:txBody>
        </p:sp>
        <p:pic>
          <p:nvPicPr>
            <p:cNvPr id="3082" name="Picture 11" descr="fg03_02504_AAGTNLT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3112"/>
              <a:ext cx="2770" cy="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674688" y="908050"/>
            <a:ext cx="8502650" cy="1314450"/>
            <a:chOff x="425" y="572"/>
            <a:chExt cx="5356" cy="828"/>
          </a:xfrm>
        </p:grpSpPr>
        <p:sp>
          <p:nvSpPr>
            <p:cNvPr id="416771" name="Text Box 3"/>
            <p:cNvSpPr txBox="1">
              <a:spLocks noChangeArrowheads="1"/>
            </p:cNvSpPr>
            <p:nvPr/>
          </p:nvSpPr>
          <p:spPr bwMode="auto">
            <a:xfrm>
              <a:off x="3158" y="669"/>
              <a:ext cx="262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Arial" charset="0"/>
                  <a:ea typeface="+mn-ea"/>
                  <a:cs typeface="Arial" charset="0"/>
                </a:rPr>
                <a:t>Theorem (1) states that if any variable</a:t>
              </a:r>
              <a:br>
                <a:rPr lang="en-US" sz="1600">
                  <a:latin typeface="Arial" charset="0"/>
                  <a:ea typeface="+mn-ea"/>
                  <a:cs typeface="Arial" charset="0"/>
                </a:rPr>
              </a:br>
              <a:r>
                <a:rPr lang="en-US" sz="1600">
                  <a:latin typeface="Arial" charset="0"/>
                  <a:ea typeface="+mn-ea"/>
                  <a:cs typeface="Arial" charset="0"/>
                </a:rPr>
                <a:t>is </a:t>
              </a: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Arial" charset="0"/>
                </a:rPr>
                <a:t>AND</a:t>
              </a:r>
              <a:r>
                <a:rPr lang="en-US" sz="1600">
                  <a:latin typeface="Arial" charset="0"/>
                  <a:ea typeface="+mn-ea"/>
                  <a:cs typeface="Arial" charset="0"/>
                </a:rPr>
                <a:t>ed with 0, the result must be 0. </a:t>
              </a:r>
            </a:p>
          </p:txBody>
        </p:sp>
        <p:pic>
          <p:nvPicPr>
            <p:cNvPr id="3080" name="Picture 12" descr="fg03_0250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" y="572"/>
              <a:ext cx="2777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57213" y="757238"/>
            <a:ext cx="8639175" cy="1493837"/>
            <a:chOff x="351" y="477"/>
            <a:chExt cx="5442" cy="941"/>
          </a:xfrm>
        </p:grpSpPr>
        <p:pic>
          <p:nvPicPr>
            <p:cNvPr id="4109" name="Picture 15" descr="fg03_0250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" y="583"/>
              <a:ext cx="2781" cy="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7805" name="Text Box 13"/>
            <p:cNvSpPr txBox="1">
              <a:spLocks noChangeArrowheads="1"/>
            </p:cNvSpPr>
            <p:nvPr/>
          </p:nvSpPr>
          <p:spPr bwMode="auto">
            <a:xfrm>
              <a:off x="3170" y="477"/>
              <a:ext cx="2623" cy="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>
                  <a:latin typeface="Arial" charset="0"/>
                  <a:ea typeface="+mn-ea"/>
                  <a:cs typeface="Arial" charset="0"/>
                </a:rPr>
                <a:t>Theorem (5) is straightforward,</a:t>
              </a:r>
              <a:br>
                <a:rPr lang="en-US">
                  <a:latin typeface="Arial" charset="0"/>
                  <a:ea typeface="+mn-ea"/>
                  <a:cs typeface="Arial" charset="0"/>
                </a:rPr>
              </a:br>
              <a:r>
                <a:rPr lang="en-US">
                  <a:latin typeface="Arial" charset="0"/>
                  <a:ea typeface="+mn-ea"/>
                  <a:cs typeface="Arial" charset="0"/>
                </a:rPr>
                <a:t>as 0 </a:t>
              </a:r>
              <a:r>
                <a:rPr lang="en-US" i="1">
                  <a:latin typeface="Arial" charset="0"/>
                  <a:ea typeface="+mn-ea"/>
                  <a:cs typeface="Arial" charset="0"/>
                </a:rPr>
                <a:t>added </a:t>
              </a:r>
              <a:r>
                <a:rPr lang="en-US">
                  <a:latin typeface="Arial" charset="0"/>
                  <a:ea typeface="+mn-ea"/>
                  <a:cs typeface="Arial" charset="0"/>
                </a:rPr>
                <a:t>to anything does not affect value, either in regular addition or in </a:t>
              </a: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Arial" charset="0"/>
                </a:rPr>
                <a:t>OR</a:t>
              </a:r>
              <a:r>
                <a:rPr lang="en-US">
                  <a:latin typeface="Arial" charset="0"/>
                  <a:ea typeface="+mn-ea"/>
                  <a:cs typeface="Arial" charset="0"/>
                </a:rPr>
                <a:t> addition.</a:t>
              </a:r>
            </a:p>
            <a:p>
              <a:pPr algn="ctr">
                <a:defRPr/>
              </a:pPr>
              <a:endParaRPr lang="en-US" sz="1600"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3-10 Boolean Theorems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25413" y="2281238"/>
            <a:ext cx="8904287" cy="1352550"/>
            <a:chOff x="79" y="1437"/>
            <a:chExt cx="5609" cy="852"/>
          </a:xfrm>
        </p:grpSpPr>
        <p:pic>
          <p:nvPicPr>
            <p:cNvPr id="4107" name="Picture 16" descr="fg03_02506_AAGTNLT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6" y="1437"/>
              <a:ext cx="2782" cy="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7799" name="Rectangle 7"/>
            <p:cNvSpPr>
              <a:spLocks noChangeArrowheads="1"/>
            </p:cNvSpPr>
            <p:nvPr/>
          </p:nvSpPr>
          <p:spPr bwMode="auto">
            <a:xfrm>
              <a:off x="79" y="1568"/>
              <a:ext cx="2880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Arial" charset="0"/>
                  <a:ea typeface="+mn-ea"/>
                  <a:cs typeface="Arial" charset="0"/>
                </a:rPr>
                <a:t>Theorem (6) states that if any variable</a:t>
              </a:r>
              <a:br>
                <a:rPr lang="en-US" sz="1600">
                  <a:latin typeface="Arial" charset="0"/>
                  <a:ea typeface="+mn-ea"/>
                  <a:cs typeface="Arial" charset="0"/>
                </a:rPr>
              </a:br>
              <a:r>
                <a:rPr lang="en-US" sz="1600">
                  <a:latin typeface="Arial" charset="0"/>
                  <a:ea typeface="+mn-ea"/>
                  <a:cs typeface="Arial" charset="0"/>
                </a:rPr>
                <a:t>is </a:t>
              </a: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Arial" charset="0"/>
                </a:rPr>
                <a:t>OR</a:t>
              </a:r>
              <a:r>
                <a:rPr lang="en-US" sz="1600">
                  <a:latin typeface="Arial" charset="0"/>
                  <a:ea typeface="+mn-ea"/>
                  <a:cs typeface="Arial" charset="0"/>
                </a:rPr>
                <a:t>ed with 1, the is always 1. </a:t>
              </a:r>
            </a:p>
            <a:p>
              <a:pPr algn="ctr">
                <a:defRPr/>
              </a:pPr>
              <a:r>
                <a:rPr lang="en-US" sz="1600">
                  <a:latin typeface="Arial" charset="0"/>
                  <a:ea typeface="+mn-ea"/>
                  <a:cs typeface="Arial" charset="0"/>
                </a:rPr>
                <a:t>Check values:  0 + 1 = 1 and 1 + 1 = 1.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27000" y="4870450"/>
            <a:ext cx="8910638" cy="1474788"/>
            <a:chOff x="80" y="3068"/>
            <a:chExt cx="5613" cy="929"/>
          </a:xfrm>
        </p:grpSpPr>
        <p:pic>
          <p:nvPicPr>
            <p:cNvPr id="4105" name="Picture 19" descr="fg03_02508_AAGTNLT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8" y="3068"/>
              <a:ext cx="2795" cy="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80" y="3488"/>
              <a:ext cx="28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00">
                  <a:latin typeface="Arial" panose="020B0604020202020204" pitchFamily="34" charset="0"/>
                </a:rPr>
                <a:t>Theorem (8) can be proved similarly.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41338" y="3735388"/>
            <a:ext cx="8793162" cy="1352550"/>
            <a:chOff x="341" y="2353"/>
            <a:chExt cx="5539" cy="852"/>
          </a:xfrm>
        </p:grpSpPr>
        <p:sp>
          <p:nvSpPr>
            <p:cNvPr id="4103" name="Rectangle 5"/>
            <p:cNvSpPr>
              <a:spLocks noChangeArrowheads="1"/>
            </p:cNvSpPr>
            <p:nvPr/>
          </p:nvSpPr>
          <p:spPr bwMode="auto">
            <a:xfrm>
              <a:off x="3045" y="2407"/>
              <a:ext cx="2835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00">
                  <a:latin typeface="Arial" panose="020B0604020202020204" pitchFamily="34" charset="0"/>
                </a:rPr>
                <a:t>Theorem (7) can be proved by</a:t>
              </a:r>
              <a:br>
                <a:rPr lang="en-US" altLang="en-US" sz="1600">
                  <a:latin typeface="Arial" panose="020B0604020202020204" pitchFamily="34" charset="0"/>
                </a:rPr>
              </a:br>
              <a:r>
                <a:rPr lang="en-US" altLang="en-US" sz="1600">
                  <a:latin typeface="Arial" panose="020B0604020202020204" pitchFamily="34" charset="0"/>
                </a:rPr>
                <a:t>checking for both values of x:</a:t>
              </a:r>
              <a:br>
                <a:rPr lang="en-US" altLang="en-US" sz="1600">
                  <a:latin typeface="Arial" panose="020B0604020202020204" pitchFamily="34" charset="0"/>
                </a:rPr>
              </a:br>
              <a:r>
                <a:rPr lang="en-US" altLang="en-US" sz="1600">
                  <a:latin typeface="Arial" panose="020B0604020202020204" pitchFamily="34" charset="0"/>
                </a:rPr>
                <a:t>0 + 0 = 0 and 1 + 1 = 1.</a:t>
              </a:r>
            </a:p>
          </p:txBody>
        </p:sp>
        <p:pic>
          <p:nvPicPr>
            <p:cNvPr id="4104" name="Picture 20" descr="fg03_02507_AAGTNLT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" y="2353"/>
              <a:ext cx="2782" cy="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3-10 Boolean Theorems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836613" y="1425575"/>
            <a:ext cx="8048625" cy="1346200"/>
            <a:chOff x="527" y="808"/>
            <a:chExt cx="5070" cy="848"/>
          </a:xfrm>
        </p:grpSpPr>
        <p:pic>
          <p:nvPicPr>
            <p:cNvPr id="5131" name="Picture 8" descr="ua03_0000e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" y="1006"/>
              <a:ext cx="2424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2" name="Rectangle 4"/>
            <p:cNvSpPr>
              <a:spLocks noChangeArrowheads="1"/>
            </p:cNvSpPr>
            <p:nvPr/>
          </p:nvSpPr>
          <p:spPr bwMode="auto">
            <a:xfrm>
              <a:off x="611" y="808"/>
              <a:ext cx="4986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30000"/>
                </a:spcBef>
              </a:pPr>
              <a:r>
                <a:rPr lang="en-US" altLang="en-US" sz="2500">
                  <a:latin typeface="Arial" panose="020B0604020202020204" pitchFamily="34" charset="0"/>
                </a:rPr>
                <a:t>Commutative laws</a:t>
              </a:r>
            </a:p>
          </p:txBody>
        </p:sp>
      </p:grpSp>
      <p:sp>
        <p:nvSpPr>
          <p:cNvPr id="420878" name="Rectangle 14"/>
          <p:cNvSpPr>
            <a:spLocks noChangeArrowheads="1"/>
          </p:cNvSpPr>
          <p:nvPr/>
        </p:nvSpPr>
        <p:spPr bwMode="auto">
          <a:xfrm>
            <a:off x="520700" y="758825"/>
            <a:ext cx="8478838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800">
                <a:latin typeface="Arial" panose="020B0604020202020204" pitchFamily="34" charset="0"/>
              </a:rPr>
              <a:t>Multivariable Theorems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947738" y="4462463"/>
            <a:ext cx="8089900" cy="1389062"/>
            <a:chOff x="597" y="2811"/>
            <a:chExt cx="5096" cy="875"/>
          </a:xfrm>
        </p:grpSpPr>
        <p:sp>
          <p:nvSpPr>
            <p:cNvPr id="5129" name="Rectangle 10"/>
            <p:cNvSpPr>
              <a:spLocks noChangeArrowheads="1"/>
            </p:cNvSpPr>
            <p:nvPr/>
          </p:nvSpPr>
          <p:spPr bwMode="auto">
            <a:xfrm>
              <a:off x="621" y="2811"/>
              <a:ext cx="5072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30000"/>
                </a:spcBef>
              </a:pPr>
              <a:r>
                <a:rPr lang="en-US" altLang="en-US" sz="2500">
                  <a:latin typeface="Arial" panose="020B0604020202020204" pitchFamily="34" charset="0"/>
                </a:rPr>
                <a:t>Distributive law</a:t>
              </a:r>
            </a:p>
          </p:txBody>
        </p:sp>
        <p:pic>
          <p:nvPicPr>
            <p:cNvPr id="5130" name="Picture 20" descr="ua03_0000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" y="3110"/>
              <a:ext cx="475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890588" y="2892425"/>
            <a:ext cx="8156575" cy="1376363"/>
            <a:chOff x="561" y="1882"/>
            <a:chExt cx="5138" cy="867"/>
          </a:xfrm>
        </p:grpSpPr>
        <p:pic>
          <p:nvPicPr>
            <p:cNvPr id="5127" name="Picture 22" descr="ua03_0000e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" y="2185"/>
              <a:ext cx="4941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8" name="Rectangle 23"/>
            <p:cNvSpPr>
              <a:spLocks noChangeArrowheads="1"/>
            </p:cNvSpPr>
            <p:nvPr/>
          </p:nvSpPr>
          <p:spPr bwMode="auto">
            <a:xfrm>
              <a:off x="627" y="1882"/>
              <a:ext cx="5072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30000"/>
                </a:spcBef>
              </a:pPr>
              <a:r>
                <a:rPr lang="en-US" altLang="en-US" sz="2500">
                  <a:latin typeface="Arial" panose="020B0604020202020204" pitchFamily="34" charset="0"/>
                </a:rPr>
                <a:t>Associative laws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0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1901" name="Picture 13" descr="ua03_0000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2736850"/>
            <a:ext cx="39306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3-10 Boolean Theorems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969963" y="1349375"/>
            <a:ext cx="791527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400">
                <a:latin typeface="Arial" panose="020B0604020202020204" pitchFamily="34" charset="0"/>
              </a:rPr>
              <a:t>Theorems (14) and (15) do not have counterparts</a:t>
            </a:r>
            <a:br>
              <a:rPr lang="en-US" altLang="en-US" sz="2400">
                <a:latin typeface="Arial" panose="020B0604020202020204" pitchFamily="34" charset="0"/>
              </a:rPr>
            </a:br>
            <a:r>
              <a:rPr lang="en-US" altLang="en-US" sz="2400">
                <a:latin typeface="Arial" panose="020B0604020202020204" pitchFamily="34" charset="0"/>
              </a:rPr>
              <a:t>in ordinary algebra. Each can be proved by</a:t>
            </a:r>
            <a:br>
              <a:rPr lang="en-US" altLang="en-US" sz="2400">
                <a:latin typeface="Arial" panose="020B0604020202020204" pitchFamily="34" charset="0"/>
              </a:rPr>
            </a:br>
            <a:r>
              <a:rPr lang="en-US" altLang="en-US" sz="2400">
                <a:latin typeface="Arial" panose="020B0604020202020204" pitchFamily="34" charset="0"/>
              </a:rPr>
              <a:t>trying all possible cases for </a:t>
            </a:r>
            <a:r>
              <a:rPr lang="en-US" altLang="en-US" sz="2400" i="1">
                <a:latin typeface="Arial" panose="020B0604020202020204" pitchFamily="34" charset="0"/>
              </a:rPr>
              <a:t>x </a:t>
            </a:r>
            <a:r>
              <a:rPr lang="en-US" altLang="en-US" sz="2400">
                <a:latin typeface="Arial" panose="020B0604020202020204" pitchFamily="34" charset="0"/>
              </a:rPr>
              <a:t>and </a:t>
            </a:r>
            <a:r>
              <a:rPr lang="en-US" altLang="en-US" sz="2400" i="1">
                <a:latin typeface="Arial" panose="020B0604020202020204" pitchFamily="34" charset="0"/>
              </a:rPr>
              <a:t>y.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90588" y="4141788"/>
            <a:ext cx="7967662" cy="2084387"/>
            <a:chOff x="561" y="2567"/>
            <a:chExt cx="5019" cy="1313"/>
          </a:xfrm>
        </p:grpSpPr>
        <p:pic>
          <p:nvPicPr>
            <p:cNvPr id="6159" name="Picture 14" descr="ua03_0000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" y="2963"/>
              <a:ext cx="2733" cy="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0" name="Picture 15" descr="ua03_0000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6" y="2567"/>
              <a:ext cx="2174" cy="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198938" y="2697163"/>
            <a:ext cx="4078287" cy="563562"/>
            <a:chOff x="2645" y="1657"/>
            <a:chExt cx="2569" cy="355"/>
          </a:xfrm>
        </p:grpSpPr>
        <p:grpSp>
          <p:nvGrpSpPr>
            <p:cNvPr id="6155" name="Group 19"/>
            <p:cNvGrpSpPr>
              <a:grpSpLocks/>
            </p:cNvGrpSpPr>
            <p:nvPr/>
          </p:nvGrpSpPr>
          <p:grpSpPr bwMode="auto">
            <a:xfrm>
              <a:off x="3763" y="1657"/>
              <a:ext cx="1451" cy="355"/>
              <a:chOff x="3769" y="1675"/>
              <a:chExt cx="1451" cy="355"/>
            </a:xfrm>
          </p:grpSpPr>
          <p:sp>
            <p:nvSpPr>
              <p:cNvPr id="6157" name="Rectangle 17"/>
              <p:cNvSpPr>
                <a:spLocks noChangeArrowheads="1"/>
              </p:cNvSpPr>
              <p:nvPr/>
            </p:nvSpPr>
            <p:spPr bwMode="auto">
              <a:xfrm>
                <a:off x="3769" y="1675"/>
                <a:ext cx="1451" cy="3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30000"/>
                  </a:spcBef>
                </a:pPr>
                <a:r>
                  <a:rPr lang="en-US" altLang="en-US" sz="1400" b="0">
                    <a:latin typeface="Arial" panose="020B0604020202020204" pitchFamily="34" charset="0"/>
                  </a:rPr>
                  <a:t>Analysis table &amp; factoring</a:t>
                </a:r>
                <a:br>
                  <a:rPr lang="en-US" altLang="en-US" sz="1400" b="0">
                    <a:latin typeface="Arial" panose="020B0604020202020204" pitchFamily="34" charset="0"/>
                  </a:rPr>
                </a:br>
                <a:r>
                  <a:rPr lang="en-US" altLang="en-US" sz="1400" b="0">
                    <a:latin typeface="Arial" panose="020B0604020202020204" pitchFamily="34" charset="0"/>
                  </a:rPr>
                  <a:t>for Theorem (14)</a:t>
                </a:r>
                <a:endParaRPr lang="en-US" altLang="en-US" sz="1400" b="0" i="1">
                  <a:latin typeface="Arial" panose="020B0604020202020204" pitchFamily="34" charset="0"/>
                </a:endParaRPr>
              </a:p>
            </p:txBody>
          </p:sp>
          <p:sp>
            <p:nvSpPr>
              <p:cNvPr id="6158" name="Rectangle 18"/>
              <p:cNvSpPr>
                <a:spLocks noChangeArrowheads="1"/>
              </p:cNvSpPr>
              <p:nvPr/>
            </p:nvSpPr>
            <p:spPr bwMode="auto">
              <a:xfrm>
                <a:off x="3831" y="1678"/>
                <a:ext cx="1353" cy="3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6156" name="Line 20"/>
            <p:cNvSpPr>
              <a:spLocks noChangeShapeType="1"/>
            </p:cNvSpPr>
            <p:nvPr/>
          </p:nvSpPr>
          <p:spPr bwMode="auto">
            <a:xfrm>
              <a:off x="2645" y="1829"/>
              <a:ext cx="11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947738" y="3254375"/>
            <a:ext cx="7867650" cy="2963863"/>
            <a:chOff x="597" y="2008"/>
            <a:chExt cx="4956" cy="1867"/>
          </a:xfrm>
        </p:grpSpPr>
        <p:sp>
          <p:nvSpPr>
            <p:cNvPr id="6153" name="Rectangle 16"/>
            <p:cNvSpPr>
              <a:spLocks noChangeArrowheads="1"/>
            </p:cNvSpPr>
            <p:nvPr/>
          </p:nvSpPr>
          <p:spPr bwMode="auto">
            <a:xfrm>
              <a:off x="597" y="2578"/>
              <a:ext cx="4956" cy="12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4" name="Line 21"/>
            <p:cNvSpPr>
              <a:spLocks noChangeShapeType="1"/>
            </p:cNvSpPr>
            <p:nvPr/>
          </p:nvSpPr>
          <p:spPr bwMode="auto">
            <a:xfrm>
              <a:off x="4513" y="2008"/>
              <a:ext cx="0" cy="5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2" name="Rectangle 25"/>
          <p:cNvSpPr>
            <a:spLocks noChangeArrowheads="1"/>
          </p:cNvSpPr>
          <p:nvPr/>
        </p:nvSpPr>
        <p:spPr bwMode="auto">
          <a:xfrm>
            <a:off x="520700" y="758825"/>
            <a:ext cx="8478838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800">
                <a:latin typeface="Arial" panose="020B0604020202020204" pitchFamily="34" charset="0"/>
              </a:rPr>
              <a:t>Multivariable Theorems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21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3-11 DeMorgan’s Theorems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733425"/>
            <a:ext cx="8518525" cy="133985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DeMorgan’s theorems </a:t>
            </a:r>
            <a:r>
              <a:rPr lang="en-US" altLang="en-US" smtClean="0"/>
              <a:t>are extremely useful in simplifying expressions in which a product or</a:t>
            </a:r>
            <a:br>
              <a:rPr lang="en-US" altLang="en-US" smtClean="0"/>
            </a:br>
            <a:r>
              <a:rPr lang="en-US" altLang="en-US" smtClean="0"/>
              <a:t>sum of variables is inverted. </a:t>
            </a:r>
          </a:p>
        </p:txBody>
      </p:sp>
      <p:sp>
        <p:nvSpPr>
          <p:cNvPr id="7172" name="Rectangle 12"/>
          <p:cNvSpPr>
            <a:spLocks noChangeArrowheads="1"/>
          </p:cNvSpPr>
          <p:nvPr/>
        </p:nvSpPr>
        <p:spPr bwMode="auto">
          <a:xfrm>
            <a:off x="671513" y="4259263"/>
            <a:ext cx="83280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Theorem (17) says inverting the AND product of two variables is the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same as inverting each variable individually and then ORing them.</a:t>
            </a: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671513" y="2849563"/>
            <a:ext cx="83280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Theorem (16) says inverting the OR sum of two variables is the same as inverting each variable individually, then ANDing the inverted variables. </a:t>
            </a: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366838" y="5168900"/>
            <a:ext cx="6956425" cy="793750"/>
            <a:chOff x="861" y="3250"/>
            <a:chExt cx="4382" cy="500"/>
          </a:xfrm>
        </p:grpSpPr>
        <p:sp>
          <p:nvSpPr>
            <p:cNvPr id="7177" name="Rectangle 16"/>
            <p:cNvSpPr>
              <a:spLocks noChangeArrowheads="1"/>
            </p:cNvSpPr>
            <p:nvPr/>
          </p:nvSpPr>
          <p:spPr bwMode="auto">
            <a:xfrm>
              <a:off x="861" y="3250"/>
              <a:ext cx="4382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30000"/>
                </a:spcBef>
              </a:pPr>
              <a:r>
                <a:rPr lang="en-US" altLang="en-US" sz="2200" b="0">
                  <a:latin typeface="Arial" panose="020B0604020202020204" pitchFamily="34" charset="0"/>
                </a:rPr>
                <a:t>Each of DeMorgan’s theorems can readily be proven by checking for all possible combinations of </a:t>
              </a:r>
              <a:r>
                <a:rPr lang="en-US" altLang="en-US" sz="2200" b="0" i="1">
                  <a:latin typeface="Arial" panose="020B0604020202020204" pitchFamily="34" charset="0"/>
                </a:rPr>
                <a:t>x </a:t>
              </a:r>
              <a:r>
                <a:rPr lang="en-US" altLang="en-US" sz="2200" b="0">
                  <a:latin typeface="Arial" panose="020B0604020202020204" pitchFamily="34" charset="0"/>
                </a:rPr>
                <a:t>and </a:t>
              </a:r>
              <a:r>
                <a:rPr lang="en-US" altLang="en-US" sz="2200" b="0" i="1">
                  <a:latin typeface="Arial" panose="020B0604020202020204" pitchFamily="34" charset="0"/>
                </a:rPr>
                <a:t>y. </a:t>
              </a:r>
              <a:endParaRPr lang="en-US" altLang="en-US" sz="2200" b="0">
                <a:latin typeface="Arial" panose="020B0604020202020204" pitchFamily="34" charset="0"/>
              </a:endParaRPr>
            </a:p>
          </p:txBody>
        </p:sp>
        <p:sp>
          <p:nvSpPr>
            <p:cNvPr id="7178" name="Rectangle 17"/>
            <p:cNvSpPr>
              <a:spLocks noChangeArrowheads="1"/>
            </p:cNvSpPr>
            <p:nvPr/>
          </p:nvSpPr>
          <p:spPr bwMode="auto">
            <a:xfrm>
              <a:off x="934" y="3255"/>
              <a:ext cx="4250" cy="4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717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2273300"/>
            <a:ext cx="33909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88" y="3652838"/>
            <a:ext cx="3449637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/>
    </p:bldLst>
  </p:timing>
</p:sld>
</file>

<file path=ppt/theme/theme1.xml><?xml version="1.0" encoding="utf-8"?>
<a:theme xmlns:a="http://schemas.openxmlformats.org/drawingml/2006/main" name="toccitemplate">
  <a:themeElements>
    <a:clrScheme name="tocci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0CACD"/>
      </a:accent1>
      <a:accent2>
        <a:srgbClr val="3E1B15"/>
      </a:accent2>
      <a:accent3>
        <a:srgbClr val="FFFFFF"/>
      </a:accent3>
      <a:accent4>
        <a:srgbClr val="000000"/>
      </a:accent4>
      <a:accent5>
        <a:srgbClr val="D4E1E3"/>
      </a:accent5>
      <a:accent6>
        <a:srgbClr val="371712"/>
      </a:accent6>
      <a:hlink>
        <a:srgbClr val="C46200"/>
      </a:hlink>
      <a:folHlink>
        <a:srgbClr val="EB933B"/>
      </a:folHlink>
    </a:clrScheme>
    <a:fontScheme name="tocci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tocci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ci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ci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ci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ci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ci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ci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ci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ci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ci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ci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ci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ci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0CACD"/>
        </a:accent1>
        <a:accent2>
          <a:srgbClr val="3E1B15"/>
        </a:accent2>
        <a:accent3>
          <a:srgbClr val="FFFFFF"/>
        </a:accent3>
        <a:accent4>
          <a:srgbClr val="000000"/>
        </a:accent4>
        <a:accent5>
          <a:srgbClr val="D4E1E3"/>
        </a:accent5>
        <a:accent6>
          <a:srgbClr val="371712"/>
        </a:accent6>
        <a:hlink>
          <a:srgbClr val="C46200"/>
        </a:hlink>
        <a:folHlink>
          <a:srgbClr val="EB93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newdesignxx3</Template>
  <TotalTime>1683</TotalTime>
  <Words>180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Times New Roman</vt:lpstr>
      <vt:lpstr>ＭＳ Ｐゴシック</vt:lpstr>
      <vt:lpstr>Arial</vt:lpstr>
      <vt:lpstr>Courier</vt:lpstr>
      <vt:lpstr>toccitemplate</vt:lpstr>
      <vt:lpstr>3-10 Boolean Theorems</vt:lpstr>
      <vt:lpstr>3-10 Boolean Theorems</vt:lpstr>
      <vt:lpstr>3-10 Boolean Theorems</vt:lpstr>
      <vt:lpstr>3-10 Boolean Theorems</vt:lpstr>
      <vt:lpstr>3-11 DeMorgan’s Theorems</vt:lpstr>
    </vt:vector>
  </TitlesOfParts>
  <Manager>TAB Services</Manager>
  <Company>Pearson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Tocci</dc:creator>
  <cp:lastModifiedBy>Andrew Bell</cp:lastModifiedBy>
  <cp:revision>1511</cp:revision>
  <cp:lastPrinted>2013-07-15T22:20:38Z</cp:lastPrinted>
  <dcterms:created xsi:type="dcterms:W3CDTF">2005-10-28T14:38:03Z</dcterms:created>
  <dcterms:modified xsi:type="dcterms:W3CDTF">2017-10-13T14:51:28Z</dcterms:modified>
</cp:coreProperties>
</file>